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719" r:id="rId2"/>
    <p:sldId id="716" r:id="rId3"/>
    <p:sldId id="756" r:id="rId4"/>
    <p:sldId id="816" r:id="rId5"/>
    <p:sldId id="840" r:id="rId6"/>
    <p:sldId id="841" r:id="rId7"/>
    <p:sldId id="760" r:id="rId8"/>
    <p:sldId id="758" r:id="rId9"/>
    <p:sldId id="821" r:id="rId10"/>
    <p:sldId id="826" r:id="rId11"/>
    <p:sldId id="822" r:id="rId12"/>
    <p:sldId id="823" r:id="rId13"/>
    <p:sldId id="842" r:id="rId14"/>
    <p:sldId id="843" r:id="rId15"/>
    <p:sldId id="844" r:id="rId16"/>
    <p:sldId id="847" r:id="rId17"/>
    <p:sldId id="812" r:id="rId18"/>
    <p:sldId id="759" r:id="rId19"/>
    <p:sldId id="678" r:id="rId20"/>
    <p:sldId id="761" r:id="rId21"/>
    <p:sldId id="811" r:id="rId22"/>
    <p:sldId id="764" r:id="rId23"/>
    <p:sldId id="792" r:id="rId24"/>
    <p:sldId id="794" r:id="rId25"/>
    <p:sldId id="795" r:id="rId26"/>
    <p:sldId id="797" r:id="rId27"/>
    <p:sldId id="755" r:id="rId28"/>
    <p:sldId id="798" r:id="rId29"/>
    <p:sldId id="781" r:id="rId30"/>
    <p:sldId id="782" r:id="rId31"/>
    <p:sldId id="848" r:id="rId32"/>
    <p:sldId id="849" r:id="rId33"/>
    <p:sldId id="407" r:id="rId34"/>
    <p:sldId id="838" r:id="rId35"/>
    <p:sldId id="839" r:id="rId36"/>
    <p:sldId id="806" r:id="rId37"/>
    <p:sldId id="829" r:id="rId38"/>
    <p:sldId id="830" r:id="rId39"/>
    <p:sldId id="831" r:id="rId40"/>
    <p:sldId id="832" r:id="rId41"/>
    <p:sldId id="773" r:id="rId42"/>
    <p:sldId id="774" r:id="rId43"/>
    <p:sldId id="805" r:id="rId44"/>
    <p:sldId id="778" r:id="rId45"/>
    <p:sldId id="834" r:id="rId46"/>
    <p:sldId id="837" r:id="rId47"/>
    <p:sldId id="835" r:id="rId48"/>
    <p:sldId id="836" r:id="rId49"/>
    <p:sldId id="776" r:id="rId50"/>
    <p:sldId id="799" r:id="rId51"/>
    <p:sldId id="807" r:id="rId52"/>
    <p:sldId id="808" r:id="rId53"/>
    <p:sldId id="789" r:id="rId54"/>
    <p:sldId id="814" r:id="rId55"/>
    <p:sldId id="815" r:id="rId56"/>
    <p:sldId id="809" r:id="rId57"/>
    <p:sldId id="791" r:id="rId58"/>
    <p:sldId id="741" r:id="rId59"/>
    <p:sldId id="742" r:id="rId60"/>
    <p:sldId id="718" r:id="rId6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1"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666"/>
    <a:srgbClr val="FF66FF"/>
    <a:srgbClr val="CC0000"/>
    <a:srgbClr val="FF8000"/>
    <a:srgbClr val="33ACBD"/>
    <a:srgbClr val="00CC33"/>
    <a:srgbClr val="FFFBD2"/>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p:restoredTop sz="81776" autoAdjust="0"/>
  </p:normalViewPr>
  <p:slideViewPr>
    <p:cSldViewPr snapToGrid="0" snapToObjects="1" showGuides="1">
      <p:cViewPr varScale="1">
        <p:scale>
          <a:sx n="151" d="100"/>
          <a:sy n="151" d="100"/>
        </p:scale>
        <p:origin x="2640" y="200"/>
      </p:cViewPr>
      <p:guideLst>
        <p:guide orient="horz" pos="2591"/>
        <p:guide pos="2903"/>
      </p:guideLst>
    </p:cSldViewPr>
  </p:slideViewPr>
  <p:notesTextViewPr>
    <p:cViewPr>
      <p:scale>
        <a:sx n="100" d="100"/>
        <a:sy n="100" d="100"/>
      </p:scale>
      <p:origin x="0" y="0"/>
    </p:cViewPr>
  </p:notesTextViewPr>
  <p:sorterViewPr>
    <p:cViewPr>
      <p:scale>
        <a:sx n="102" d="100"/>
        <a:sy n="102" d="100"/>
      </p:scale>
      <p:origin x="0" y="46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ou:Dropbox:&#12509;&#12473;&#12488;SI&#12499;&#12472;&#12493;&#12473;_&#26360;&#31821;&#38306;&#36899;:&#20316;&#26989;_&#24460;&#34276;:&#20803;&#12486;&#12441;&#12540;&#12479;&#65288;&#24066;&#22580;&#35215;&#27169;&#12289;&#19990;&#30028;&#12398;IT&#20154;&#2644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ou:Dropbox:&#12509;&#12473;&#12488;SI&#12499;&#12472;&#12493;&#12473;_&#26360;&#31821;&#38306;&#36899;:&#20316;&#26989;_&#24460;&#34276;:&#20803;&#12487;&#12540;&#12479;&#65288;&#24066;&#22580;&#35215;&#27169;&#12289;&#19990;&#30028;&#12398;IT&#20154;&#2644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kou:Dropbox:&#12509;&#12473;&#12488;SI&#12499;&#12472;&#12493;&#12473;_&#26360;&#31821;&#38306;&#36899;:&#20316;&#26989;_&#24460;&#34276;:speeda%20data_2010-2013JPN(&#12458;&#12540;&#12498;&#12441;&#12483;&#12463;,NEC,hitachi,&#23500;&#22763;&#36890;,CEC,DTS&#12394;&#12375;&#65289;.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kou:Dropbox:&#12509;&#12473;&#12488;SI&#12499;&#12472;&#12493;&#12473;_&#26360;&#31821;&#38306;&#36899;:&#20316;&#26989;_&#24460;&#34276;:speeda%20data_2010-2013JPN(&#12458;&#12540;&#12498;&#12441;&#12483;&#12463;,NEC,hitachi,&#23500;&#22763;&#36890;&#12394;&#12375;&#65289;.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kou:Dropbox:&#12509;&#12473;&#12488;SI&#12499;&#12472;&#12493;&#12473;_&#26360;&#31821;&#38306;&#36899;:&#20316;&#26989;_&#24460;&#34276;:&#20803;&#12486;&#12441;&#12540;&#12479;&#65288;&#24066;&#22580;&#35215;&#27169;&#12289;&#19990;&#30028;&#12398;IT&#20154;&#2644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kou:Dropbox:&#12509;&#12473;&#12488;SI&#12499;&#12472;&#12493;&#12473;_&#26360;&#31821;&#38306;&#36899;:&#20316;&#26989;_&#24460;&#34276;:&#20803;&#12486;&#12441;&#12540;&#12479;&#65288;&#24066;&#22580;&#35215;&#27169;&#12289;&#19990;&#30028;&#12398;IT&#20154;&#2644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kou:Dropbox:&#12509;&#12473;&#12488;SI&#12499;&#12472;&#12493;&#12473;_&#26360;&#31821;&#38306;&#36899;:&#20316;&#26989;_&#24460;&#34276;:&#20803;&#12486;&#12441;&#12540;&#12479;&#65288;&#24066;&#22580;&#35215;&#27169;&#12289;&#19990;&#30028;&#12398;IT&#20154;&#26448;&#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latin typeface="メイリオ"/>
              <a:ea typeface="メイリオ"/>
              <a:cs typeface="メイリオ"/>
            </a:defRPr>
          </a:pPr>
          <a:endParaRPr lang="ja-JP"/>
        </a:p>
      </c:txPr>
    </c:title>
    <c:autoTitleDeleted val="0"/>
    <c:plotArea>
      <c:layout/>
      <c:barChart>
        <c:barDir val="col"/>
        <c:grouping val="clustered"/>
        <c:varyColors val="0"/>
        <c:ser>
          <c:idx val="0"/>
          <c:order val="0"/>
          <c:tx>
            <c:strRef>
              <c:f>成長を続けたSI産業!$B$4</c:f>
              <c:strCache>
                <c:ptCount val="1"/>
                <c:pt idx="0">
                  <c:v>売上高（兆円）</c:v>
                </c:pt>
              </c:strCache>
            </c:strRef>
          </c:tx>
          <c:spPr>
            <a:ln w="15875"/>
          </c:spPr>
          <c:invertIfNegative val="0"/>
          <c:cat>
            <c:numRef>
              <c:f>成長を続けたSI産業!$A$5:$A$42</c:f>
              <c:numCache>
                <c:formatCode>General</c:formatCode>
                <c:ptCount val="38"/>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numCache>
            </c:numRef>
          </c:cat>
          <c:val>
            <c:numRef>
              <c:f>成長を続けたSI産業!$B$5:$B$42</c:f>
              <c:numCache>
                <c:formatCode>General</c:formatCode>
                <c:ptCount val="38"/>
                <c:pt idx="0">
                  <c:v>0.6</c:v>
                </c:pt>
                <c:pt idx="1">
                  <c:v>0.7</c:v>
                </c:pt>
                <c:pt idx="2">
                  <c:v>0.8</c:v>
                </c:pt>
                <c:pt idx="3">
                  <c:v>0.9</c:v>
                </c:pt>
                <c:pt idx="4">
                  <c:v>1.0</c:v>
                </c:pt>
                <c:pt idx="5">
                  <c:v>1.1</c:v>
                </c:pt>
                <c:pt idx="6">
                  <c:v>1.2</c:v>
                </c:pt>
                <c:pt idx="7">
                  <c:v>1.3</c:v>
                </c:pt>
                <c:pt idx="8">
                  <c:v>1.4</c:v>
                </c:pt>
                <c:pt idx="9">
                  <c:v>1.5</c:v>
                </c:pt>
                <c:pt idx="10">
                  <c:v>1.6</c:v>
                </c:pt>
                <c:pt idx="11">
                  <c:v>1.7</c:v>
                </c:pt>
                <c:pt idx="12">
                  <c:v>1.8</c:v>
                </c:pt>
                <c:pt idx="13">
                  <c:v>1.9</c:v>
                </c:pt>
                <c:pt idx="14">
                  <c:v>2.0</c:v>
                </c:pt>
                <c:pt idx="15">
                  <c:v>3.0</c:v>
                </c:pt>
                <c:pt idx="16">
                  <c:v>4.0</c:v>
                </c:pt>
                <c:pt idx="17">
                  <c:v>5.0</c:v>
                </c:pt>
                <c:pt idx="18">
                  <c:v>6.5</c:v>
                </c:pt>
                <c:pt idx="19">
                  <c:v>6.5</c:v>
                </c:pt>
                <c:pt idx="20">
                  <c:v>6.0</c:v>
                </c:pt>
                <c:pt idx="21">
                  <c:v>5.0</c:v>
                </c:pt>
                <c:pt idx="22">
                  <c:v>6.0</c:v>
                </c:pt>
                <c:pt idx="23">
                  <c:v>6.5</c:v>
                </c:pt>
                <c:pt idx="24">
                  <c:v>7.0</c:v>
                </c:pt>
                <c:pt idx="25">
                  <c:v>10.0</c:v>
                </c:pt>
                <c:pt idx="26">
                  <c:v>10.5</c:v>
                </c:pt>
                <c:pt idx="27">
                  <c:v>11.0</c:v>
                </c:pt>
                <c:pt idx="28">
                  <c:v>12.5</c:v>
                </c:pt>
                <c:pt idx="29">
                  <c:v>13.0</c:v>
                </c:pt>
                <c:pt idx="30">
                  <c:v>13.5</c:v>
                </c:pt>
                <c:pt idx="31">
                  <c:v>14.0</c:v>
                </c:pt>
                <c:pt idx="32">
                  <c:v>15.0</c:v>
                </c:pt>
                <c:pt idx="33">
                  <c:v>19.0</c:v>
                </c:pt>
                <c:pt idx="34">
                  <c:v>19.0</c:v>
                </c:pt>
                <c:pt idx="35">
                  <c:v>20.5</c:v>
                </c:pt>
                <c:pt idx="36">
                  <c:v>22.0</c:v>
                </c:pt>
                <c:pt idx="37">
                  <c:v>19.0</c:v>
                </c:pt>
              </c:numCache>
            </c:numRef>
          </c:val>
        </c:ser>
        <c:dLbls>
          <c:showLegendKey val="0"/>
          <c:showVal val="0"/>
          <c:showCatName val="0"/>
          <c:showSerName val="0"/>
          <c:showPercent val="0"/>
          <c:showBubbleSize val="0"/>
        </c:dLbls>
        <c:gapWidth val="150"/>
        <c:axId val="1784094368"/>
        <c:axId val="1762883472"/>
      </c:barChart>
      <c:catAx>
        <c:axId val="1784094368"/>
        <c:scaling>
          <c:orientation val="minMax"/>
        </c:scaling>
        <c:delete val="0"/>
        <c:axPos val="b"/>
        <c:numFmt formatCode="General" sourceLinked="1"/>
        <c:majorTickMark val="out"/>
        <c:minorTickMark val="none"/>
        <c:tickLblPos val="nextTo"/>
        <c:crossAx val="1762883472"/>
        <c:crosses val="autoZero"/>
        <c:auto val="1"/>
        <c:lblAlgn val="ctr"/>
        <c:lblOffset val="100"/>
        <c:tickLblSkip val="4"/>
        <c:noMultiLvlLbl val="0"/>
      </c:catAx>
      <c:valAx>
        <c:axId val="1762883472"/>
        <c:scaling>
          <c:orientation val="minMax"/>
        </c:scaling>
        <c:delete val="0"/>
        <c:axPos val="l"/>
        <c:majorGridlines/>
        <c:numFmt formatCode="General" sourceLinked="1"/>
        <c:majorTickMark val="out"/>
        <c:minorTickMark val="none"/>
        <c:tickLblPos val="nextTo"/>
        <c:crossAx val="1784094368"/>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ja-JP" altLang="en-US" dirty="0"/>
              <a:t>情報サービス産業・</a:t>
            </a:r>
            <a:r>
              <a:rPr lang="ja-JP" altLang="en-US" dirty="0" smtClean="0"/>
              <a:t>売上高</a:t>
            </a:r>
            <a:endParaRPr lang="ja-JP" altLang="en-US" dirty="0"/>
          </a:p>
        </c:rich>
      </c:tx>
      <c:layout/>
      <c:overlay val="0"/>
    </c:title>
    <c:autoTitleDeleted val="0"/>
    <c:plotArea>
      <c:layout/>
      <c:barChart>
        <c:barDir val="col"/>
        <c:grouping val="clustered"/>
        <c:varyColors val="0"/>
        <c:ser>
          <c:idx val="0"/>
          <c:order val="0"/>
          <c:tx>
            <c:strRef>
              <c:f>SI業界の打ち上げ!$F$3</c:f>
              <c:strCache>
                <c:ptCount val="1"/>
                <c:pt idx="0">
                  <c:v>売上</c:v>
                </c:pt>
              </c:strCache>
            </c:strRef>
          </c:tx>
          <c:invertIfNegative val="0"/>
          <c:cat>
            <c:numRef>
              <c:f>SI業界の打ち上げ!$E$4:$E$9</c:f>
              <c:numCache>
                <c:formatCode>General</c:formatCode>
                <c:ptCount val="6"/>
                <c:pt idx="0">
                  <c:v>2009.0</c:v>
                </c:pt>
                <c:pt idx="1">
                  <c:v>2010.0</c:v>
                </c:pt>
                <c:pt idx="2">
                  <c:v>2011.0</c:v>
                </c:pt>
                <c:pt idx="3">
                  <c:v>2012.0</c:v>
                </c:pt>
                <c:pt idx="4">
                  <c:v>2013.0</c:v>
                </c:pt>
                <c:pt idx="5">
                  <c:v>2014.0</c:v>
                </c:pt>
              </c:numCache>
            </c:numRef>
          </c:cat>
          <c:val>
            <c:numRef>
              <c:f>SI業界の打ち上げ!$F$4:$F$9</c:f>
              <c:numCache>
                <c:formatCode>#,##0,</c:formatCode>
                <c:ptCount val="6"/>
                <c:pt idx="0">
                  <c:v>9.978282E7</c:v>
                </c:pt>
                <c:pt idx="1">
                  <c:v>9.654985E7</c:v>
                </c:pt>
                <c:pt idx="2">
                  <c:v>9.514708E7</c:v>
                </c:pt>
                <c:pt idx="3">
                  <c:v>9.742393E7</c:v>
                </c:pt>
                <c:pt idx="4">
                  <c:v>9.890192E7</c:v>
                </c:pt>
                <c:pt idx="5">
                  <c:v>1.018215E8</c:v>
                </c:pt>
              </c:numCache>
            </c:numRef>
          </c:val>
        </c:ser>
        <c:dLbls>
          <c:showLegendKey val="0"/>
          <c:showVal val="0"/>
          <c:showCatName val="0"/>
          <c:showSerName val="0"/>
          <c:showPercent val="0"/>
          <c:showBubbleSize val="0"/>
        </c:dLbls>
        <c:gapWidth val="150"/>
        <c:axId val="1788020800"/>
        <c:axId val="1788023696"/>
      </c:barChart>
      <c:catAx>
        <c:axId val="1788020800"/>
        <c:scaling>
          <c:orientation val="minMax"/>
        </c:scaling>
        <c:delete val="0"/>
        <c:axPos val="b"/>
        <c:numFmt formatCode="General" sourceLinked="1"/>
        <c:majorTickMark val="out"/>
        <c:minorTickMark val="none"/>
        <c:tickLblPos val="nextTo"/>
        <c:crossAx val="1788023696"/>
        <c:crossesAt val="1.0E6"/>
        <c:auto val="1"/>
        <c:lblAlgn val="ctr"/>
        <c:lblOffset val="100"/>
        <c:noMultiLvlLbl val="0"/>
      </c:catAx>
      <c:valAx>
        <c:axId val="1788023696"/>
        <c:scaling>
          <c:orientation val="minMax"/>
          <c:min val="1.0E7"/>
        </c:scaling>
        <c:delete val="0"/>
        <c:axPos val="l"/>
        <c:majorGridlines/>
        <c:numFmt formatCode="#,##0," sourceLinked="1"/>
        <c:majorTickMark val="out"/>
        <c:minorTickMark val="none"/>
        <c:tickLblPos val="nextTo"/>
        <c:crossAx val="1788020800"/>
        <c:crosses val="autoZero"/>
        <c:crossBetween val="between"/>
        <c:majorUnit val="2.0E7"/>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108665394098"/>
          <c:y val="0.0595238630885425"/>
          <c:w val="0.822641509433962"/>
          <c:h val="0.48214268197825"/>
        </c:manualLayout>
      </c:layout>
      <c:scatterChart>
        <c:scatterStyle val="lineMarker"/>
        <c:varyColors val="0"/>
        <c:ser>
          <c:idx val="3"/>
          <c:order val="0"/>
          <c:tx>
            <c:v>エヌ・ティ・ティ・データ</c:v>
          </c:tx>
          <c:spPr>
            <a:ln w="12700">
              <a:solidFill>
                <a:srgbClr val="E49209"/>
              </a:solidFill>
              <a:prstDash val="solid"/>
            </a:ln>
          </c:spPr>
          <c:marker>
            <c:symbol val="circle"/>
            <c:size val="6"/>
            <c:spPr>
              <a:solidFill>
                <a:srgbClr val="E49209"/>
              </a:solidFill>
              <a:ln w="9525">
                <a:noFill/>
              </a:ln>
            </c:spPr>
          </c:marker>
          <c:xVal>
            <c:numRef>
              <c:f>データ!$B$3:$B$5</c:f>
              <c:numCache>
                <c:formatCode>#,##0,</c:formatCode>
                <c:ptCount val="3"/>
                <c:pt idx="0">
                  <c:v>1.251177E7</c:v>
                </c:pt>
                <c:pt idx="1">
                  <c:v>1.301941E7</c:v>
                </c:pt>
                <c:pt idx="2">
                  <c:v>1.343772E7</c:v>
                </c:pt>
              </c:numCache>
            </c:numRef>
          </c:xVal>
          <c:yVal>
            <c:numRef>
              <c:f>データ!$C$3:$C$5</c:f>
              <c:numCache>
                <c:formatCode>###0.00</c:formatCode>
                <c:ptCount val="3"/>
                <c:pt idx="0">
                  <c:v>6.427228122000323</c:v>
                </c:pt>
                <c:pt idx="1">
                  <c:v>6.582172310419597</c:v>
                </c:pt>
                <c:pt idx="2">
                  <c:v>4.657263285735973</c:v>
                </c:pt>
              </c:numCache>
            </c:numRef>
          </c:yVal>
          <c:smooth val="0"/>
        </c:ser>
        <c:ser>
          <c:idx val="4"/>
          <c:order val="1"/>
          <c:tx>
            <c:v>大塚商会</c:v>
          </c:tx>
          <c:spPr>
            <a:ln w="12700">
              <a:solidFill>
                <a:srgbClr val="F81F67"/>
              </a:solidFill>
              <a:prstDash val="solid"/>
            </a:ln>
          </c:spPr>
          <c:marker>
            <c:symbol val="circle"/>
            <c:size val="6"/>
            <c:spPr>
              <a:solidFill>
                <a:srgbClr val="F81F67"/>
              </a:solidFill>
              <a:ln w="9525">
                <a:noFill/>
              </a:ln>
            </c:spPr>
          </c:marker>
          <c:xVal>
            <c:numRef>
              <c:f>データ!$D$3:$D$5</c:f>
              <c:numCache>
                <c:formatCode>#,##0,</c:formatCode>
                <c:ptCount val="3"/>
                <c:pt idx="0">
                  <c:v>4.78215E6</c:v>
                </c:pt>
                <c:pt idx="1">
                  <c:v>5.15771E6</c:v>
                </c:pt>
                <c:pt idx="2">
                  <c:v>5.64595E6</c:v>
                </c:pt>
              </c:numCache>
            </c:numRef>
          </c:xVal>
          <c:yVal>
            <c:numRef>
              <c:f>データ!$E$3:$E$5</c:f>
              <c:numCache>
                <c:formatCode>###0.00</c:formatCode>
                <c:ptCount val="3"/>
                <c:pt idx="0">
                  <c:v>4.829417730518696</c:v>
                </c:pt>
                <c:pt idx="1">
                  <c:v>5.477430875330331</c:v>
                </c:pt>
                <c:pt idx="2">
                  <c:v>6.004481088213674</c:v>
                </c:pt>
              </c:numCache>
            </c:numRef>
          </c:yVal>
          <c:smooth val="0"/>
        </c:ser>
        <c:ser>
          <c:idx val="5"/>
          <c:order val="2"/>
          <c:tx>
            <c:v>野村総合研究所</c:v>
          </c:tx>
          <c:spPr>
            <a:ln w="12700">
              <a:solidFill>
                <a:srgbClr val="9D05DC"/>
              </a:solidFill>
              <a:prstDash val="solid"/>
            </a:ln>
          </c:spPr>
          <c:marker>
            <c:symbol val="circle"/>
            <c:size val="6"/>
            <c:spPr>
              <a:solidFill>
                <a:srgbClr val="9D05DC"/>
              </a:solidFill>
              <a:ln w="9525">
                <a:noFill/>
              </a:ln>
            </c:spPr>
          </c:marker>
          <c:xVal>
            <c:numRef>
              <c:f>データ!$F$3:$F$5</c:f>
              <c:numCache>
                <c:formatCode>#,##0,</c:formatCode>
                <c:ptCount val="3"/>
                <c:pt idx="0">
                  <c:v>3.35554E6</c:v>
                </c:pt>
                <c:pt idx="1">
                  <c:v>3.63891E6</c:v>
                </c:pt>
                <c:pt idx="2">
                  <c:v>3.85932E6</c:v>
                </c:pt>
              </c:numCache>
            </c:numRef>
          </c:xVal>
          <c:yVal>
            <c:numRef>
              <c:f>データ!$G$3:$G$5</c:f>
              <c:numCache>
                <c:formatCode>###0.00</c:formatCode>
                <c:ptCount val="3"/>
                <c:pt idx="0">
                  <c:v>12.85992716522527</c:v>
                </c:pt>
                <c:pt idx="1">
                  <c:v>12.09510540244194</c:v>
                </c:pt>
                <c:pt idx="2">
                  <c:v>12.90797342537027</c:v>
                </c:pt>
              </c:numCache>
            </c:numRef>
          </c:yVal>
          <c:smooth val="0"/>
        </c:ser>
        <c:ser>
          <c:idx val="6"/>
          <c:order val="3"/>
          <c:tx>
            <c:v>伊藤忠テクノソリューションズ</c:v>
          </c:tx>
          <c:spPr>
            <a:ln w="12700">
              <a:solidFill>
                <a:srgbClr val="275CFC"/>
              </a:solidFill>
              <a:prstDash val="solid"/>
            </a:ln>
          </c:spPr>
          <c:marker>
            <c:symbol val="circle"/>
            <c:size val="6"/>
            <c:spPr>
              <a:solidFill>
                <a:srgbClr val="275CFC"/>
              </a:solidFill>
              <a:ln w="9525">
                <a:noFill/>
              </a:ln>
            </c:spPr>
          </c:marker>
          <c:xVal>
            <c:numRef>
              <c:f>データ!$H$3:$H$5</c:f>
              <c:numCache>
                <c:formatCode>#,##0,</c:formatCode>
                <c:ptCount val="3"/>
                <c:pt idx="0">
                  <c:v>2.97748E6</c:v>
                </c:pt>
                <c:pt idx="1">
                  <c:v>3.22475E6</c:v>
                </c:pt>
                <c:pt idx="2">
                  <c:v>3.49454E6</c:v>
                </c:pt>
              </c:numCache>
            </c:numRef>
          </c:xVal>
          <c:yVal>
            <c:numRef>
              <c:f>データ!$I$3:$I$5</c:f>
              <c:numCache>
                <c:formatCode>###0.00</c:formatCode>
                <c:ptCount val="3"/>
                <c:pt idx="0">
                  <c:v>8.32851941910609</c:v>
                </c:pt>
                <c:pt idx="1">
                  <c:v>8.430731064423598</c:v>
                </c:pt>
                <c:pt idx="2">
                  <c:v>6.71933931218415</c:v>
                </c:pt>
              </c:numCache>
            </c:numRef>
          </c:yVal>
          <c:smooth val="0"/>
        </c:ser>
        <c:ser>
          <c:idx val="7"/>
          <c:order val="4"/>
          <c:tx>
            <c:v>ＩＴホールディングス</c:v>
          </c:tx>
          <c:spPr>
            <a:ln w="12700">
              <a:solidFill>
                <a:srgbClr val="02D4A9"/>
              </a:solidFill>
              <a:prstDash val="solid"/>
            </a:ln>
          </c:spPr>
          <c:marker>
            <c:symbol val="circle"/>
            <c:size val="6"/>
            <c:spPr>
              <a:solidFill>
                <a:srgbClr val="02D4A9"/>
              </a:solidFill>
              <a:ln w="9525">
                <a:noFill/>
              </a:ln>
            </c:spPr>
          </c:marker>
          <c:xVal>
            <c:numRef>
              <c:f>データ!$J$3:$J$5</c:f>
              <c:numCache>
                <c:formatCode>#,##0,</c:formatCode>
                <c:ptCount val="3"/>
                <c:pt idx="0">
                  <c:v>3.27417E6</c:v>
                </c:pt>
                <c:pt idx="1">
                  <c:v>3.37834E6</c:v>
                </c:pt>
                <c:pt idx="2">
                  <c:v>3.46647E6</c:v>
                </c:pt>
              </c:numCache>
            </c:numRef>
          </c:xVal>
          <c:yVal>
            <c:numRef>
              <c:f>データ!$K$3:$K$5</c:f>
              <c:numCache>
                <c:formatCode>###0.00</c:formatCode>
                <c:ptCount val="3"/>
                <c:pt idx="0">
                  <c:v>4.770980126261007</c:v>
                </c:pt>
                <c:pt idx="1">
                  <c:v>5.37867710177188</c:v>
                </c:pt>
                <c:pt idx="2">
                  <c:v>5.628203907721688</c:v>
                </c:pt>
              </c:numCache>
            </c:numRef>
          </c:yVal>
          <c:smooth val="0"/>
        </c:ser>
        <c:ser>
          <c:idx val="8"/>
          <c:order val="5"/>
          <c:tx>
            <c:v>ＳＣＳＫ</c:v>
          </c:tx>
          <c:spPr>
            <a:ln w="12700">
              <a:solidFill>
                <a:srgbClr val="50FE30"/>
              </a:solidFill>
              <a:prstDash val="solid"/>
            </a:ln>
          </c:spPr>
          <c:marker>
            <c:symbol val="circle"/>
            <c:size val="6"/>
            <c:spPr>
              <a:solidFill>
                <a:srgbClr val="50FE30"/>
              </a:solidFill>
              <a:ln w="9525">
                <a:noFill/>
              </a:ln>
            </c:spPr>
          </c:marker>
          <c:xVal>
            <c:numRef>
              <c:f>データ!$L$3:$L$5</c:f>
              <c:numCache>
                <c:formatCode>#,##0,</c:formatCode>
                <c:ptCount val="3"/>
                <c:pt idx="0">
                  <c:v>2.00326E6</c:v>
                </c:pt>
                <c:pt idx="1">
                  <c:v>2.78634E6</c:v>
                </c:pt>
                <c:pt idx="2">
                  <c:v>2.88236E6</c:v>
                </c:pt>
              </c:numCache>
            </c:numRef>
          </c:xVal>
          <c:yVal>
            <c:numRef>
              <c:f>データ!$M$3:$M$5</c:f>
              <c:numCache>
                <c:formatCode>###0.00</c:formatCode>
                <c:ptCount val="3"/>
                <c:pt idx="0">
                  <c:v>6.429020696265088</c:v>
                </c:pt>
                <c:pt idx="1">
                  <c:v>7.466066596323492</c:v>
                </c:pt>
                <c:pt idx="2">
                  <c:v>8.31748983471877</c:v>
                </c:pt>
              </c:numCache>
            </c:numRef>
          </c:yVal>
          <c:smooth val="0"/>
        </c:ser>
        <c:ser>
          <c:idx val="9"/>
          <c:order val="6"/>
          <c:tx>
            <c:v>日本ユニシス</c:v>
          </c:tx>
          <c:spPr>
            <a:ln w="12700">
              <a:solidFill>
                <a:srgbClr val="CAB400"/>
              </a:solidFill>
              <a:prstDash val="solid"/>
            </a:ln>
          </c:spPr>
          <c:marker>
            <c:symbol val="circle"/>
            <c:size val="6"/>
            <c:spPr>
              <a:solidFill>
                <a:srgbClr val="CAB400"/>
              </a:solidFill>
              <a:ln w="9525">
                <a:noFill/>
              </a:ln>
            </c:spPr>
          </c:marker>
          <c:xVal>
            <c:numRef>
              <c:f>データ!$N$3:$N$5</c:f>
              <c:numCache>
                <c:formatCode>#,##0,</c:formatCode>
                <c:ptCount val="3"/>
                <c:pt idx="0">
                  <c:v>2.55122E6</c:v>
                </c:pt>
                <c:pt idx="1">
                  <c:v>2.6917E6</c:v>
                </c:pt>
                <c:pt idx="2">
                  <c:v>2.8269E6</c:v>
                </c:pt>
              </c:numCache>
            </c:numRef>
          </c:xVal>
          <c:yVal>
            <c:numRef>
              <c:f>データ!$O$3:$O$5</c:f>
              <c:numCache>
                <c:formatCode>###0.00</c:formatCode>
                <c:ptCount val="3"/>
                <c:pt idx="0">
                  <c:v>2.865295819255102</c:v>
                </c:pt>
                <c:pt idx="1">
                  <c:v>3.087639781550692</c:v>
                </c:pt>
                <c:pt idx="2">
                  <c:v>3.386748735363815</c:v>
                </c:pt>
              </c:numCache>
            </c:numRef>
          </c:yVal>
          <c:smooth val="0"/>
        </c:ser>
        <c:ser>
          <c:idx val="10"/>
          <c:order val="7"/>
          <c:tx>
            <c:v>新日鉄住金ソリューションズ</c:v>
          </c:tx>
          <c:spPr>
            <a:ln w="12700">
              <a:solidFill>
                <a:srgbClr val="FF3A45"/>
              </a:solidFill>
              <a:prstDash val="solid"/>
            </a:ln>
          </c:spPr>
          <c:marker>
            <c:symbol val="circle"/>
            <c:size val="6"/>
            <c:spPr>
              <a:solidFill>
                <a:srgbClr val="FF3A45"/>
              </a:solidFill>
              <a:ln w="9525">
                <a:noFill/>
              </a:ln>
            </c:spPr>
          </c:marker>
          <c:xVal>
            <c:numRef>
              <c:f>データ!$P$3:$P$5</c:f>
              <c:numCache>
                <c:formatCode>#,##0,</c:formatCode>
                <c:ptCount val="3"/>
                <c:pt idx="0">
                  <c:v>1.61579E6</c:v>
                </c:pt>
                <c:pt idx="1">
                  <c:v>1.72005E6</c:v>
                </c:pt>
                <c:pt idx="2">
                  <c:v>1.79953E6</c:v>
                </c:pt>
              </c:numCache>
            </c:numRef>
          </c:xVal>
          <c:yVal>
            <c:numRef>
              <c:f>データ!$Q$3:$Q$5</c:f>
              <c:numCache>
                <c:formatCode>###0.00</c:formatCode>
                <c:ptCount val="3"/>
                <c:pt idx="0">
                  <c:v>6.656186756942405</c:v>
                </c:pt>
                <c:pt idx="1">
                  <c:v>6.471323508037557</c:v>
                </c:pt>
                <c:pt idx="2">
                  <c:v>6.90069073591438</c:v>
                </c:pt>
              </c:numCache>
            </c:numRef>
          </c:yVal>
          <c:smooth val="0"/>
        </c:ser>
        <c:ser>
          <c:idx val="11"/>
          <c:order val="8"/>
          <c:tx>
            <c:v>富士ソフト</c:v>
          </c:tx>
          <c:spPr>
            <a:ln w="12700">
              <a:solidFill>
                <a:srgbClr val="BF00C0"/>
              </a:solidFill>
              <a:prstDash val="solid"/>
            </a:ln>
          </c:spPr>
          <c:marker>
            <c:symbol val="circle"/>
            <c:size val="6"/>
            <c:spPr>
              <a:solidFill>
                <a:srgbClr val="BF00C0"/>
              </a:solidFill>
              <a:ln w="9525">
                <a:noFill/>
              </a:ln>
            </c:spPr>
          </c:marker>
          <c:xVal>
            <c:numRef>
              <c:f>データ!$R$3:$R$5</c:f>
              <c:numCache>
                <c:formatCode>#,##0,</c:formatCode>
                <c:ptCount val="3"/>
                <c:pt idx="0">
                  <c:v>1.33912E6</c:v>
                </c:pt>
                <c:pt idx="1">
                  <c:v>1.38211E6</c:v>
                </c:pt>
                <c:pt idx="2">
                  <c:v>1.054E6</c:v>
                </c:pt>
              </c:numCache>
            </c:numRef>
          </c:xVal>
          <c:yVal>
            <c:numRef>
              <c:f>データ!$S$3:$S$5</c:f>
              <c:numCache>
                <c:formatCode>###0.00</c:formatCode>
                <c:ptCount val="3"/>
                <c:pt idx="0">
                  <c:v>3.733048569209628</c:v>
                </c:pt>
                <c:pt idx="1">
                  <c:v>5.317232347642371</c:v>
                </c:pt>
                <c:pt idx="2">
                  <c:v>5.42125237191651</c:v>
                </c:pt>
              </c:numCache>
            </c:numRef>
          </c:yVal>
          <c:smooth val="0"/>
        </c:ser>
        <c:ser>
          <c:idx val="12"/>
          <c:order val="9"/>
          <c:tx>
            <c:v>ＪＢＣＣホールディングス</c:v>
          </c:tx>
          <c:spPr>
            <a:ln w="12700">
              <a:solidFill>
                <a:srgbClr val="443BFF"/>
              </a:solidFill>
              <a:prstDash val="solid"/>
            </a:ln>
          </c:spPr>
          <c:marker>
            <c:symbol val="circle"/>
            <c:size val="6"/>
            <c:spPr>
              <a:solidFill>
                <a:srgbClr val="443BFF"/>
              </a:solidFill>
              <a:ln w="9525">
                <a:noFill/>
              </a:ln>
            </c:spPr>
          </c:marker>
          <c:xVal>
            <c:numRef>
              <c:f>データ!$T$3:$T$5</c:f>
              <c:numCache>
                <c:formatCode>#,##0,</c:formatCode>
                <c:ptCount val="3"/>
                <c:pt idx="0">
                  <c:v>889020.0</c:v>
                </c:pt>
                <c:pt idx="1">
                  <c:v>902650.0</c:v>
                </c:pt>
                <c:pt idx="2">
                  <c:v>936680.0</c:v>
                </c:pt>
              </c:numCache>
            </c:numRef>
          </c:xVal>
          <c:yVal>
            <c:numRef>
              <c:f>データ!$U$3:$U$5</c:f>
              <c:numCache>
                <c:formatCode>###0.00</c:formatCode>
                <c:ptCount val="3"/>
                <c:pt idx="0">
                  <c:v>1.705248475849812</c:v>
                </c:pt>
                <c:pt idx="1">
                  <c:v>2.059491497258073</c:v>
                </c:pt>
                <c:pt idx="2">
                  <c:v>0.902122389716872</c:v>
                </c:pt>
              </c:numCache>
            </c:numRef>
          </c:yVal>
          <c:smooth val="0"/>
        </c:ser>
        <c:ser>
          <c:idx val="14"/>
          <c:order val="10"/>
          <c:tx>
            <c:v>電通国際情報サービス</c:v>
          </c:tx>
          <c:spPr>
            <a:ln w="12700">
              <a:solidFill>
                <a:srgbClr val="31FE4F"/>
              </a:solidFill>
              <a:prstDash val="solid"/>
            </a:ln>
          </c:spPr>
          <c:marker>
            <c:symbol val="circle"/>
            <c:size val="6"/>
            <c:spPr>
              <a:solidFill>
                <a:srgbClr val="31FE4F"/>
              </a:solidFill>
              <a:ln w="9525">
                <a:noFill/>
              </a:ln>
            </c:spPr>
          </c:marker>
          <c:xVal>
            <c:numRef>
              <c:f>データ!$V$3:$V$5</c:f>
              <c:numCache>
                <c:formatCode>#,##0,</c:formatCode>
                <c:ptCount val="3"/>
                <c:pt idx="0">
                  <c:v>638690.0</c:v>
                </c:pt>
                <c:pt idx="1">
                  <c:v>727640.0</c:v>
                </c:pt>
                <c:pt idx="2">
                  <c:v>739700.0</c:v>
                </c:pt>
              </c:numCache>
            </c:numRef>
          </c:xVal>
          <c:yVal>
            <c:numRef>
              <c:f>データ!$W$3:$W$5</c:f>
              <c:numCache>
                <c:formatCode>###0.00</c:formatCode>
                <c:ptCount val="3"/>
                <c:pt idx="0">
                  <c:v>3.677840579937058</c:v>
                </c:pt>
                <c:pt idx="1">
                  <c:v>5.761090649222143</c:v>
                </c:pt>
                <c:pt idx="2">
                  <c:v>5.825334595106124</c:v>
                </c:pt>
              </c:numCache>
            </c:numRef>
          </c:yVal>
          <c:smooth val="0"/>
        </c:ser>
        <c:ser>
          <c:idx val="16"/>
          <c:order val="11"/>
          <c:tx>
            <c:v>兼松エレクトロニクス</c:v>
          </c:tx>
          <c:spPr>
            <a:ln w="12700">
              <a:solidFill>
                <a:srgbClr val="FC5B28"/>
              </a:solidFill>
              <a:prstDash val="solid"/>
            </a:ln>
          </c:spPr>
          <c:marker>
            <c:symbol val="circle"/>
            <c:size val="6"/>
            <c:spPr>
              <a:solidFill>
                <a:srgbClr val="FC5B28"/>
              </a:solidFill>
              <a:ln w="9525">
                <a:noFill/>
              </a:ln>
            </c:spPr>
          </c:marker>
          <c:xVal>
            <c:numRef>
              <c:f>データ!$X$3:$X$5</c:f>
              <c:numCache>
                <c:formatCode>#,##0,</c:formatCode>
                <c:ptCount val="3"/>
                <c:pt idx="0">
                  <c:v>467740.0</c:v>
                </c:pt>
                <c:pt idx="1">
                  <c:v>450590.0</c:v>
                </c:pt>
                <c:pt idx="2">
                  <c:v>638840.0</c:v>
                </c:pt>
              </c:numCache>
            </c:numRef>
          </c:xVal>
          <c:yVal>
            <c:numRef>
              <c:f>データ!$Y$3:$Y$5</c:f>
              <c:numCache>
                <c:formatCode>###0.00</c:formatCode>
                <c:ptCount val="3"/>
                <c:pt idx="0">
                  <c:v>9.834523453200495</c:v>
                </c:pt>
                <c:pt idx="1">
                  <c:v>10.57058523269491</c:v>
                </c:pt>
                <c:pt idx="2">
                  <c:v>8.46064742345501</c:v>
                </c:pt>
              </c:numCache>
            </c:numRef>
          </c:yVal>
          <c:smooth val="0"/>
        </c:ser>
        <c:ser>
          <c:idx val="19"/>
          <c:order val="12"/>
          <c:tx>
            <c:v>シーイーシー</c:v>
          </c:tx>
          <c:spPr>
            <a:ln w="12700">
              <a:solidFill>
                <a:srgbClr val="0893E4"/>
              </a:solidFill>
              <a:prstDash val="solid"/>
            </a:ln>
          </c:spPr>
          <c:marker>
            <c:symbol val="circle"/>
            <c:size val="6"/>
            <c:spPr>
              <a:solidFill>
                <a:srgbClr val="0893E4"/>
              </a:solidFill>
              <a:ln w="9525">
                <a:noFill/>
              </a:ln>
            </c:spPr>
          </c:marker>
          <c:xVal>
            <c:numRef>
              <c:f>データ!$Z$3:$Z$5</c:f>
              <c:numCache>
                <c:formatCode>#,##0,</c:formatCode>
                <c:ptCount val="3"/>
                <c:pt idx="0">
                  <c:v>405140.0</c:v>
                </c:pt>
                <c:pt idx="1">
                  <c:v>396530.0</c:v>
                </c:pt>
                <c:pt idx="2">
                  <c:v>409230.0</c:v>
                </c:pt>
              </c:numCache>
            </c:numRef>
          </c:xVal>
          <c:yVal>
            <c:numRef>
              <c:f>データ!$AA$3:$AA$5</c:f>
              <c:numCache>
                <c:formatCode>###0.00</c:formatCode>
                <c:ptCount val="3"/>
                <c:pt idx="0">
                  <c:v>2.078293923088316</c:v>
                </c:pt>
                <c:pt idx="1">
                  <c:v>4.34267268554712</c:v>
                </c:pt>
                <c:pt idx="2">
                  <c:v>4.782151846150075</c:v>
                </c:pt>
              </c:numCache>
            </c:numRef>
          </c:yVal>
          <c:smooth val="0"/>
        </c:ser>
        <c:dLbls>
          <c:showLegendKey val="0"/>
          <c:showVal val="0"/>
          <c:showCatName val="0"/>
          <c:showSerName val="0"/>
          <c:showPercent val="0"/>
          <c:showBubbleSize val="0"/>
        </c:dLbls>
        <c:axId val="-2060028960"/>
        <c:axId val="-2060022656"/>
      </c:scatterChart>
      <c:valAx>
        <c:axId val="-2060028960"/>
        <c:scaling>
          <c:orientation val="minMax"/>
        </c:scaling>
        <c:delete val="0"/>
        <c:axPos val="b"/>
        <c:majorGridlines>
          <c:spPr>
            <a:ln w="3175">
              <a:solidFill>
                <a:srgbClr val="CCFFCC"/>
              </a:solidFill>
              <a:prstDash val="solid"/>
            </a:ln>
          </c:spPr>
        </c:majorGridlines>
        <c:title>
          <c:tx>
            <c:rich>
              <a:bodyPr/>
              <a:lstStyle/>
              <a:p>
                <a:pPr>
                  <a:defRPr sz="1200" b="0" i="0" u="none" strike="noStrike" baseline="0">
                    <a:solidFill>
                      <a:srgbClr val="000000"/>
                    </a:solidFill>
                    <a:latin typeface="ＭＳ Ｐゴシック"/>
                    <a:ea typeface="ＭＳ Ｐゴシック"/>
                    <a:cs typeface="ＭＳ Ｐゴシック"/>
                  </a:defRPr>
                </a:pPr>
                <a:r>
                  <a:rPr lang="ja-JP" altLang="en-US" sz="1000" b="0" i="0" u="none" strike="noStrike" baseline="0">
                    <a:solidFill>
                      <a:srgbClr val="000000"/>
                    </a:solidFill>
                    <a:latin typeface="ＭＳ Ｐゴシック"/>
                    <a:ea typeface="ＭＳ Ｐゴシック"/>
                    <a:cs typeface="ＭＳ Ｐゴシック"/>
                  </a:rPr>
                  <a:t>売上高合計 </a:t>
                </a:r>
                <a:r>
                  <a:rPr lang="en-US" altLang="ja-JP" sz="1000" b="0" i="0" u="none" strike="noStrike" baseline="0">
                    <a:solidFill>
                      <a:srgbClr val="000000"/>
                    </a:solidFill>
                    <a:latin typeface="ＭＳ Ｐゴシック"/>
                    <a:ea typeface="ＭＳ Ｐゴシック"/>
                    <a:cs typeface="ＭＳ Ｐゴシック"/>
                  </a:rPr>
                  <a:t>(</a:t>
                </a:r>
                <a:r>
                  <a:rPr lang="ja-JP" altLang="en-US" sz="1000" b="0" i="0" u="none" strike="noStrike" baseline="0">
                    <a:solidFill>
                      <a:srgbClr val="000000"/>
                    </a:solidFill>
                    <a:latin typeface="ＭＳ Ｐゴシック"/>
                    <a:ea typeface="ＭＳ Ｐゴシック"/>
                    <a:cs typeface="ＭＳ Ｐゴシック"/>
                  </a:rPr>
                  <a:t>億円</a:t>
                </a:r>
                <a:r>
                  <a:rPr lang="en-US" altLang="ja-JP" sz="1000" b="0" i="0" u="none" strike="noStrike" baseline="0">
                    <a:solidFill>
                      <a:srgbClr val="000000"/>
                    </a:solidFill>
                    <a:latin typeface="ＭＳ Ｐゴシック"/>
                    <a:ea typeface="ＭＳ Ｐゴシック"/>
                    <a:cs typeface="ＭＳ Ｐゴシック"/>
                  </a:rPr>
                  <a:t>)</a:t>
                </a:r>
              </a:p>
            </c:rich>
          </c:tx>
          <c:layout>
            <c:manualLayout>
              <c:xMode val="edge"/>
              <c:yMode val="edge"/>
              <c:x val="0.433962260399268"/>
              <c:y val="0.610118753013016"/>
            </c:manualLayout>
          </c:layout>
          <c:overlay val="0"/>
          <c:spPr>
            <a:noFill/>
            <a:ln w="25400">
              <a:noFill/>
            </a:ln>
          </c:spPr>
        </c:title>
        <c:numFmt formatCode="#,##0," sourceLinked="1"/>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2060022656"/>
        <c:crosses val="autoZero"/>
        <c:crossBetween val="midCat"/>
      </c:valAx>
      <c:valAx>
        <c:axId val="-2060022656"/>
        <c:scaling>
          <c:orientation val="minMax"/>
        </c:scaling>
        <c:delete val="0"/>
        <c:axPos val="l"/>
        <c:majorGridlines>
          <c:spPr>
            <a:ln w="3175">
              <a:solidFill>
                <a:srgbClr val="CCFFCC"/>
              </a:solidFill>
              <a:prstDash val="solid"/>
            </a:ln>
          </c:spPr>
        </c:majorGridlines>
        <c:title>
          <c:tx>
            <c:rich>
              <a:bodyPr/>
              <a:lstStyle/>
              <a:p>
                <a:pPr>
                  <a:defRPr sz="1200" b="0" i="0" u="none" strike="noStrike" baseline="0">
                    <a:solidFill>
                      <a:srgbClr val="000000"/>
                    </a:solidFill>
                    <a:latin typeface="ＭＳ Ｐゴシック"/>
                    <a:ea typeface="ＭＳ Ｐゴシック"/>
                    <a:cs typeface="ＭＳ Ｐゴシック"/>
                  </a:defRPr>
                </a:pPr>
                <a:r>
                  <a:rPr lang="ja-JP" altLang="en-US" sz="1000" b="0" i="0" u="none" strike="noStrike" baseline="0">
                    <a:solidFill>
                      <a:srgbClr val="000000"/>
                    </a:solidFill>
                    <a:latin typeface="ＭＳ Ｐゴシック"/>
                    <a:ea typeface="ＭＳ Ｐゴシック"/>
                    <a:cs typeface="ＭＳ Ｐゴシック"/>
                  </a:rPr>
                  <a:t>売上高営業利益率 </a:t>
                </a:r>
                <a:r>
                  <a:rPr lang="en-US" altLang="ja-JP" sz="1000" b="0" i="0" u="none" strike="noStrike" baseline="0">
                    <a:solidFill>
                      <a:srgbClr val="000000"/>
                    </a:solidFill>
                    <a:latin typeface="ＭＳ Ｐゴシック"/>
                    <a:ea typeface="ＭＳ Ｐゴシック"/>
                    <a:cs typeface="ＭＳ Ｐゴシック"/>
                  </a:rPr>
                  <a:t>(</a:t>
                </a:r>
                <a:r>
                  <a:rPr lang="ja-JP" altLang="en-US" sz="1000" b="0" i="0" u="none" strike="noStrike" baseline="0">
                    <a:solidFill>
                      <a:srgbClr val="000000"/>
                    </a:solidFill>
                    <a:latin typeface="ＭＳ Ｐゴシック"/>
                    <a:ea typeface="ＭＳ Ｐゴシック"/>
                    <a:cs typeface="ＭＳ Ｐゴシック"/>
                  </a:rPr>
                  <a:t>％</a:t>
                </a:r>
                <a:r>
                  <a:rPr lang="en-US" altLang="ja-JP" sz="1000" b="0" i="0" u="none" strike="noStrike" baseline="0">
                    <a:solidFill>
                      <a:srgbClr val="000000"/>
                    </a:solidFill>
                    <a:latin typeface="ＭＳ Ｐゴシック"/>
                    <a:ea typeface="ＭＳ Ｐゴシック"/>
                    <a:cs typeface="ＭＳ Ｐゴシック"/>
                  </a:rPr>
                  <a:t>)</a:t>
                </a:r>
              </a:p>
            </c:rich>
          </c:tx>
          <c:layout>
            <c:manualLayout>
              <c:xMode val="edge"/>
              <c:yMode val="edge"/>
              <c:x val="0.0245282549908534"/>
              <c:y val="0.1458333601157"/>
            </c:manualLayout>
          </c:layout>
          <c:overlay val="0"/>
          <c:spPr>
            <a:noFill/>
            <a:ln w="25400">
              <a:noFill/>
            </a:ln>
          </c:spPr>
        </c:title>
        <c:numFmt formatCode="#,##0.0" sourceLinked="0"/>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2060028960"/>
        <c:crosses val="autoZero"/>
        <c:crossBetween val="midCat"/>
      </c:valAx>
      <c:spPr>
        <a:solidFill>
          <a:srgbClr val="FFFFFF"/>
        </a:solidFill>
        <a:ln w="12700">
          <a:solidFill>
            <a:srgbClr val="969696"/>
          </a:solidFill>
          <a:prstDash val="solid"/>
        </a:ln>
      </c:spPr>
    </c:plotArea>
    <c:legend>
      <c:legendPos val="b"/>
      <c:layout>
        <c:manualLayout>
          <c:xMode val="edge"/>
          <c:yMode val="edge"/>
          <c:x val="0.0679245207985365"/>
          <c:y val="0.690475976217258"/>
          <c:w val="0.866037739600732"/>
          <c:h val="0.294642776795758"/>
        </c:manualLayout>
      </c:layout>
      <c:overlay val="0"/>
      <c:spPr>
        <a:solidFill>
          <a:srgbClr val="FFFFFF"/>
        </a:solidFill>
        <a:ln w="25400">
          <a:noFill/>
        </a:ln>
      </c:spPr>
      <c:txPr>
        <a:bodyPr/>
        <a:lstStyle/>
        <a:p>
          <a:pPr>
            <a:defRPr sz="920"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no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108665394098"/>
          <c:y val="0.0595238630885425"/>
          <c:w val="0.822641509433962"/>
          <c:h val="0.48214268197825"/>
        </c:manualLayout>
      </c:layout>
      <c:scatterChart>
        <c:scatterStyle val="lineMarker"/>
        <c:varyColors val="0"/>
        <c:ser>
          <c:idx val="3"/>
          <c:order val="0"/>
          <c:tx>
            <c:v>エヌ・ティ・ティ・データ</c:v>
          </c:tx>
          <c:spPr>
            <a:ln w="12700">
              <a:solidFill>
                <a:srgbClr val="E49209"/>
              </a:solidFill>
              <a:prstDash val="solid"/>
            </a:ln>
          </c:spPr>
          <c:marker>
            <c:symbol val="circle"/>
            <c:size val="6"/>
            <c:spPr>
              <a:solidFill>
                <a:srgbClr val="E49209"/>
              </a:solidFill>
              <a:ln w="9525">
                <a:noFill/>
              </a:ln>
            </c:spPr>
          </c:marker>
          <c:xVal>
            <c:numRef>
              <c:f>データ!$B$3:$B$5</c:f>
              <c:numCache>
                <c:formatCode>#,##0,</c:formatCode>
                <c:ptCount val="3"/>
                <c:pt idx="0">
                  <c:v>1.251177E7</c:v>
                </c:pt>
                <c:pt idx="1">
                  <c:v>1.301941E7</c:v>
                </c:pt>
                <c:pt idx="2">
                  <c:v>1.343772E7</c:v>
                </c:pt>
              </c:numCache>
            </c:numRef>
          </c:xVal>
          <c:yVal>
            <c:numRef>
              <c:f>データ!$C$3:$C$5</c:f>
              <c:numCache>
                <c:formatCode>###0.00</c:formatCode>
                <c:ptCount val="3"/>
                <c:pt idx="0">
                  <c:v>6.427228122000323</c:v>
                </c:pt>
                <c:pt idx="1">
                  <c:v>6.582172310419597</c:v>
                </c:pt>
                <c:pt idx="2">
                  <c:v>4.657263285735973</c:v>
                </c:pt>
              </c:numCache>
            </c:numRef>
          </c:yVal>
          <c:smooth val="0"/>
        </c:ser>
        <c:ser>
          <c:idx val="4"/>
          <c:order val="1"/>
          <c:tx>
            <c:v>大塚商会</c:v>
          </c:tx>
          <c:spPr>
            <a:ln w="12700">
              <a:solidFill>
                <a:srgbClr val="F81F67"/>
              </a:solidFill>
              <a:prstDash val="solid"/>
            </a:ln>
          </c:spPr>
          <c:marker>
            <c:symbol val="circle"/>
            <c:size val="6"/>
            <c:spPr>
              <a:solidFill>
                <a:srgbClr val="F81F67"/>
              </a:solidFill>
              <a:ln w="9525">
                <a:noFill/>
              </a:ln>
            </c:spPr>
          </c:marker>
          <c:xVal>
            <c:numRef>
              <c:f>データ!$D$3:$D$5</c:f>
              <c:numCache>
                <c:formatCode>#,##0,</c:formatCode>
                <c:ptCount val="3"/>
                <c:pt idx="0">
                  <c:v>4.78215E6</c:v>
                </c:pt>
                <c:pt idx="1">
                  <c:v>5.15771E6</c:v>
                </c:pt>
                <c:pt idx="2">
                  <c:v>5.64595E6</c:v>
                </c:pt>
              </c:numCache>
            </c:numRef>
          </c:xVal>
          <c:yVal>
            <c:numRef>
              <c:f>データ!$E$3:$E$5</c:f>
              <c:numCache>
                <c:formatCode>###0.00</c:formatCode>
                <c:ptCount val="3"/>
                <c:pt idx="0">
                  <c:v>4.829417730518696</c:v>
                </c:pt>
                <c:pt idx="1">
                  <c:v>5.477430875330331</c:v>
                </c:pt>
                <c:pt idx="2">
                  <c:v>6.004481088213674</c:v>
                </c:pt>
              </c:numCache>
            </c:numRef>
          </c:yVal>
          <c:smooth val="0"/>
        </c:ser>
        <c:ser>
          <c:idx val="5"/>
          <c:order val="2"/>
          <c:tx>
            <c:v>野村総合研究所</c:v>
          </c:tx>
          <c:spPr>
            <a:ln w="12700">
              <a:solidFill>
                <a:srgbClr val="9D05DC"/>
              </a:solidFill>
              <a:prstDash val="solid"/>
            </a:ln>
          </c:spPr>
          <c:marker>
            <c:symbol val="circle"/>
            <c:size val="6"/>
            <c:spPr>
              <a:solidFill>
                <a:srgbClr val="9D05DC"/>
              </a:solidFill>
              <a:ln w="9525">
                <a:noFill/>
              </a:ln>
            </c:spPr>
          </c:marker>
          <c:xVal>
            <c:numRef>
              <c:f>データ!$F$3:$F$5</c:f>
              <c:numCache>
                <c:formatCode>#,##0,</c:formatCode>
                <c:ptCount val="3"/>
                <c:pt idx="0">
                  <c:v>3.35554E6</c:v>
                </c:pt>
                <c:pt idx="1">
                  <c:v>3.63891E6</c:v>
                </c:pt>
                <c:pt idx="2">
                  <c:v>3.85932E6</c:v>
                </c:pt>
              </c:numCache>
            </c:numRef>
          </c:xVal>
          <c:yVal>
            <c:numRef>
              <c:f>データ!$G$3:$G$5</c:f>
              <c:numCache>
                <c:formatCode>###0.00</c:formatCode>
                <c:ptCount val="3"/>
                <c:pt idx="0">
                  <c:v>12.85992716522527</c:v>
                </c:pt>
                <c:pt idx="1">
                  <c:v>12.09510540244194</c:v>
                </c:pt>
                <c:pt idx="2">
                  <c:v>12.90797342537027</c:v>
                </c:pt>
              </c:numCache>
            </c:numRef>
          </c:yVal>
          <c:smooth val="0"/>
        </c:ser>
        <c:ser>
          <c:idx val="6"/>
          <c:order val="3"/>
          <c:tx>
            <c:v>伊藤忠テクノソリューションズ</c:v>
          </c:tx>
          <c:spPr>
            <a:ln w="12700">
              <a:solidFill>
                <a:srgbClr val="275CFC"/>
              </a:solidFill>
              <a:prstDash val="solid"/>
            </a:ln>
          </c:spPr>
          <c:marker>
            <c:symbol val="circle"/>
            <c:size val="6"/>
            <c:spPr>
              <a:solidFill>
                <a:srgbClr val="275CFC"/>
              </a:solidFill>
              <a:ln w="9525">
                <a:noFill/>
              </a:ln>
            </c:spPr>
          </c:marker>
          <c:xVal>
            <c:numRef>
              <c:f>データ!$H$3:$H$5</c:f>
              <c:numCache>
                <c:formatCode>#,##0,</c:formatCode>
                <c:ptCount val="3"/>
                <c:pt idx="0">
                  <c:v>2.97748E6</c:v>
                </c:pt>
                <c:pt idx="1">
                  <c:v>3.22475E6</c:v>
                </c:pt>
                <c:pt idx="2">
                  <c:v>3.49454E6</c:v>
                </c:pt>
              </c:numCache>
            </c:numRef>
          </c:xVal>
          <c:yVal>
            <c:numRef>
              <c:f>データ!$I$3:$I$5</c:f>
              <c:numCache>
                <c:formatCode>###0.00</c:formatCode>
                <c:ptCount val="3"/>
                <c:pt idx="0">
                  <c:v>8.32851941910609</c:v>
                </c:pt>
                <c:pt idx="1">
                  <c:v>8.430731064423598</c:v>
                </c:pt>
                <c:pt idx="2">
                  <c:v>6.71933931218415</c:v>
                </c:pt>
              </c:numCache>
            </c:numRef>
          </c:yVal>
          <c:smooth val="0"/>
        </c:ser>
        <c:ser>
          <c:idx val="7"/>
          <c:order val="4"/>
          <c:tx>
            <c:v>ＩＴホールディングス</c:v>
          </c:tx>
          <c:spPr>
            <a:ln w="12700">
              <a:solidFill>
                <a:srgbClr val="02D4A9"/>
              </a:solidFill>
              <a:prstDash val="solid"/>
            </a:ln>
          </c:spPr>
          <c:marker>
            <c:symbol val="circle"/>
            <c:size val="6"/>
            <c:spPr>
              <a:solidFill>
                <a:srgbClr val="02D4A9"/>
              </a:solidFill>
              <a:ln w="9525">
                <a:noFill/>
              </a:ln>
            </c:spPr>
          </c:marker>
          <c:xVal>
            <c:numRef>
              <c:f>データ!$J$3:$J$5</c:f>
              <c:numCache>
                <c:formatCode>#,##0,</c:formatCode>
                <c:ptCount val="3"/>
                <c:pt idx="0">
                  <c:v>3.27417E6</c:v>
                </c:pt>
                <c:pt idx="1">
                  <c:v>3.37834E6</c:v>
                </c:pt>
                <c:pt idx="2">
                  <c:v>3.46647E6</c:v>
                </c:pt>
              </c:numCache>
            </c:numRef>
          </c:xVal>
          <c:yVal>
            <c:numRef>
              <c:f>データ!$K$3:$K$5</c:f>
              <c:numCache>
                <c:formatCode>###0.00</c:formatCode>
                <c:ptCount val="3"/>
                <c:pt idx="0">
                  <c:v>4.770980126261007</c:v>
                </c:pt>
                <c:pt idx="1">
                  <c:v>5.37867710177188</c:v>
                </c:pt>
                <c:pt idx="2">
                  <c:v>5.628203907721688</c:v>
                </c:pt>
              </c:numCache>
            </c:numRef>
          </c:yVal>
          <c:smooth val="0"/>
        </c:ser>
        <c:ser>
          <c:idx val="8"/>
          <c:order val="5"/>
          <c:tx>
            <c:v>ＳＣＳＫ</c:v>
          </c:tx>
          <c:spPr>
            <a:ln w="12700">
              <a:solidFill>
                <a:srgbClr val="50FE30"/>
              </a:solidFill>
              <a:prstDash val="solid"/>
            </a:ln>
          </c:spPr>
          <c:marker>
            <c:symbol val="circle"/>
            <c:size val="6"/>
            <c:spPr>
              <a:solidFill>
                <a:srgbClr val="50FE30"/>
              </a:solidFill>
              <a:ln w="9525">
                <a:noFill/>
              </a:ln>
            </c:spPr>
          </c:marker>
          <c:xVal>
            <c:numRef>
              <c:f>データ!$L$3:$L$5</c:f>
              <c:numCache>
                <c:formatCode>#,##0,</c:formatCode>
                <c:ptCount val="3"/>
                <c:pt idx="0">
                  <c:v>2.00326E6</c:v>
                </c:pt>
                <c:pt idx="1">
                  <c:v>2.78634E6</c:v>
                </c:pt>
                <c:pt idx="2">
                  <c:v>2.88236E6</c:v>
                </c:pt>
              </c:numCache>
            </c:numRef>
          </c:xVal>
          <c:yVal>
            <c:numRef>
              <c:f>データ!$M$3:$M$5</c:f>
              <c:numCache>
                <c:formatCode>###0.00</c:formatCode>
                <c:ptCount val="3"/>
                <c:pt idx="0">
                  <c:v>6.429020696265088</c:v>
                </c:pt>
                <c:pt idx="1">
                  <c:v>7.466066596323492</c:v>
                </c:pt>
                <c:pt idx="2">
                  <c:v>8.31748983471877</c:v>
                </c:pt>
              </c:numCache>
            </c:numRef>
          </c:yVal>
          <c:smooth val="0"/>
        </c:ser>
        <c:ser>
          <c:idx val="9"/>
          <c:order val="6"/>
          <c:tx>
            <c:v>日本ユニシス</c:v>
          </c:tx>
          <c:spPr>
            <a:ln w="12700">
              <a:solidFill>
                <a:srgbClr val="CAB400"/>
              </a:solidFill>
              <a:prstDash val="solid"/>
            </a:ln>
          </c:spPr>
          <c:marker>
            <c:symbol val="circle"/>
            <c:size val="6"/>
            <c:spPr>
              <a:solidFill>
                <a:srgbClr val="CAB400"/>
              </a:solidFill>
              <a:ln w="9525">
                <a:noFill/>
              </a:ln>
            </c:spPr>
          </c:marker>
          <c:xVal>
            <c:numRef>
              <c:f>データ!$N$3:$N$5</c:f>
              <c:numCache>
                <c:formatCode>#,##0,</c:formatCode>
                <c:ptCount val="3"/>
                <c:pt idx="0">
                  <c:v>2.55122E6</c:v>
                </c:pt>
                <c:pt idx="1">
                  <c:v>2.6917E6</c:v>
                </c:pt>
                <c:pt idx="2">
                  <c:v>2.8269E6</c:v>
                </c:pt>
              </c:numCache>
            </c:numRef>
          </c:xVal>
          <c:yVal>
            <c:numRef>
              <c:f>データ!$O$3:$O$5</c:f>
              <c:numCache>
                <c:formatCode>###0.00</c:formatCode>
                <c:ptCount val="3"/>
                <c:pt idx="0">
                  <c:v>2.865295819255102</c:v>
                </c:pt>
                <c:pt idx="1">
                  <c:v>3.087639781550692</c:v>
                </c:pt>
                <c:pt idx="2">
                  <c:v>3.386748735363815</c:v>
                </c:pt>
              </c:numCache>
            </c:numRef>
          </c:yVal>
          <c:smooth val="0"/>
        </c:ser>
        <c:ser>
          <c:idx val="10"/>
          <c:order val="7"/>
          <c:tx>
            <c:v>新日鉄住金ソリューションズ</c:v>
          </c:tx>
          <c:spPr>
            <a:ln w="12700">
              <a:solidFill>
                <a:srgbClr val="FF3A45"/>
              </a:solidFill>
              <a:prstDash val="solid"/>
            </a:ln>
          </c:spPr>
          <c:marker>
            <c:symbol val="circle"/>
            <c:size val="6"/>
            <c:spPr>
              <a:solidFill>
                <a:srgbClr val="FF3A45"/>
              </a:solidFill>
              <a:ln w="9525">
                <a:noFill/>
              </a:ln>
            </c:spPr>
          </c:marker>
          <c:xVal>
            <c:numRef>
              <c:f>データ!$P$3:$P$5</c:f>
              <c:numCache>
                <c:formatCode>#,##0,</c:formatCode>
                <c:ptCount val="3"/>
                <c:pt idx="0">
                  <c:v>1.61579E6</c:v>
                </c:pt>
                <c:pt idx="1">
                  <c:v>1.72005E6</c:v>
                </c:pt>
                <c:pt idx="2">
                  <c:v>1.79953E6</c:v>
                </c:pt>
              </c:numCache>
            </c:numRef>
          </c:xVal>
          <c:yVal>
            <c:numRef>
              <c:f>データ!$Q$3:$Q$5</c:f>
              <c:numCache>
                <c:formatCode>###0.00</c:formatCode>
                <c:ptCount val="3"/>
                <c:pt idx="0">
                  <c:v>6.656186756942405</c:v>
                </c:pt>
                <c:pt idx="1">
                  <c:v>6.471323508037557</c:v>
                </c:pt>
                <c:pt idx="2">
                  <c:v>6.90069073591438</c:v>
                </c:pt>
              </c:numCache>
            </c:numRef>
          </c:yVal>
          <c:smooth val="0"/>
        </c:ser>
        <c:ser>
          <c:idx val="11"/>
          <c:order val="8"/>
          <c:tx>
            <c:v>富士ソフト</c:v>
          </c:tx>
          <c:spPr>
            <a:ln w="12700">
              <a:solidFill>
                <a:srgbClr val="BF00C0"/>
              </a:solidFill>
              <a:prstDash val="solid"/>
            </a:ln>
          </c:spPr>
          <c:marker>
            <c:symbol val="circle"/>
            <c:size val="6"/>
            <c:spPr>
              <a:solidFill>
                <a:srgbClr val="BF00C0"/>
              </a:solidFill>
              <a:ln w="9525">
                <a:noFill/>
              </a:ln>
            </c:spPr>
          </c:marker>
          <c:xVal>
            <c:numRef>
              <c:f>データ!$R$3:$R$5</c:f>
              <c:numCache>
                <c:formatCode>#,##0,</c:formatCode>
                <c:ptCount val="3"/>
                <c:pt idx="0">
                  <c:v>1.33912E6</c:v>
                </c:pt>
                <c:pt idx="1">
                  <c:v>1.38211E6</c:v>
                </c:pt>
                <c:pt idx="2">
                  <c:v>1.054E6</c:v>
                </c:pt>
              </c:numCache>
            </c:numRef>
          </c:xVal>
          <c:yVal>
            <c:numRef>
              <c:f>データ!$S$3:$S$5</c:f>
              <c:numCache>
                <c:formatCode>###0.00</c:formatCode>
                <c:ptCount val="3"/>
                <c:pt idx="0">
                  <c:v>3.733048569209628</c:v>
                </c:pt>
                <c:pt idx="1">
                  <c:v>5.317232347642371</c:v>
                </c:pt>
                <c:pt idx="2">
                  <c:v>5.42125237191651</c:v>
                </c:pt>
              </c:numCache>
            </c:numRef>
          </c:yVal>
          <c:smooth val="0"/>
        </c:ser>
        <c:ser>
          <c:idx val="12"/>
          <c:order val="9"/>
          <c:tx>
            <c:v>ＪＢＣＣホールディングス</c:v>
          </c:tx>
          <c:spPr>
            <a:ln w="12700">
              <a:solidFill>
                <a:srgbClr val="443BFF"/>
              </a:solidFill>
              <a:prstDash val="solid"/>
            </a:ln>
          </c:spPr>
          <c:marker>
            <c:symbol val="circle"/>
            <c:size val="6"/>
            <c:spPr>
              <a:solidFill>
                <a:srgbClr val="443BFF"/>
              </a:solidFill>
              <a:ln w="9525">
                <a:noFill/>
              </a:ln>
            </c:spPr>
          </c:marker>
          <c:xVal>
            <c:numRef>
              <c:f>データ!$T$3:$T$5</c:f>
              <c:numCache>
                <c:formatCode>#,##0,</c:formatCode>
                <c:ptCount val="3"/>
                <c:pt idx="0">
                  <c:v>889020.0</c:v>
                </c:pt>
                <c:pt idx="1">
                  <c:v>902650.0</c:v>
                </c:pt>
                <c:pt idx="2">
                  <c:v>936680.0</c:v>
                </c:pt>
              </c:numCache>
            </c:numRef>
          </c:xVal>
          <c:yVal>
            <c:numRef>
              <c:f>データ!$U$3:$U$5</c:f>
              <c:numCache>
                <c:formatCode>###0.00</c:formatCode>
                <c:ptCount val="3"/>
                <c:pt idx="0">
                  <c:v>1.705248475849812</c:v>
                </c:pt>
                <c:pt idx="1">
                  <c:v>2.059491497258073</c:v>
                </c:pt>
                <c:pt idx="2">
                  <c:v>0.902122389716872</c:v>
                </c:pt>
              </c:numCache>
            </c:numRef>
          </c:yVal>
          <c:smooth val="0"/>
        </c:ser>
        <c:ser>
          <c:idx val="14"/>
          <c:order val="10"/>
          <c:tx>
            <c:v>電通国際情報サービス</c:v>
          </c:tx>
          <c:spPr>
            <a:ln w="12700">
              <a:solidFill>
                <a:srgbClr val="31FE4F"/>
              </a:solidFill>
              <a:prstDash val="solid"/>
            </a:ln>
          </c:spPr>
          <c:marker>
            <c:symbol val="circle"/>
            <c:size val="6"/>
            <c:spPr>
              <a:solidFill>
                <a:srgbClr val="31FE4F"/>
              </a:solidFill>
              <a:ln w="9525">
                <a:noFill/>
              </a:ln>
            </c:spPr>
          </c:marker>
          <c:xVal>
            <c:numRef>
              <c:f>データ!$V$3:$V$5</c:f>
              <c:numCache>
                <c:formatCode>#,##0,</c:formatCode>
                <c:ptCount val="3"/>
                <c:pt idx="0">
                  <c:v>638690.0</c:v>
                </c:pt>
                <c:pt idx="1">
                  <c:v>727640.0</c:v>
                </c:pt>
                <c:pt idx="2">
                  <c:v>739700.0</c:v>
                </c:pt>
              </c:numCache>
            </c:numRef>
          </c:xVal>
          <c:yVal>
            <c:numRef>
              <c:f>データ!$W$3:$W$5</c:f>
              <c:numCache>
                <c:formatCode>###0.00</c:formatCode>
                <c:ptCount val="3"/>
                <c:pt idx="0">
                  <c:v>3.677840579937058</c:v>
                </c:pt>
                <c:pt idx="1">
                  <c:v>5.761090649222143</c:v>
                </c:pt>
                <c:pt idx="2">
                  <c:v>5.825334595106124</c:v>
                </c:pt>
              </c:numCache>
            </c:numRef>
          </c:yVal>
          <c:smooth val="0"/>
        </c:ser>
        <c:ser>
          <c:idx val="16"/>
          <c:order val="11"/>
          <c:tx>
            <c:v>兼松エレクトロニクス</c:v>
          </c:tx>
          <c:spPr>
            <a:ln w="12700">
              <a:solidFill>
                <a:srgbClr val="FC5B28"/>
              </a:solidFill>
              <a:prstDash val="solid"/>
            </a:ln>
          </c:spPr>
          <c:marker>
            <c:symbol val="circle"/>
            <c:size val="6"/>
            <c:spPr>
              <a:solidFill>
                <a:srgbClr val="FC5B28"/>
              </a:solidFill>
              <a:ln w="9525">
                <a:noFill/>
              </a:ln>
            </c:spPr>
          </c:marker>
          <c:xVal>
            <c:numRef>
              <c:f>データ!$X$3:$X$5</c:f>
              <c:numCache>
                <c:formatCode>#,##0,</c:formatCode>
                <c:ptCount val="3"/>
                <c:pt idx="0">
                  <c:v>467740.0</c:v>
                </c:pt>
                <c:pt idx="1">
                  <c:v>450590.0</c:v>
                </c:pt>
                <c:pt idx="2">
                  <c:v>638840.0</c:v>
                </c:pt>
              </c:numCache>
            </c:numRef>
          </c:xVal>
          <c:yVal>
            <c:numRef>
              <c:f>データ!$Y$3:$Y$5</c:f>
              <c:numCache>
                <c:formatCode>###0.00</c:formatCode>
                <c:ptCount val="3"/>
                <c:pt idx="0">
                  <c:v>9.834523453200495</c:v>
                </c:pt>
                <c:pt idx="1">
                  <c:v>10.57058523269491</c:v>
                </c:pt>
                <c:pt idx="2">
                  <c:v>8.46064742345501</c:v>
                </c:pt>
              </c:numCache>
            </c:numRef>
          </c:yVal>
          <c:smooth val="0"/>
        </c:ser>
        <c:ser>
          <c:idx val="19"/>
          <c:order val="12"/>
          <c:tx>
            <c:v>シーイーシー</c:v>
          </c:tx>
          <c:spPr>
            <a:ln w="12700">
              <a:solidFill>
                <a:srgbClr val="0893E4"/>
              </a:solidFill>
              <a:prstDash val="solid"/>
            </a:ln>
          </c:spPr>
          <c:marker>
            <c:symbol val="circle"/>
            <c:size val="6"/>
            <c:spPr>
              <a:solidFill>
                <a:srgbClr val="0893E4"/>
              </a:solidFill>
              <a:ln w="9525">
                <a:noFill/>
              </a:ln>
            </c:spPr>
          </c:marker>
          <c:xVal>
            <c:numRef>
              <c:f>データ!$Z$3:$Z$5</c:f>
              <c:numCache>
                <c:formatCode>#,##0,</c:formatCode>
                <c:ptCount val="3"/>
                <c:pt idx="0">
                  <c:v>405140.0</c:v>
                </c:pt>
                <c:pt idx="1">
                  <c:v>396530.0</c:v>
                </c:pt>
                <c:pt idx="2">
                  <c:v>409230.0</c:v>
                </c:pt>
              </c:numCache>
            </c:numRef>
          </c:xVal>
          <c:yVal>
            <c:numRef>
              <c:f>データ!$AA$3:$AA$5</c:f>
              <c:numCache>
                <c:formatCode>###0.00</c:formatCode>
                <c:ptCount val="3"/>
                <c:pt idx="0">
                  <c:v>2.078293923088316</c:v>
                </c:pt>
                <c:pt idx="1">
                  <c:v>4.34267268554712</c:v>
                </c:pt>
                <c:pt idx="2">
                  <c:v>4.782151846150075</c:v>
                </c:pt>
              </c:numCache>
            </c:numRef>
          </c:yVal>
          <c:smooth val="0"/>
        </c:ser>
        <c:dLbls>
          <c:showLegendKey val="0"/>
          <c:showVal val="0"/>
          <c:showCatName val="0"/>
          <c:showSerName val="0"/>
          <c:showPercent val="0"/>
          <c:showBubbleSize val="0"/>
        </c:dLbls>
        <c:axId val="-2060139648"/>
        <c:axId val="-2060149424"/>
      </c:scatterChart>
      <c:valAx>
        <c:axId val="-2060139648"/>
        <c:scaling>
          <c:orientation val="minMax"/>
        </c:scaling>
        <c:delete val="0"/>
        <c:axPos val="b"/>
        <c:majorGridlines>
          <c:spPr>
            <a:ln w="3175">
              <a:solidFill>
                <a:srgbClr val="CCFFCC"/>
              </a:solidFill>
              <a:prstDash val="solid"/>
            </a:ln>
          </c:spPr>
        </c:majorGridlines>
        <c:title>
          <c:tx>
            <c:rich>
              <a:bodyPr/>
              <a:lstStyle/>
              <a:p>
                <a:pPr>
                  <a:defRPr sz="1200" b="0" i="0" u="none" strike="noStrike" baseline="0">
                    <a:solidFill>
                      <a:srgbClr val="000000"/>
                    </a:solidFill>
                    <a:latin typeface="ＭＳ Ｐゴシック"/>
                    <a:ea typeface="ＭＳ Ｐゴシック"/>
                    <a:cs typeface="ＭＳ Ｐゴシック"/>
                  </a:defRPr>
                </a:pPr>
                <a:r>
                  <a:rPr lang="ja-JP" altLang="en-US" sz="1000" b="0" i="0" u="none" strike="noStrike" baseline="0">
                    <a:solidFill>
                      <a:srgbClr val="000000"/>
                    </a:solidFill>
                    <a:latin typeface="ＭＳ Ｐゴシック"/>
                    <a:ea typeface="ＭＳ Ｐゴシック"/>
                    <a:cs typeface="ＭＳ Ｐゴシック"/>
                  </a:rPr>
                  <a:t>売上高合計 </a:t>
                </a:r>
                <a:r>
                  <a:rPr lang="en-US" altLang="ja-JP" sz="1000" b="0" i="0" u="none" strike="noStrike" baseline="0">
                    <a:solidFill>
                      <a:srgbClr val="000000"/>
                    </a:solidFill>
                    <a:latin typeface="ＭＳ Ｐゴシック"/>
                    <a:ea typeface="ＭＳ Ｐゴシック"/>
                    <a:cs typeface="ＭＳ Ｐゴシック"/>
                  </a:rPr>
                  <a:t>(</a:t>
                </a:r>
                <a:r>
                  <a:rPr lang="ja-JP" altLang="en-US" sz="1000" b="0" i="0" u="none" strike="noStrike" baseline="0">
                    <a:solidFill>
                      <a:srgbClr val="000000"/>
                    </a:solidFill>
                    <a:latin typeface="ＭＳ Ｐゴシック"/>
                    <a:ea typeface="ＭＳ Ｐゴシック"/>
                    <a:cs typeface="ＭＳ Ｐゴシック"/>
                  </a:rPr>
                  <a:t>億円</a:t>
                </a:r>
                <a:r>
                  <a:rPr lang="en-US" altLang="ja-JP" sz="1000" b="0" i="0" u="none" strike="noStrike" baseline="0">
                    <a:solidFill>
                      <a:srgbClr val="000000"/>
                    </a:solidFill>
                    <a:latin typeface="ＭＳ Ｐゴシック"/>
                    <a:ea typeface="ＭＳ Ｐゴシック"/>
                    <a:cs typeface="ＭＳ Ｐゴシック"/>
                  </a:rPr>
                  <a:t>)</a:t>
                </a:r>
              </a:p>
            </c:rich>
          </c:tx>
          <c:layout>
            <c:manualLayout>
              <c:xMode val="edge"/>
              <c:yMode val="edge"/>
              <c:x val="0.433962260399268"/>
              <c:y val="0.610118753013016"/>
            </c:manualLayout>
          </c:layout>
          <c:overlay val="0"/>
          <c:spPr>
            <a:noFill/>
            <a:ln w="25400">
              <a:noFill/>
            </a:ln>
          </c:spPr>
        </c:title>
        <c:numFmt formatCode="#,##0," sourceLinked="1"/>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2060149424"/>
        <c:crosses val="autoZero"/>
        <c:crossBetween val="midCat"/>
      </c:valAx>
      <c:valAx>
        <c:axId val="-2060149424"/>
        <c:scaling>
          <c:orientation val="minMax"/>
        </c:scaling>
        <c:delete val="0"/>
        <c:axPos val="l"/>
        <c:majorGridlines>
          <c:spPr>
            <a:ln w="3175">
              <a:solidFill>
                <a:srgbClr val="CCFFCC"/>
              </a:solidFill>
              <a:prstDash val="solid"/>
            </a:ln>
          </c:spPr>
        </c:majorGridlines>
        <c:title>
          <c:tx>
            <c:rich>
              <a:bodyPr/>
              <a:lstStyle/>
              <a:p>
                <a:pPr>
                  <a:defRPr sz="1200" b="0" i="0" u="none" strike="noStrike" baseline="0">
                    <a:solidFill>
                      <a:srgbClr val="000000"/>
                    </a:solidFill>
                    <a:latin typeface="ＭＳ Ｐゴシック"/>
                    <a:ea typeface="ＭＳ Ｐゴシック"/>
                    <a:cs typeface="ＭＳ Ｐゴシック"/>
                  </a:defRPr>
                </a:pPr>
                <a:r>
                  <a:rPr lang="ja-JP" altLang="en-US" sz="1000" b="0" i="0" u="none" strike="noStrike" baseline="0">
                    <a:solidFill>
                      <a:srgbClr val="000000"/>
                    </a:solidFill>
                    <a:latin typeface="ＭＳ Ｐゴシック"/>
                    <a:ea typeface="ＭＳ Ｐゴシック"/>
                    <a:cs typeface="ＭＳ Ｐゴシック"/>
                  </a:rPr>
                  <a:t>売上高営業利益率 </a:t>
                </a:r>
                <a:r>
                  <a:rPr lang="en-US" altLang="ja-JP" sz="1000" b="0" i="0" u="none" strike="noStrike" baseline="0">
                    <a:solidFill>
                      <a:srgbClr val="000000"/>
                    </a:solidFill>
                    <a:latin typeface="ＭＳ Ｐゴシック"/>
                    <a:ea typeface="ＭＳ Ｐゴシック"/>
                    <a:cs typeface="ＭＳ Ｐゴシック"/>
                  </a:rPr>
                  <a:t>(</a:t>
                </a:r>
                <a:r>
                  <a:rPr lang="ja-JP" altLang="en-US" sz="1000" b="0" i="0" u="none" strike="noStrike" baseline="0">
                    <a:solidFill>
                      <a:srgbClr val="000000"/>
                    </a:solidFill>
                    <a:latin typeface="ＭＳ Ｐゴシック"/>
                    <a:ea typeface="ＭＳ Ｐゴシック"/>
                    <a:cs typeface="ＭＳ Ｐゴシック"/>
                  </a:rPr>
                  <a:t>％</a:t>
                </a:r>
                <a:r>
                  <a:rPr lang="en-US" altLang="ja-JP" sz="1000" b="0" i="0" u="none" strike="noStrike" baseline="0">
                    <a:solidFill>
                      <a:srgbClr val="000000"/>
                    </a:solidFill>
                    <a:latin typeface="ＭＳ Ｐゴシック"/>
                    <a:ea typeface="ＭＳ Ｐゴシック"/>
                    <a:cs typeface="ＭＳ Ｐゴシック"/>
                  </a:rPr>
                  <a:t>)</a:t>
                </a:r>
              </a:p>
            </c:rich>
          </c:tx>
          <c:layout>
            <c:manualLayout>
              <c:xMode val="edge"/>
              <c:yMode val="edge"/>
              <c:x val="0.0245282549908534"/>
              <c:y val="0.1458333601157"/>
            </c:manualLayout>
          </c:layout>
          <c:overlay val="0"/>
          <c:spPr>
            <a:noFill/>
            <a:ln w="25400">
              <a:noFill/>
            </a:ln>
          </c:spPr>
        </c:title>
        <c:numFmt formatCode="#,##0.0" sourceLinked="0"/>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2060139648"/>
        <c:crosses val="autoZero"/>
        <c:crossBetween val="midCat"/>
      </c:valAx>
      <c:spPr>
        <a:solidFill>
          <a:srgbClr val="FFFFFF"/>
        </a:solidFill>
        <a:ln w="12700">
          <a:solidFill>
            <a:srgbClr val="969696"/>
          </a:solidFill>
          <a:prstDash val="solid"/>
        </a:ln>
      </c:spPr>
    </c:plotArea>
    <c:legend>
      <c:legendPos val="b"/>
      <c:layout>
        <c:manualLayout>
          <c:xMode val="edge"/>
          <c:yMode val="edge"/>
          <c:x val="0.0679245207985365"/>
          <c:y val="0.690475976217258"/>
          <c:w val="0.866037739600732"/>
          <c:h val="0.294642776795758"/>
        </c:manualLayout>
      </c:layout>
      <c:overlay val="0"/>
      <c:spPr>
        <a:solidFill>
          <a:srgbClr val="FFFFFF"/>
        </a:solidFill>
        <a:ln w="25400">
          <a:noFill/>
        </a:ln>
      </c:spPr>
      <c:txPr>
        <a:bodyPr/>
        <a:lstStyle/>
        <a:p>
          <a:pPr>
            <a:defRPr sz="920"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noFill/>
    <a:ln w="9525">
      <a:noFill/>
    </a:ln>
  </c:spPr>
  <c:txPr>
    <a:bodyPr/>
    <a:lstStyle/>
    <a:p>
      <a:pPr>
        <a:defRPr sz="10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4"/>
    </mc:Choice>
    <mc:Fallback>
      <c:style val="24"/>
    </mc:Fallback>
  </mc:AlternateContent>
  <c:chart>
    <c:title>
      <c:layout/>
      <c:overlay val="0"/>
    </c:title>
    <c:autoTitleDeleted val="0"/>
    <c:plotArea>
      <c:layout/>
      <c:barChart>
        <c:barDir val="col"/>
        <c:grouping val="clustered"/>
        <c:varyColors val="0"/>
        <c:ser>
          <c:idx val="0"/>
          <c:order val="0"/>
          <c:tx>
            <c:strRef>
              <c:f>世界のIT人材!$C$2</c:f>
              <c:strCache>
                <c:ptCount val="1"/>
                <c:pt idx="0">
                  <c:v>ITサービス企業技術者数</c:v>
                </c:pt>
              </c:strCache>
            </c:strRef>
          </c:tx>
          <c:invertIfNegative val="0"/>
          <c:dLbls>
            <c:dLbl>
              <c:idx val="1"/>
              <c:layout>
                <c:manualLayout>
                  <c:x val="-0.0383910365417094"/>
                  <c:y val="0.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324847232276002"/>
                  <c:y val="-6.38020827361004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
                  <c:y val="-0.0278412304508525"/>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世界のIT人材!$B$3:$B$11</c:f>
              <c:strCache>
                <c:ptCount val="9"/>
                <c:pt idx="0">
                  <c:v>米国</c:v>
                </c:pt>
                <c:pt idx="1">
                  <c:v>中国</c:v>
                </c:pt>
                <c:pt idx="2">
                  <c:v>インド</c:v>
                </c:pt>
                <c:pt idx="3">
                  <c:v>ベトナム</c:v>
                </c:pt>
                <c:pt idx="4">
                  <c:v>韓国</c:v>
                </c:pt>
                <c:pt idx="5">
                  <c:v>ロシア</c:v>
                </c:pt>
                <c:pt idx="6">
                  <c:v>デンマーク</c:v>
                </c:pt>
                <c:pt idx="7">
                  <c:v>フィンランド</c:v>
                </c:pt>
                <c:pt idx="8">
                  <c:v>日本</c:v>
                </c:pt>
              </c:strCache>
            </c:strRef>
          </c:cat>
          <c:val>
            <c:numRef>
              <c:f>世界のIT人材!$C$3:$C$11</c:f>
              <c:numCache>
                <c:formatCode>General</c:formatCode>
                <c:ptCount val="9"/>
                <c:pt idx="0">
                  <c:v>941419.0</c:v>
                </c:pt>
                <c:pt idx="1">
                  <c:v>1.452E6</c:v>
                </c:pt>
                <c:pt idx="2">
                  <c:v>1.445809E6</c:v>
                </c:pt>
                <c:pt idx="3">
                  <c:v>49024.0</c:v>
                </c:pt>
                <c:pt idx="4">
                  <c:v>128000.0</c:v>
                </c:pt>
                <c:pt idx="5">
                  <c:v>100000.0</c:v>
                </c:pt>
                <c:pt idx="6">
                  <c:v>0.0</c:v>
                </c:pt>
                <c:pt idx="7">
                  <c:v>0.0</c:v>
                </c:pt>
                <c:pt idx="8">
                  <c:v>771426.0</c:v>
                </c:pt>
              </c:numCache>
            </c:numRef>
          </c:val>
        </c:ser>
        <c:dLbls>
          <c:showLegendKey val="0"/>
          <c:showVal val="1"/>
          <c:showCatName val="0"/>
          <c:showSerName val="0"/>
          <c:showPercent val="0"/>
          <c:showBubbleSize val="0"/>
        </c:dLbls>
        <c:gapWidth val="150"/>
        <c:axId val="-2113353760"/>
        <c:axId val="-2113352528"/>
      </c:barChart>
      <c:catAx>
        <c:axId val="-2113353760"/>
        <c:scaling>
          <c:orientation val="minMax"/>
        </c:scaling>
        <c:delete val="0"/>
        <c:axPos val="b"/>
        <c:numFmt formatCode="General" sourceLinked="0"/>
        <c:majorTickMark val="out"/>
        <c:minorTickMark val="none"/>
        <c:tickLblPos val="nextTo"/>
        <c:crossAx val="-2113352528"/>
        <c:crosses val="autoZero"/>
        <c:auto val="1"/>
        <c:lblAlgn val="ctr"/>
        <c:lblOffset val="100"/>
        <c:noMultiLvlLbl val="0"/>
      </c:catAx>
      <c:valAx>
        <c:axId val="-2113352528"/>
        <c:scaling>
          <c:orientation val="minMax"/>
          <c:max val="2.5E6"/>
          <c:min val="0.0"/>
        </c:scaling>
        <c:delete val="0"/>
        <c:axPos val="l"/>
        <c:majorGridlines/>
        <c:numFmt formatCode="General" sourceLinked="1"/>
        <c:majorTickMark val="out"/>
        <c:minorTickMark val="none"/>
        <c:tickLblPos val="nextTo"/>
        <c:spPr>
          <a:ln>
            <a:solidFill>
              <a:srgbClr val="FFFFFF"/>
            </a:solidFill>
          </a:ln>
        </c:spPr>
        <c:crossAx val="-2113353760"/>
        <c:crosses val="autoZero"/>
        <c:crossBetween val="between"/>
        <c:majorUnit val="500000.0"/>
      </c:valAx>
      <c:spPr>
        <a:ln>
          <a:solidFill>
            <a:srgbClr val="FFFFFF"/>
          </a:solidFill>
        </a:ln>
      </c:spPr>
    </c:plotArea>
    <c:plotVisOnly val="1"/>
    <c:dispBlanksAs val="gap"/>
    <c:showDLblsOverMax val="0"/>
  </c:chart>
  <c:txPr>
    <a:bodyPr/>
    <a:lstStyle/>
    <a:p>
      <a:pPr>
        <a:defRPr>
          <a:latin typeface="メイリオ"/>
          <a:ea typeface="メイリオ"/>
          <a:cs typeface="メイリオ"/>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世界のIT人材!$G$2</c:f>
              <c:strCache>
                <c:ptCount val="1"/>
                <c:pt idx="0">
                  <c:v>ユーザー企業技術者</c:v>
                </c:pt>
              </c:strCache>
            </c:strRef>
          </c:tx>
          <c:spPr>
            <a:ln>
              <a:noFill/>
            </a:ln>
          </c:spPr>
          <c:invertIfNegative val="0"/>
          <c:dLbls>
            <c:dLbl>
              <c:idx val="2"/>
              <c:layout>
                <c:manualLayout>
                  <c:x val="0.0"/>
                  <c:y val="0.013920615225426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
                  <c:y val="-0.0348015380635658"/>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236642508634192"/>
                  <c:y val="0.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177481881475643"/>
                  <c:y val="-1.27604165472199E-16"/>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世界のIT人材!$F$3:$F$11</c:f>
              <c:strCache>
                <c:ptCount val="9"/>
                <c:pt idx="0">
                  <c:v>米国</c:v>
                </c:pt>
                <c:pt idx="1">
                  <c:v>中国</c:v>
                </c:pt>
                <c:pt idx="2">
                  <c:v>インド</c:v>
                </c:pt>
                <c:pt idx="3">
                  <c:v>ベトナム</c:v>
                </c:pt>
                <c:pt idx="4">
                  <c:v>韓国</c:v>
                </c:pt>
                <c:pt idx="5">
                  <c:v>ロシア</c:v>
                </c:pt>
                <c:pt idx="6">
                  <c:v>デンマーク</c:v>
                </c:pt>
                <c:pt idx="7">
                  <c:v>フィンランド</c:v>
                </c:pt>
                <c:pt idx="8">
                  <c:v>日本</c:v>
                </c:pt>
              </c:strCache>
            </c:strRef>
          </c:cat>
          <c:val>
            <c:numRef>
              <c:f>世界のIT人材!$G$3:$G$11</c:f>
              <c:numCache>
                <c:formatCode>General</c:formatCode>
                <c:ptCount val="9"/>
                <c:pt idx="0">
                  <c:v>2.3623E6</c:v>
                </c:pt>
                <c:pt idx="1">
                  <c:v>554069.0</c:v>
                </c:pt>
                <c:pt idx="2">
                  <c:v>365416.0</c:v>
                </c:pt>
                <c:pt idx="3">
                  <c:v>49569.0</c:v>
                </c:pt>
                <c:pt idx="4">
                  <c:v>104732.0</c:v>
                </c:pt>
                <c:pt idx="5">
                  <c:v>24170.0</c:v>
                </c:pt>
                <c:pt idx="6">
                  <c:v>19961.0</c:v>
                </c:pt>
                <c:pt idx="7">
                  <c:v>28885.0</c:v>
                </c:pt>
                <c:pt idx="8">
                  <c:v>254721.0</c:v>
                </c:pt>
              </c:numCache>
            </c:numRef>
          </c:val>
        </c:ser>
        <c:dLbls>
          <c:showLegendKey val="0"/>
          <c:showVal val="0"/>
          <c:showCatName val="0"/>
          <c:showSerName val="0"/>
          <c:showPercent val="0"/>
          <c:showBubbleSize val="0"/>
        </c:dLbls>
        <c:gapWidth val="150"/>
        <c:axId val="-2113479136"/>
        <c:axId val="-2113485104"/>
      </c:barChart>
      <c:catAx>
        <c:axId val="-2113479136"/>
        <c:scaling>
          <c:orientation val="minMax"/>
        </c:scaling>
        <c:delete val="0"/>
        <c:axPos val="b"/>
        <c:numFmt formatCode="General" sourceLinked="0"/>
        <c:majorTickMark val="out"/>
        <c:minorTickMark val="none"/>
        <c:tickLblPos val="nextTo"/>
        <c:crossAx val="-2113485104"/>
        <c:crosses val="autoZero"/>
        <c:auto val="1"/>
        <c:lblAlgn val="ctr"/>
        <c:lblOffset val="100"/>
        <c:noMultiLvlLbl val="0"/>
      </c:catAx>
      <c:valAx>
        <c:axId val="-2113485104"/>
        <c:scaling>
          <c:orientation val="minMax"/>
        </c:scaling>
        <c:delete val="0"/>
        <c:axPos val="l"/>
        <c:majorGridlines/>
        <c:numFmt formatCode="General" sourceLinked="1"/>
        <c:majorTickMark val="out"/>
        <c:minorTickMark val="none"/>
        <c:tickLblPos val="nextTo"/>
        <c:crossAx val="-2113479136"/>
        <c:crosses val="autoZero"/>
        <c:crossBetween val="between"/>
      </c:valAx>
      <c:spPr>
        <a:ln>
          <a:solidFill>
            <a:srgbClr val="FFFFFF"/>
          </a:solidFill>
        </a:ln>
      </c:spPr>
    </c:plotArea>
    <c:plotVisOnly val="1"/>
    <c:dispBlanksAs val="gap"/>
    <c:showDLblsOverMax val="0"/>
  </c:chart>
  <c:txPr>
    <a:bodyPr/>
    <a:lstStyle/>
    <a:p>
      <a:pPr>
        <a:defRPr>
          <a:latin typeface="メイリオ"/>
          <a:ea typeface="メイリオ"/>
          <a:cs typeface="メイリオ"/>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IT</a:t>
            </a:r>
            <a:r>
              <a:rPr lang="ja-JP"/>
              <a:t>サービス業　有効求人倍率</a:t>
            </a:r>
          </a:p>
        </c:rich>
      </c:tx>
      <c:layout/>
      <c:overlay val="0"/>
    </c:title>
    <c:autoTitleDeleted val="0"/>
    <c:plotArea>
      <c:layout/>
      <c:lineChart>
        <c:grouping val="standard"/>
        <c:varyColors val="0"/>
        <c:ser>
          <c:idx val="0"/>
          <c:order val="0"/>
          <c:tx>
            <c:strRef>
              <c:f>需要と供給の変化!$C$6</c:f>
              <c:strCache>
                <c:ptCount val="1"/>
                <c:pt idx="0">
                  <c:v>IT・ソフトウェア・通信</c:v>
                </c:pt>
              </c:strCache>
            </c:strRef>
          </c:tx>
          <c:spPr>
            <a:ln w="38100">
              <a:solidFill>
                <a:schemeClr val="accent1">
                  <a:lumMod val="50000"/>
                </a:schemeClr>
              </a:solidFill>
            </a:ln>
          </c:spPr>
          <c:marker>
            <c:symbol val="diamond"/>
            <c:size val="8"/>
          </c:marker>
          <c:cat>
            <c:numRef>
              <c:f>需要と供給の変化!$B$7:$B$22</c:f>
              <c:numCache>
                <c:formatCode>yy"年"m"月"</c:formatCode>
                <c:ptCount val="16"/>
                <c:pt idx="0">
                  <c:v>40634.0</c:v>
                </c:pt>
                <c:pt idx="1">
                  <c:v>40725.0</c:v>
                </c:pt>
                <c:pt idx="2">
                  <c:v>40817.0</c:v>
                </c:pt>
                <c:pt idx="3">
                  <c:v>40909.0</c:v>
                </c:pt>
                <c:pt idx="4">
                  <c:v>41000.0</c:v>
                </c:pt>
                <c:pt idx="5">
                  <c:v>41091.0</c:v>
                </c:pt>
                <c:pt idx="6">
                  <c:v>41183.0</c:v>
                </c:pt>
                <c:pt idx="7">
                  <c:v>41275.0</c:v>
                </c:pt>
                <c:pt idx="8">
                  <c:v>41365.0</c:v>
                </c:pt>
                <c:pt idx="9">
                  <c:v>41456.0</c:v>
                </c:pt>
                <c:pt idx="10">
                  <c:v>41548.0</c:v>
                </c:pt>
                <c:pt idx="11">
                  <c:v>41640.0</c:v>
                </c:pt>
                <c:pt idx="12">
                  <c:v>41730.0</c:v>
                </c:pt>
                <c:pt idx="13">
                  <c:v>41821.0</c:v>
                </c:pt>
                <c:pt idx="14">
                  <c:v>41913.0</c:v>
                </c:pt>
                <c:pt idx="15">
                  <c:v>42005.0</c:v>
                </c:pt>
              </c:numCache>
            </c:numRef>
          </c:cat>
          <c:val>
            <c:numRef>
              <c:f>需要と供給の変化!$C$7:$C$22</c:f>
              <c:numCache>
                <c:formatCode>General</c:formatCode>
                <c:ptCount val="16"/>
                <c:pt idx="0">
                  <c:v>1.0</c:v>
                </c:pt>
                <c:pt idx="1">
                  <c:v>1.0</c:v>
                </c:pt>
                <c:pt idx="2">
                  <c:v>1.2</c:v>
                </c:pt>
                <c:pt idx="3">
                  <c:v>1.6</c:v>
                </c:pt>
                <c:pt idx="4">
                  <c:v>1.7</c:v>
                </c:pt>
                <c:pt idx="5">
                  <c:v>1.9</c:v>
                </c:pt>
                <c:pt idx="6">
                  <c:v>2.3</c:v>
                </c:pt>
                <c:pt idx="7">
                  <c:v>2.9</c:v>
                </c:pt>
                <c:pt idx="8">
                  <c:v>2.9</c:v>
                </c:pt>
                <c:pt idx="9">
                  <c:v>3.2</c:v>
                </c:pt>
                <c:pt idx="10">
                  <c:v>4.1</c:v>
                </c:pt>
                <c:pt idx="11">
                  <c:v>5.1</c:v>
                </c:pt>
                <c:pt idx="12">
                  <c:v>4.8</c:v>
                </c:pt>
                <c:pt idx="13">
                  <c:v>4.5</c:v>
                </c:pt>
                <c:pt idx="14">
                  <c:v>5.0</c:v>
                </c:pt>
                <c:pt idx="15">
                  <c:v>5.1</c:v>
                </c:pt>
              </c:numCache>
            </c:numRef>
          </c:val>
          <c:smooth val="0"/>
        </c:ser>
        <c:ser>
          <c:idx val="1"/>
          <c:order val="1"/>
          <c:tx>
            <c:strRef>
              <c:f>需要と供給の変化!$D$6</c:f>
              <c:strCache>
                <c:ptCount val="1"/>
                <c:pt idx="0">
                  <c:v>全体</c:v>
                </c:pt>
              </c:strCache>
            </c:strRef>
          </c:tx>
          <c:spPr>
            <a:ln w="34925">
              <a:solidFill>
                <a:schemeClr val="accent1">
                  <a:lumMod val="60000"/>
                  <a:lumOff val="40000"/>
                </a:schemeClr>
              </a:solidFill>
            </a:ln>
          </c:spPr>
          <c:marker>
            <c:symbol val="diamond"/>
            <c:size val="5"/>
            <c:spPr>
              <a:solidFill>
                <a:schemeClr val="accent1">
                  <a:lumMod val="75000"/>
                </a:schemeClr>
              </a:solidFill>
              <a:ln>
                <a:solidFill>
                  <a:schemeClr val="accent1">
                    <a:lumMod val="60000"/>
                    <a:lumOff val="40000"/>
                  </a:schemeClr>
                </a:solidFill>
              </a:ln>
            </c:spPr>
          </c:marker>
          <c:cat>
            <c:numRef>
              <c:f>需要と供給の変化!$B$7:$B$22</c:f>
              <c:numCache>
                <c:formatCode>yy"年"m"月"</c:formatCode>
                <c:ptCount val="16"/>
                <c:pt idx="0">
                  <c:v>40634.0</c:v>
                </c:pt>
                <c:pt idx="1">
                  <c:v>40725.0</c:v>
                </c:pt>
                <c:pt idx="2">
                  <c:v>40817.0</c:v>
                </c:pt>
                <c:pt idx="3">
                  <c:v>40909.0</c:v>
                </c:pt>
                <c:pt idx="4">
                  <c:v>41000.0</c:v>
                </c:pt>
                <c:pt idx="5">
                  <c:v>41091.0</c:v>
                </c:pt>
                <c:pt idx="6">
                  <c:v>41183.0</c:v>
                </c:pt>
                <c:pt idx="7">
                  <c:v>41275.0</c:v>
                </c:pt>
                <c:pt idx="8">
                  <c:v>41365.0</c:v>
                </c:pt>
                <c:pt idx="9">
                  <c:v>41456.0</c:v>
                </c:pt>
                <c:pt idx="10">
                  <c:v>41548.0</c:v>
                </c:pt>
                <c:pt idx="11">
                  <c:v>41640.0</c:v>
                </c:pt>
                <c:pt idx="12">
                  <c:v>41730.0</c:v>
                </c:pt>
                <c:pt idx="13">
                  <c:v>41821.0</c:v>
                </c:pt>
                <c:pt idx="14">
                  <c:v>41913.0</c:v>
                </c:pt>
                <c:pt idx="15">
                  <c:v>42005.0</c:v>
                </c:pt>
              </c:numCache>
            </c:numRef>
          </c:cat>
          <c:val>
            <c:numRef>
              <c:f>需要と供給の変化!$D$7:$D$22</c:f>
              <c:numCache>
                <c:formatCode>General</c:formatCode>
                <c:ptCount val="16"/>
                <c:pt idx="0">
                  <c:v>0.8</c:v>
                </c:pt>
                <c:pt idx="1">
                  <c:v>0.8</c:v>
                </c:pt>
                <c:pt idx="2">
                  <c:v>1.0</c:v>
                </c:pt>
                <c:pt idx="3">
                  <c:v>1.2</c:v>
                </c:pt>
                <c:pt idx="4">
                  <c:v>1.1</c:v>
                </c:pt>
                <c:pt idx="5">
                  <c:v>1.3</c:v>
                </c:pt>
                <c:pt idx="6">
                  <c:v>1.4</c:v>
                </c:pt>
                <c:pt idx="7">
                  <c:v>1.5</c:v>
                </c:pt>
                <c:pt idx="8">
                  <c:v>1.3</c:v>
                </c:pt>
                <c:pt idx="9">
                  <c:v>1.3</c:v>
                </c:pt>
                <c:pt idx="10">
                  <c:v>1.4</c:v>
                </c:pt>
                <c:pt idx="11">
                  <c:v>1.6</c:v>
                </c:pt>
                <c:pt idx="12">
                  <c:v>1.5</c:v>
                </c:pt>
                <c:pt idx="13">
                  <c:v>1.4</c:v>
                </c:pt>
                <c:pt idx="14">
                  <c:v>1.3</c:v>
                </c:pt>
                <c:pt idx="15">
                  <c:v>1.2</c:v>
                </c:pt>
              </c:numCache>
            </c:numRef>
          </c:val>
          <c:smooth val="0"/>
        </c:ser>
        <c:dLbls>
          <c:showLegendKey val="0"/>
          <c:showVal val="0"/>
          <c:showCatName val="0"/>
          <c:showSerName val="0"/>
          <c:showPercent val="0"/>
          <c:showBubbleSize val="0"/>
        </c:dLbls>
        <c:marker val="1"/>
        <c:smooth val="0"/>
        <c:axId val="1783699728"/>
        <c:axId val="1783873104"/>
      </c:lineChart>
      <c:dateAx>
        <c:axId val="1783699728"/>
        <c:scaling>
          <c:orientation val="minMax"/>
        </c:scaling>
        <c:delete val="0"/>
        <c:axPos val="b"/>
        <c:numFmt formatCode="yy&quot;年&quot;m&quot;月&quot;" sourceLinked="1"/>
        <c:majorTickMark val="out"/>
        <c:minorTickMark val="none"/>
        <c:tickLblPos val="nextTo"/>
        <c:crossAx val="1783873104"/>
        <c:crosses val="autoZero"/>
        <c:auto val="1"/>
        <c:lblOffset val="100"/>
        <c:baseTimeUnit val="months"/>
        <c:majorUnit val="3.0"/>
        <c:majorTimeUnit val="months"/>
      </c:dateAx>
      <c:valAx>
        <c:axId val="1783873104"/>
        <c:scaling>
          <c:orientation val="minMax"/>
        </c:scaling>
        <c:delete val="0"/>
        <c:axPos val="l"/>
        <c:majorGridlines/>
        <c:numFmt formatCode="#,##0.0_);[Red]\(#,##0.0\)" sourceLinked="0"/>
        <c:majorTickMark val="out"/>
        <c:minorTickMark val="none"/>
        <c:tickLblPos val="nextTo"/>
        <c:crossAx val="1783699728"/>
        <c:crosses val="autoZero"/>
        <c:crossBetween val="between"/>
      </c:valAx>
      <c:spPr>
        <a:ln>
          <a:solidFill>
            <a:srgbClr val="BFBFBF"/>
          </a:solidFill>
        </a:ln>
      </c:spPr>
    </c:plotArea>
    <c:legend>
      <c:legendPos val="b"/>
      <c:layout/>
      <c:overlay val="0"/>
    </c:legend>
    <c:plotVisOnly val="1"/>
    <c:dispBlanksAs val="gap"/>
    <c:showDLblsOverMax val="0"/>
  </c:chart>
  <c:txPr>
    <a:bodyPr/>
    <a:lstStyle/>
    <a:p>
      <a:pPr>
        <a:defRPr>
          <a:latin typeface="メイリオ"/>
          <a:ea typeface="メイリオ"/>
          <a:cs typeface="メイリオ"/>
        </a:defRPr>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4771A-A68E-8547-8D1D-AE8E4F1740D1}" type="doc">
      <dgm:prSet loTypeId="urn:microsoft.com/office/officeart/2005/8/layout/hChevron3" loCatId="" qsTypeId="urn:microsoft.com/office/officeart/2005/8/quickstyle/simple1" qsCatId="simple" csTypeId="urn:microsoft.com/office/officeart/2005/8/colors/colorful4" csCatId="colorful" phldr="1"/>
      <dgm:spPr/>
    </dgm:pt>
    <dgm:pt modelId="{949351C7-F686-BB4F-A7C1-090449319540}">
      <dgm:prSet phldrT="[テキスト]" custT="1"/>
      <dgm:spPr>
        <a:effectLst>
          <a:outerShdw blurRad="50800" dist="38100" dir="2700000" algn="tl" rotWithShape="0">
            <a:prstClr val="black">
              <a:alpha val="40000"/>
            </a:prstClr>
          </a:outerShdw>
        </a:effectLst>
      </dgm:spPr>
      <dgm:t>
        <a:bodyPr/>
        <a:lstStyle/>
        <a:p>
          <a:r>
            <a:rPr kumimoji="1" lang="ja-JP" altLang="en-US" sz="1400" dirty="0" smtClean="0">
              <a:ln>
                <a:noFill/>
              </a:ln>
            </a:rPr>
            <a:t>業務要件</a:t>
          </a:r>
          <a:endParaRPr kumimoji="1" lang="ja-JP" altLang="en-US" sz="1400" dirty="0">
            <a:ln>
              <a:noFill/>
            </a:ln>
          </a:endParaRPr>
        </a:p>
      </dgm:t>
    </dgm:pt>
    <dgm:pt modelId="{16E1B186-C866-DB44-9A0E-4367068E3E96}" type="parTrans" cxnId="{A91A7816-895E-4549-BBC8-8462B7741DC3}">
      <dgm:prSet/>
      <dgm:spPr/>
      <dgm:t>
        <a:bodyPr/>
        <a:lstStyle/>
        <a:p>
          <a:endParaRPr kumimoji="1" lang="ja-JP" altLang="en-US"/>
        </a:p>
      </dgm:t>
    </dgm:pt>
    <dgm:pt modelId="{E1E9CD14-3673-0447-A20B-31A8B35038A5}" type="sibTrans" cxnId="{A91A7816-895E-4549-BBC8-8462B7741DC3}">
      <dgm:prSet/>
      <dgm:spPr/>
      <dgm:t>
        <a:bodyPr/>
        <a:lstStyle/>
        <a:p>
          <a:endParaRPr kumimoji="1" lang="ja-JP" altLang="en-US"/>
        </a:p>
      </dgm:t>
    </dgm:pt>
    <dgm:pt modelId="{F71E84A9-F8D5-8D4E-B732-3AD076AA23D4}">
      <dgm:prSet phldrT="[テキスト]" custT="1"/>
      <dgm:spPr>
        <a:effectLst>
          <a:outerShdw blurRad="50800" dist="38100" dir="2700000" algn="tl" rotWithShape="0">
            <a:prstClr val="black">
              <a:alpha val="40000"/>
            </a:prstClr>
          </a:outerShdw>
        </a:effectLst>
      </dgm:spPr>
      <dgm:t>
        <a:bodyPr/>
        <a:lstStyle/>
        <a:p>
          <a:r>
            <a:rPr kumimoji="1" lang="ja-JP" altLang="en-US" sz="1400" dirty="0" smtClean="0">
              <a:ln>
                <a:noFill/>
              </a:ln>
            </a:rPr>
            <a:t>基本計画</a:t>
          </a:r>
          <a:endParaRPr kumimoji="1" lang="ja-JP" altLang="en-US" sz="1400" dirty="0">
            <a:ln>
              <a:noFill/>
            </a:ln>
          </a:endParaRPr>
        </a:p>
      </dgm:t>
    </dgm:pt>
    <dgm:pt modelId="{170CF19D-6158-1945-9E62-FBA71F1E892A}" type="parTrans" cxnId="{88D083A8-96B5-F44A-9977-964A23501E3A}">
      <dgm:prSet/>
      <dgm:spPr/>
      <dgm:t>
        <a:bodyPr/>
        <a:lstStyle/>
        <a:p>
          <a:endParaRPr kumimoji="1" lang="ja-JP" altLang="en-US"/>
        </a:p>
      </dgm:t>
    </dgm:pt>
    <dgm:pt modelId="{3E81DACE-6FC8-E64A-8DDD-118F337D098E}" type="sibTrans" cxnId="{88D083A8-96B5-F44A-9977-964A23501E3A}">
      <dgm:prSet/>
      <dgm:spPr/>
      <dgm:t>
        <a:bodyPr/>
        <a:lstStyle/>
        <a:p>
          <a:endParaRPr kumimoji="1" lang="ja-JP" altLang="en-US"/>
        </a:p>
      </dgm:t>
    </dgm:pt>
    <dgm:pt modelId="{FD197ECC-56F5-D341-BDDD-606C538F0886}">
      <dgm:prSet phldrT="[テキスト]" custT="1"/>
      <dgm:spPr>
        <a:effectLst>
          <a:outerShdw blurRad="50800" dist="38100" dir="2700000" algn="tl" rotWithShape="0">
            <a:prstClr val="black">
              <a:alpha val="40000"/>
            </a:prstClr>
          </a:outerShdw>
        </a:effectLst>
      </dgm:spPr>
      <dgm:t>
        <a:bodyPr/>
        <a:lstStyle/>
        <a:p>
          <a:r>
            <a:rPr kumimoji="1" lang="ja-JP" altLang="en-US" sz="1400" dirty="0" smtClean="0">
              <a:ln>
                <a:noFill/>
              </a:ln>
            </a:rPr>
            <a:t>システム</a:t>
          </a:r>
        </a:p>
        <a:p>
          <a:r>
            <a:rPr kumimoji="1" lang="ja-JP" altLang="en-US" sz="1400" dirty="0" smtClean="0">
              <a:ln>
                <a:noFill/>
              </a:ln>
            </a:rPr>
            <a:t>要件定義</a:t>
          </a:r>
          <a:endParaRPr kumimoji="1" lang="ja-JP" altLang="en-US" sz="1400" dirty="0">
            <a:ln>
              <a:noFill/>
            </a:ln>
          </a:endParaRPr>
        </a:p>
      </dgm:t>
    </dgm:pt>
    <dgm:pt modelId="{C7159D62-1C37-6446-B9E7-4440B662A375}" type="parTrans" cxnId="{2608F2BB-7460-1B40-8EBE-2581DA0F9D67}">
      <dgm:prSet/>
      <dgm:spPr/>
      <dgm:t>
        <a:bodyPr/>
        <a:lstStyle/>
        <a:p>
          <a:endParaRPr kumimoji="1" lang="ja-JP" altLang="en-US"/>
        </a:p>
      </dgm:t>
    </dgm:pt>
    <dgm:pt modelId="{AFBE1FCB-A745-AD49-8D21-E5227F2F6800}" type="sibTrans" cxnId="{2608F2BB-7460-1B40-8EBE-2581DA0F9D67}">
      <dgm:prSet/>
      <dgm:spPr/>
      <dgm:t>
        <a:bodyPr/>
        <a:lstStyle/>
        <a:p>
          <a:endParaRPr kumimoji="1" lang="ja-JP" altLang="en-US"/>
        </a:p>
      </dgm:t>
    </dgm:pt>
    <dgm:pt modelId="{44E0186C-45C5-2144-BD72-830376FE38F3}">
      <dgm:prSet phldrT="[テキスト]" custT="1"/>
      <dgm:spPr>
        <a:effectLst>
          <a:outerShdw blurRad="50800" dist="38100" dir="2700000" algn="tl" rotWithShape="0">
            <a:prstClr val="black">
              <a:alpha val="40000"/>
            </a:prstClr>
          </a:outerShdw>
        </a:effectLst>
      </dgm:spPr>
      <dgm:t>
        <a:bodyPr/>
        <a:lstStyle/>
        <a:p>
          <a:r>
            <a:rPr kumimoji="1" lang="ja-JP" altLang="en-US" sz="1400" dirty="0" smtClean="0">
              <a:ln>
                <a:noFill/>
              </a:ln>
            </a:rPr>
            <a:t>設計</a:t>
          </a:r>
          <a:endParaRPr kumimoji="1" lang="ja-JP" altLang="en-US" sz="1400" dirty="0">
            <a:ln>
              <a:noFill/>
            </a:ln>
          </a:endParaRPr>
        </a:p>
      </dgm:t>
    </dgm:pt>
    <dgm:pt modelId="{0614706A-C320-E040-A356-B2E70DE07EF8}" type="parTrans" cxnId="{ACC72B5A-FC3B-7F42-B77D-3F07BD34F8D5}">
      <dgm:prSet/>
      <dgm:spPr/>
      <dgm:t>
        <a:bodyPr/>
        <a:lstStyle/>
        <a:p>
          <a:endParaRPr kumimoji="1" lang="ja-JP" altLang="en-US"/>
        </a:p>
      </dgm:t>
    </dgm:pt>
    <dgm:pt modelId="{06B58CAA-E2CE-7942-B5B9-B8DB0C092DC9}" type="sibTrans" cxnId="{ACC72B5A-FC3B-7F42-B77D-3F07BD34F8D5}">
      <dgm:prSet/>
      <dgm:spPr/>
      <dgm:t>
        <a:bodyPr/>
        <a:lstStyle/>
        <a:p>
          <a:endParaRPr kumimoji="1" lang="ja-JP" altLang="en-US"/>
        </a:p>
      </dgm:t>
    </dgm:pt>
    <dgm:pt modelId="{18A64134-01D6-1D47-9D0B-061ED89779A3}">
      <dgm:prSet phldrT="[テキスト]" custT="1"/>
      <dgm:spPr>
        <a:effectLst>
          <a:outerShdw blurRad="50800" dist="38100" dir="2700000" algn="tl" rotWithShape="0">
            <a:prstClr val="black">
              <a:alpha val="40000"/>
            </a:prstClr>
          </a:outerShdw>
        </a:effectLst>
      </dgm:spPr>
      <dgm:t>
        <a:bodyPr/>
        <a:lstStyle/>
        <a:p>
          <a:r>
            <a:rPr kumimoji="1" lang="ja-JP" altLang="en-US" sz="1400" dirty="0" smtClean="0">
              <a:ln>
                <a:noFill/>
              </a:ln>
            </a:rPr>
            <a:t>構築・開発</a:t>
          </a:r>
          <a:endParaRPr kumimoji="1" lang="ja-JP" altLang="en-US" sz="1400" dirty="0">
            <a:ln>
              <a:noFill/>
            </a:ln>
          </a:endParaRPr>
        </a:p>
      </dgm:t>
    </dgm:pt>
    <dgm:pt modelId="{DBE69E83-5435-3B4A-985E-5FB5163F9676}" type="parTrans" cxnId="{3556618C-4B32-4641-BF18-A6787E107C59}">
      <dgm:prSet/>
      <dgm:spPr/>
      <dgm:t>
        <a:bodyPr/>
        <a:lstStyle/>
        <a:p>
          <a:endParaRPr kumimoji="1" lang="ja-JP" altLang="en-US"/>
        </a:p>
      </dgm:t>
    </dgm:pt>
    <dgm:pt modelId="{DABAD548-8E8E-934C-AEAE-A220E70FA968}" type="sibTrans" cxnId="{3556618C-4B32-4641-BF18-A6787E107C59}">
      <dgm:prSet/>
      <dgm:spPr/>
      <dgm:t>
        <a:bodyPr/>
        <a:lstStyle/>
        <a:p>
          <a:endParaRPr kumimoji="1" lang="ja-JP" altLang="en-US"/>
        </a:p>
      </dgm:t>
    </dgm:pt>
    <dgm:pt modelId="{D372E961-9E6B-0C43-879B-59E05FAB2CBD}">
      <dgm:prSet phldrT="[テキスト]" custT="1"/>
      <dgm:spPr>
        <a:effectLst>
          <a:outerShdw blurRad="50800" dist="38100" dir="2700000" algn="tl" rotWithShape="0">
            <a:prstClr val="black">
              <a:alpha val="40000"/>
            </a:prstClr>
          </a:outerShdw>
        </a:effectLst>
      </dgm:spPr>
      <dgm:t>
        <a:bodyPr/>
        <a:lstStyle/>
        <a:p>
          <a:r>
            <a:rPr kumimoji="1" lang="ja-JP" altLang="en-US" sz="1400" dirty="0" smtClean="0">
              <a:ln>
                <a:noFill/>
              </a:ln>
            </a:rPr>
            <a:t>保守・</a:t>
          </a:r>
        </a:p>
        <a:p>
          <a:r>
            <a:rPr kumimoji="1" lang="ja-JP" altLang="en-US" sz="1400" dirty="0" smtClean="0">
              <a:ln>
                <a:noFill/>
              </a:ln>
            </a:rPr>
            <a:t>サポート</a:t>
          </a:r>
          <a:endParaRPr kumimoji="1" lang="ja-JP" altLang="en-US" sz="1400" dirty="0">
            <a:ln>
              <a:noFill/>
            </a:ln>
          </a:endParaRPr>
        </a:p>
      </dgm:t>
    </dgm:pt>
    <dgm:pt modelId="{0B052086-4FFA-2741-8123-15A7F4D8AE11}" type="parTrans" cxnId="{24A2C815-F608-D747-805C-FB80E0FC0003}">
      <dgm:prSet/>
      <dgm:spPr/>
      <dgm:t>
        <a:bodyPr/>
        <a:lstStyle/>
        <a:p>
          <a:endParaRPr kumimoji="1" lang="ja-JP" altLang="en-US"/>
        </a:p>
      </dgm:t>
    </dgm:pt>
    <dgm:pt modelId="{A1804327-2C13-9A40-8C75-0BB44D166BE2}" type="sibTrans" cxnId="{24A2C815-F608-D747-805C-FB80E0FC0003}">
      <dgm:prSet/>
      <dgm:spPr/>
      <dgm:t>
        <a:bodyPr/>
        <a:lstStyle/>
        <a:p>
          <a:endParaRPr kumimoji="1" lang="ja-JP" altLang="en-US"/>
        </a:p>
      </dgm:t>
    </dgm:pt>
    <dgm:pt modelId="{48F34809-E3A7-884E-A978-438937FCE33C}" type="pres">
      <dgm:prSet presAssocID="{4BE4771A-A68E-8547-8D1D-AE8E4F1740D1}" presName="Name0" presStyleCnt="0">
        <dgm:presLayoutVars>
          <dgm:dir/>
          <dgm:resizeHandles val="exact"/>
        </dgm:presLayoutVars>
      </dgm:prSet>
      <dgm:spPr/>
    </dgm:pt>
    <dgm:pt modelId="{14BD931F-BF8A-9A40-B5E7-0D93B96672AF}" type="pres">
      <dgm:prSet presAssocID="{949351C7-F686-BB4F-A7C1-090449319540}" presName="parTxOnly" presStyleLbl="node1" presStyleIdx="0" presStyleCnt="6" custLinFactNeighborX="-2742">
        <dgm:presLayoutVars>
          <dgm:bulletEnabled val="1"/>
        </dgm:presLayoutVars>
      </dgm:prSet>
      <dgm:spPr/>
      <dgm:t>
        <a:bodyPr/>
        <a:lstStyle/>
        <a:p>
          <a:endParaRPr kumimoji="1" lang="ja-JP" altLang="en-US"/>
        </a:p>
      </dgm:t>
    </dgm:pt>
    <dgm:pt modelId="{11993EDA-2736-EA44-96F1-8F5895D79823}" type="pres">
      <dgm:prSet presAssocID="{E1E9CD14-3673-0447-A20B-31A8B35038A5}" presName="parSpace" presStyleCnt="0"/>
      <dgm:spPr/>
    </dgm:pt>
    <dgm:pt modelId="{10DFB976-665A-604D-AAE7-CD4F2409D6F8}" type="pres">
      <dgm:prSet presAssocID="{F71E84A9-F8D5-8D4E-B732-3AD076AA23D4}" presName="parTxOnly" presStyleLbl="node1" presStyleIdx="1" presStyleCnt="6">
        <dgm:presLayoutVars>
          <dgm:bulletEnabled val="1"/>
        </dgm:presLayoutVars>
      </dgm:prSet>
      <dgm:spPr/>
      <dgm:t>
        <a:bodyPr/>
        <a:lstStyle/>
        <a:p>
          <a:endParaRPr kumimoji="1" lang="ja-JP" altLang="en-US"/>
        </a:p>
      </dgm:t>
    </dgm:pt>
    <dgm:pt modelId="{9D3AA5B8-16DC-3C46-9010-B0DD1AE150F3}" type="pres">
      <dgm:prSet presAssocID="{3E81DACE-6FC8-E64A-8DDD-118F337D098E}" presName="parSpace" presStyleCnt="0"/>
      <dgm:spPr/>
    </dgm:pt>
    <dgm:pt modelId="{78CAAAB2-43FB-C242-A35F-FF3381471482}" type="pres">
      <dgm:prSet presAssocID="{FD197ECC-56F5-D341-BDDD-606C538F0886}" presName="parTxOnly" presStyleLbl="node1" presStyleIdx="2" presStyleCnt="6">
        <dgm:presLayoutVars>
          <dgm:bulletEnabled val="1"/>
        </dgm:presLayoutVars>
      </dgm:prSet>
      <dgm:spPr/>
      <dgm:t>
        <a:bodyPr/>
        <a:lstStyle/>
        <a:p>
          <a:endParaRPr kumimoji="1" lang="ja-JP" altLang="en-US"/>
        </a:p>
      </dgm:t>
    </dgm:pt>
    <dgm:pt modelId="{F909D6C4-08A0-5B44-98E1-B3B16C232ED9}" type="pres">
      <dgm:prSet presAssocID="{AFBE1FCB-A745-AD49-8D21-E5227F2F6800}" presName="parSpace" presStyleCnt="0"/>
      <dgm:spPr/>
    </dgm:pt>
    <dgm:pt modelId="{44CA1EFF-B4AC-6844-B0CB-6037777E0A64}" type="pres">
      <dgm:prSet presAssocID="{44E0186C-45C5-2144-BD72-830376FE38F3}" presName="parTxOnly" presStyleLbl="node1" presStyleIdx="3" presStyleCnt="6">
        <dgm:presLayoutVars>
          <dgm:bulletEnabled val="1"/>
        </dgm:presLayoutVars>
      </dgm:prSet>
      <dgm:spPr/>
      <dgm:t>
        <a:bodyPr/>
        <a:lstStyle/>
        <a:p>
          <a:endParaRPr kumimoji="1" lang="ja-JP" altLang="en-US"/>
        </a:p>
      </dgm:t>
    </dgm:pt>
    <dgm:pt modelId="{DD35D31D-6E0D-364E-A20E-478C81898861}" type="pres">
      <dgm:prSet presAssocID="{06B58CAA-E2CE-7942-B5B9-B8DB0C092DC9}" presName="parSpace" presStyleCnt="0"/>
      <dgm:spPr/>
    </dgm:pt>
    <dgm:pt modelId="{264D3EDA-D479-E949-9033-6A9E1AB91DC1}" type="pres">
      <dgm:prSet presAssocID="{18A64134-01D6-1D47-9D0B-061ED89779A3}" presName="parTxOnly" presStyleLbl="node1" presStyleIdx="4" presStyleCnt="6">
        <dgm:presLayoutVars>
          <dgm:bulletEnabled val="1"/>
        </dgm:presLayoutVars>
      </dgm:prSet>
      <dgm:spPr/>
      <dgm:t>
        <a:bodyPr/>
        <a:lstStyle/>
        <a:p>
          <a:endParaRPr kumimoji="1" lang="ja-JP" altLang="en-US"/>
        </a:p>
      </dgm:t>
    </dgm:pt>
    <dgm:pt modelId="{F2DCDC74-F7D8-1A43-8717-86EAD2EEFF73}" type="pres">
      <dgm:prSet presAssocID="{DABAD548-8E8E-934C-AEAE-A220E70FA968}" presName="parSpace" presStyleCnt="0"/>
      <dgm:spPr/>
    </dgm:pt>
    <dgm:pt modelId="{F4B115BB-1D34-844D-9FB4-1CD089CCB16C}" type="pres">
      <dgm:prSet presAssocID="{D372E961-9E6B-0C43-879B-59E05FAB2CBD}" presName="parTxOnly" presStyleLbl="node1" presStyleIdx="5" presStyleCnt="6">
        <dgm:presLayoutVars>
          <dgm:bulletEnabled val="1"/>
        </dgm:presLayoutVars>
      </dgm:prSet>
      <dgm:spPr/>
      <dgm:t>
        <a:bodyPr/>
        <a:lstStyle/>
        <a:p>
          <a:endParaRPr kumimoji="1" lang="ja-JP" altLang="en-US"/>
        </a:p>
      </dgm:t>
    </dgm:pt>
  </dgm:ptLst>
  <dgm:cxnLst>
    <dgm:cxn modelId="{6A1D1791-DDFA-BA48-A2F3-FC9B0958C606}" type="presOf" srcId="{D372E961-9E6B-0C43-879B-59E05FAB2CBD}" destId="{F4B115BB-1D34-844D-9FB4-1CD089CCB16C}" srcOrd="0" destOrd="0" presId="urn:microsoft.com/office/officeart/2005/8/layout/hChevron3"/>
    <dgm:cxn modelId="{20A77289-AEAF-444A-8C7D-749579A26152}" type="presOf" srcId="{44E0186C-45C5-2144-BD72-830376FE38F3}" destId="{44CA1EFF-B4AC-6844-B0CB-6037777E0A64}" srcOrd="0" destOrd="0" presId="urn:microsoft.com/office/officeart/2005/8/layout/hChevron3"/>
    <dgm:cxn modelId="{C71F7A8D-5CCE-5B46-9CB9-4462A28DF905}" type="presOf" srcId="{F71E84A9-F8D5-8D4E-B732-3AD076AA23D4}" destId="{10DFB976-665A-604D-AAE7-CD4F2409D6F8}" srcOrd="0" destOrd="0" presId="urn:microsoft.com/office/officeart/2005/8/layout/hChevron3"/>
    <dgm:cxn modelId="{24A2C815-F608-D747-805C-FB80E0FC0003}" srcId="{4BE4771A-A68E-8547-8D1D-AE8E4F1740D1}" destId="{D372E961-9E6B-0C43-879B-59E05FAB2CBD}" srcOrd="5" destOrd="0" parTransId="{0B052086-4FFA-2741-8123-15A7F4D8AE11}" sibTransId="{A1804327-2C13-9A40-8C75-0BB44D166BE2}"/>
    <dgm:cxn modelId="{ACC72B5A-FC3B-7F42-B77D-3F07BD34F8D5}" srcId="{4BE4771A-A68E-8547-8D1D-AE8E4F1740D1}" destId="{44E0186C-45C5-2144-BD72-830376FE38F3}" srcOrd="3" destOrd="0" parTransId="{0614706A-C320-E040-A356-B2E70DE07EF8}" sibTransId="{06B58CAA-E2CE-7942-B5B9-B8DB0C092DC9}"/>
    <dgm:cxn modelId="{AD3B32C8-7474-BA41-A3AE-99DE099B823A}" type="presOf" srcId="{4BE4771A-A68E-8547-8D1D-AE8E4F1740D1}" destId="{48F34809-E3A7-884E-A978-438937FCE33C}" srcOrd="0" destOrd="0" presId="urn:microsoft.com/office/officeart/2005/8/layout/hChevron3"/>
    <dgm:cxn modelId="{6158F72C-7F99-C541-9308-70DA55B6AE29}" type="presOf" srcId="{FD197ECC-56F5-D341-BDDD-606C538F0886}" destId="{78CAAAB2-43FB-C242-A35F-FF3381471482}" srcOrd="0" destOrd="0" presId="urn:microsoft.com/office/officeart/2005/8/layout/hChevron3"/>
    <dgm:cxn modelId="{2608F2BB-7460-1B40-8EBE-2581DA0F9D67}" srcId="{4BE4771A-A68E-8547-8D1D-AE8E4F1740D1}" destId="{FD197ECC-56F5-D341-BDDD-606C538F0886}" srcOrd="2" destOrd="0" parTransId="{C7159D62-1C37-6446-B9E7-4440B662A375}" sibTransId="{AFBE1FCB-A745-AD49-8D21-E5227F2F6800}"/>
    <dgm:cxn modelId="{C107DA8B-54AA-D64D-B402-39D604541DAC}" type="presOf" srcId="{949351C7-F686-BB4F-A7C1-090449319540}" destId="{14BD931F-BF8A-9A40-B5E7-0D93B96672AF}" srcOrd="0" destOrd="0" presId="urn:microsoft.com/office/officeart/2005/8/layout/hChevron3"/>
    <dgm:cxn modelId="{88D083A8-96B5-F44A-9977-964A23501E3A}" srcId="{4BE4771A-A68E-8547-8D1D-AE8E4F1740D1}" destId="{F71E84A9-F8D5-8D4E-B732-3AD076AA23D4}" srcOrd="1" destOrd="0" parTransId="{170CF19D-6158-1945-9E62-FBA71F1E892A}" sibTransId="{3E81DACE-6FC8-E64A-8DDD-118F337D098E}"/>
    <dgm:cxn modelId="{3556618C-4B32-4641-BF18-A6787E107C59}" srcId="{4BE4771A-A68E-8547-8D1D-AE8E4F1740D1}" destId="{18A64134-01D6-1D47-9D0B-061ED89779A3}" srcOrd="4" destOrd="0" parTransId="{DBE69E83-5435-3B4A-985E-5FB5163F9676}" sibTransId="{DABAD548-8E8E-934C-AEAE-A220E70FA968}"/>
    <dgm:cxn modelId="{AC6ABA73-2F0E-4C42-A8C6-63C6938D3118}" type="presOf" srcId="{18A64134-01D6-1D47-9D0B-061ED89779A3}" destId="{264D3EDA-D479-E949-9033-6A9E1AB91DC1}" srcOrd="0" destOrd="0" presId="urn:microsoft.com/office/officeart/2005/8/layout/hChevron3"/>
    <dgm:cxn modelId="{A91A7816-895E-4549-BBC8-8462B7741DC3}" srcId="{4BE4771A-A68E-8547-8D1D-AE8E4F1740D1}" destId="{949351C7-F686-BB4F-A7C1-090449319540}" srcOrd="0" destOrd="0" parTransId="{16E1B186-C866-DB44-9A0E-4367068E3E96}" sibTransId="{E1E9CD14-3673-0447-A20B-31A8B35038A5}"/>
    <dgm:cxn modelId="{23172A6D-85CF-F243-BBED-BDF45B37D2A3}" type="presParOf" srcId="{48F34809-E3A7-884E-A978-438937FCE33C}" destId="{14BD931F-BF8A-9A40-B5E7-0D93B96672AF}" srcOrd="0" destOrd="0" presId="urn:microsoft.com/office/officeart/2005/8/layout/hChevron3"/>
    <dgm:cxn modelId="{18E6A93F-27BB-C04E-921F-B20D2E2A88FE}" type="presParOf" srcId="{48F34809-E3A7-884E-A978-438937FCE33C}" destId="{11993EDA-2736-EA44-96F1-8F5895D79823}" srcOrd="1" destOrd="0" presId="urn:microsoft.com/office/officeart/2005/8/layout/hChevron3"/>
    <dgm:cxn modelId="{78555BA6-A875-444B-997E-424E590681BD}" type="presParOf" srcId="{48F34809-E3A7-884E-A978-438937FCE33C}" destId="{10DFB976-665A-604D-AAE7-CD4F2409D6F8}" srcOrd="2" destOrd="0" presId="urn:microsoft.com/office/officeart/2005/8/layout/hChevron3"/>
    <dgm:cxn modelId="{9D30E117-128A-A348-BC15-36220058F388}" type="presParOf" srcId="{48F34809-E3A7-884E-A978-438937FCE33C}" destId="{9D3AA5B8-16DC-3C46-9010-B0DD1AE150F3}" srcOrd="3" destOrd="0" presId="urn:microsoft.com/office/officeart/2005/8/layout/hChevron3"/>
    <dgm:cxn modelId="{B8326CFA-52BA-DC4D-97F8-532FCD85A6A1}" type="presParOf" srcId="{48F34809-E3A7-884E-A978-438937FCE33C}" destId="{78CAAAB2-43FB-C242-A35F-FF3381471482}" srcOrd="4" destOrd="0" presId="urn:microsoft.com/office/officeart/2005/8/layout/hChevron3"/>
    <dgm:cxn modelId="{F750EB2A-EDCB-BB40-B840-56FA293FECB0}" type="presParOf" srcId="{48F34809-E3A7-884E-A978-438937FCE33C}" destId="{F909D6C4-08A0-5B44-98E1-B3B16C232ED9}" srcOrd="5" destOrd="0" presId="urn:microsoft.com/office/officeart/2005/8/layout/hChevron3"/>
    <dgm:cxn modelId="{8F515571-CA5D-A143-BDB5-31C5E079F776}" type="presParOf" srcId="{48F34809-E3A7-884E-A978-438937FCE33C}" destId="{44CA1EFF-B4AC-6844-B0CB-6037777E0A64}" srcOrd="6" destOrd="0" presId="urn:microsoft.com/office/officeart/2005/8/layout/hChevron3"/>
    <dgm:cxn modelId="{8CABB759-6E59-AE4F-A92C-9214DF494D63}" type="presParOf" srcId="{48F34809-E3A7-884E-A978-438937FCE33C}" destId="{DD35D31D-6E0D-364E-A20E-478C81898861}" srcOrd="7" destOrd="0" presId="urn:microsoft.com/office/officeart/2005/8/layout/hChevron3"/>
    <dgm:cxn modelId="{C263B85F-E782-D341-B735-7C197B296A4A}" type="presParOf" srcId="{48F34809-E3A7-884E-A978-438937FCE33C}" destId="{264D3EDA-D479-E949-9033-6A9E1AB91DC1}" srcOrd="8" destOrd="0" presId="urn:microsoft.com/office/officeart/2005/8/layout/hChevron3"/>
    <dgm:cxn modelId="{D641CA15-EEB5-A046-BB61-C1158B0E7B0C}" type="presParOf" srcId="{48F34809-E3A7-884E-A978-438937FCE33C}" destId="{F2DCDC74-F7D8-1A43-8717-86EAD2EEFF73}" srcOrd="9" destOrd="0" presId="urn:microsoft.com/office/officeart/2005/8/layout/hChevron3"/>
    <dgm:cxn modelId="{16743F96-13D1-1641-A3DF-7E32DC696DE5}" type="presParOf" srcId="{48F34809-E3A7-884E-A978-438937FCE33C}" destId="{F4B115BB-1D34-844D-9FB4-1CD089CCB16C}"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D931F-BF8A-9A40-B5E7-0D93B96672AF}">
      <dsp:nvSpPr>
        <dsp:cNvPr id="0" name=""/>
        <dsp:cNvSpPr/>
      </dsp:nvSpPr>
      <dsp:spPr>
        <a:xfrm>
          <a:off x="0" y="1450382"/>
          <a:ext cx="1749087" cy="69963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dirty="0" smtClean="0">
              <a:ln>
                <a:noFill/>
              </a:ln>
            </a:rPr>
            <a:t>業務要件</a:t>
          </a:r>
          <a:endParaRPr kumimoji="1" lang="ja-JP" altLang="en-US" sz="1400" kern="1200" dirty="0">
            <a:ln>
              <a:noFill/>
            </a:ln>
          </a:endParaRPr>
        </a:p>
      </dsp:txBody>
      <dsp:txXfrm>
        <a:off x="0" y="1450382"/>
        <a:ext cx="1574178" cy="699635"/>
      </dsp:txXfrm>
    </dsp:sp>
    <dsp:sp modelId="{10DFB976-665A-604D-AAE7-CD4F2409D6F8}">
      <dsp:nvSpPr>
        <dsp:cNvPr id="0" name=""/>
        <dsp:cNvSpPr/>
      </dsp:nvSpPr>
      <dsp:spPr>
        <a:xfrm>
          <a:off x="1400337" y="1450382"/>
          <a:ext cx="1749087" cy="699635"/>
        </a:xfrm>
        <a:prstGeom prst="chevron">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dirty="0" smtClean="0">
              <a:ln>
                <a:noFill/>
              </a:ln>
            </a:rPr>
            <a:t>基本計画</a:t>
          </a:r>
          <a:endParaRPr kumimoji="1" lang="ja-JP" altLang="en-US" sz="1400" kern="1200" dirty="0">
            <a:ln>
              <a:noFill/>
            </a:ln>
          </a:endParaRPr>
        </a:p>
      </dsp:txBody>
      <dsp:txXfrm>
        <a:off x="1750155" y="1450382"/>
        <a:ext cx="1049452" cy="699635"/>
      </dsp:txXfrm>
    </dsp:sp>
    <dsp:sp modelId="{78CAAAB2-43FB-C242-A35F-FF3381471482}">
      <dsp:nvSpPr>
        <dsp:cNvPr id="0" name=""/>
        <dsp:cNvSpPr/>
      </dsp:nvSpPr>
      <dsp:spPr>
        <a:xfrm>
          <a:off x="2799608" y="1450382"/>
          <a:ext cx="1749087" cy="699635"/>
        </a:xfrm>
        <a:prstGeom prst="chevron">
          <a:avLst/>
        </a:prstGeom>
        <a:solidFill>
          <a:schemeClr val="accent4">
            <a:hueOff val="-1785909"/>
            <a:satOff val="10760"/>
            <a:lumOff val="862"/>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dirty="0" smtClean="0">
              <a:ln>
                <a:noFill/>
              </a:ln>
            </a:rPr>
            <a:t>システム</a:t>
          </a:r>
        </a:p>
        <a:p>
          <a:pPr lvl="0" algn="ctr" defTabSz="622300">
            <a:lnSpc>
              <a:spcPct val="90000"/>
            </a:lnSpc>
            <a:spcBef>
              <a:spcPct val="0"/>
            </a:spcBef>
            <a:spcAft>
              <a:spcPct val="35000"/>
            </a:spcAft>
          </a:pPr>
          <a:r>
            <a:rPr kumimoji="1" lang="ja-JP" altLang="en-US" sz="1400" kern="1200" dirty="0" smtClean="0">
              <a:ln>
                <a:noFill/>
              </a:ln>
            </a:rPr>
            <a:t>要件定義</a:t>
          </a:r>
          <a:endParaRPr kumimoji="1" lang="ja-JP" altLang="en-US" sz="1400" kern="1200" dirty="0">
            <a:ln>
              <a:noFill/>
            </a:ln>
          </a:endParaRPr>
        </a:p>
      </dsp:txBody>
      <dsp:txXfrm>
        <a:off x="3149426" y="1450382"/>
        <a:ext cx="1049452" cy="699635"/>
      </dsp:txXfrm>
    </dsp:sp>
    <dsp:sp modelId="{44CA1EFF-B4AC-6844-B0CB-6037777E0A64}">
      <dsp:nvSpPr>
        <dsp:cNvPr id="0" name=""/>
        <dsp:cNvSpPr/>
      </dsp:nvSpPr>
      <dsp:spPr>
        <a:xfrm>
          <a:off x="4198878" y="1450382"/>
          <a:ext cx="1749087" cy="699635"/>
        </a:xfrm>
        <a:prstGeom prst="chevron">
          <a:avLst/>
        </a:prstGeom>
        <a:solidFill>
          <a:schemeClr val="accent4">
            <a:hueOff val="-2678863"/>
            <a:satOff val="16139"/>
            <a:lumOff val="1294"/>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dirty="0" smtClean="0">
              <a:ln>
                <a:noFill/>
              </a:ln>
            </a:rPr>
            <a:t>設計</a:t>
          </a:r>
          <a:endParaRPr kumimoji="1" lang="ja-JP" altLang="en-US" sz="1400" kern="1200" dirty="0">
            <a:ln>
              <a:noFill/>
            </a:ln>
          </a:endParaRPr>
        </a:p>
      </dsp:txBody>
      <dsp:txXfrm>
        <a:off x="4548696" y="1450382"/>
        <a:ext cx="1049452" cy="699635"/>
      </dsp:txXfrm>
    </dsp:sp>
    <dsp:sp modelId="{264D3EDA-D479-E949-9033-6A9E1AB91DC1}">
      <dsp:nvSpPr>
        <dsp:cNvPr id="0" name=""/>
        <dsp:cNvSpPr/>
      </dsp:nvSpPr>
      <dsp:spPr>
        <a:xfrm>
          <a:off x="5598148" y="1450382"/>
          <a:ext cx="1749087" cy="699635"/>
        </a:xfrm>
        <a:prstGeom prst="chevron">
          <a:avLst/>
        </a:prstGeom>
        <a:solidFill>
          <a:schemeClr val="accent4">
            <a:hueOff val="-3571817"/>
            <a:satOff val="21519"/>
            <a:lumOff val="1725"/>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dirty="0" smtClean="0">
              <a:ln>
                <a:noFill/>
              </a:ln>
            </a:rPr>
            <a:t>構築・開発</a:t>
          </a:r>
          <a:endParaRPr kumimoji="1" lang="ja-JP" altLang="en-US" sz="1400" kern="1200" dirty="0">
            <a:ln>
              <a:noFill/>
            </a:ln>
          </a:endParaRPr>
        </a:p>
      </dsp:txBody>
      <dsp:txXfrm>
        <a:off x="5947966" y="1450382"/>
        <a:ext cx="1049452" cy="699635"/>
      </dsp:txXfrm>
    </dsp:sp>
    <dsp:sp modelId="{F4B115BB-1D34-844D-9FB4-1CD089CCB16C}">
      <dsp:nvSpPr>
        <dsp:cNvPr id="0" name=""/>
        <dsp:cNvSpPr/>
      </dsp:nvSpPr>
      <dsp:spPr>
        <a:xfrm>
          <a:off x="6997418" y="1450382"/>
          <a:ext cx="1749087" cy="699635"/>
        </a:xfrm>
        <a:prstGeom prst="chevron">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kumimoji="1" lang="ja-JP" altLang="en-US" sz="1400" kern="1200" dirty="0" smtClean="0">
              <a:ln>
                <a:noFill/>
              </a:ln>
            </a:rPr>
            <a:t>保守・</a:t>
          </a:r>
        </a:p>
        <a:p>
          <a:pPr lvl="0" algn="ctr" defTabSz="622300">
            <a:lnSpc>
              <a:spcPct val="90000"/>
            </a:lnSpc>
            <a:spcBef>
              <a:spcPct val="0"/>
            </a:spcBef>
            <a:spcAft>
              <a:spcPct val="35000"/>
            </a:spcAft>
          </a:pPr>
          <a:r>
            <a:rPr kumimoji="1" lang="ja-JP" altLang="en-US" sz="1400" kern="1200" dirty="0" smtClean="0">
              <a:ln>
                <a:noFill/>
              </a:ln>
            </a:rPr>
            <a:t>サポート</a:t>
          </a:r>
          <a:endParaRPr kumimoji="1" lang="ja-JP" altLang="en-US" sz="1400" kern="1200" dirty="0">
            <a:ln>
              <a:noFill/>
            </a:ln>
          </a:endParaRPr>
        </a:p>
      </dsp:txBody>
      <dsp:txXfrm>
        <a:off x="7347236" y="1450382"/>
        <a:ext cx="1049452" cy="69963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2015/12/18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2015/12/18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038637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45</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397384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96FD6-7E1E-43BE-9A7A-76F21CDCA2DA}" type="slidenum">
              <a:rPr lang="ja-JP" altLang="en-US"/>
              <a:pPr/>
              <a:t>46</a:t>
            </a:fld>
            <a:endParaRPr lang="en-US" altLang="ja-JP" dirty="0"/>
          </a:p>
        </p:txBody>
      </p:sp>
      <p:sp>
        <p:nvSpPr>
          <p:cNvPr id="1003522" name="Rectangle 2"/>
          <p:cNvSpPr>
            <a:spLocks noGrp="1" noRot="1" noChangeAspect="1" noChangeArrowheads="1" noTextEdit="1"/>
          </p:cNvSpPr>
          <p:nvPr>
            <p:ph type="sldImg"/>
          </p:nvPr>
        </p:nvSpPr>
        <p:spPr>
          <a:ln/>
        </p:spPr>
      </p:sp>
      <p:sp>
        <p:nvSpPr>
          <p:cNvPr id="1003523" name="Rectangle 3"/>
          <p:cNvSpPr>
            <a:spLocks noGrp="1" noChangeArrowheads="1"/>
          </p:cNvSpPr>
          <p:nvPr>
            <p:ph type="body" idx="1"/>
          </p:nvPr>
        </p:nvSpPr>
        <p:spPr/>
        <p:txBody>
          <a:bodyPr/>
          <a:lstStyle/>
          <a:p>
            <a:endParaRPr lang="ja-JP" altLang="en-US" dirty="0"/>
          </a:p>
        </p:txBody>
      </p:sp>
    </p:spTree>
    <p:extLst>
      <p:ext uri="{BB962C8B-B14F-4D97-AF65-F5344CB8AC3E}">
        <p14:creationId xmlns:p14="http://schemas.microsoft.com/office/powerpoint/2010/main" val="2076859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47</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264051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a:ln/>
        </p:spPr>
      </p:sp>
      <p:sp>
        <p:nvSpPr>
          <p:cNvPr id="44034" name="ノート プレースホルダ 2"/>
          <p:cNvSpPr>
            <a:spLocks noGrp="1"/>
          </p:cNvSpPr>
          <p:nvPr>
            <p:ph type="body" idx="1"/>
          </p:nvPr>
        </p:nvSpPr>
        <p:spPr/>
        <p:txBody>
          <a:bodyPr/>
          <a:lstStyle/>
          <a:p>
            <a:endParaRPr lang="ja-JP" altLang="en-US" dirty="0" smtClean="0"/>
          </a:p>
        </p:txBody>
      </p:sp>
      <p:sp>
        <p:nvSpPr>
          <p:cNvPr id="44035" name="スライド番号プレースホルダ 3"/>
          <p:cNvSpPr>
            <a:spLocks noGrp="1"/>
          </p:cNvSpPr>
          <p:nvPr>
            <p:ph type="sldNum" sz="quarter" idx="5"/>
          </p:nvPr>
        </p:nvSpPr>
        <p:spPr>
          <a:noFill/>
        </p:spPr>
        <p:txBody>
          <a:bodyPr/>
          <a:lstStyle>
            <a:lvl1pPr defTabSz="879757">
              <a:defRPr kumimoji="1" sz="1100">
                <a:solidFill>
                  <a:srgbClr val="484848"/>
                </a:solidFill>
                <a:latin typeface="Arial" charset="0"/>
                <a:ea typeface="HG丸ｺﾞｼｯｸM-PRO" pitchFamily="50" charset="-128"/>
              </a:defRPr>
            </a:lvl1pPr>
            <a:lvl2pPr marL="715940" indent="-276062" defTabSz="879757">
              <a:defRPr kumimoji="1" sz="1100">
                <a:solidFill>
                  <a:srgbClr val="484848"/>
                </a:solidFill>
                <a:latin typeface="Arial" charset="0"/>
                <a:ea typeface="HG丸ｺﾞｼｯｸM-PRO" pitchFamily="50" charset="-128"/>
              </a:defRPr>
            </a:lvl2pPr>
            <a:lvl3pPr marL="1101213" indent="-219940" defTabSz="879757">
              <a:defRPr kumimoji="1" sz="1100">
                <a:solidFill>
                  <a:srgbClr val="484848"/>
                </a:solidFill>
                <a:latin typeface="Arial" charset="0"/>
                <a:ea typeface="HG丸ｺﾞｼｯｸM-PRO" pitchFamily="50" charset="-128"/>
              </a:defRPr>
            </a:lvl3pPr>
            <a:lvl4pPr marL="1542610" indent="-221456" defTabSz="879757">
              <a:defRPr kumimoji="1" sz="1100">
                <a:solidFill>
                  <a:srgbClr val="484848"/>
                </a:solidFill>
                <a:latin typeface="Arial" charset="0"/>
                <a:ea typeface="HG丸ｺﾞｼｯｸM-PRO" pitchFamily="50" charset="-128"/>
              </a:defRPr>
            </a:lvl4pPr>
            <a:lvl5pPr marL="1982488" indent="-219940" defTabSz="879757">
              <a:defRPr kumimoji="1" sz="1100">
                <a:solidFill>
                  <a:srgbClr val="484848"/>
                </a:solidFill>
                <a:latin typeface="Arial" charset="0"/>
                <a:ea typeface="HG丸ｺﾞｼｯｸM-PRO" pitchFamily="50" charset="-128"/>
              </a:defRPr>
            </a:lvl5pPr>
            <a:lvl6pPr marL="2419333" indent="-219940" defTabSz="879757" fontAlgn="base">
              <a:spcBef>
                <a:spcPct val="0"/>
              </a:spcBef>
              <a:spcAft>
                <a:spcPct val="0"/>
              </a:spcAft>
              <a:defRPr kumimoji="1" sz="1100">
                <a:solidFill>
                  <a:srgbClr val="484848"/>
                </a:solidFill>
                <a:latin typeface="Arial" charset="0"/>
                <a:ea typeface="HG丸ｺﾞｼｯｸM-PRO" pitchFamily="50" charset="-128"/>
              </a:defRPr>
            </a:lvl6pPr>
            <a:lvl7pPr marL="2856178" indent="-219940" defTabSz="879757" fontAlgn="base">
              <a:spcBef>
                <a:spcPct val="0"/>
              </a:spcBef>
              <a:spcAft>
                <a:spcPct val="0"/>
              </a:spcAft>
              <a:defRPr kumimoji="1" sz="1100">
                <a:solidFill>
                  <a:srgbClr val="484848"/>
                </a:solidFill>
                <a:latin typeface="Arial" charset="0"/>
                <a:ea typeface="HG丸ｺﾞｼｯｸM-PRO" pitchFamily="50" charset="-128"/>
              </a:defRPr>
            </a:lvl7pPr>
            <a:lvl8pPr marL="3293024" indent="-219940" defTabSz="879757" fontAlgn="base">
              <a:spcBef>
                <a:spcPct val="0"/>
              </a:spcBef>
              <a:spcAft>
                <a:spcPct val="0"/>
              </a:spcAft>
              <a:defRPr kumimoji="1" sz="1100">
                <a:solidFill>
                  <a:srgbClr val="484848"/>
                </a:solidFill>
                <a:latin typeface="Arial" charset="0"/>
                <a:ea typeface="HG丸ｺﾞｼｯｸM-PRO" pitchFamily="50" charset="-128"/>
              </a:defRPr>
            </a:lvl8pPr>
            <a:lvl9pPr marL="3729869" indent="-219940" defTabSz="879757" fontAlgn="base">
              <a:spcBef>
                <a:spcPct val="0"/>
              </a:spcBef>
              <a:spcAft>
                <a:spcPct val="0"/>
              </a:spcAft>
              <a:defRPr kumimoji="1" sz="1100">
                <a:solidFill>
                  <a:srgbClr val="484848"/>
                </a:solidFill>
                <a:latin typeface="Arial" charset="0"/>
                <a:ea typeface="HG丸ｺﾞｼｯｸM-PRO" pitchFamily="50" charset="-128"/>
              </a:defRPr>
            </a:lvl9pPr>
          </a:lstStyle>
          <a:p>
            <a:fld id="{BF8B0680-B77C-4BE4-9F14-53710E33E192}" type="slidenum">
              <a:rPr lang="ja-JP" altLang="en-US">
                <a:solidFill>
                  <a:schemeClr val="tx1"/>
                </a:solidFill>
                <a:ea typeface="ＭＳ Ｐゴシック" charset="-128"/>
              </a:rPr>
              <a:pPr/>
              <a:t>48</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112904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56728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dirty="0" smtClean="0">
                <a:solidFill>
                  <a:schemeClr val="tx1"/>
                </a:solidFill>
                <a:effectLst/>
                <a:latin typeface="+mn-lt"/>
                <a:ea typeface="+mn-ea"/>
                <a:cs typeface="+mn-cs"/>
              </a:rPr>
              <a:t>　</a:t>
            </a:r>
            <a:r>
              <a:rPr lang="ja-JP" altLang="en-US" dirty="0" smtClean="0"/>
              <a:t> </a:t>
            </a:r>
            <a:r>
              <a:rPr kumimoji="1" lang="ja-JP" altLang="en-US" sz="1200" b="0" i="0" u="none" strike="noStrike" kern="1200" dirty="0" smtClean="0">
                <a:solidFill>
                  <a:schemeClr val="tx1"/>
                </a:solidFill>
                <a:effectLst/>
                <a:latin typeface="+mn-lt"/>
                <a:ea typeface="+mn-ea"/>
                <a:cs typeface="+mn-cs"/>
              </a:rPr>
              <a:t>売上</a:t>
            </a:r>
            <a:endParaRPr kumimoji="1" lang="en-US" altLang="ja-JP" sz="1200" b="0" i="0" u="none" strike="noStrike" kern="1200" dirty="0" smtClean="0">
              <a:solidFill>
                <a:schemeClr val="tx1"/>
              </a:solidFill>
              <a:effectLst/>
              <a:latin typeface="+mn-lt"/>
              <a:ea typeface="+mn-ea"/>
              <a:cs typeface="+mn-cs"/>
            </a:endParaRPr>
          </a:p>
          <a:p>
            <a:r>
              <a:rPr kumimoji="1" lang="en-US" altLang="ja-JP" sz="1200" b="0" i="0" u="none" strike="noStrike" kern="1200" dirty="0" smtClean="0">
                <a:solidFill>
                  <a:schemeClr val="tx1"/>
                </a:solidFill>
                <a:effectLst/>
                <a:latin typeface="+mn-lt"/>
                <a:ea typeface="+mn-ea"/>
                <a:cs typeface="+mn-cs"/>
              </a:rPr>
              <a:t>2009</a:t>
            </a:r>
            <a:r>
              <a:rPr kumimoji="1" lang="ja-JP" altLang="en-US" sz="1200" b="0" i="0" u="none" strike="noStrike" kern="1200" dirty="0" smtClean="0">
                <a:solidFill>
                  <a:schemeClr val="tx1"/>
                </a:solidFill>
                <a:effectLst/>
                <a:latin typeface="+mn-lt"/>
                <a:ea typeface="+mn-ea"/>
                <a:cs typeface="+mn-cs"/>
              </a:rPr>
              <a:t>年</a:t>
            </a:r>
            <a:r>
              <a:rPr lang="ja-JP" altLang="en-US" dirty="0" smtClean="0"/>
              <a:t> </a:t>
            </a:r>
            <a:r>
              <a:rPr kumimoji="1" lang="en-US" altLang="ja-JP" sz="1200" b="0" i="0" u="none" strike="noStrike" kern="1200" dirty="0" smtClean="0">
                <a:solidFill>
                  <a:schemeClr val="tx1"/>
                </a:solidFill>
                <a:effectLst/>
                <a:latin typeface="+mn-lt"/>
                <a:ea typeface="+mn-ea"/>
                <a:cs typeface="+mn-cs"/>
              </a:rPr>
              <a:t>9978282</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2010</a:t>
            </a:r>
            <a:r>
              <a:rPr kumimoji="1" lang="ja-JP" altLang="en-US" sz="1200" b="0" i="0" u="none" strike="noStrike" kern="1200" dirty="0" smtClean="0">
                <a:solidFill>
                  <a:schemeClr val="tx1"/>
                </a:solidFill>
                <a:effectLst/>
                <a:latin typeface="+mn-lt"/>
                <a:ea typeface="+mn-ea"/>
                <a:cs typeface="+mn-cs"/>
              </a:rPr>
              <a:t>年</a:t>
            </a:r>
            <a:r>
              <a:rPr lang="ja-JP" altLang="en-US" dirty="0" smtClean="0"/>
              <a:t> </a:t>
            </a:r>
            <a:r>
              <a:rPr kumimoji="1" lang="en-US" altLang="ja-JP" sz="1200" b="0" i="0" u="none" strike="noStrike" kern="1200" dirty="0" smtClean="0">
                <a:solidFill>
                  <a:schemeClr val="tx1"/>
                </a:solidFill>
                <a:effectLst/>
                <a:latin typeface="+mn-lt"/>
                <a:ea typeface="+mn-ea"/>
                <a:cs typeface="+mn-cs"/>
              </a:rPr>
              <a:t>9654985</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2011</a:t>
            </a:r>
            <a:r>
              <a:rPr kumimoji="1" lang="ja-JP" altLang="en-US" sz="1200" b="0" i="0" u="none" strike="noStrike" kern="1200" dirty="0" smtClean="0">
                <a:solidFill>
                  <a:schemeClr val="tx1"/>
                </a:solidFill>
                <a:effectLst/>
                <a:latin typeface="+mn-lt"/>
                <a:ea typeface="+mn-ea"/>
                <a:cs typeface="+mn-cs"/>
              </a:rPr>
              <a:t>年</a:t>
            </a:r>
            <a:r>
              <a:rPr lang="ja-JP" altLang="en-US" dirty="0" smtClean="0"/>
              <a:t> </a:t>
            </a:r>
            <a:r>
              <a:rPr kumimoji="1" lang="en-US" altLang="ja-JP" sz="1200" b="0" i="0" u="none" strike="noStrike" kern="1200" dirty="0" smtClean="0">
                <a:solidFill>
                  <a:schemeClr val="tx1"/>
                </a:solidFill>
                <a:effectLst/>
                <a:latin typeface="+mn-lt"/>
                <a:ea typeface="+mn-ea"/>
                <a:cs typeface="+mn-cs"/>
              </a:rPr>
              <a:t>9514708</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2012</a:t>
            </a:r>
            <a:r>
              <a:rPr kumimoji="1" lang="ja-JP" altLang="en-US" sz="1200" b="0" i="0" u="none" strike="noStrike" kern="1200" dirty="0" smtClean="0">
                <a:solidFill>
                  <a:schemeClr val="tx1"/>
                </a:solidFill>
                <a:effectLst/>
                <a:latin typeface="+mn-lt"/>
                <a:ea typeface="+mn-ea"/>
                <a:cs typeface="+mn-cs"/>
              </a:rPr>
              <a:t>年</a:t>
            </a:r>
            <a:r>
              <a:rPr lang="ja-JP" altLang="en-US" dirty="0" smtClean="0"/>
              <a:t> </a:t>
            </a:r>
            <a:r>
              <a:rPr kumimoji="1" lang="en-US" altLang="ja-JP" sz="1200" b="0" i="0" u="none" strike="noStrike" kern="1200" dirty="0" smtClean="0">
                <a:solidFill>
                  <a:schemeClr val="tx1"/>
                </a:solidFill>
                <a:effectLst/>
                <a:latin typeface="+mn-lt"/>
                <a:ea typeface="+mn-ea"/>
                <a:cs typeface="+mn-cs"/>
              </a:rPr>
              <a:t>9742393</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2013</a:t>
            </a:r>
            <a:r>
              <a:rPr kumimoji="1" lang="ja-JP" altLang="en-US" sz="1200" b="0" i="0" u="none" strike="noStrike" kern="1200" dirty="0" smtClean="0">
                <a:solidFill>
                  <a:schemeClr val="tx1"/>
                </a:solidFill>
                <a:effectLst/>
                <a:latin typeface="+mn-lt"/>
                <a:ea typeface="+mn-ea"/>
                <a:cs typeface="+mn-cs"/>
              </a:rPr>
              <a:t>年</a:t>
            </a:r>
            <a:r>
              <a:rPr lang="ja-JP" altLang="en-US" dirty="0" smtClean="0"/>
              <a:t> </a:t>
            </a:r>
            <a:r>
              <a:rPr kumimoji="1" lang="en-US" altLang="ja-JP" sz="1200" b="0" i="0" u="none" strike="noStrike" kern="1200" dirty="0" smtClean="0">
                <a:solidFill>
                  <a:schemeClr val="tx1"/>
                </a:solidFill>
                <a:effectLst/>
                <a:latin typeface="+mn-lt"/>
                <a:ea typeface="+mn-ea"/>
                <a:cs typeface="+mn-cs"/>
              </a:rPr>
              <a:t>9890192</a:t>
            </a:r>
            <a:r>
              <a:rPr lang="ja-JP" altLang="en-US" dirty="0" smtClean="0"/>
              <a:t> </a:t>
            </a:r>
            <a:endParaRPr lang="en-US" altLang="ja-JP" dirty="0" smtClean="0"/>
          </a:p>
          <a:p>
            <a:r>
              <a:rPr kumimoji="1" lang="en-US" altLang="ja-JP" sz="1200" b="0" i="0" u="none" strike="noStrike" kern="1200" dirty="0" smtClean="0">
                <a:solidFill>
                  <a:schemeClr val="tx1"/>
                </a:solidFill>
                <a:effectLst/>
                <a:latin typeface="+mn-lt"/>
                <a:ea typeface="+mn-ea"/>
                <a:cs typeface="+mn-cs"/>
              </a:rPr>
              <a:t>2014</a:t>
            </a:r>
            <a:r>
              <a:rPr kumimoji="1" lang="ja-JP" altLang="en-US" sz="1200" b="0" i="0" u="none" strike="noStrike" kern="1200" dirty="0" smtClean="0">
                <a:solidFill>
                  <a:schemeClr val="tx1"/>
                </a:solidFill>
                <a:effectLst/>
                <a:latin typeface="+mn-lt"/>
                <a:ea typeface="+mn-ea"/>
                <a:cs typeface="+mn-cs"/>
              </a:rPr>
              <a:t>年</a:t>
            </a:r>
            <a:r>
              <a:rPr lang="ja-JP" altLang="en-US" dirty="0" smtClean="0"/>
              <a:t> </a:t>
            </a:r>
            <a:r>
              <a:rPr kumimoji="1" lang="en-US" altLang="ja-JP" sz="1200" b="0" i="0" u="none" strike="noStrike" kern="1200" dirty="0" smtClean="0">
                <a:solidFill>
                  <a:schemeClr val="tx1"/>
                </a:solidFill>
                <a:effectLst/>
                <a:latin typeface="+mn-lt"/>
                <a:ea typeface="+mn-ea"/>
                <a:cs typeface="+mn-cs"/>
              </a:rPr>
              <a:t>10182150</a:t>
            </a:r>
            <a:r>
              <a:rPr lang="ja-JP" altLang="en-US" dirty="0" smtClean="0"/>
              <a:t> </a:t>
            </a:r>
            <a:endParaRPr lang="en-US" altLang="ja-JP" dirty="0" smtClean="0"/>
          </a:p>
          <a:p>
            <a:endParaRPr kumimoji="1" lang="en-US" altLang="ja-JP" dirty="0" smtClean="0"/>
          </a:p>
          <a:p>
            <a:r>
              <a:rPr kumimoji="1" lang="ja-JP" altLang="en-US" dirty="0" smtClean="0"/>
              <a:t>出典</a:t>
            </a:r>
            <a:r>
              <a:rPr kumimoji="1" lang="en-US" altLang="ja-JP" dirty="0" smtClean="0"/>
              <a:t>:</a:t>
            </a:r>
            <a:r>
              <a:rPr kumimoji="1" lang="ja-JP" altLang="en-US" dirty="0" smtClean="0"/>
              <a:t>経済産業省・特定サービス産業実態調査 から筆者がゲーム業界を削除した指標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85609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スライド イメージ プレースホルダ 1"/>
          <p:cNvSpPr>
            <a:spLocks noGrp="1" noRot="1" noChangeAspect="1" noTextEdit="1"/>
          </p:cNvSpPr>
          <p:nvPr>
            <p:ph type="sldImg"/>
          </p:nvPr>
        </p:nvSpPr>
        <p:spPr>
          <a:ln/>
        </p:spPr>
      </p:sp>
      <p:sp>
        <p:nvSpPr>
          <p:cNvPr id="60418" name="ノート プレースホルダ 2"/>
          <p:cNvSpPr>
            <a:spLocks noGrp="1"/>
          </p:cNvSpPr>
          <p:nvPr>
            <p:ph type="body" idx="1"/>
          </p:nvPr>
        </p:nvSpPr>
        <p:spPr>
          <a:noFill/>
          <a:ln/>
        </p:spPr>
        <p:txBody>
          <a:bodyPr/>
          <a:lstStyle/>
          <a:p>
            <a:endParaRPr lang="ja-JP" altLang="en-US" smtClean="0"/>
          </a:p>
        </p:txBody>
      </p:sp>
      <p:sp>
        <p:nvSpPr>
          <p:cNvPr id="60419" name="スライド番号プレースホルダ 3"/>
          <p:cNvSpPr>
            <a:spLocks noGrp="1"/>
          </p:cNvSpPr>
          <p:nvPr>
            <p:ph type="sldNum" sz="quarter" idx="5"/>
          </p:nvPr>
        </p:nvSpPr>
        <p:spPr>
          <a:noFill/>
        </p:spPr>
        <p:txBody>
          <a:bodyPr/>
          <a:lstStyle/>
          <a:p>
            <a:pPr defTabSz="880319"/>
            <a:fld id="{882D9722-55C7-4FC4-9F64-2F23D7E6CEE9}" type="slidenum">
              <a:rPr lang="ja-JP" altLang="en-US" sz="1100"/>
              <a:pPr defTabSz="880319"/>
              <a:t>19</a:t>
            </a:fld>
            <a:endParaRPr lang="en-US" altLang="ja-JP" sz="1100"/>
          </a:p>
        </p:txBody>
      </p:sp>
    </p:spTree>
    <p:extLst>
      <p:ext uri="{BB962C8B-B14F-4D97-AF65-F5344CB8AC3E}">
        <p14:creationId xmlns:p14="http://schemas.microsoft.com/office/powerpoint/2010/main" val="304167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407584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【図解】コレ１枚でわかる今年のビジネス・トレンド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ビジネスからデジタル・ビジネスへ</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数多くのセンサーが組み込まれネットにつながるスマートフォンやウェアラブルは、私たちの日々の活動をデジタル・データ化するデバイスとして、既に広く使われるようになりました。また、</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の普及は、さらに広範な私たちの日常や社会活動のデジタル・データ化を加速してゆくことになるでしょう。</a:t>
            </a:r>
          </a:p>
          <a:p>
            <a:r>
              <a:rPr kumimoji="1" lang="ja-JP" altLang="ja-JP" sz="1200" kern="1200" dirty="0" smtClean="0">
                <a:solidFill>
                  <a:schemeClr val="tx1"/>
                </a:solidFill>
                <a:effectLst/>
                <a:latin typeface="+mn-lt"/>
                <a:ea typeface="+mn-ea"/>
                <a:cs typeface="+mn-cs"/>
              </a:rPr>
              <a:t>ソーシャルメディアもまた、そこでやり取りされる会話や画像、動画は人工知能によって解析され、世の中の話題や商品・サービスについての評価、人と人のつながりがデジタル・データ化しています。</a:t>
            </a:r>
          </a:p>
          <a:p>
            <a:r>
              <a:rPr kumimoji="1" lang="ja-JP" altLang="ja-JP" sz="1200" kern="1200" dirty="0" smtClean="0">
                <a:solidFill>
                  <a:schemeClr val="tx1"/>
                </a:solidFill>
                <a:effectLst/>
                <a:latin typeface="+mn-lt"/>
                <a:ea typeface="+mn-ea"/>
                <a:cs typeface="+mn-cs"/>
              </a:rPr>
              <a:t>気がつけば、私たちの現実社会は、ことごとくデジタル・データでネットにつながり、多くの恩恵を得る一方で、様々に利用される時代を迎えています。</a:t>
            </a:r>
          </a:p>
          <a:p>
            <a:r>
              <a:rPr kumimoji="1" lang="ja-JP" altLang="ja-JP" sz="1200" kern="1200" dirty="0" smtClean="0">
                <a:solidFill>
                  <a:schemeClr val="tx1"/>
                </a:solidFill>
                <a:effectLst/>
                <a:latin typeface="+mn-lt"/>
                <a:ea typeface="+mn-ea"/>
                <a:cs typeface="+mn-cs"/>
              </a:rPr>
              <a:t>また、自律走行車やロボット、</a:t>
            </a:r>
            <a:r>
              <a:rPr kumimoji="1" lang="en-US" altLang="ja-JP" sz="1200" kern="1200" dirty="0" smtClean="0">
                <a:solidFill>
                  <a:schemeClr val="tx1"/>
                </a:solidFill>
                <a:effectLst/>
                <a:latin typeface="+mn-lt"/>
                <a:ea typeface="+mn-ea"/>
                <a:cs typeface="+mn-cs"/>
              </a:rPr>
              <a:t>3D</a:t>
            </a:r>
            <a:r>
              <a:rPr kumimoji="1" lang="ja-JP" altLang="ja-JP" sz="1200" kern="1200" dirty="0" smtClean="0">
                <a:solidFill>
                  <a:schemeClr val="tx1"/>
                </a:solidFill>
                <a:effectLst/>
                <a:latin typeface="+mn-lt"/>
                <a:ea typeface="+mn-ea"/>
                <a:cs typeface="+mn-cs"/>
              </a:rPr>
              <a:t>プリンティングの普及は、機械と人間との新しい係わりを生みだそうとしています。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このようなテクノロジーのトレンドは、私たちの日常に様々な変化をもたらし、社会、経済に関わる活動もまた変化します。</a:t>
            </a:r>
          </a:p>
          <a:p>
            <a:r>
              <a:rPr kumimoji="1" lang="ja-JP" altLang="ja-JP" sz="1200" kern="1200" dirty="0" smtClean="0">
                <a:solidFill>
                  <a:schemeClr val="tx1"/>
                </a:solidFill>
                <a:effectLst/>
                <a:latin typeface="+mn-lt"/>
                <a:ea typeface="+mn-ea"/>
                <a:cs typeface="+mn-cs"/>
              </a:rPr>
              <a:t>私たちは、これまで「情報（</a:t>
            </a:r>
            <a:r>
              <a:rPr kumimoji="1" lang="en-US" altLang="ja-JP" sz="1200" kern="1200" dirty="0" smtClean="0">
                <a:solidFill>
                  <a:schemeClr val="tx1"/>
                </a:solidFill>
                <a:effectLst/>
                <a:latin typeface="+mn-lt"/>
                <a:ea typeface="+mn-ea"/>
                <a:cs typeface="+mn-cs"/>
              </a:rPr>
              <a:t>Information</a:t>
            </a:r>
            <a:r>
              <a:rPr kumimoji="1" lang="ja-JP" altLang="ja-JP" sz="1200" kern="1200" dirty="0" smtClean="0">
                <a:solidFill>
                  <a:schemeClr val="tx1"/>
                </a:solidFill>
                <a:effectLst/>
                <a:latin typeface="+mn-lt"/>
                <a:ea typeface="+mn-ea"/>
                <a:cs typeface="+mn-cs"/>
              </a:rPr>
              <a:t>）」を処理し、それを受け渡すテクノロジーに牽引され、生産性や利便性を高めてきました。しかし、これからは、より広範な生活や社会の活動をデジタル（</a:t>
            </a:r>
            <a:r>
              <a:rPr kumimoji="1" lang="en-US" altLang="ja-JP" sz="1200" kern="1200" dirty="0" smtClean="0">
                <a:solidFill>
                  <a:schemeClr val="tx1"/>
                </a:solidFill>
                <a:effectLst/>
                <a:latin typeface="+mn-lt"/>
                <a:ea typeface="+mn-ea"/>
                <a:cs typeface="+mn-cs"/>
              </a:rPr>
              <a:t>Digital</a:t>
            </a:r>
            <a:r>
              <a:rPr kumimoji="1" lang="ja-JP" altLang="ja-JP" sz="1200" kern="1200" dirty="0" smtClean="0">
                <a:solidFill>
                  <a:schemeClr val="tx1"/>
                </a:solidFill>
                <a:effectLst/>
                <a:latin typeface="+mn-lt"/>
                <a:ea typeface="+mn-ea"/>
                <a:cs typeface="+mn-cs"/>
              </a:rPr>
              <a:t>）化するテクノロジーが、「人間しかできなかったこと」を代替し、「人間にできなかったこと」をも可能にする時代を迎えようとしています。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は、このような時代の大きな節目に立たされているのです。ならば、より視野を広げ、これからのビジネスを捉えてゆくために、あえてデジタル・ビジネスという言葉を使ってみてもいいかもしれません。</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ビジネスという言葉が、時代にそぐわないという訳ではありません。ただ、これまで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システムを作り、それを使わせる」ビジネスとしての歴史を歩んできました。その既成概念を取り払い、「デジタルの価値を活かす」ビジネスへと、自らの役割を再定義してみてはいかがでしょうか。そのような意味から、デジタル・ビジネスという言葉をあえて使ってみてはどうかという提案です。</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ビジネスを牽引する</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つのドライビング・フォース</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デジタル・テクノロジーに支えられたこれからのビジネスは、「オープン化」、「スマート化」、「サービス化」といった</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つのドライビング・フォースに牽引されてゆきます。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オープン化</a:t>
            </a:r>
          </a:p>
          <a:p>
            <a:r>
              <a:rPr kumimoji="1" lang="en-US" altLang="ja-JP" sz="1200" kern="1200" dirty="0" smtClean="0">
                <a:solidFill>
                  <a:schemeClr val="tx1"/>
                </a:solidFill>
                <a:effectLst/>
                <a:latin typeface="+mn-lt"/>
                <a:ea typeface="+mn-ea"/>
                <a:cs typeface="+mn-cs"/>
              </a:rPr>
              <a:t>OSS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Open Source Software</a:t>
            </a:r>
            <a:r>
              <a:rPr kumimoji="1" lang="ja-JP" altLang="ja-JP" sz="1200" kern="1200" dirty="0" smtClean="0">
                <a:solidFill>
                  <a:schemeClr val="tx1"/>
                </a:solidFill>
                <a:effectLst/>
                <a:latin typeface="+mn-lt"/>
                <a:ea typeface="+mn-ea"/>
                <a:cs typeface="+mn-cs"/>
              </a:rPr>
              <a:t>）に牽引され、ソフトウェアに留まらず、データやハードウェアのオープン化を加速します。さらには、モバイルやウェアラブルのさらなる普及、</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登場、ソーシャルメディアの一層の活用は、人のつながりや世の中のできごとをこれまでにも増してデジタル・データ化し、さらにはオープン化してゆくことになるでしょう。そして、デジタルに支えられた社会インフラは、ますますオープンになり、私たちの日常や社会に深く関わっ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スマート化</a:t>
            </a:r>
          </a:p>
          <a:p>
            <a:r>
              <a:rPr kumimoji="1" lang="ja-JP" altLang="ja-JP" sz="1200" kern="1200" dirty="0" smtClean="0">
                <a:solidFill>
                  <a:schemeClr val="tx1"/>
                </a:solidFill>
                <a:effectLst/>
                <a:latin typeface="+mn-lt"/>
                <a:ea typeface="+mn-ea"/>
                <a:cs typeface="+mn-cs"/>
              </a:rPr>
              <a:t>人工知能（</a:t>
            </a:r>
            <a:r>
              <a:rPr kumimoji="1" lang="en-US" altLang="ja-JP" sz="1200" kern="1200" dirty="0" smtClean="0">
                <a:solidFill>
                  <a:schemeClr val="tx1"/>
                </a:solidFill>
                <a:effectLst/>
                <a:latin typeface="+mn-lt"/>
                <a:ea typeface="+mn-ea"/>
                <a:cs typeface="+mn-cs"/>
              </a:rPr>
              <a:t>AI: Artificial Intelligence</a:t>
            </a:r>
            <a:r>
              <a:rPr kumimoji="1" lang="ja-JP" altLang="ja-JP" sz="1200" kern="1200" dirty="0" smtClean="0">
                <a:solidFill>
                  <a:schemeClr val="tx1"/>
                </a:solidFill>
                <a:effectLst/>
                <a:latin typeface="+mn-lt"/>
                <a:ea typeface="+mn-ea"/>
                <a:cs typeface="+mn-cs"/>
              </a:rPr>
              <a:t>）に牽引され、ロボットやスマート・アシスタントなど、新しい人と機械との関係が生まれます。また、こちらの意向や行動を先読みして仕事をしてくれるコンテキスト・テクノロジーの進化は、利便性や生産性だけではない、新しい機械の活用のあり方を産み出す力と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サービス化</a:t>
            </a:r>
          </a:p>
          <a:p>
            <a:r>
              <a:rPr kumimoji="1" lang="ja-JP" altLang="ja-JP" sz="1200" kern="1200" dirty="0" smtClean="0">
                <a:solidFill>
                  <a:schemeClr val="tx1"/>
                </a:solidFill>
                <a:effectLst/>
                <a:latin typeface="+mn-lt"/>
                <a:ea typeface="+mn-ea"/>
                <a:cs typeface="+mn-cs"/>
              </a:rPr>
              <a:t>クラウド・コンピューティングに牽引され、インフラ、プラットフォーム、アプリケーションの全てのレイヤーでサービス化が促進されます。ビジネスもまたモノを扱うことからサービスを扱うことへと重心を移してゆきます。例えば、センサーやカメラが組み込まれた冷蔵庫がネットにつながり、人工知能が、入っているものを常時把握できるしくみが実現すれば、冷蔵庫という「モノ」は無料で提供され、食品の自動配達や食材・レシピの提供という「サービス」で儲けるビジネスが登場するかもしれません。このように、モノはサービスを構成する一部と成り、サービスがビジネスの主体となる時代がますます拡がっ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テクノロジーのトレンドを支えるキーワード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ではどのようなテクノロジーのキーワードがこのトレンドを支えてゆくのでしょうか。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サーバーやストレージ、ネットワークなどの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インフラを構成するシステム資源が仮想化できるようになると、ソフトウェアへの設定だけで、システム全体を構成、管理、制御できるようになります。この考え方が「</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は、これを</a:t>
            </a:r>
            <a:r>
              <a:rPr kumimoji="1" lang="en-US" altLang="ja-JP" sz="1200" kern="1200" dirty="0" smtClean="0">
                <a:solidFill>
                  <a:schemeClr val="tx1"/>
                </a:solidFill>
                <a:effectLst/>
                <a:latin typeface="+mn-lt"/>
                <a:ea typeface="+mn-ea"/>
                <a:cs typeface="+mn-cs"/>
              </a:rPr>
              <a:t>Software-Defined Data Center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SDDC</a:t>
            </a:r>
            <a:r>
              <a:rPr kumimoji="1" lang="ja-JP" altLang="ja-JP" sz="1200" kern="1200" dirty="0" smtClean="0">
                <a:solidFill>
                  <a:schemeClr val="tx1"/>
                </a:solidFill>
                <a:effectLst/>
                <a:latin typeface="+mn-lt"/>
                <a:ea typeface="+mn-ea"/>
                <a:cs typeface="+mn-cs"/>
              </a:rPr>
              <a:t>）と呼び、</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Software-Defined Environment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SDE</a:t>
            </a:r>
            <a:r>
              <a:rPr kumimoji="1" lang="ja-JP" altLang="ja-JP" sz="1200" kern="1200" dirty="0" smtClean="0">
                <a:solidFill>
                  <a:schemeClr val="tx1"/>
                </a:solidFill>
                <a:effectLst/>
                <a:latin typeface="+mn-lt"/>
                <a:ea typeface="+mn-ea"/>
                <a:cs typeface="+mn-cs"/>
              </a:rPr>
              <a:t>）と呼んで、それぞれの思惑を込めて使い分けています。</a:t>
            </a:r>
          </a:p>
          <a:p>
            <a:r>
              <a:rPr kumimoji="1" lang="en-US" altLang="ja-JP" sz="1200" kern="1200" dirty="0" smtClean="0">
                <a:solidFill>
                  <a:schemeClr val="tx1"/>
                </a:solidFill>
                <a:effectLst/>
                <a:latin typeface="+mn-lt"/>
                <a:ea typeface="+mn-ea"/>
                <a:cs typeface="+mn-cs"/>
              </a:rPr>
              <a:t> SDI</a:t>
            </a:r>
            <a:r>
              <a:rPr kumimoji="1" lang="ja-JP" altLang="ja-JP" sz="1200" kern="1200" dirty="0" smtClean="0">
                <a:solidFill>
                  <a:schemeClr val="tx1"/>
                </a:solidFill>
                <a:effectLst/>
                <a:latin typeface="+mn-lt"/>
                <a:ea typeface="+mn-ea"/>
                <a:cs typeface="+mn-cs"/>
              </a:rPr>
              <a:t>では、予め全体の必要量を想定して、物理的なシステム資源を用意しておきます。これを、「リソース・プール」と呼びます。このリソース・プールから、利用者は必要な機器構成や機能をソフトウェアへの設定だけで、取り出し組合せて利用したり、構成変更や追加、削除したりといったことができるようになります。物理的な導入・据え付けやネットワーク接続といった作業は必要ありません。今後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利用は、このような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によって構築された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インフラの上で展開されてゆくことになります。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コンテナ型仮想化（</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」とは、</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社が提供する</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用のコンテナ管理ソフトウェアです。</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Windows Azure</a:t>
            </a:r>
            <a:r>
              <a:rPr kumimoji="1" lang="ja-JP" altLang="ja-JP" sz="1200" kern="1200" dirty="0" smtClean="0">
                <a:solidFill>
                  <a:schemeClr val="tx1"/>
                </a:solidFill>
                <a:effectLst/>
                <a:latin typeface="+mn-lt"/>
                <a:ea typeface="+mn-ea"/>
                <a:cs typeface="+mn-cs"/>
              </a:rPr>
              <a:t>での</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のサポートを表明しており、今後重要な役割を担うことになりそうです。</a:t>
            </a:r>
          </a:p>
          <a:p>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もハイパーバイザ型サーバー仮想化と同様に、物理的なサーバーのシステム資源を見かけ上分割して、個別独立したシステムとして提供するために使われます。しかし、サーバー仮想化で使われているハイパーバイザではなく「コンテナ」と言われる別の方法を使います。</a:t>
            </a:r>
          </a:p>
          <a:p>
            <a:r>
              <a:rPr kumimoji="1" lang="ja-JP" altLang="ja-JP" sz="1200" kern="1200" dirty="0" smtClean="0">
                <a:solidFill>
                  <a:schemeClr val="tx1"/>
                </a:solidFill>
                <a:effectLst/>
                <a:latin typeface="+mn-lt"/>
                <a:ea typeface="+mn-ea"/>
                <a:cs typeface="+mn-cs"/>
              </a:rPr>
              <a:t>コンテナ型は、ハイパーバイザ型に比べ、システム資源へのオーバーヘッドが少ないため、同じの性能のハードウェアであっても、より多くの仮想化されたシステム資源を作ることができます。また、ハイパーバイザ型で仮想サーバーを提供しているクラウド・サービス（</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ひとつの仮想サーバー上にさらに仮想サーバーを重ねて稼働させる（二重の仮想化）をサポートしていないケースがほとんどです。しかし、コンテナ型仮想化では、その制約をうけません。また、コンテナ単位で</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間を移動させることも容易で、セキュリティや可用性の必要から異なる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を組み合わせて使うような場合に重宝です。さらに、コンテナは、それを起動させるためにハイパーバイザ型のように仮想マシンと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を起動させる手間がかからないため、極めて高速です。</a:t>
            </a:r>
          </a:p>
          <a:p>
            <a:r>
              <a:rPr kumimoji="1" lang="ja-JP" altLang="ja-JP" sz="1200" kern="1200" dirty="0" smtClean="0">
                <a:solidFill>
                  <a:schemeClr val="tx1"/>
                </a:solidFill>
                <a:effectLst/>
                <a:latin typeface="+mn-lt"/>
                <a:ea typeface="+mn-ea"/>
                <a:cs typeface="+mn-cs"/>
              </a:rPr>
              <a:t>このような軽量かつ可搬性の高さは、仮想化の新しい選択肢として注目されることになるでしょう。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新しいハードウェア・テクノロジー（ベアメタル、</a:t>
            </a:r>
            <a:r>
              <a:rPr kumimoji="1" lang="en-US" altLang="ja-JP" sz="1200" kern="1200" dirty="0" smtClean="0">
                <a:solidFill>
                  <a:schemeClr val="tx1"/>
                </a:solidFill>
                <a:effectLst/>
                <a:latin typeface="+mn-lt"/>
                <a:ea typeface="+mn-ea"/>
                <a:cs typeface="+mn-cs"/>
              </a:rPr>
              <a:t>SSD</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仮想化されたサーバーは、管理の利便性をもたらす反面、性能の安定を確保することは難しくなります。特にバッチ処理など処理の終了が性能に左右されるアプリケーションにとっては課題です。</a:t>
            </a:r>
          </a:p>
          <a:p>
            <a:r>
              <a:rPr kumimoji="1" lang="ja-JP" altLang="ja-JP" sz="1200" kern="1200" dirty="0" smtClean="0">
                <a:solidFill>
                  <a:schemeClr val="tx1"/>
                </a:solidFill>
                <a:effectLst/>
                <a:latin typeface="+mn-lt"/>
                <a:ea typeface="+mn-ea"/>
                <a:cs typeface="+mn-cs"/>
              </a:rPr>
              <a:t>そこで注目されるのがベアメタルです。</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で利用するサーバーを仮想マシンとしてではなく、物理マシンとして調達する仕組みで、</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はこれをひとつの特徴としていています。物理サーバーを調達できるといっても、それらは全てソフトウェア的な設定作業、つまり「セルフサービス・ポータル」や</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から利用でき、物理的作業を伴わない点に於いては、仮想サーバーを扱うのと違いはありません。</a:t>
            </a:r>
          </a:p>
          <a:p>
            <a:r>
              <a:rPr kumimoji="1" lang="ja-JP" altLang="ja-JP" sz="1200" kern="1200" dirty="0" smtClean="0">
                <a:solidFill>
                  <a:schemeClr val="tx1"/>
                </a:solidFill>
                <a:effectLst/>
                <a:latin typeface="+mn-lt"/>
                <a:ea typeface="+mn-ea"/>
                <a:cs typeface="+mn-cs"/>
              </a:rPr>
              <a:t>もうひとつ注目すべきは、</a:t>
            </a:r>
            <a:r>
              <a:rPr kumimoji="1" lang="en-US" altLang="ja-JP" sz="1200" kern="1200" dirty="0" smtClean="0">
                <a:solidFill>
                  <a:schemeClr val="tx1"/>
                </a:solidFill>
                <a:effectLst/>
                <a:latin typeface="+mn-lt"/>
                <a:ea typeface="+mn-ea"/>
                <a:cs typeface="+mn-cs"/>
              </a:rPr>
              <a:t>SSD</a:t>
            </a:r>
            <a:r>
              <a:rPr kumimoji="1" lang="ja-JP" altLang="ja-JP" sz="1200" kern="1200" dirty="0" smtClean="0">
                <a:solidFill>
                  <a:schemeClr val="tx1"/>
                </a:solidFill>
                <a:effectLst/>
                <a:latin typeface="+mn-lt"/>
                <a:ea typeface="+mn-ea"/>
                <a:cs typeface="+mn-cs"/>
              </a:rPr>
              <a:t>ストレージ、あるいは、フラッシュストレージの動向です。ストレージと言えば、モータードライブを必要とする</a:t>
            </a:r>
            <a:r>
              <a:rPr kumimoji="1" lang="en-US" altLang="ja-JP" sz="1200" kern="1200" dirty="0" smtClean="0">
                <a:solidFill>
                  <a:schemeClr val="tx1"/>
                </a:solidFill>
                <a:effectLst/>
                <a:latin typeface="+mn-lt"/>
                <a:ea typeface="+mn-ea"/>
                <a:cs typeface="+mn-cs"/>
              </a:rPr>
              <a:t>HDD</a:t>
            </a:r>
            <a:r>
              <a:rPr kumimoji="1" lang="ja-JP" altLang="ja-JP" sz="1200" kern="1200" dirty="0" smtClean="0">
                <a:solidFill>
                  <a:schemeClr val="tx1"/>
                </a:solidFill>
                <a:effectLst/>
                <a:latin typeface="+mn-lt"/>
                <a:ea typeface="+mn-ea"/>
                <a:cs typeface="+mn-cs"/>
              </a:rPr>
              <a:t>が主に使われています。しかし、高速化、高密度化、低消費電力化では限界が見えています。これをブレークスルーするのが不揮発性半導体記憶素子を使ったフラッシュストレージです。</a:t>
            </a:r>
          </a:p>
          <a:p>
            <a:r>
              <a:rPr kumimoji="1" lang="ja-JP" altLang="ja-JP" sz="1200" kern="1200" dirty="0" smtClean="0">
                <a:solidFill>
                  <a:schemeClr val="tx1"/>
                </a:solidFill>
                <a:effectLst/>
                <a:latin typeface="+mn-lt"/>
                <a:ea typeface="+mn-ea"/>
                <a:cs typeface="+mn-cs"/>
              </a:rPr>
              <a:t>これまでは、比較的高価であったために用途も限定されてきましたが、低価格が急速に進み、</a:t>
            </a:r>
            <a:r>
              <a:rPr kumimoji="1" lang="en-US" altLang="ja-JP" sz="1200" kern="1200" dirty="0" smtClean="0">
                <a:solidFill>
                  <a:schemeClr val="tx1"/>
                </a:solidFill>
                <a:effectLst/>
                <a:latin typeface="+mn-lt"/>
                <a:ea typeface="+mn-ea"/>
                <a:cs typeface="+mn-cs"/>
              </a:rPr>
              <a:t>MySQL</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PostgreSQL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MongoDB</a:t>
            </a:r>
            <a:r>
              <a:rPr kumimoji="1" lang="ja-JP" altLang="ja-JP" sz="1200" kern="1200" dirty="0" smtClean="0">
                <a:solidFill>
                  <a:schemeClr val="tx1"/>
                </a:solidFill>
                <a:effectLst/>
                <a:latin typeface="+mn-lt"/>
                <a:ea typeface="+mn-ea"/>
                <a:cs typeface="+mn-cs"/>
              </a:rPr>
              <a:t>といった</a:t>
            </a:r>
            <a:r>
              <a:rPr kumimoji="1" lang="en-US" altLang="ja-JP" sz="1200" kern="1200" dirty="0" smtClean="0">
                <a:solidFill>
                  <a:schemeClr val="tx1"/>
                </a:solidFill>
                <a:effectLst/>
                <a:latin typeface="+mn-lt"/>
                <a:ea typeface="+mn-ea"/>
                <a:cs typeface="+mn-cs"/>
              </a:rPr>
              <a:t>IOPS</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Input/Output</a:t>
            </a:r>
            <a:r>
              <a:rPr kumimoji="1" lang="en-US" altLang="ja-JP" sz="1200" kern="1200" dirty="0" smtClean="0">
                <a:solidFill>
                  <a:schemeClr val="tx1"/>
                </a:solidFill>
                <a:effectLst/>
                <a:latin typeface="+mn-lt"/>
                <a:ea typeface="+mn-ea"/>
                <a:cs typeface="+mn-cs"/>
              </a:rPr>
              <a:t> per second</a:t>
            </a:r>
            <a:r>
              <a:rPr kumimoji="1" lang="ja-JP" altLang="ja-JP" sz="1200" kern="1200" dirty="0" smtClean="0">
                <a:solidFill>
                  <a:schemeClr val="tx1"/>
                </a:solidFill>
                <a:effectLst/>
                <a:latin typeface="+mn-lt"/>
                <a:ea typeface="+mn-ea"/>
                <a:cs typeface="+mn-cs"/>
              </a:rPr>
              <a:t>）の大きいデータベースのストレージに利用することなどの需要の高まりと共に注目されています。</a:t>
            </a:r>
          </a:p>
          <a:p>
            <a:r>
              <a:rPr kumimoji="1" lang="en-US" altLang="ja-JP" sz="1200" kern="1200" dirty="0" smtClean="0">
                <a:solidFill>
                  <a:schemeClr val="tx1"/>
                </a:solidFill>
                <a:effectLst/>
                <a:latin typeface="+mn-lt"/>
                <a:ea typeface="+mn-ea"/>
                <a:cs typeface="+mn-cs"/>
              </a:rPr>
              <a:t>Google Cloud Platform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など、主要なクラウド事業者も相次いで</a:t>
            </a:r>
            <a:r>
              <a:rPr kumimoji="1" lang="en-US" altLang="ja-JP" sz="1200" kern="1200" dirty="0" smtClean="0">
                <a:solidFill>
                  <a:schemeClr val="tx1"/>
                </a:solidFill>
                <a:effectLst/>
                <a:latin typeface="+mn-lt"/>
                <a:ea typeface="+mn-ea"/>
                <a:cs typeface="+mn-cs"/>
              </a:rPr>
              <a:t>SSD</a:t>
            </a:r>
            <a:r>
              <a:rPr kumimoji="1" lang="ja-JP" altLang="ja-JP" sz="1200" kern="1200" dirty="0" smtClean="0">
                <a:solidFill>
                  <a:schemeClr val="tx1"/>
                </a:solidFill>
                <a:effectLst/>
                <a:latin typeface="+mn-lt"/>
                <a:ea typeface="+mn-ea"/>
                <a:cs typeface="+mn-cs"/>
              </a:rPr>
              <a:t>ベースのストレージ・サービスを提供し始めています。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err="1" smtClean="0">
                <a:solidFill>
                  <a:schemeClr val="tx1"/>
                </a:solidFill>
                <a:effectLst/>
                <a:latin typeface="+mn-lt"/>
                <a:ea typeface="+mn-ea"/>
                <a:cs typeface="+mn-cs"/>
              </a:rPr>
              <a:t>IaaS</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IT</a:t>
            </a:r>
            <a:r>
              <a:rPr kumimoji="1" lang="ja-JP" altLang="ja-JP" sz="1200" kern="1200" dirty="0" smtClean="0">
                <a:solidFill>
                  <a:schemeClr val="tx1"/>
                </a:solidFill>
                <a:effectLst/>
                <a:latin typeface="+mn-lt"/>
                <a:ea typeface="+mn-ea"/>
                <a:cs typeface="+mn-cs"/>
              </a:rPr>
              <a:t>インフラを提供するクラウド・サービスが</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です。このサービス領域はコンテナ型仮想化、ベアメタル、フラッシュストレージなどを取り込んで差別化を図りつつありますが、コモディティ化がすすみつつあり、価格競争の様相を呈しつつあります。</a:t>
            </a:r>
          </a:p>
          <a:p>
            <a:r>
              <a:rPr kumimoji="1" lang="ja-JP" altLang="ja-JP" sz="1200" kern="1200" dirty="0" smtClean="0">
                <a:solidFill>
                  <a:schemeClr val="tx1"/>
                </a:solidFill>
                <a:effectLst/>
                <a:latin typeface="+mn-lt"/>
                <a:ea typeface="+mn-ea"/>
                <a:cs typeface="+mn-cs"/>
              </a:rPr>
              <a:t>また、性能が高まり、価格も低下し続けることから、</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インフラを自ら所有する必然性は低下してゆきます。そのため、</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インフラは所有から使用への流れがますます加速してゆくことになるでしょう。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とビックデータ</a:t>
            </a:r>
          </a:p>
          <a:p>
            <a:r>
              <a:rPr kumimoji="1" lang="ja-JP" altLang="ja-JP" sz="1200" kern="1200" dirty="0" smtClean="0">
                <a:solidFill>
                  <a:schemeClr val="tx1"/>
                </a:solidFill>
                <a:effectLst/>
                <a:latin typeface="+mn-lt"/>
                <a:ea typeface="+mn-ea"/>
                <a:cs typeface="+mn-cs"/>
              </a:rPr>
              <a:t>私たちの日常は様々な「モノ」に囲まれています。</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スマートフォン、ウェアラブルと呼ばれる身につけるデバイス、家電製品や住宅、自動車や鉄道などの生活に欠かせない設備、道路に設置された機器や気象・環境観測機器、工場で働く産業用ロボットや工作機械などが、私たちの日常を支えています。これらが、いまインターネットにつながろうとしているのです。</a:t>
            </a:r>
          </a:p>
          <a:p>
            <a:r>
              <a:rPr kumimoji="1" lang="ja-JP" altLang="ja-JP" sz="1200" kern="1200" dirty="0" smtClean="0">
                <a:solidFill>
                  <a:schemeClr val="tx1"/>
                </a:solidFill>
                <a:effectLst/>
                <a:latin typeface="+mn-lt"/>
                <a:ea typeface="+mn-ea"/>
                <a:cs typeface="+mn-cs"/>
              </a:rPr>
              <a:t>インターネットにつながるモノの数は、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年時点で</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億個あったそうですが、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億個以上になるとか</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億個になるとか言われています。いずれにしても膨大な数のデバイスやモノが、インターネットにつながろうとしています。</a:t>
            </a:r>
          </a:p>
          <a:p>
            <a:r>
              <a:rPr kumimoji="1" lang="ja-JP" altLang="ja-JP" sz="1200" kern="1200" dirty="0" smtClean="0">
                <a:solidFill>
                  <a:schemeClr val="tx1"/>
                </a:solidFill>
                <a:effectLst/>
                <a:latin typeface="+mn-lt"/>
                <a:ea typeface="+mn-ea"/>
                <a:cs typeface="+mn-cs"/>
              </a:rPr>
              <a:t>既に私たちは、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やスマートフォンで文字や写真、音声といったデータを生みだし、そこに組み込まれた</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センサーが、私たちの動作や行動をデータ化しています。また、モノに組み込まれたセンサーが、その動きや周辺の状況をデータ化しています。私たちの日常生活や社会活動が広範にデータ化され、インターネットを介して、集められる時代を迎えようとしています。このような仕組み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）」と呼ばれています。</a:t>
            </a:r>
          </a:p>
          <a:p>
            <a:r>
              <a:rPr kumimoji="1" lang="ja-JP" altLang="ja-JP" sz="1200" kern="1200" dirty="0" smtClean="0">
                <a:solidFill>
                  <a:schemeClr val="tx1"/>
                </a:solidFill>
                <a:effectLst/>
                <a:latin typeface="+mn-lt"/>
                <a:ea typeface="+mn-ea"/>
                <a:cs typeface="+mn-cs"/>
              </a:rPr>
              <a:t>膨大な数のデバイスやモノから生みだされ急速な勢いで増え続けるデータは、「ビッグデータ」と呼ばれており、そこには現実世界に関わる様々なデータが集められているのです。これを統計手法や人工知能を使って分析し、わかりやすい表現で「見える化」することで、様々な知見やノウハウを取り出すことができます。</a:t>
            </a:r>
          </a:p>
          <a:p>
            <a:r>
              <a:rPr kumimoji="1" lang="ja-JP" altLang="ja-JP" sz="1200" kern="1200" dirty="0" smtClean="0">
                <a:solidFill>
                  <a:schemeClr val="tx1"/>
                </a:solidFill>
                <a:effectLst/>
                <a:latin typeface="+mn-lt"/>
                <a:ea typeface="+mn-ea"/>
                <a:cs typeface="+mn-cs"/>
              </a:rPr>
              <a:t>このような一連の仕組みは、もはや一企業が所有できるものではありません。クラウド・サービスの中に組み込まれ、サービスとして提供されてゆくでしょう。また、それを支えるテクノロジーは</a:t>
            </a:r>
            <a:r>
              <a:rPr kumimoji="1" lang="en-US" altLang="ja-JP" sz="1200" kern="1200" dirty="0" smtClean="0">
                <a:solidFill>
                  <a:schemeClr val="tx1"/>
                </a:solidFill>
                <a:effectLst/>
                <a:latin typeface="+mn-lt"/>
                <a:ea typeface="+mn-ea"/>
                <a:cs typeface="+mn-cs"/>
              </a:rPr>
              <a:t>OSS</a:t>
            </a:r>
            <a:r>
              <a:rPr kumimoji="1" lang="ja-JP" altLang="ja-JP" sz="1200" kern="1200" dirty="0" smtClean="0">
                <a:solidFill>
                  <a:schemeClr val="tx1"/>
                </a:solidFill>
                <a:effectLst/>
                <a:latin typeface="+mn-lt"/>
                <a:ea typeface="+mn-ea"/>
                <a:cs typeface="+mn-cs"/>
              </a:rPr>
              <a:t>に牽引されています。データの一部はオープンデータとして提供されるようになります。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err="1" smtClean="0">
                <a:solidFill>
                  <a:schemeClr val="tx1"/>
                </a:solidFill>
                <a:effectLst/>
                <a:latin typeface="+mn-lt"/>
                <a:ea typeface="+mn-ea"/>
                <a:cs typeface="+mn-cs"/>
              </a:rPr>
              <a:t>PaaS</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ソフトウェアやデータは、今後サービスとして利用されるようになります。当然、それらを使用する開発、実行基盤もまたサービスとして提供されるようになります。それが、</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です。</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が価格競争で利益を確保できなくなりつつある中、主要なクラウド・サービス・プロバイダーは、</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に収益基盤を移しつつあります。</a:t>
            </a:r>
            <a:r>
              <a:rPr kumimoji="1" lang="en-US" altLang="ja-JP" sz="1200" kern="1200" dirty="0" smtClean="0">
                <a:solidFill>
                  <a:schemeClr val="tx1"/>
                </a:solidFill>
                <a:effectLst/>
                <a:latin typeface="+mn-lt"/>
                <a:ea typeface="+mn-ea"/>
                <a:cs typeface="+mn-cs"/>
              </a:rPr>
              <a:t>AWS Elastic Beanstalk</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 Engine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 Blue Mix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HP </a:t>
            </a:r>
            <a:r>
              <a:rPr kumimoji="1" lang="en-US" altLang="ja-JP" sz="1200" kern="1200" dirty="0" err="1" smtClean="0">
                <a:solidFill>
                  <a:schemeClr val="tx1"/>
                </a:solidFill>
                <a:effectLst/>
                <a:latin typeface="+mn-lt"/>
                <a:ea typeface="+mn-ea"/>
                <a:cs typeface="+mn-cs"/>
              </a:rPr>
              <a:t>Helion</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Azure App Service</a:t>
            </a:r>
            <a:r>
              <a:rPr kumimoji="1" lang="ja-JP" altLang="ja-JP" sz="1200" kern="1200" dirty="0" smtClean="0">
                <a:solidFill>
                  <a:schemeClr val="tx1"/>
                </a:solidFill>
                <a:effectLst/>
                <a:latin typeface="+mn-lt"/>
                <a:ea typeface="+mn-ea"/>
                <a:cs typeface="+mn-cs"/>
              </a:rPr>
              <a:t>などがこれに相当します。クラウド・サービスは、開発、実行基盤としての利便性や機能の充実を競う時代へと移り始めています。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en-US" altLang="ja-JP" sz="1200" kern="1200" dirty="0" err="1" smtClean="0">
                <a:solidFill>
                  <a:schemeClr val="tx1"/>
                </a:solidFill>
                <a:effectLst/>
                <a:latin typeface="+mn-lt"/>
                <a:ea typeface="+mn-ea"/>
                <a:cs typeface="+mn-cs"/>
              </a:rPr>
              <a:t>SaaS</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から</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へとクラウド・サービスの収益基盤は、より上位のレイヤーにシフトしつつあります。この傾向は、さらに上位の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へとシフトすることになるでしょう。上位のビジネス・プロセスにて差別化を進めることで競争優位を継続的、固定的に維持しようという戦略をとるものと考えられます。</a:t>
            </a:r>
          </a:p>
          <a:p>
            <a:r>
              <a:rPr kumimoji="1" lang="ja-JP" altLang="ja-JP" sz="1200" kern="1200" dirty="0" smtClean="0">
                <a:solidFill>
                  <a:schemeClr val="tx1"/>
                </a:solidFill>
                <a:effectLst/>
                <a:latin typeface="+mn-lt"/>
                <a:ea typeface="+mn-ea"/>
                <a:cs typeface="+mn-cs"/>
              </a:rPr>
              <a:t>主要なクラウド・サービス・プロバイダーが、マーケットプレイスに積極的なのはこのような背景があります。</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AppExchange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AWS Marketplace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Microsoft Azure Marketplace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Cloud Marketplace</a:t>
            </a:r>
            <a:r>
              <a:rPr kumimoji="1" lang="ja-JP" altLang="ja-JP" sz="1200" kern="1200" dirty="0" smtClean="0">
                <a:solidFill>
                  <a:schemeClr val="tx1"/>
                </a:solidFill>
                <a:effectLst/>
                <a:latin typeface="+mn-lt"/>
                <a:ea typeface="+mn-ea"/>
                <a:cs typeface="+mn-cs"/>
              </a:rPr>
              <a:t>などがこの動きに対応しています。また、</a:t>
            </a:r>
            <a:r>
              <a:rPr kumimoji="1" lang="en-US" altLang="ja-JP" sz="1200" kern="1200" dirty="0" smtClean="0">
                <a:solidFill>
                  <a:schemeClr val="tx1"/>
                </a:solidFill>
                <a:effectLst/>
                <a:latin typeface="+mn-lt"/>
                <a:ea typeface="+mn-ea"/>
                <a:cs typeface="+mn-cs"/>
              </a:rPr>
              <a:t>Oracle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ビジネスの拡大、</a:t>
            </a:r>
            <a:r>
              <a:rPr kumimoji="1" lang="en-US" altLang="ja-JP" sz="1200" kern="1200" dirty="0" smtClean="0">
                <a:solidFill>
                  <a:schemeClr val="tx1"/>
                </a:solidFill>
                <a:effectLst/>
                <a:latin typeface="+mn-lt"/>
                <a:ea typeface="+mn-ea"/>
                <a:cs typeface="+mn-cs"/>
              </a:rPr>
              <a:t>SAP</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Success Factors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Concur</a:t>
            </a:r>
            <a:r>
              <a:rPr kumimoji="1" lang="ja-JP" altLang="ja-JP" sz="1200" kern="1200" dirty="0" smtClean="0">
                <a:solidFill>
                  <a:schemeClr val="tx1"/>
                </a:solidFill>
                <a:effectLst/>
                <a:latin typeface="+mn-lt"/>
                <a:ea typeface="+mn-ea"/>
                <a:cs typeface="+mn-cs"/>
              </a:rPr>
              <a:t>などの一連の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サービス事業者の買収もまた同様です。</a:t>
            </a:r>
          </a:p>
          <a:p>
            <a:r>
              <a:rPr kumimoji="1" lang="ja-JP" altLang="ja-JP" sz="1200" kern="1200" dirty="0" smtClean="0">
                <a:solidFill>
                  <a:schemeClr val="tx1"/>
                </a:solidFill>
                <a:effectLst/>
                <a:latin typeface="+mn-lt"/>
                <a:ea typeface="+mn-ea"/>
                <a:cs typeface="+mn-cs"/>
              </a:rPr>
              <a:t>これによって、</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も含めた上位レイヤーにおいて、エコシステムを働かせ、サービス全体の魅力を高め、顧客を囲い込もうという戦略であり、今後はこの領域での各社の競争が激しさを増すことになるでしょう。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ソーシャルとウェアラブル・モバイル</a:t>
            </a:r>
          </a:p>
          <a:p>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などのソーシャルメディアが、人のつながりを大きく変えることになりました。面識のあるなしにかかわらず、関心や興味、感性で共感しあえる人たちが、ソーシャルメディアで知り合い、つながり、地域を越えて言葉や写真、動画を共有し、連絡を取り合える仕組みが出現したのです。既に、</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のユーザー数は、</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千万人、</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13</a:t>
            </a:r>
            <a:r>
              <a:rPr kumimoji="1" lang="ja-JP" altLang="ja-JP" sz="1200" kern="1200" dirty="0" smtClean="0">
                <a:solidFill>
                  <a:schemeClr val="tx1"/>
                </a:solidFill>
                <a:effectLst/>
                <a:latin typeface="+mn-lt"/>
                <a:ea typeface="+mn-ea"/>
                <a:cs typeface="+mn-cs"/>
              </a:rPr>
              <a:t>億人を越えています。このような、これまでの人類史上なかった世界規模での人のつながりは、ビジネスばかりでなく、価値観や文化、思想や政治、経済に大きな影響力を持つようになったのです。</a:t>
            </a:r>
          </a:p>
          <a:p>
            <a:r>
              <a:rPr kumimoji="1" lang="ja-JP" altLang="ja-JP" sz="1200" kern="1200" dirty="0" smtClean="0">
                <a:solidFill>
                  <a:schemeClr val="tx1"/>
                </a:solidFill>
                <a:effectLst/>
                <a:latin typeface="+mn-lt"/>
                <a:ea typeface="+mn-ea"/>
                <a:cs typeface="+mn-cs"/>
              </a:rPr>
              <a:t>これを別のとらえ方をすれば、人のつながり、世の中の話題や関心事、商品やサービスの評価や批判などをデジタル・データ化するプラットフォームであると言うことです。モバイルやウェアラブルも多くのセンサーを組み込んだネットワークにつながるデバイスであり、人間の行動をデジタル・データ化するプラットフォームです。さらに</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の普及とともに、これらは現実社会をデジタル・データ化する仕組みとして、ますます大きな役割を担うことになるでしょう。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ロボットとスマート・アシスタント</a:t>
            </a:r>
          </a:p>
          <a:p>
            <a:r>
              <a:rPr kumimoji="1" lang="ja-JP" altLang="ja-JP" sz="1200" kern="1200" dirty="0" smtClean="0">
                <a:solidFill>
                  <a:schemeClr val="tx1"/>
                </a:solidFill>
                <a:effectLst/>
                <a:latin typeface="+mn-lt"/>
                <a:ea typeface="+mn-ea"/>
                <a:cs typeface="+mn-cs"/>
              </a:rPr>
              <a:t>ロボットやスマート・アシスタントなどのスマートマシンは、人と機械との係わり方を大きく変えてしまいます。例えば、話しかけるだけで仕事をこなしてくれる。こちらの意向や行動を先読みして仕事をしてくれる。安全快適にヒトやモノを輸送してくれる。このような快適な未来を実現してくれます。</a:t>
            </a:r>
          </a:p>
          <a:p>
            <a:r>
              <a:rPr kumimoji="1" lang="ja-JP" altLang="ja-JP" sz="1200" kern="1200" dirty="0" smtClean="0">
                <a:solidFill>
                  <a:schemeClr val="tx1"/>
                </a:solidFill>
                <a:effectLst/>
                <a:latin typeface="+mn-lt"/>
                <a:ea typeface="+mn-ea"/>
                <a:cs typeface="+mn-cs"/>
              </a:rPr>
              <a:t>一方、これまで人間にしかできないと考えられていたことを代替できるようになれば雇用を奪ってしまうかもしれません。そうなれば、私たちの生活はどうなってしまうのでしょうか。政治や経済にも大きな影響をあたえることになるでしょう。</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進化は、これまで人間活動の生産性を高め利便性をもたらすものとして、私たちに大きな恩恵をもたらしてきました。スマートマシンもまた、そういう常識の延長線上に生まれてきたものです。しかし、その進化の行き着く先は、本来主体であるはずの人間をも代替してしまうかもしれないのです。</a:t>
            </a:r>
          </a:p>
          <a:p>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世紀半ばから</a:t>
            </a:r>
            <a:r>
              <a:rPr kumimoji="1" lang="en-US" altLang="ja-JP" sz="1200" kern="1200" dirty="0" smtClean="0">
                <a:solidFill>
                  <a:schemeClr val="tx1"/>
                </a:solidFill>
                <a:effectLst/>
                <a:latin typeface="+mn-lt"/>
                <a:ea typeface="+mn-ea"/>
                <a:cs typeface="+mn-cs"/>
              </a:rPr>
              <a:t>19</a:t>
            </a:r>
            <a:r>
              <a:rPr kumimoji="1" lang="ja-JP" altLang="ja-JP" sz="1200" kern="1200" dirty="0" smtClean="0">
                <a:solidFill>
                  <a:schemeClr val="tx1"/>
                </a:solidFill>
                <a:effectLst/>
                <a:latin typeface="+mn-lt"/>
                <a:ea typeface="+mn-ea"/>
                <a:cs typeface="+mn-cs"/>
              </a:rPr>
              <a:t>世紀にかけて起こった「産業革命」も、</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世紀の「自動化」も、人間の労働のあり方を変えてきたことにおいては、変わりがないという考えもあります。しかし、スマートマシンがこれらと根本的に違うのは、人間にしかできなかった知的な活動が機械に置き換わることです。「産業革命」も「自動化」も、その意味に於いては、人間が主導権を握り、コントロールできたのです。これこそが、スマートマシンが画期的であり、破壊的である所以なのです。</a:t>
            </a:r>
          </a:p>
          <a:p>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ビジネスに当てはめてみれば、システムの運用や開発の多くは、スマートマシンに置き換えられてゆくでしょう。そうなれば、これまでの人月積算を前提とした収益構造は成り立たなくなります。この進化の潮流に抗うことはできません。ならば、このスマートマシンをうまく使いこなし、より付加価値の高いビジネスへと自らの役割を変えてゆくしかないのです。</a:t>
            </a:r>
          </a:p>
          <a:p>
            <a:r>
              <a:rPr kumimoji="1" lang="ja-JP" altLang="ja-JP" sz="1200" kern="1200" dirty="0" smtClean="0">
                <a:solidFill>
                  <a:schemeClr val="tx1"/>
                </a:solidFill>
                <a:effectLst/>
                <a:latin typeface="+mn-lt"/>
                <a:ea typeface="+mn-ea"/>
                <a:cs typeface="+mn-cs"/>
              </a:rPr>
              <a:t>このテクノロジーは、これからのビジネスに広く影響を与え、ビジネスのこれまでの常識を大きく変えてゆくことになるでしょう。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1"/>
            <a:r>
              <a:rPr kumimoji="1" lang="ja-JP" altLang="ja-JP" sz="1200" kern="1200" dirty="0" smtClean="0">
                <a:solidFill>
                  <a:schemeClr val="tx1"/>
                </a:solidFill>
                <a:effectLst/>
                <a:latin typeface="+mn-lt"/>
                <a:ea typeface="+mn-ea"/>
                <a:cs typeface="+mn-cs"/>
              </a:rPr>
              <a:t>コンテキスト・テクノロジー</a:t>
            </a:r>
          </a:p>
          <a:p>
            <a:r>
              <a:rPr kumimoji="1" lang="ja-JP" altLang="ja-JP" sz="1200" kern="1200" dirty="0" smtClean="0">
                <a:solidFill>
                  <a:schemeClr val="tx1"/>
                </a:solidFill>
                <a:effectLst/>
                <a:latin typeface="+mn-lt"/>
                <a:ea typeface="+mn-ea"/>
                <a:cs typeface="+mn-cs"/>
              </a:rPr>
              <a:t>「ドアノブに手をかけるとウェアラブルとの通信でロックが解除される。寒い冬の夜、帰宅時間にあわせて室温は自分好みになっていた。ドアを開けると明かりが灯り、お気に入りの曲が流れ始める。風呂も適温だ。帰宅時間は、スマートフォンの</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電車の運行情報などから予測されていた。お好みの室温や帰宅したらすぐ風呂に入ることなどは、室温を調整するサーモスタットや給湯器がいつの間にか覚えてしまった。一息ついて、テレビをつけると、自分の好みに合った番組が録画されていて、そのリストが表示される。さあ、どの番組から見ることにしよ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コンテキスト・テクノロジーが実現しようとしている未来です。コンテキストとは、「文脈」、「背景」、「脈絡」を意味し、コンピュータがユーザーの事情や背景を知り、必要とするサービスを的確に予測したり、判断したりできるようになるでしょう。</a:t>
            </a:r>
          </a:p>
          <a:p>
            <a:r>
              <a:rPr kumimoji="1" lang="ja-JP" altLang="ja-JP" sz="1200" kern="1200" dirty="0" smtClean="0">
                <a:solidFill>
                  <a:schemeClr val="tx1"/>
                </a:solidFill>
                <a:effectLst/>
                <a:latin typeface="+mn-lt"/>
                <a:ea typeface="+mn-ea"/>
                <a:cs typeface="+mn-cs"/>
              </a:rPr>
              <a:t>この動きは、ウェアラブルや</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で加速するでしょう。コンピュータはもはや受け身の機械ではなく、個人を識別し、その人が無意識に望んでいるものさえも予測し、手助けするアシスタントになろうとしています。また、ロボットやスマート・アシスタントによって、機械は日常の中により深く組み込まれてゆきます。</a:t>
            </a:r>
          </a:p>
          <a:p>
            <a:r>
              <a:rPr kumimoji="1" lang="ja-JP" altLang="ja-JP" sz="1200" kern="1200" dirty="0" smtClean="0">
                <a:solidFill>
                  <a:schemeClr val="tx1"/>
                </a:solidFill>
                <a:effectLst/>
                <a:latin typeface="+mn-lt"/>
                <a:ea typeface="+mn-ea"/>
                <a:cs typeface="+mn-cs"/>
              </a:rPr>
              <a:t>一方で、メールで打ち合わせ日程のやり取りをしていた相手が、予定を早めて前日のフライトでこちらに到着することまで、コンピュータが気を利かせて知らせてくれたとしたらどうでしょうか。もしかしたら、秘密の恋人と会うためにこっそりと日程を繰り上げてきているのかもしれません。</a:t>
            </a:r>
          </a:p>
          <a:p>
            <a:r>
              <a:rPr kumimoji="1" lang="ja-JP" altLang="ja-JP" sz="1200" kern="1200" dirty="0" smtClean="0">
                <a:solidFill>
                  <a:schemeClr val="tx1"/>
                </a:solidFill>
                <a:effectLst/>
                <a:latin typeface="+mn-lt"/>
                <a:ea typeface="+mn-ea"/>
                <a:cs typeface="+mn-cs"/>
              </a:rPr>
              <a:t>コンテキスト・テクノロジーは、生活を便利にし、快適にしてくれそうです。しかし、その一方で、プライバシーをどこまで提供するかは、悩ましいことです。沈黙する権利、情報を削除する権利などが正しく行使され、自らの意志でプライバシーを管理できるリテラシーが求められるよう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大きなパラダイム・シフトがすすんでいます。もはや過去の延長線上に未来はないことをしっかりと受け止めなくてはなりません。私たちは、そういう時代の流れを正しく読み取り、ビジネスとしての可能性を模索してゆくことが、求められています。</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272802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614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319792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【図解】コレ１枚で分かる未来のオフィス・インフラ</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年、モバイル・ネットワークの通信速度は、最大で</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、通信環境が悪い場合でも</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を確保できる</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（第５世代）通信が実用化しているでしょう。セキュリティも強化され、応答時間に影響する遅延時間も大幅に短縮されます。現在の通信規格である</a:t>
            </a:r>
            <a:r>
              <a:rPr kumimoji="1" lang="en-US" altLang="ja-JP" sz="1200" kern="1200" dirty="0" smtClean="0">
                <a:solidFill>
                  <a:schemeClr val="tx1"/>
                </a:solidFill>
                <a:effectLst/>
                <a:latin typeface="+mn-lt"/>
                <a:ea typeface="+mn-ea"/>
                <a:cs typeface="+mn-cs"/>
              </a:rPr>
              <a:t>4G</a:t>
            </a:r>
            <a:r>
              <a:rPr kumimoji="1" lang="ja-JP" altLang="ja-JP" sz="1200" kern="1200" dirty="0" smtClean="0">
                <a:solidFill>
                  <a:schemeClr val="tx1"/>
                </a:solidFill>
                <a:effectLst/>
                <a:latin typeface="+mn-lt"/>
                <a:ea typeface="+mn-ea"/>
                <a:cs typeface="+mn-cs"/>
              </a:rPr>
              <a:t>（第４世代）の通信速度は、最大で</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、その</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倍の通信速度が実現しています。企業内のネットワークと遜色のない使い勝手を手に入れることができます。</a:t>
            </a:r>
          </a:p>
          <a:p>
            <a:r>
              <a:rPr kumimoji="1" lang="ja-JP" altLang="ja-JP" sz="1200" kern="1200" dirty="0" smtClean="0">
                <a:solidFill>
                  <a:schemeClr val="tx1"/>
                </a:solidFill>
                <a:effectLst/>
                <a:latin typeface="+mn-lt"/>
                <a:ea typeface="+mn-ea"/>
                <a:cs typeface="+mn-cs"/>
              </a:rPr>
              <a:t>企業は、クラウド上に自社専用のサーバーや仮想データセンターを持ち、業務で使うアプリーションは、そこで稼働します。また、</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の利用が拡大し、</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などの基幹業務での利用も拡大しています。これにより、導入や運用管理に関わる負担を大幅に削減すると共に、常に新しいテクノロジーを使い、変化への即応力を高めてゆくことが可能となります。アプリケーション開発は、</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（アプリケーション・プログラムを他のプログラムから操作、利用する仕組み）と</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上の様々な機能モジュールを組み合わせて開発することが当たり前になっているかもしれません。</a:t>
            </a:r>
          </a:p>
          <a:p>
            <a:r>
              <a:rPr kumimoji="1" lang="ja-JP" altLang="ja-JP" sz="1200" kern="1200" dirty="0" smtClean="0">
                <a:solidFill>
                  <a:schemeClr val="tx1"/>
                </a:solidFill>
                <a:effectLst/>
                <a:latin typeface="+mn-lt"/>
                <a:ea typeface="+mn-ea"/>
                <a:cs typeface="+mn-cs"/>
              </a:rPr>
              <a:t>私たちは、クライアント・デバイスから、</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型やタブレット型、スマートフォン型など、使う場所や目的に応じて、使い分けることになるでしょう。そこにプログラムやデータを保管することはありません。クラウド上のパーソナル・デスクトップは、クラウド上の様々なサービスとシームレスに連動し、多様なサービスと膨大なデータを駆使した仕事の進め方が当たり前となっています。</a:t>
            </a:r>
          </a:p>
          <a:p>
            <a:r>
              <a:rPr kumimoji="1" lang="ja-JP" altLang="ja-JP" sz="1200" kern="1200" dirty="0" smtClean="0">
                <a:solidFill>
                  <a:schemeClr val="tx1"/>
                </a:solidFill>
                <a:effectLst/>
                <a:latin typeface="+mn-lt"/>
                <a:ea typeface="+mn-ea"/>
                <a:cs typeface="+mn-cs"/>
              </a:rPr>
              <a:t>クライアント・デバイスは、ペンやノートと同じように、自分の嗜好に合わせたものを個人で所有することが当たり前になるかもしれません。それは、ワークスタイルやライフスタイルの多様化がすすむためです。例えば、</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通信を介してやクラウド上のサービスを快適に使えるようになれば、自宅や外出先でもオフィスと遜色なく仕事ができるようになります。また、「</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会議」サービスを使えば、打ち合わせも可能です。さらに、非営利組織や地域コミュニティ、他の業務との副業も許容されるようになるでしょう。そうなれば、それぞれの組織の仮想データセンターやクラウド・サービスへのアクセスが必要となります。そうなると、特定の会社が支給するデバイスという考え方は、おかしな話になります。</a:t>
            </a:r>
          </a:p>
          <a:p>
            <a:r>
              <a:rPr kumimoji="1" lang="ja-JP" altLang="ja-JP" sz="1200" kern="1200" dirty="0" smtClean="0">
                <a:solidFill>
                  <a:schemeClr val="tx1"/>
                </a:solidFill>
                <a:effectLst/>
                <a:latin typeface="+mn-lt"/>
                <a:ea typeface="+mn-ea"/>
                <a:cs typeface="+mn-cs"/>
              </a:rPr>
              <a:t>つまり、「会社の仕事ではなく自分の仕事のひとつとして会社の仕事が存在する」と言った新しい労働についての考え方への転換が行われることを意味します。そのとき、クライアント・デバイスは、「自分の仕事の道具」として存在することになります。</a:t>
            </a:r>
          </a:p>
          <a:p>
            <a:r>
              <a:rPr kumimoji="1" lang="ja-JP" altLang="ja-JP" sz="1200" kern="1200" dirty="0" smtClean="0">
                <a:solidFill>
                  <a:schemeClr val="tx1"/>
                </a:solidFill>
                <a:effectLst/>
                <a:latin typeface="+mn-lt"/>
                <a:ea typeface="+mn-ea"/>
                <a:cs typeface="+mn-cs"/>
              </a:rPr>
              <a:t>こうなると、企業内のシステム・インフラは、必要ありません。社内のネットワーク、自社所有のサーバーやストレージは、資産を増やし運用管理負担をもたらすやっかいな存在となっているかもしれません。</a:t>
            </a:r>
          </a:p>
          <a:p>
            <a:r>
              <a:rPr kumimoji="1" lang="ja-JP" altLang="ja-JP" sz="1200" kern="1200" dirty="0" smtClean="0">
                <a:solidFill>
                  <a:schemeClr val="tx1"/>
                </a:solidFill>
                <a:effectLst/>
                <a:latin typeface="+mn-lt"/>
                <a:ea typeface="+mn-ea"/>
                <a:cs typeface="+mn-cs"/>
              </a:rPr>
              <a:t>インフラ構築の需要は、クラウド・サービスを提供する事業者からは継続するでしょう。しかし、ユーザー企業からの需要は、なくなってしまうかもしれません。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てゆく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1617878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2968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libra.netcommerce.co.jp/" TargetMode="Externa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5.xml"/><Relationship Id="rId3" Type="http://schemas.openxmlformats.org/officeDocument/2006/relationships/chart" Target="../charts/char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eti.go.jp" TargetMode="External"/><Relationship Id="rId3"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www.netcommerce.co.jp/blog" TargetMode="External"/><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hyperlink" Target="http://amzn.to/1vkHc18" TargetMode="External"/><Relationship Id="rId9"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hyperlink" Target="http://amzn.to/1AQtPXz"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www.netcommerce.co.j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ja-JP" sz="3200" dirty="0" smtClean="0"/>
              <a:t>システムインテグレーション再生</a:t>
            </a:r>
            <a:r>
              <a:rPr lang="ja-JP" altLang="en-US" sz="3200" dirty="0" smtClean="0"/>
              <a:t>の戦略</a:t>
            </a:r>
            <a:r>
              <a:rPr lang="ja-JP" altLang="ja-JP" dirty="0"/>
              <a:t/>
            </a:r>
            <a:br>
              <a:rPr lang="ja-JP" altLang="ja-JP" dirty="0"/>
            </a:br>
            <a:r>
              <a:rPr lang="ja-JP" altLang="ja-JP" sz="2000" dirty="0" smtClean="0"/>
              <a:t>〜</a:t>
            </a:r>
            <a:r>
              <a:rPr lang="en-US" altLang="ja-JP" sz="2000" dirty="0" smtClean="0"/>
              <a:t> </a:t>
            </a:r>
            <a:r>
              <a:rPr lang="ja-JP" altLang="en-US" sz="2000" dirty="0" smtClean="0"/>
              <a:t>いま</a:t>
            </a:r>
            <a:r>
              <a:rPr lang="en-US" altLang="ja-JP" sz="2000" dirty="0" err="1" smtClean="0"/>
              <a:t>SIer</a:t>
            </a:r>
            <a:r>
              <a:rPr lang="ja-JP" altLang="en-US" sz="2000" dirty="0" smtClean="0"/>
              <a:t>は何を考え、どう行動すればいいのか？</a:t>
            </a:r>
            <a:r>
              <a:rPr lang="en-US" altLang="ja-JP" sz="2000" dirty="0" smtClean="0"/>
              <a:t> </a:t>
            </a:r>
            <a:r>
              <a:rPr lang="ja-JP" altLang="ja-JP" sz="2000" dirty="0" smtClean="0"/>
              <a:t>〜</a:t>
            </a:r>
            <a:endParaRPr lang="ja-JP" altLang="ja-JP" sz="2000" dirty="0"/>
          </a:p>
        </p:txBody>
      </p:sp>
      <p:sp>
        <p:nvSpPr>
          <p:cNvPr id="4" name="サブタイトル 3"/>
          <p:cNvSpPr>
            <a:spLocks noGrp="1"/>
          </p:cNvSpPr>
          <p:nvPr>
            <p:ph type="subTitle" idx="1"/>
          </p:nvPr>
        </p:nvSpPr>
        <p:spPr>
          <a:xfrm>
            <a:off x="685800" y="3391244"/>
            <a:ext cx="7772400" cy="1264162"/>
          </a:xfrm>
        </p:spPr>
        <p:txBody>
          <a:bodyPr>
            <a:normAutofit/>
          </a:bodyPr>
          <a:lstStyle/>
          <a:p>
            <a:r>
              <a:rPr kumimoji="1" lang="ja-JP" altLang="en-US" dirty="0" smtClean="0"/>
              <a:t>プレゼンテーション資料</a:t>
            </a:r>
            <a:endParaRPr kumimoji="1" lang="ja-JP" altLang="en-US" dirty="0"/>
          </a:p>
        </p:txBody>
      </p:sp>
    </p:spTree>
    <p:extLst>
      <p:ext uri="{BB962C8B-B14F-4D97-AF65-F5344CB8AC3E}">
        <p14:creationId xmlns:p14="http://schemas.microsoft.com/office/powerpoint/2010/main" val="34141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253011" y="1080257"/>
            <a:ext cx="445351" cy="2884820"/>
          </a:xfrm>
          <a:prstGeom prst="rect">
            <a:avLst/>
          </a:prstGeom>
          <a:solidFill>
            <a:srgbClr val="B7DEE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フリーフォーム 23"/>
          <p:cNvSpPr/>
          <p:nvPr/>
        </p:nvSpPr>
        <p:spPr>
          <a:xfrm>
            <a:off x="2983361" y="1082450"/>
            <a:ext cx="4492088" cy="2897896"/>
          </a:xfrm>
          <a:custGeom>
            <a:avLst/>
            <a:gdLst>
              <a:gd name="connsiteX0" fmla="*/ 0 w 4492088"/>
              <a:gd name="connsiteY0" fmla="*/ 0 h 2897896"/>
              <a:gd name="connsiteX1" fmla="*/ 4492088 w 4492088"/>
              <a:gd name="connsiteY1" fmla="*/ 8523 h 2897896"/>
              <a:gd name="connsiteX2" fmla="*/ 4492088 w 4492088"/>
              <a:gd name="connsiteY2" fmla="*/ 988694 h 2897896"/>
              <a:gd name="connsiteX3" fmla="*/ 3179409 w 4492088"/>
              <a:gd name="connsiteY3" fmla="*/ 971647 h 2897896"/>
              <a:gd name="connsiteX4" fmla="*/ 3017456 w 4492088"/>
              <a:gd name="connsiteY4" fmla="*/ 1483041 h 2897896"/>
              <a:gd name="connsiteX5" fmla="*/ 1713301 w 4492088"/>
              <a:gd name="connsiteY5" fmla="*/ 1483041 h 2897896"/>
              <a:gd name="connsiteX6" fmla="*/ 1483156 w 4492088"/>
              <a:gd name="connsiteY6" fmla="*/ 2650723 h 2897896"/>
              <a:gd name="connsiteX7" fmla="*/ 196049 w 4492088"/>
              <a:gd name="connsiteY7" fmla="*/ 2650723 h 2897896"/>
              <a:gd name="connsiteX8" fmla="*/ 8523 w 4492088"/>
              <a:gd name="connsiteY8" fmla="*/ 2897896 h 2897896"/>
              <a:gd name="connsiteX9" fmla="*/ 0 w 4492088"/>
              <a:gd name="connsiteY9" fmla="*/ 0 h 289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088" h="2897896">
                <a:moveTo>
                  <a:pt x="0" y="0"/>
                </a:moveTo>
                <a:lnTo>
                  <a:pt x="4492088" y="8523"/>
                </a:lnTo>
                <a:lnTo>
                  <a:pt x="4492088" y="988694"/>
                </a:lnTo>
                <a:lnTo>
                  <a:pt x="3179409" y="971647"/>
                </a:lnTo>
                <a:lnTo>
                  <a:pt x="3017456" y="1483041"/>
                </a:lnTo>
                <a:lnTo>
                  <a:pt x="1713301" y="1483041"/>
                </a:lnTo>
                <a:lnTo>
                  <a:pt x="1483156" y="2650723"/>
                </a:lnTo>
                <a:lnTo>
                  <a:pt x="196049" y="2650723"/>
                </a:lnTo>
                <a:lnTo>
                  <a:pt x="8523" y="2897896"/>
                </a:lnTo>
                <a:lnTo>
                  <a:pt x="0" y="0"/>
                </a:lnTo>
                <a:close/>
              </a:path>
            </a:pathLst>
          </a:cu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3" name="タイトル 1"/>
          <p:cNvSpPr txBox="1">
            <a:spLocks/>
          </p:cNvSpPr>
          <p:nvPr/>
        </p:nvSpPr>
        <p:spPr>
          <a:xfrm>
            <a:off x="457200" y="178806"/>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en-US" altLang="ja-JP" dirty="0" smtClean="0"/>
              <a:t>【</a:t>
            </a:r>
            <a:r>
              <a:rPr lang="ja-JP" altLang="en-US" dirty="0" smtClean="0"/>
              <a:t>コラム</a:t>
            </a:r>
            <a:r>
              <a:rPr lang="en-US" altLang="ja-JP" dirty="0" smtClean="0"/>
              <a:t>】</a:t>
            </a:r>
            <a:r>
              <a:rPr lang="ja-JP" altLang="en-US" dirty="0" smtClean="0"/>
              <a:t>業界ごとの付加価値率</a:t>
            </a:r>
            <a:endParaRPr lang="ja-JP" altLang="ja-JP" dirty="0"/>
          </a:p>
        </p:txBody>
      </p:sp>
      <p:sp>
        <p:nvSpPr>
          <p:cNvPr id="6" name="正方形/長方形 5"/>
          <p:cNvSpPr/>
          <p:nvPr/>
        </p:nvSpPr>
        <p:spPr>
          <a:xfrm>
            <a:off x="1698362" y="3965077"/>
            <a:ext cx="1285247" cy="1040366"/>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bg1"/>
                </a:solidFill>
                <a:latin typeface="メイリオ"/>
                <a:ea typeface="メイリオ"/>
                <a:cs typeface="メイリオ"/>
              </a:rPr>
              <a:t>仕入原価</a:t>
            </a:r>
            <a:endParaRPr kumimoji="1" lang="ja-JP" altLang="en-US" sz="1400" dirty="0">
              <a:solidFill>
                <a:schemeClr val="bg1"/>
              </a:solidFill>
              <a:latin typeface="メイリオ"/>
              <a:ea typeface="メイリオ"/>
              <a:cs typeface="メイリオ"/>
            </a:endParaRPr>
          </a:p>
        </p:txBody>
      </p:sp>
      <p:sp>
        <p:nvSpPr>
          <p:cNvPr id="7" name="正方形/長方形 6"/>
          <p:cNvSpPr/>
          <p:nvPr/>
        </p:nvSpPr>
        <p:spPr>
          <a:xfrm>
            <a:off x="1698362" y="2679939"/>
            <a:ext cx="1285247" cy="128513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bg1"/>
                </a:solidFill>
                <a:latin typeface="メイリオ"/>
                <a:ea typeface="メイリオ"/>
                <a:cs typeface="メイリオ"/>
              </a:rPr>
              <a:t>人件費</a:t>
            </a:r>
            <a:endParaRPr kumimoji="1" lang="ja-JP" altLang="en-US" sz="1400" dirty="0">
              <a:solidFill>
                <a:schemeClr val="bg1"/>
              </a:solidFill>
              <a:latin typeface="メイリオ"/>
              <a:ea typeface="メイリオ"/>
              <a:cs typeface="メイリオ"/>
            </a:endParaRPr>
          </a:p>
        </p:txBody>
      </p:sp>
      <p:sp>
        <p:nvSpPr>
          <p:cNvPr id="8" name="正方形/長方形 7"/>
          <p:cNvSpPr/>
          <p:nvPr/>
        </p:nvSpPr>
        <p:spPr>
          <a:xfrm>
            <a:off x="1698362" y="1425389"/>
            <a:ext cx="1285247" cy="12545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bg1"/>
                </a:solidFill>
                <a:latin typeface="メイリオ"/>
                <a:ea typeface="メイリオ"/>
                <a:cs typeface="メイリオ"/>
              </a:rPr>
              <a:t>賃料・他</a:t>
            </a:r>
            <a:endParaRPr kumimoji="1" lang="ja-JP" altLang="en-US" sz="1400" dirty="0">
              <a:solidFill>
                <a:schemeClr val="bg1"/>
              </a:solidFill>
              <a:latin typeface="メイリオ"/>
              <a:ea typeface="メイリオ"/>
              <a:cs typeface="メイリオ"/>
            </a:endParaRPr>
          </a:p>
        </p:txBody>
      </p:sp>
      <p:sp>
        <p:nvSpPr>
          <p:cNvPr id="9" name="正方形/長方形 8"/>
          <p:cNvSpPr/>
          <p:nvPr/>
        </p:nvSpPr>
        <p:spPr>
          <a:xfrm>
            <a:off x="1698362" y="1088201"/>
            <a:ext cx="1285247" cy="33718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bg1"/>
                </a:solidFill>
                <a:latin typeface="メイリオ"/>
                <a:ea typeface="メイリオ"/>
                <a:cs typeface="メイリオ"/>
              </a:rPr>
              <a:t>営業利益</a:t>
            </a:r>
            <a:endParaRPr kumimoji="1" lang="ja-JP" altLang="en-US" sz="1200" dirty="0">
              <a:solidFill>
                <a:schemeClr val="bg1"/>
              </a:solidFill>
              <a:latin typeface="メイリオ"/>
              <a:ea typeface="メイリオ"/>
              <a:cs typeface="メイリオ"/>
            </a:endParaRPr>
          </a:p>
        </p:txBody>
      </p:sp>
      <p:sp>
        <p:nvSpPr>
          <p:cNvPr id="11" name="テキスト ボックス 10"/>
          <p:cNvSpPr txBox="1"/>
          <p:nvPr/>
        </p:nvSpPr>
        <p:spPr>
          <a:xfrm>
            <a:off x="1235419" y="1855488"/>
            <a:ext cx="461665" cy="1246495"/>
          </a:xfrm>
          <a:prstGeom prst="rect">
            <a:avLst/>
          </a:prstGeom>
          <a:noFill/>
        </p:spPr>
        <p:txBody>
          <a:bodyPr vert="eaVert" wrap="none" rtlCol="0">
            <a:spAutoFit/>
          </a:bodyPr>
          <a:lstStyle/>
          <a:p>
            <a:r>
              <a:rPr kumimoji="1" lang="ja-JP" altLang="en-US" dirty="0" smtClean="0">
                <a:solidFill>
                  <a:srgbClr val="3366FF"/>
                </a:solidFill>
                <a:latin typeface="メイリオ"/>
                <a:ea typeface="メイリオ"/>
                <a:cs typeface="メイリオ"/>
              </a:rPr>
              <a:t>付加価値率</a:t>
            </a:r>
            <a:endParaRPr kumimoji="1" lang="en-US" altLang="ja-JP" dirty="0" smtClean="0">
              <a:solidFill>
                <a:srgbClr val="3366FF"/>
              </a:solidFill>
              <a:latin typeface="メイリオ"/>
              <a:ea typeface="メイリオ"/>
              <a:cs typeface="メイリオ"/>
            </a:endParaRPr>
          </a:p>
        </p:txBody>
      </p:sp>
      <p:sp>
        <p:nvSpPr>
          <p:cNvPr id="12" name="正方形/長方形 11"/>
          <p:cNvSpPr/>
          <p:nvPr/>
        </p:nvSpPr>
        <p:spPr>
          <a:xfrm>
            <a:off x="3183924" y="3738645"/>
            <a:ext cx="1285247" cy="1284555"/>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chemeClr val="bg1"/>
                </a:solidFill>
                <a:latin typeface="メイリオ"/>
                <a:ea typeface="メイリオ"/>
                <a:cs typeface="メイリオ"/>
              </a:rPr>
              <a:t>材料費</a:t>
            </a:r>
            <a:endParaRPr kumimoji="1" lang="ja-JP" altLang="en-US" sz="1400" dirty="0">
              <a:solidFill>
                <a:schemeClr val="bg1"/>
              </a:solidFill>
              <a:latin typeface="メイリオ"/>
              <a:ea typeface="メイリオ"/>
              <a:cs typeface="メイリオ"/>
            </a:endParaRPr>
          </a:p>
        </p:txBody>
      </p:sp>
      <p:sp>
        <p:nvSpPr>
          <p:cNvPr id="13" name="正方形/長方形 12"/>
          <p:cNvSpPr/>
          <p:nvPr/>
        </p:nvSpPr>
        <p:spPr>
          <a:xfrm>
            <a:off x="3183924" y="2330521"/>
            <a:ext cx="1285247" cy="140755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bg1"/>
                </a:solidFill>
                <a:latin typeface="メイリオ"/>
                <a:ea typeface="メイリオ"/>
                <a:cs typeface="メイリオ"/>
              </a:rPr>
              <a:t>加工費</a:t>
            </a:r>
            <a:endParaRPr kumimoji="1" lang="ja-JP" altLang="en-US" sz="1400" dirty="0">
              <a:solidFill>
                <a:schemeClr val="bg1"/>
              </a:solidFill>
              <a:latin typeface="メイリオ"/>
              <a:ea typeface="メイリオ"/>
              <a:cs typeface="メイリオ"/>
            </a:endParaRPr>
          </a:p>
        </p:txBody>
      </p:sp>
      <p:sp>
        <p:nvSpPr>
          <p:cNvPr id="14" name="正方形/長方形 13"/>
          <p:cNvSpPr/>
          <p:nvPr/>
        </p:nvSpPr>
        <p:spPr>
          <a:xfrm>
            <a:off x="3183924" y="1443146"/>
            <a:ext cx="1285247" cy="887375"/>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bg1"/>
                </a:solidFill>
                <a:latin typeface="メイリオ"/>
                <a:ea typeface="メイリオ"/>
                <a:cs typeface="メイリオ"/>
              </a:rPr>
              <a:t>販管費</a:t>
            </a:r>
            <a:endParaRPr kumimoji="1" lang="ja-JP" altLang="en-US" sz="1400" dirty="0">
              <a:solidFill>
                <a:schemeClr val="bg1"/>
              </a:solidFill>
              <a:latin typeface="メイリオ"/>
              <a:ea typeface="メイリオ"/>
              <a:cs typeface="メイリオ"/>
            </a:endParaRPr>
          </a:p>
        </p:txBody>
      </p:sp>
      <p:sp>
        <p:nvSpPr>
          <p:cNvPr id="15" name="正方形/長方形 14"/>
          <p:cNvSpPr/>
          <p:nvPr/>
        </p:nvSpPr>
        <p:spPr>
          <a:xfrm>
            <a:off x="3183924" y="1105368"/>
            <a:ext cx="1285247" cy="33718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bg1"/>
                </a:solidFill>
                <a:latin typeface="メイリオ"/>
                <a:ea typeface="メイリオ"/>
                <a:cs typeface="メイリオ"/>
              </a:rPr>
              <a:t>営業利益</a:t>
            </a:r>
            <a:endParaRPr kumimoji="1" lang="ja-JP" altLang="en-US" sz="1200" dirty="0">
              <a:solidFill>
                <a:schemeClr val="bg1"/>
              </a:solidFill>
              <a:latin typeface="メイリオ"/>
              <a:ea typeface="メイリオ"/>
              <a:cs typeface="メイリオ"/>
            </a:endParaRPr>
          </a:p>
        </p:txBody>
      </p:sp>
      <p:sp>
        <p:nvSpPr>
          <p:cNvPr id="16" name="正方形/長方形 15"/>
          <p:cNvSpPr/>
          <p:nvPr/>
        </p:nvSpPr>
        <p:spPr>
          <a:xfrm>
            <a:off x="4696116" y="2557548"/>
            <a:ext cx="1285247" cy="2463186"/>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bg1"/>
                </a:solidFill>
                <a:latin typeface="メイリオ"/>
                <a:ea typeface="メイリオ"/>
                <a:cs typeface="メイリオ"/>
              </a:rPr>
              <a:t>仕入原価</a:t>
            </a:r>
            <a:endParaRPr kumimoji="1" lang="ja-JP" altLang="en-US" sz="1400" dirty="0">
              <a:solidFill>
                <a:schemeClr val="bg1"/>
              </a:solidFill>
              <a:latin typeface="メイリオ"/>
              <a:ea typeface="メイリオ"/>
              <a:cs typeface="メイリオ"/>
            </a:endParaRPr>
          </a:p>
        </p:txBody>
      </p:sp>
      <p:sp>
        <p:nvSpPr>
          <p:cNvPr id="17" name="正方形/長方形 16"/>
          <p:cNvSpPr/>
          <p:nvPr/>
        </p:nvSpPr>
        <p:spPr>
          <a:xfrm>
            <a:off x="4696116" y="1302989"/>
            <a:ext cx="1285247" cy="125456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bg1"/>
                </a:solidFill>
                <a:latin typeface="メイリオ"/>
                <a:ea typeface="メイリオ"/>
                <a:cs typeface="メイリオ"/>
              </a:rPr>
              <a:t>販管費</a:t>
            </a:r>
            <a:endParaRPr kumimoji="1" lang="ja-JP" altLang="en-US" sz="1400" dirty="0">
              <a:solidFill>
                <a:schemeClr val="bg1"/>
              </a:solidFill>
              <a:latin typeface="メイリオ"/>
              <a:ea typeface="メイリオ"/>
              <a:cs typeface="メイリオ"/>
            </a:endParaRPr>
          </a:p>
        </p:txBody>
      </p:sp>
      <p:sp>
        <p:nvSpPr>
          <p:cNvPr id="18" name="正方形/長方形 17"/>
          <p:cNvSpPr/>
          <p:nvPr/>
        </p:nvSpPr>
        <p:spPr>
          <a:xfrm>
            <a:off x="4696116" y="1102902"/>
            <a:ext cx="1285247" cy="2000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bg1"/>
                </a:solidFill>
                <a:latin typeface="メイリオ"/>
                <a:ea typeface="メイリオ"/>
                <a:cs typeface="メイリオ"/>
              </a:rPr>
              <a:t>営業利益</a:t>
            </a:r>
            <a:endParaRPr kumimoji="1" lang="ja-JP" altLang="en-US" sz="1200" dirty="0">
              <a:solidFill>
                <a:schemeClr val="bg1"/>
              </a:solidFill>
              <a:latin typeface="メイリオ"/>
              <a:ea typeface="メイリオ"/>
              <a:cs typeface="メイリオ"/>
            </a:endParaRPr>
          </a:p>
        </p:txBody>
      </p:sp>
      <p:sp>
        <p:nvSpPr>
          <p:cNvPr id="19" name="正方形/長方形 18"/>
          <p:cNvSpPr/>
          <p:nvPr/>
        </p:nvSpPr>
        <p:spPr>
          <a:xfrm>
            <a:off x="6166122" y="2055130"/>
            <a:ext cx="1285247" cy="296807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bg1"/>
                </a:solidFill>
                <a:latin typeface="メイリオ"/>
                <a:ea typeface="メイリオ"/>
                <a:cs typeface="メイリオ"/>
              </a:rPr>
              <a:t>仕入原価</a:t>
            </a:r>
            <a:endParaRPr kumimoji="1" lang="ja-JP" altLang="en-US" sz="1400" dirty="0">
              <a:solidFill>
                <a:schemeClr val="bg1"/>
              </a:solidFill>
              <a:latin typeface="メイリオ"/>
              <a:ea typeface="メイリオ"/>
              <a:cs typeface="メイリオ"/>
            </a:endParaRPr>
          </a:p>
        </p:txBody>
      </p:sp>
      <p:sp>
        <p:nvSpPr>
          <p:cNvPr id="21" name="正方形/長方形 20"/>
          <p:cNvSpPr/>
          <p:nvPr/>
        </p:nvSpPr>
        <p:spPr>
          <a:xfrm>
            <a:off x="6166122" y="1286579"/>
            <a:ext cx="1285247" cy="76855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bg1"/>
                </a:solidFill>
                <a:latin typeface="メイリオ"/>
                <a:ea typeface="メイリオ"/>
                <a:cs typeface="メイリオ"/>
              </a:rPr>
              <a:t>販管費</a:t>
            </a:r>
            <a:endParaRPr kumimoji="1" lang="ja-JP" altLang="en-US" sz="1400" dirty="0">
              <a:solidFill>
                <a:schemeClr val="bg1"/>
              </a:solidFill>
              <a:latin typeface="メイリオ"/>
              <a:ea typeface="メイリオ"/>
              <a:cs typeface="メイリオ"/>
            </a:endParaRPr>
          </a:p>
        </p:txBody>
      </p:sp>
      <p:sp>
        <p:nvSpPr>
          <p:cNvPr id="22" name="正方形/長方形 21"/>
          <p:cNvSpPr/>
          <p:nvPr/>
        </p:nvSpPr>
        <p:spPr>
          <a:xfrm>
            <a:off x="6166122" y="1086492"/>
            <a:ext cx="1285247" cy="2000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bg1"/>
                </a:solidFill>
                <a:latin typeface="メイリオ"/>
                <a:ea typeface="メイリオ"/>
                <a:cs typeface="メイリオ"/>
              </a:rPr>
              <a:t>営業利益</a:t>
            </a:r>
            <a:endParaRPr kumimoji="1" lang="ja-JP" altLang="en-US" sz="1200" dirty="0">
              <a:solidFill>
                <a:schemeClr val="bg1"/>
              </a:solidFill>
              <a:latin typeface="メイリオ"/>
              <a:ea typeface="メイリオ"/>
              <a:cs typeface="メイリオ"/>
            </a:endParaRPr>
          </a:p>
        </p:txBody>
      </p:sp>
      <p:sp>
        <p:nvSpPr>
          <p:cNvPr id="23" name="正方形/長方形 22"/>
          <p:cNvSpPr/>
          <p:nvPr/>
        </p:nvSpPr>
        <p:spPr>
          <a:xfrm>
            <a:off x="1697084" y="5167023"/>
            <a:ext cx="5753007" cy="817383"/>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0" lang="ja-JP" altLang="en-US" sz="1200" dirty="0" smtClean="0">
                <a:solidFill>
                  <a:srgbClr val="FFFFFF"/>
                </a:solidFill>
                <a:latin typeface="メイリオ"/>
                <a:ea typeface="メイリオ"/>
                <a:cs typeface="メイリオ"/>
              </a:rPr>
              <a:t>付加価値率が高ければ、コントロール可能なため、オペレーションの改善で収益改善が図れる。人件費については、正社員については、コントロールが難しい場合があるので</a:t>
            </a:r>
            <a:r>
              <a:rPr kumimoji="0" lang="ja-JP" altLang="en-US" sz="1200" dirty="0">
                <a:solidFill>
                  <a:srgbClr val="FFFFFF"/>
                </a:solidFill>
                <a:latin typeface="メイリオ"/>
                <a:ea typeface="メイリオ"/>
                <a:cs typeface="メイリオ"/>
              </a:rPr>
              <a:t>、</a:t>
            </a:r>
            <a:r>
              <a:rPr kumimoji="0" lang="ja-JP" altLang="en-US" sz="1200" dirty="0" smtClean="0">
                <a:solidFill>
                  <a:srgbClr val="FFFFFF"/>
                </a:solidFill>
                <a:latin typeface="メイリオ"/>
                <a:ea typeface="メイリオ"/>
                <a:cs typeface="メイリオ"/>
              </a:rPr>
              <a:t>付加価値率は高くても、コントロールできない可能生もある</a:t>
            </a:r>
            <a:endParaRPr kumimoji="0" lang="en-US" altLang="ja-JP" sz="1200" dirty="0">
              <a:solidFill>
                <a:srgbClr val="FFFFFF"/>
              </a:solidFill>
              <a:latin typeface="メイリオ"/>
              <a:ea typeface="メイリオ"/>
              <a:cs typeface="メイリオ"/>
            </a:endParaRPr>
          </a:p>
        </p:txBody>
      </p:sp>
      <p:cxnSp>
        <p:nvCxnSpPr>
          <p:cNvPr id="25" name="直線コネクタ 24"/>
          <p:cNvCxnSpPr/>
          <p:nvPr/>
        </p:nvCxnSpPr>
        <p:spPr>
          <a:xfrm flipV="1">
            <a:off x="2340986" y="3733078"/>
            <a:ext cx="749176" cy="244759"/>
          </a:xfrm>
          <a:prstGeom prst="line">
            <a:avLst/>
          </a:prstGeom>
          <a:ln w="12700" cmpd="sng">
            <a:no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flipV="1">
            <a:off x="4375409" y="2555019"/>
            <a:ext cx="963331" cy="1178629"/>
          </a:xfrm>
          <a:prstGeom prst="line">
            <a:avLst/>
          </a:prstGeom>
          <a:ln w="12700" cmpd="sng">
            <a:no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flipV="1">
            <a:off x="5981363" y="2052664"/>
            <a:ext cx="827383" cy="504884"/>
          </a:xfrm>
          <a:prstGeom prst="line">
            <a:avLst/>
          </a:prstGeom>
          <a:ln w="12700" cmpd="sng">
            <a:no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1698362" y="803258"/>
            <a:ext cx="1285247" cy="276999"/>
          </a:xfrm>
          <a:prstGeom prst="rect">
            <a:avLst/>
          </a:prstGeom>
          <a:noFill/>
        </p:spPr>
        <p:txBody>
          <a:bodyPr wrap="square" rtlCol="0">
            <a:spAutoFit/>
          </a:bodyPr>
          <a:lstStyle/>
          <a:p>
            <a:pPr algn="ctr"/>
            <a:r>
              <a:rPr kumimoji="1" lang="ja-JP" altLang="en-US" sz="1200" dirty="0" smtClean="0">
                <a:solidFill>
                  <a:schemeClr val="accent5">
                    <a:lumMod val="75000"/>
                  </a:schemeClr>
                </a:solidFill>
                <a:latin typeface="メイリオ"/>
                <a:ea typeface="メイリオ"/>
                <a:cs typeface="メイリオ"/>
              </a:rPr>
              <a:t>外食小売</a:t>
            </a:r>
            <a:endParaRPr kumimoji="1" lang="ja-JP" altLang="en-US" sz="1200" dirty="0">
              <a:solidFill>
                <a:schemeClr val="accent5">
                  <a:lumMod val="75000"/>
                </a:schemeClr>
              </a:solidFill>
              <a:latin typeface="メイリオ"/>
              <a:ea typeface="メイリオ"/>
              <a:cs typeface="メイリオ"/>
            </a:endParaRPr>
          </a:p>
        </p:txBody>
      </p:sp>
      <p:sp>
        <p:nvSpPr>
          <p:cNvPr id="27" name="テキスト ボックス 26"/>
          <p:cNvSpPr txBox="1"/>
          <p:nvPr/>
        </p:nvSpPr>
        <p:spPr>
          <a:xfrm>
            <a:off x="3217342" y="811202"/>
            <a:ext cx="1261884" cy="276999"/>
          </a:xfrm>
          <a:prstGeom prst="rect">
            <a:avLst/>
          </a:prstGeom>
          <a:noFill/>
        </p:spPr>
        <p:txBody>
          <a:bodyPr wrap="none" rtlCol="0">
            <a:spAutoFit/>
          </a:bodyPr>
          <a:lstStyle/>
          <a:p>
            <a:pPr algn="ctr"/>
            <a:r>
              <a:rPr kumimoji="1" lang="ja-JP" altLang="en-US" sz="1200" dirty="0" smtClean="0">
                <a:solidFill>
                  <a:schemeClr val="accent5">
                    <a:lumMod val="75000"/>
                  </a:schemeClr>
                </a:solidFill>
                <a:latin typeface="メイリオ"/>
                <a:ea typeface="メイリオ"/>
                <a:cs typeface="メイリオ"/>
              </a:rPr>
              <a:t>産業材メーカー</a:t>
            </a:r>
            <a:endParaRPr kumimoji="1" lang="ja-JP" altLang="en-US" sz="1200" dirty="0">
              <a:solidFill>
                <a:schemeClr val="accent5">
                  <a:lumMod val="75000"/>
                </a:schemeClr>
              </a:solidFill>
              <a:latin typeface="メイリオ"/>
              <a:ea typeface="メイリオ"/>
              <a:cs typeface="メイリオ"/>
            </a:endParaRPr>
          </a:p>
        </p:txBody>
      </p:sp>
      <p:sp>
        <p:nvSpPr>
          <p:cNvPr id="28" name="テキスト ボックス 27"/>
          <p:cNvSpPr txBox="1"/>
          <p:nvPr/>
        </p:nvSpPr>
        <p:spPr>
          <a:xfrm>
            <a:off x="4696116" y="809493"/>
            <a:ext cx="1285247" cy="276999"/>
          </a:xfrm>
          <a:prstGeom prst="rect">
            <a:avLst/>
          </a:prstGeom>
          <a:noFill/>
        </p:spPr>
        <p:txBody>
          <a:bodyPr wrap="square" rtlCol="0">
            <a:spAutoFit/>
          </a:bodyPr>
          <a:lstStyle/>
          <a:p>
            <a:pPr algn="ctr"/>
            <a:r>
              <a:rPr kumimoji="1" lang="ja-JP" altLang="en-US" sz="1200" dirty="0" smtClean="0">
                <a:solidFill>
                  <a:schemeClr val="accent5">
                    <a:lumMod val="75000"/>
                  </a:schemeClr>
                </a:solidFill>
                <a:latin typeface="メイリオ"/>
                <a:ea typeface="メイリオ"/>
                <a:cs typeface="メイリオ"/>
              </a:rPr>
              <a:t>家電量販店</a:t>
            </a:r>
            <a:endParaRPr kumimoji="1" lang="ja-JP" altLang="en-US" sz="1200" dirty="0">
              <a:solidFill>
                <a:schemeClr val="accent5">
                  <a:lumMod val="75000"/>
                </a:schemeClr>
              </a:solidFill>
              <a:latin typeface="メイリオ"/>
              <a:ea typeface="メイリオ"/>
              <a:cs typeface="メイリオ"/>
            </a:endParaRPr>
          </a:p>
        </p:txBody>
      </p:sp>
      <p:sp>
        <p:nvSpPr>
          <p:cNvPr id="30" name="テキスト ボックス 29"/>
          <p:cNvSpPr txBox="1"/>
          <p:nvPr/>
        </p:nvSpPr>
        <p:spPr>
          <a:xfrm>
            <a:off x="6166122" y="838137"/>
            <a:ext cx="1283969" cy="276999"/>
          </a:xfrm>
          <a:prstGeom prst="rect">
            <a:avLst/>
          </a:prstGeom>
          <a:noFill/>
        </p:spPr>
        <p:txBody>
          <a:bodyPr wrap="square" rtlCol="0">
            <a:spAutoFit/>
          </a:bodyPr>
          <a:lstStyle/>
          <a:p>
            <a:pPr algn="ctr"/>
            <a:r>
              <a:rPr kumimoji="1" lang="ja-JP" altLang="en-US" sz="1200" dirty="0" smtClean="0">
                <a:solidFill>
                  <a:schemeClr val="accent5">
                    <a:lumMod val="75000"/>
                  </a:schemeClr>
                </a:solidFill>
                <a:latin typeface="メイリオ"/>
                <a:ea typeface="メイリオ"/>
                <a:cs typeface="メイリオ"/>
              </a:rPr>
              <a:t>卸売業</a:t>
            </a:r>
            <a:endParaRPr kumimoji="1" lang="ja-JP" altLang="en-US" sz="1200" dirty="0">
              <a:solidFill>
                <a:schemeClr val="accent5">
                  <a:lumMod val="75000"/>
                </a:schemeClr>
              </a:solidFill>
              <a:latin typeface="メイリオ"/>
              <a:ea typeface="メイリオ"/>
              <a:cs typeface="メイリオ"/>
            </a:endParaRPr>
          </a:p>
        </p:txBody>
      </p:sp>
      <p:sp>
        <p:nvSpPr>
          <p:cNvPr id="20" name="正方形/長方形 19"/>
          <p:cNvSpPr/>
          <p:nvPr/>
        </p:nvSpPr>
        <p:spPr>
          <a:xfrm>
            <a:off x="3441403" y="6094379"/>
            <a:ext cx="4009966" cy="276999"/>
          </a:xfrm>
          <a:prstGeom prst="rect">
            <a:avLst/>
          </a:prstGeom>
        </p:spPr>
        <p:txBody>
          <a:bodyPr wrap="square">
            <a:spAutoFit/>
          </a:bodyPr>
          <a:lstStyle/>
          <a:p>
            <a:pPr lvl="0" algn="r"/>
            <a:r>
              <a:rPr lang="ja-JP" altLang="en-US" sz="1200" dirty="0" smtClean="0">
                <a:solidFill>
                  <a:srgbClr val="3366FF"/>
                </a:solidFill>
                <a:latin typeface="メイリオ"/>
                <a:ea typeface="メイリオ"/>
                <a:cs typeface="メイリオ"/>
              </a:rPr>
              <a:t>「付加価値率」とは、売上</a:t>
            </a:r>
            <a:r>
              <a:rPr lang="ja-JP" altLang="en-US" sz="1200" dirty="0">
                <a:solidFill>
                  <a:srgbClr val="3366FF"/>
                </a:solidFill>
                <a:latin typeface="メイリオ"/>
                <a:ea typeface="メイリオ"/>
                <a:cs typeface="メイリオ"/>
              </a:rPr>
              <a:t>から外部調達を除した</a:t>
            </a:r>
            <a:r>
              <a:rPr lang="ja-JP" altLang="en-US" sz="1200" dirty="0" smtClean="0">
                <a:solidFill>
                  <a:srgbClr val="3366FF"/>
                </a:solidFill>
                <a:latin typeface="メイリオ"/>
                <a:ea typeface="メイリオ"/>
                <a:cs typeface="メイリオ"/>
              </a:rPr>
              <a:t>もの</a:t>
            </a:r>
            <a:endParaRPr lang="ja-JP" altLang="en-US" sz="1200" dirty="0">
              <a:solidFill>
                <a:srgbClr val="3366FF"/>
              </a:solidFill>
              <a:latin typeface="メイリオ"/>
              <a:ea typeface="メイリオ"/>
              <a:cs typeface="メイリオ"/>
            </a:endParaRPr>
          </a:p>
        </p:txBody>
      </p:sp>
    </p:spTree>
    <p:extLst>
      <p:ext uri="{BB962C8B-B14F-4D97-AF65-F5344CB8AC3E}">
        <p14:creationId xmlns:p14="http://schemas.microsoft.com/office/powerpoint/2010/main" val="129484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図形グループ 32"/>
          <p:cNvGrpSpPr/>
          <p:nvPr/>
        </p:nvGrpSpPr>
        <p:grpSpPr>
          <a:xfrm>
            <a:off x="213098" y="2718911"/>
            <a:ext cx="1794500" cy="1353462"/>
            <a:chOff x="286456" y="2733536"/>
            <a:chExt cx="2159965" cy="1415544"/>
          </a:xfrm>
        </p:grpSpPr>
        <p:sp>
          <p:nvSpPr>
            <p:cNvPr id="32" name="正方形/長方形 31"/>
            <p:cNvSpPr/>
            <p:nvPr/>
          </p:nvSpPr>
          <p:spPr>
            <a:xfrm>
              <a:off x="286456" y="2733536"/>
              <a:ext cx="2159965" cy="1415544"/>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387460" y="3330945"/>
              <a:ext cx="1055805" cy="386273"/>
            </a:xfrm>
            <a:prstGeom prst="rect">
              <a:avLst/>
            </a:prstGeom>
            <a:noFill/>
          </p:spPr>
          <p:txBody>
            <a:bodyPr wrap="none" rtlCol="0">
              <a:spAutoFit/>
            </a:bodyPr>
            <a:lstStyle/>
            <a:p>
              <a:r>
                <a:rPr lang="ja-JP" altLang="en-US" dirty="0" smtClean="0">
                  <a:solidFill>
                    <a:srgbClr val="0000FF"/>
                  </a:solidFill>
                </a:rPr>
                <a:t>高</a:t>
              </a:r>
              <a:r>
                <a:rPr kumimoji="1" lang="ja-JP" altLang="en-US" dirty="0" smtClean="0">
                  <a:solidFill>
                    <a:srgbClr val="0000FF"/>
                  </a:solidFill>
                </a:rPr>
                <a:t>利益</a:t>
              </a:r>
              <a:endParaRPr kumimoji="1" lang="ja-JP" altLang="en-US" dirty="0">
                <a:solidFill>
                  <a:srgbClr val="0000FF"/>
                </a:solidFill>
              </a:endParaRPr>
            </a:p>
          </p:txBody>
        </p:sp>
      </p:grpSp>
      <p:sp>
        <p:nvSpPr>
          <p:cNvPr id="35" name="正方形/長方形 34"/>
          <p:cNvSpPr/>
          <p:nvPr/>
        </p:nvSpPr>
        <p:spPr>
          <a:xfrm>
            <a:off x="2082840" y="2718911"/>
            <a:ext cx="5094273" cy="1353462"/>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7" name="図形グループ 36"/>
          <p:cNvGrpSpPr/>
          <p:nvPr/>
        </p:nvGrpSpPr>
        <p:grpSpPr>
          <a:xfrm>
            <a:off x="7275161" y="2718911"/>
            <a:ext cx="1685511" cy="1353462"/>
            <a:chOff x="286456" y="2733536"/>
            <a:chExt cx="2159965" cy="1415544"/>
          </a:xfrm>
        </p:grpSpPr>
        <p:sp>
          <p:nvSpPr>
            <p:cNvPr id="38" name="正方形/長方形 37"/>
            <p:cNvSpPr/>
            <p:nvPr/>
          </p:nvSpPr>
          <p:spPr>
            <a:xfrm>
              <a:off x="286456" y="2733536"/>
              <a:ext cx="2159965" cy="1415544"/>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テキスト ボックス 38"/>
            <p:cNvSpPr txBox="1"/>
            <p:nvPr/>
          </p:nvSpPr>
          <p:spPr>
            <a:xfrm>
              <a:off x="1179462" y="3330945"/>
              <a:ext cx="1124075" cy="386273"/>
            </a:xfrm>
            <a:prstGeom prst="rect">
              <a:avLst/>
            </a:prstGeom>
            <a:noFill/>
          </p:spPr>
          <p:txBody>
            <a:bodyPr wrap="none" rtlCol="0">
              <a:spAutoFit/>
            </a:bodyPr>
            <a:lstStyle/>
            <a:p>
              <a:pPr algn="ctr"/>
              <a:r>
                <a:rPr kumimoji="1" lang="ja-JP" altLang="en-US" dirty="0" smtClean="0">
                  <a:solidFill>
                    <a:srgbClr val="0000FF"/>
                  </a:solidFill>
                </a:rPr>
                <a:t>高利益</a:t>
              </a:r>
              <a:endParaRPr kumimoji="1" lang="ja-JP" altLang="en-US" dirty="0">
                <a:solidFill>
                  <a:srgbClr val="0000FF"/>
                </a:solidFill>
              </a:endParaRPr>
            </a:p>
          </p:txBody>
        </p:sp>
      </p:grpSp>
      <p:graphicFrame>
        <p:nvGraphicFramePr>
          <p:cNvPr id="4" name="コンテンツ プレースホルダー 4"/>
          <p:cNvGraphicFramePr>
            <a:graphicFrameLocks/>
          </p:cNvGraphicFramePr>
          <p:nvPr>
            <p:extLst>
              <p:ext uri="{D42A27DB-BD31-4B8C-83A1-F6EECF244321}">
                <p14:modId xmlns:p14="http://schemas.microsoft.com/office/powerpoint/2010/main" val="2793342253"/>
              </p:ext>
            </p:extLst>
          </p:nvPr>
        </p:nvGraphicFramePr>
        <p:xfrm>
          <a:off x="204573" y="458877"/>
          <a:ext cx="874757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3" name="タイトル 1"/>
          <p:cNvSpPr txBox="1">
            <a:spLocks/>
          </p:cNvSpPr>
          <p:nvPr/>
        </p:nvSpPr>
        <p:spPr>
          <a:xfrm>
            <a:off x="457200" y="250766"/>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en-US" altLang="ja-JP" dirty="0" smtClean="0"/>
              <a:t>SI</a:t>
            </a:r>
            <a:r>
              <a:rPr lang="ja-JP" altLang="en-US" dirty="0" smtClean="0"/>
              <a:t>事業のスマイルカーブ</a:t>
            </a:r>
            <a:endParaRPr lang="ja-JP" altLang="ja-JP" dirty="0"/>
          </a:p>
        </p:txBody>
      </p:sp>
      <p:sp>
        <p:nvSpPr>
          <p:cNvPr id="5" name="テキスト ボックス 4"/>
          <p:cNvSpPr txBox="1"/>
          <p:nvPr/>
        </p:nvSpPr>
        <p:spPr>
          <a:xfrm>
            <a:off x="213098" y="1448305"/>
            <a:ext cx="1107996" cy="369332"/>
          </a:xfrm>
          <a:prstGeom prst="rect">
            <a:avLst/>
          </a:prstGeom>
          <a:noFill/>
        </p:spPr>
        <p:txBody>
          <a:bodyPr wrap="none" rtlCol="0">
            <a:spAutoFit/>
          </a:bodyPr>
          <a:lstStyle/>
          <a:p>
            <a:r>
              <a:rPr lang="ja-JP" altLang="en-US" dirty="0" smtClean="0">
                <a:solidFill>
                  <a:srgbClr val="660066"/>
                </a:solidFill>
                <a:latin typeface="メイリオ"/>
                <a:ea typeface="メイリオ"/>
                <a:cs typeface="メイリオ"/>
              </a:rPr>
              <a:t>上流工程</a:t>
            </a:r>
            <a:endParaRPr kumimoji="1" lang="ja-JP" altLang="en-US" dirty="0">
              <a:solidFill>
                <a:srgbClr val="660066"/>
              </a:solidFill>
              <a:latin typeface="メイリオ"/>
              <a:ea typeface="メイリオ"/>
              <a:cs typeface="メイリオ"/>
            </a:endParaRPr>
          </a:p>
        </p:txBody>
      </p:sp>
      <p:sp>
        <p:nvSpPr>
          <p:cNvPr id="6" name="テキスト ボックス 5"/>
          <p:cNvSpPr txBox="1"/>
          <p:nvPr/>
        </p:nvSpPr>
        <p:spPr>
          <a:xfrm>
            <a:off x="7852677" y="1448305"/>
            <a:ext cx="1107996" cy="369332"/>
          </a:xfrm>
          <a:prstGeom prst="rect">
            <a:avLst/>
          </a:prstGeom>
          <a:noFill/>
        </p:spPr>
        <p:txBody>
          <a:bodyPr wrap="none" rtlCol="0">
            <a:spAutoFit/>
          </a:bodyPr>
          <a:lstStyle/>
          <a:p>
            <a:r>
              <a:rPr lang="ja-JP" altLang="en-US" dirty="0" smtClean="0">
                <a:solidFill>
                  <a:schemeClr val="accent5">
                    <a:lumMod val="75000"/>
                  </a:schemeClr>
                </a:solidFill>
                <a:latin typeface="メイリオ"/>
                <a:ea typeface="メイリオ"/>
                <a:cs typeface="メイリオ"/>
              </a:rPr>
              <a:t>下流工程</a:t>
            </a:r>
            <a:endParaRPr kumimoji="1" lang="ja-JP" altLang="en-US" dirty="0">
              <a:solidFill>
                <a:schemeClr val="accent5">
                  <a:lumMod val="75000"/>
                </a:schemeClr>
              </a:solidFill>
              <a:latin typeface="メイリオ"/>
              <a:ea typeface="メイリオ"/>
              <a:cs typeface="メイリオ"/>
            </a:endParaRPr>
          </a:p>
        </p:txBody>
      </p:sp>
      <p:sp>
        <p:nvSpPr>
          <p:cNvPr id="11" name="正方形/長方形 10"/>
          <p:cNvSpPr/>
          <p:nvPr/>
        </p:nvSpPr>
        <p:spPr>
          <a:xfrm>
            <a:off x="213098" y="4152581"/>
            <a:ext cx="1794500" cy="55660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dirty="0" smtClean="0">
                <a:solidFill>
                  <a:schemeClr val="bg1"/>
                </a:solidFill>
                <a:latin typeface="メイリオ"/>
                <a:ea typeface="メイリオ"/>
                <a:cs typeface="メイリオ"/>
              </a:rPr>
              <a:t>コンサル</a:t>
            </a:r>
            <a:endParaRPr kumimoji="1" lang="ja-JP" altLang="en-US" sz="1400" dirty="0">
              <a:solidFill>
                <a:schemeClr val="bg1"/>
              </a:solidFill>
              <a:latin typeface="メイリオ"/>
              <a:ea typeface="メイリオ"/>
              <a:cs typeface="メイリオ"/>
            </a:endParaRPr>
          </a:p>
        </p:txBody>
      </p:sp>
      <p:sp>
        <p:nvSpPr>
          <p:cNvPr id="12" name="正方形/長方形 11"/>
          <p:cNvSpPr/>
          <p:nvPr/>
        </p:nvSpPr>
        <p:spPr>
          <a:xfrm>
            <a:off x="2082840" y="4152581"/>
            <a:ext cx="1872208" cy="5566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smtClean="0">
                <a:solidFill>
                  <a:schemeClr val="bg1"/>
                </a:solidFill>
                <a:latin typeface="メイリオ"/>
                <a:ea typeface="メイリオ"/>
                <a:cs typeface="メイリオ"/>
              </a:rPr>
              <a:t>上流</a:t>
            </a:r>
            <a:r>
              <a:rPr lang="en-US" altLang="ja-JP" sz="1400" dirty="0" smtClean="0">
                <a:solidFill>
                  <a:schemeClr val="bg1"/>
                </a:solidFill>
                <a:latin typeface="メイリオ"/>
                <a:ea typeface="メイリオ"/>
                <a:cs typeface="メイリオ"/>
              </a:rPr>
              <a:t>SE</a:t>
            </a:r>
            <a:endParaRPr kumimoji="1" lang="ja-JP" altLang="en-US" sz="1400" dirty="0">
              <a:solidFill>
                <a:schemeClr val="bg1"/>
              </a:solidFill>
              <a:latin typeface="メイリオ"/>
              <a:ea typeface="メイリオ"/>
              <a:cs typeface="メイリオ"/>
            </a:endParaRPr>
          </a:p>
        </p:txBody>
      </p:sp>
      <p:sp>
        <p:nvSpPr>
          <p:cNvPr id="13" name="正方形/長方形 12"/>
          <p:cNvSpPr/>
          <p:nvPr/>
        </p:nvSpPr>
        <p:spPr>
          <a:xfrm>
            <a:off x="4018254" y="4152581"/>
            <a:ext cx="1854704" cy="5566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400" dirty="0" smtClean="0">
                <a:solidFill>
                  <a:schemeClr val="bg1"/>
                </a:solidFill>
                <a:latin typeface="メイリオ"/>
                <a:ea typeface="メイリオ"/>
                <a:cs typeface="メイリオ"/>
              </a:rPr>
              <a:t>SE</a:t>
            </a:r>
            <a:endParaRPr kumimoji="1" lang="ja-JP" altLang="en-US" sz="1400" dirty="0">
              <a:solidFill>
                <a:schemeClr val="bg1"/>
              </a:solidFill>
              <a:latin typeface="メイリオ"/>
              <a:ea typeface="メイリオ"/>
              <a:cs typeface="メイリオ"/>
            </a:endParaRPr>
          </a:p>
        </p:txBody>
      </p:sp>
      <p:sp>
        <p:nvSpPr>
          <p:cNvPr id="14" name="正方形/長方形 13"/>
          <p:cNvSpPr/>
          <p:nvPr/>
        </p:nvSpPr>
        <p:spPr>
          <a:xfrm>
            <a:off x="5941149" y="4152581"/>
            <a:ext cx="3000410" cy="556604"/>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400" dirty="0" smtClean="0">
                <a:solidFill>
                  <a:schemeClr val="bg1"/>
                </a:solidFill>
                <a:latin typeface="メイリオ"/>
                <a:ea typeface="メイリオ"/>
                <a:cs typeface="メイリオ"/>
              </a:rPr>
              <a:t>PG CE</a:t>
            </a:r>
            <a:endParaRPr kumimoji="1" lang="ja-JP" altLang="en-US" sz="1400" dirty="0">
              <a:solidFill>
                <a:schemeClr val="bg1"/>
              </a:solidFill>
              <a:latin typeface="メイリオ"/>
              <a:ea typeface="メイリオ"/>
              <a:cs typeface="メイリオ"/>
            </a:endParaRPr>
          </a:p>
        </p:txBody>
      </p:sp>
      <p:sp>
        <p:nvSpPr>
          <p:cNvPr id="25" name="テキスト ボックス 24"/>
          <p:cNvSpPr txBox="1"/>
          <p:nvPr/>
        </p:nvSpPr>
        <p:spPr>
          <a:xfrm>
            <a:off x="4151869" y="3659451"/>
            <a:ext cx="877163" cy="369332"/>
          </a:xfrm>
          <a:prstGeom prst="rect">
            <a:avLst/>
          </a:prstGeom>
          <a:noFill/>
        </p:spPr>
        <p:txBody>
          <a:bodyPr wrap="none" rtlCol="0">
            <a:spAutoFit/>
          </a:bodyPr>
          <a:lstStyle/>
          <a:p>
            <a:r>
              <a:rPr kumimoji="1" lang="ja-JP" altLang="en-US" dirty="0" smtClean="0">
                <a:solidFill>
                  <a:srgbClr val="FF0000"/>
                </a:solidFill>
              </a:rPr>
              <a:t>低利益</a:t>
            </a:r>
            <a:endParaRPr kumimoji="1" lang="ja-JP" altLang="en-US" dirty="0">
              <a:solidFill>
                <a:srgbClr val="FF0000"/>
              </a:solidFill>
            </a:endParaRPr>
          </a:p>
        </p:txBody>
      </p:sp>
      <p:sp>
        <p:nvSpPr>
          <p:cNvPr id="31" name="正方形/長方形 30"/>
          <p:cNvSpPr/>
          <p:nvPr/>
        </p:nvSpPr>
        <p:spPr>
          <a:xfrm>
            <a:off x="213098" y="4920031"/>
            <a:ext cx="8747573"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要件定義、保守サポートは利益率が高く、</a:t>
            </a:r>
            <a:r>
              <a:rPr kumimoji="1" lang="ja-JP" altLang="en-US" sz="1400" dirty="0" smtClean="0">
                <a:solidFill>
                  <a:srgbClr val="FFFFFF"/>
                </a:solidFill>
                <a:latin typeface="メイリオ"/>
                <a:ea typeface="メイリオ"/>
                <a:cs typeface="メイリオ"/>
              </a:rPr>
              <a:t>設計・構築・開発は低い利益率となっている</a:t>
            </a:r>
            <a:endParaRPr kumimoji="1" lang="en-US" altLang="ja-JP" sz="1400" dirty="0" smtClean="0">
              <a:solidFill>
                <a:srgbClr val="FFFFFF"/>
              </a:solidFill>
              <a:latin typeface="メイリオ"/>
              <a:ea typeface="メイリオ"/>
              <a:cs typeface="メイリオ"/>
            </a:endParaRPr>
          </a:p>
        </p:txBody>
      </p:sp>
      <p:sp>
        <p:nvSpPr>
          <p:cNvPr id="43" name="フリーフォーム 42"/>
          <p:cNvSpPr/>
          <p:nvPr/>
        </p:nvSpPr>
        <p:spPr>
          <a:xfrm>
            <a:off x="230145" y="2718911"/>
            <a:ext cx="8711413" cy="1363718"/>
          </a:xfrm>
          <a:custGeom>
            <a:avLst/>
            <a:gdLst>
              <a:gd name="connsiteX0" fmla="*/ 0 w 8711413"/>
              <a:gd name="connsiteY0" fmla="*/ 8523 h 1363718"/>
              <a:gd name="connsiteX1" fmla="*/ 4338659 w 8711413"/>
              <a:gd name="connsiteY1" fmla="*/ 1363716 h 1363718"/>
              <a:gd name="connsiteX2" fmla="*/ 8711413 w 8711413"/>
              <a:gd name="connsiteY2" fmla="*/ 0 h 1363718"/>
              <a:gd name="connsiteX3" fmla="*/ 8711413 w 8711413"/>
              <a:gd name="connsiteY3" fmla="*/ 0 h 1363718"/>
              <a:gd name="connsiteX4" fmla="*/ 8711413 w 8711413"/>
              <a:gd name="connsiteY4" fmla="*/ 0 h 136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413" h="1363718">
                <a:moveTo>
                  <a:pt x="0" y="8523"/>
                </a:moveTo>
                <a:cubicBezTo>
                  <a:pt x="1443378" y="686829"/>
                  <a:pt x="2886757" y="1365136"/>
                  <a:pt x="4338659" y="1363716"/>
                </a:cubicBezTo>
                <a:cubicBezTo>
                  <a:pt x="5790561" y="1362296"/>
                  <a:pt x="8711413" y="0"/>
                  <a:pt x="8711413" y="0"/>
                </a:cubicBezTo>
                <a:lnTo>
                  <a:pt x="8711413" y="0"/>
                </a:lnTo>
                <a:lnTo>
                  <a:pt x="8711413" y="0"/>
                </a:lnTo>
              </a:path>
            </a:pathLst>
          </a:custGeom>
          <a:ln w="38100" cmpd="sng">
            <a:solidFill>
              <a:srgbClr val="3366FF"/>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62982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828631" y="2335749"/>
            <a:ext cx="492443" cy="276999"/>
          </a:xfrm>
          <a:prstGeom prst="rect">
            <a:avLst/>
          </a:prstGeom>
          <a:noFill/>
        </p:spPr>
        <p:txBody>
          <a:bodyPr wrap="none" rtlCol="0">
            <a:spAutoFit/>
          </a:bodyPr>
          <a:lstStyle/>
          <a:p>
            <a:r>
              <a:rPr lang="ja-JP" altLang="en-US" sz="1200" b="1" dirty="0" smtClean="0">
                <a:latin typeface="メイリオ"/>
                <a:ea typeface="メイリオ"/>
                <a:cs typeface="メイリオ"/>
              </a:rPr>
              <a:t>売上</a:t>
            </a:r>
            <a:endParaRPr kumimoji="1" lang="ja-JP" altLang="en-US" sz="1200" b="1" dirty="0">
              <a:latin typeface="メイリオ"/>
              <a:ea typeface="メイリオ"/>
              <a:cs typeface="メイリオ"/>
            </a:endParaRPr>
          </a:p>
        </p:txBody>
      </p:sp>
      <p:sp>
        <p:nvSpPr>
          <p:cNvPr id="25" name="テキスト ボックス 24"/>
          <p:cNvSpPr txBox="1"/>
          <p:nvPr/>
        </p:nvSpPr>
        <p:spPr>
          <a:xfrm>
            <a:off x="2850255" y="2351805"/>
            <a:ext cx="492443" cy="276999"/>
          </a:xfrm>
          <a:prstGeom prst="rect">
            <a:avLst/>
          </a:prstGeom>
          <a:noFill/>
        </p:spPr>
        <p:txBody>
          <a:bodyPr wrap="none" rtlCol="0">
            <a:spAutoFit/>
          </a:bodyPr>
          <a:lstStyle/>
          <a:p>
            <a:r>
              <a:rPr lang="ja-JP" altLang="en-US" sz="1200" b="1" dirty="0" smtClean="0">
                <a:latin typeface="メイリオ"/>
                <a:ea typeface="メイリオ"/>
                <a:cs typeface="メイリオ"/>
              </a:rPr>
              <a:t>売上</a:t>
            </a:r>
            <a:endParaRPr kumimoji="1" lang="ja-JP" altLang="en-US" sz="1200" b="1" dirty="0">
              <a:latin typeface="メイリオ"/>
              <a:ea typeface="メイリオ"/>
              <a:cs typeface="メイリオ"/>
            </a:endParaRP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latin typeface="メイリオ"/>
                <a:ea typeface="メイリオ"/>
                <a:cs typeface="メイリオ"/>
              </a:rPr>
              <a:t>12</a:t>
            </a:fld>
            <a:endParaRPr kumimoji="1" lang="ja-JP" altLang="en-US">
              <a:latin typeface="メイリオ"/>
              <a:ea typeface="メイリオ"/>
              <a:cs typeface="メイリオ"/>
            </a:endParaRPr>
          </a:p>
        </p:txBody>
      </p:sp>
      <p:sp>
        <p:nvSpPr>
          <p:cNvPr id="3" name="タイトル 1"/>
          <p:cNvSpPr txBox="1">
            <a:spLocks/>
          </p:cNvSpPr>
          <p:nvPr/>
        </p:nvSpPr>
        <p:spPr>
          <a:xfrm>
            <a:off x="457200" y="274638"/>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ja-JP" altLang="en-US" dirty="0" smtClean="0"/>
              <a:t>アドバンテージマトリクス</a:t>
            </a:r>
            <a:endParaRPr lang="ja-JP" altLang="ja-JP" dirty="0"/>
          </a:p>
        </p:txBody>
      </p:sp>
      <p:sp>
        <p:nvSpPr>
          <p:cNvPr id="4" name="正方形/長方形 3"/>
          <p:cNvSpPr/>
          <p:nvPr/>
        </p:nvSpPr>
        <p:spPr>
          <a:xfrm>
            <a:off x="1569458" y="989261"/>
            <a:ext cx="2868861" cy="1639543"/>
          </a:xfrm>
          <a:prstGeom prst="rect">
            <a:avLst/>
          </a:prstGeom>
          <a:no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4542586" y="989261"/>
            <a:ext cx="2868861" cy="1639543"/>
          </a:xfrm>
          <a:prstGeom prst="rect">
            <a:avLst/>
          </a:prstGeom>
          <a:no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1569458" y="2959768"/>
            <a:ext cx="2868861" cy="1692460"/>
          </a:xfrm>
          <a:prstGeom prst="rect">
            <a:avLst/>
          </a:prstGeom>
          <a:no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 name="正方形/長方形 6"/>
          <p:cNvSpPr/>
          <p:nvPr/>
        </p:nvSpPr>
        <p:spPr>
          <a:xfrm>
            <a:off x="4542586" y="2959768"/>
            <a:ext cx="2868861" cy="1692460"/>
          </a:xfrm>
          <a:prstGeom prst="rect">
            <a:avLst/>
          </a:prstGeom>
          <a:no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cxnSp>
        <p:nvCxnSpPr>
          <p:cNvPr id="9" name="直線矢印コネクタ 8"/>
          <p:cNvCxnSpPr/>
          <p:nvPr/>
        </p:nvCxnSpPr>
        <p:spPr>
          <a:xfrm flipV="1">
            <a:off x="1978526" y="1069474"/>
            <a:ext cx="0" cy="1173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a:off x="1978526" y="2259274"/>
            <a:ext cx="224589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1602970" y="1403682"/>
            <a:ext cx="369332" cy="707886"/>
          </a:xfrm>
          <a:prstGeom prst="rect">
            <a:avLst/>
          </a:prstGeom>
          <a:noFill/>
        </p:spPr>
        <p:txBody>
          <a:bodyPr vert="eaVert" wrap="none" rtlCol="0">
            <a:spAutoFit/>
          </a:bodyPr>
          <a:lstStyle/>
          <a:p>
            <a:r>
              <a:rPr kumimoji="1" lang="ja-JP" altLang="en-US" sz="1200" b="1" dirty="0" smtClean="0">
                <a:latin typeface="メイリオ"/>
                <a:ea typeface="メイリオ"/>
                <a:cs typeface="メイリオ"/>
              </a:rPr>
              <a:t>営業利益</a:t>
            </a:r>
            <a:endParaRPr kumimoji="1" lang="ja-JP" altLang="en-US" sz="1200" b="1" dirty="0">
              <a:latin typeface="メイリオ"/>
              <a:ea typeface="メイリオ"/>
              <a:cs typeface="メイリオ"/>
            </a:endParaRPr>
          </a:p>
        </p:txBody>
      </p:sp>
      <p:cxnSp>
        <p:nvCxnSpPr>
          <p:cNvPr id="13" name="直線矢印コネクタ 12"/>
          <p:cNvCxnSpPr/>
          <p:nvPr/>
        </p:nvCxnSpPr>
        <p:spPr>
          <a:xfrm flipV="1">
            <a:off x="4964942" y="1069474"/>
            <a:ext cx="0" cy="12087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4964942" y="2259274"/>
            <a:ext cx="224589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a:off x="4970294" y="4248442"/>
            <a:ext cx="224589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p:nvPr/>
        </p:nvCxnSpPr>
        <p:spPr>
          <a:xfrm>
            <a:off x="1994582" y="4248442"/>
            <a:ext cx="224589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1609194" y="3507879"/>
            <a:ext cx="369332" cy="707886"/>
          </a:xfrm>
          <a:prstGeom prst="rect">
            <a:avLst/>
          </a:prstGeom>
          <a:noFill/>
        </p:spPr>
        <p:txBody>
          <a:bodyPr vert="eaVert" wrap="none" rtlCol="0">
            <a:spAutoFit/>
          </a:bodyPr>
          <a:lstStyle/>
          <a:p>
            <a:r>
              <a:rPr kumimoji="1" lang="ja-JP" altLang="en-US" sz="1200" b="1" dirty="0" smtClean="0">
                <a:latin typeface="メイリオ"/>
                <a:ea typeface="メイリオ"/>
                <a:cs typeface="メイリオ"/>
              </a:rPr>
              <a:t>営業利益</a:t>
            </a:r>
            <a:endParaRPr kumimoji="1" lang="ja-JP" altLang="en-US" sz="1200" b="1" dirty="0">
              <a:latin typeface="メイリオ"/>
              <a:ea typeface="メイリオ"/>
              <a:cs typeface="メイリオ"/>
            </a:endParaRPr>
          </a:p>
        </p:txBody>
      </p:sp>
      <p:sp>
        <p:nvSpPr>
          <p:cNvPr id="20" name="テキスト ボックス 19"/>
          <p:cNvSpPr txBox="1"/>
          <p:nvPr/>
        </p:nvSpPr>
        <p:spPr>
          <a:xfrm>
            <a:off x="4542581" y="1403682"/>
            <a:ext cx="369332" cy="707886"/>
          </a:xfrm>
          <a:prstGeom prst="rect">
            <a:avLst/>
          </a:prstGeom>
          <a:noFill/>
        </p:spPr>
        <p:txBody>
          <a:bodyPr vert="eaVert" wrap="none" rtlCol="0">
            <a:spAutoFit/>
          </a:bodyPr>
          <a:lstStyle/>
          <a:p>
            <a:r>
              <a:rPr kumimoji="1" lang="ja-JP" altLang="en-US" sz="1200" b="1" dirty="0" smtClean="0">
                <a:latin typeface="メイリオ"/>
                <a:ea typeface="メイリオ"/>
                <a:cs typeface="メイリオ"/>
              </a:rPr>
              <a:t>営業利益</a:t>
            </a:r>
            <a:endParaRPr kumimoji="1" lang="ja-JP" altLang="en-US" sz="1200" b="1" dirty="0">
              <a:latin typeface="メイリオ"/>
              <a:ea typeface="メイリオ"/>
              <a:cs typeface="メイリオ"/>
            </a:endParaRPr>
          </a:p>
        </p:txBody>
      </p:sp>
      <p:sp>
        <p:nvSpPr>
          <p:cNvPr id="21" name="テキスト ボックス 20"/>
          <p:cNvSpPr txBox="1"/>
          <p:nvPr/>
        </p:nvSpPr>
        <p:spPr>
          <a:xfrm>
            <a:off x="4575020" y="3507879"/>
            <a:ext cx="369332" cy="707886"/>
          </a:xfrm>
          <a:prstGeom prst="rect">
            <a:avLst/>
          </a:prstGeom>
          <a:noFill/>
        </p:spPr>
        <p:txBody>
          <a:bodyPr vert="eaVert" wrap="none" rtlCol="0">
            <a:spAutoFit/>
          </a:bodyPr>
          <a:lstStyle/>
          <a:p>
            <a:r>
              <a:rPr kumimoji="1" lang="ja-JP" altLang="en-US" sz="1200" b="1" dirty="0" smtClean="0">
                <a:latin typeface="メイリオ"/>
                <a:ea typeface="メイリオ"/>
                <a:cs typeface="メイリオ"/>
              </a:rPr>
              <a:t>営業利益</a:t>
            </a:r>
            <a:endParaRPr kumimoji="1" lang="ja-JP" altLang="en-US" sz="1200" b="1" dirty="0">
              <a:latin typeface="メイリオ"/>
              <a:ea typeface="メイリオ"/>
              <a:cs typeface="メイリオ"/>
            </a:endParaRPr>
          </a:p>
        </p:txBody>
      </p:sp>
      <p:sp>
        <p:nvSpPr>
          <p:cNvPr id="23" name="テキスト ボックス 22"/>
          <p:cNvSpPr txBox="1"/>
          <p:nvPr/>
        </p:nvSpPr>
        <p:spPr>
          <a:xfrm>
            <a:off x="5847351" y="4279461"/>
            <a:ext cx="492443" cy="276999"/>
          </a:xfrm>
          <a:prstGeom prst="rect">
            <a:avLst/>
          </a:prstGeom>
          <a:noFill/>
        </p:spPr>
        <p:txBody>
          <a:bodyPr wrap="none" rtlCol="0">
            <a:spAutoFit/>
          </a:bodyPr>
          <a:lstStyle/>
          <a:p>
            <a:r>
              <a:rPr lang="ja-JP" altLang="en-US" sz="1200" b="1" dirty="0" smtClean="0">
                <a:latin typeface="メイリオ"/>
                <a:ea typeface="メイリオ"/>
                <a:cs typeface="メイリオ"/>
              </a:rPr>
              <a:t>売上</a:t>
            </a:r>
            <a:endParaRPr kumimoji="1" lang="ja-JP" altLang="en-US" sz="1200" b="1" dirty="0">
              <a:latin typeface="メイリオ"/>
              <a:ea typeface="メイリオ"/>
              <a:cs typeface="メイリオ"/>
            </a:endParaRPr>
          </a:p>
        </p:txBody>
      </p:sp>
      <p:sp>
        <p:nvSpPr>
          <p:cNvPr id="24" name="テキスト ボックス 23"/>
          <p:cNvSpPr txBox="1"/>
          <p:nvPr/>
        </p:nvSpPr>
        <p:spPr>
          <a:xfrm>
            <a:off x="2844903" y="4279461"/>
            <a:ext cx="492443" cy="276999"/>
          </a:xfrm>
          <a:prstGeom prst="rect">
            <a:avLst/>
          </a:prstGeom>
          <a:noFill/>
        </p:spPr>
        <p:txBody>
          <a:bodyPr wrap="none" rtlCol="0">
            <a:spAutoFit/>
          </a:bodyPr>
          <a:lstStyle/>
          <a:p>
            <a:r>
              <a:rPr lang="ja-JP" altLang="en-US" sz="1200" b="1" dirty="0" smtClean="0">
                <a:latin typeface="メイリオ"/>
                <a:ea typeface="メイリオ"/>
                <a:cs typeface="メイリオ"/>
              </a:rPr>
              <a:t>売上</a:t>
            </a:r>
            <a:endParaRPr kumimoji="1" lang="ja-JP" altLang="en-US" sz="1200" b="1" dirty="0">
              <a:latin typeface="メイリオ"/>
              <a:ea typeface="メイリオ"/>
              <a:cs typeface="メイリオ"/>
            </a:endParaRPr>
          </a:p>
        </p:txBody>
      </p:sp>
      <p:cxnSp>
        <p:nvCxnSpPr>
          <p:cNvPr id="27" name="直線矢印コネクタ 26"/>
          <p:cNvCxnSpPr/>
          <p:nvPr/>
        </p:nvCxnSpPr>
        <p:spPr>
          <a:xfrm flipV="1">
            <a:off x="1002632" y="775369"/>
            <a:ext cx="0" cy="38768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a:off x="1155032" y="4804645"/>
            <a:ext cx="677244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正方形/長方形 31"/>
          <p:cNvSpPr/>
          <p:nvPr/>
        </p:nvSpPr>
        <p:spPr>
          <a:xfrm>
            <a:off x="1569458" y="775369"/>
            <a:ext cx="2868861" cy="213892"/>
          </a:xfrm>
          <a:prstGeom prst="rect">
            <a:avLst/>
          </a:prstGeom>
          <a:solidFill>
            <a:schemeClr val="accent5">
              <a:lumMod val="75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分散型事業</a:t>
            </a:r>
            <a:endParaRPr kumimoji="1" lang="ja-JP" altLang="en-US" sz="1200" dirty="0">
              <a:solidFill>
                <a:srgbClr val="FFFFFF"/>
              </a:solidFill>
              <a:latin typeface="メイリオ"/>
              <a:ea typeface="メイリオ"/>
              <a:cs typeface="メイリオ"/>
            </a:endParaRPr>
          </a:p>
        </p:txBody>
      </p:sp>
      <p:sp>
        <p:nvSpPr>
          <p:cNvPr id="33" name="正方形/長方形 32"/>
          <p:cNvSpPr/>
          <p:nvPr/>
        </p:nvSpPr>
        <p:spPr>
          <a:xfrm>
            <a:off x="4542586" y="775369"/>
            <a:ext cx="2868861" cy="213892"/>
          </a:xfrm>
          <a:prstGeom prst="rect">
            <a:avLst/>
          </a:prstGeom>
          <a:solidFill>
            <a:schemeClr val="accent5">
              <a:lumMod val="75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特化型事業</a:t>
            </a:r>
            <a:endParaRPr kumimoji="1" lang="ja-JP" altLang="en-US" sz="1200" dirty="0">
              <a:solidFill>
                <a:srgbClr val="FFFFFF"/>
              </a:solidFill>
              <a:latin typeface="メイリオ"/>
              <a:ea typeface="メイリオ"/>
              <a:cs typeface="メイリオ"/>
            </a:endParaRPr>
          </a:p>
        </p:txBody>
      </p:sp>
      <p:sp>
        <p:nvSpPr>
          <p:cNvPr id="34" name="正方形/長方形 33"/>
          <p:cNvSpPr/>
          <p:nvPr/>
        </p:nvSpPr>
        <p:spPr>
          <a:xfrm>
            <a:off x="1569458" y="2745817"/>
            <a:ext cx="2868861" cy="213892"/>
          </a:xfrm>
          <a:prstGeom prst="rect">
            <a:avLst/>
          </a:prstGeom>
          <a:solidFill>
            <a:schemeClr val="accent5">
              <a:lumMod val="75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手づまり型事業</a:t>
            </a:r>
            <a:endParaRPr kumimoji="1" lang="ja-JP" altLang="en-US" sz="1200" dirty="0">
              <a:solidFill>
                <a:srgbClr val="FFFFFF"/>
              </a:solidFill>
              <a:latin typeface="メイリオ"/>
              <a:ea typeface="メイリオ"/>
              <a:cs typeface="メイリオ"/>
            </a:endParaRPr>
          </a:p>
        </p:txBody>
      </p:sp>
      <p:sp>
        <p:nvSpPr>
          <p:cNvPr id="35" name="正方形/長方形 34"/>
          <p:cNvSpPr/>
          <p:nvPr/>
        </p:nvSpPr>
        <p:spPr>
          <a:xfrm>
            <a:off x="4542586" y="2745817"/>
            <a:ext cx="2868861" cy="213892"/>
          </a:xfrm>
          <a:prstGeom prst="rect">
            <a:avLst/>
          </a:prstGeom>
          <a:solidFill>
            <a:schemeClr val="accent5">
              <a:lumMod val="75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規模型事業</a:t>
            </a:r>
            <a:endParaRPr kumimoji="1" lang="ja-JP" altLang="en-US" sz="1200" dirty="0">
              <a:solidFill>
                <a:srgbClr val="FFFFFF"/>
              </a:solidFill>
              <a:latin typeface="メイリオ"/>
              <a:ea typeface="メイリオ"/>
              <a:cs typeface="メイリオ"/>
            </a:endParaRPr>
          </a:p>
        </p:txBody>
      </p:sp>
      <p:sp>
        <p:nvSpPr>
          <p:cNvPr id="36" name="テキスト ボックス 35"/>
          <p:cNvSpPr txBox="1"/>
          <p:nvPr/>
        </p:nvSpPr>
        <p:spPr>
          <a:xfrm>
            <a:off x="553450" y="812435"/>
            <a:ext cx="351378" cy="276999"/>
          </a:xfrm>
          <a:prstGeom prst="rect">
            <a:avLst/>
          </a:prstGeom>
          <a:noFill/>
        </p:spPr>
        <p:txBody>
          <a:bodyPr wrap="none" rtlCol="0">
            <a:spAutoFit/>
          </a:bodyPr>
          <a:lstStyle/>
          <a:p>
            <a:r>
              <a:rPr lang="ja-JP" altLang="en-US" sz="1200" b="1" dirty="0" smtClean="0">
                <a:latin typeface="メイリオ"/>
                <a:ea typeface="メイリオ"/>
                <a:cs typeface="メイリオ"/>
              </a:rPr>
              <a:t>多</a:t>
            </a:r>
            <a:endParaRPr kumimoji="1" lang="ja-JP" altLang="en-US" sz="1200" b="1" dirty="0">
              <a:latin typeface="メイリオ"/>
              <a:ea typeface="メイリオ"/>
              <a:cs typeface="メイリオ"/>
            </a:endParaRPr>
          </a:p>
        </p:txBody>
      </p:sp>
      <p:sp>
        <p:nvSpPr>
          <p:cNvPr id="37" name="テキスト ボックス 36"/>
          <p:cNvSpPr txBox="1"/>
          <p:nvPr/>
        </p:nvSpPr>
        <p:spPr>
          <a:xfrm>
            <a:off x="553450" y="4434070"/>
            <a:ext cx="351378" cy="276999"/>
          </a:xfrm>
          <a:prstGeom prst="rect">
            <a:avLst/>
          </a:prstGeom>
          <a:noFill/>
        </p:spPr>
        <p:txBody>
          <a:bodyPr wrap="none" rtlCol="0">
            <a:spAutoFit/>
          </a:bodyPr>
          <a:lstStyle/>
          <a:p>
            <a:r>
              <a:rPr lang="ja-JP" altLang="en-US" sz="1200" b="1" dirty="0" smtClean="0">
                <a:latin typeface="メイリオ"/>
                <a:ea typeface="メイリオ"/>
                <a:cs typeface="メイリオ"/>
              </a:rPr>
              <a:t>少</a:t>
            </a:r>
            <a:endParaRPr kumimoji="1" lang="ja-JP" altLang="en-US" sz="1200" b="1" dirty="0">
              <a:latin typeface="メイリオ"/>
              <a:ea typeface="メイリオ"/>
              <a:cs typeface="メイリオ"/>
            </a:endParaRPr>
          </a:p>
        </p:txBody>
      </p:sp>
      <p:sp>
        <p:nvSpPr>
          <p:cNvPr id="38" name="テキスト ボックス 37"/>
          <p:cNvSpPr txBox="1"/>
          <p:nvPr/>
        </p:nvSpPr>
        <p:spPr>
          <a:xfrm>
            <a:off x="553450" y="1629321"/>
            <a:ext cx="430887" cy="1938992"/>
          </a:xfrm>
          <a:prstGeom prst="rect">
            <a:avLst/>
          </a:prstGeom>
          <a:noFill/>
        </p:spPr>
        <p:txBody>
          <a:bodyPr vert="eaVert" wrap="none" rtlCol="0">
            <a:spAutoFit/>
          </a:bodyPr>
          <a:lstStyle/>
          <a:p>
            <a:r>
              <a:rPr kumimoji="1" lang="ja-JP" altLang="en-US" sz="1600" dirty="0" smtClean="0">
                <a:latin typeface="メイリオ"/>
                <a:ea typeface="メイリオ"/>
                <a:cs typeface="メイリオ"/>
              </a:rPr>
              <a:t>業界の戦略変数の数</a:t>
            </a:r>
            <a:endParaRPr kumimoji="1" lang="ja-JP" altLang="en-US" sz="1600" dirty="0">
              <a:latin typeface="メイリオ"/>
              <a:ea typeface="メイリオ"/>
              <a:cs typeface="メイリオ"/>
            </a:endParaRPr>
          </a:p>
        </p:txBody>
      </p:sp>
      <p:sp>
        <p:nvSpPr>
          <p:cNvPr id="39" name="テキスト ボックス 38"/>
          <p:cNvSpPr txBox="1"/>
          <p:nvPr/>
        </p:nvSpPr>
        <p:spPr>
          <a:xfrm>
            <a:off x="3076407" y="4804645"/>
            <a:ext cx="2441694" cy="338554"/>
          </a:xfrm>
          <a:prstGeom prst="rect">
            <a:avLst/>
          </a:prstGeom>
          <a:noFill/>
        </p:spPr>
        <p:txBody>
          <a:bodyPr wrap="none" rtlCol="0">
            <a:spAutoFit/>
          </a:bodyPr>
          <a:lstStyle/>
          <a:p>
            <a:r>
              <a:rPr kumimoji="1" lang="ja-JP" altLang="en-US" sz="1600" dirty="0" smtClean="0">
                <a:latin typeface="メイリオ"/>
                <a:ea typeface="メイリオ"/>
                <a:cs typeface="メイリオ"/>
              </a:rPr>
              <a:t>競争優位性構築の可能性</a:t>
            </a:r>
            <a:endParaRPr kumimoji="1" lang="ja-JP" altLang="en-US" sz="1600" dirty="0">
              <a:latin typeface="メイリオ"/>
              <a:ea typeface="メイリオ"/>
              <a:cs typeface="メイリオ"/>
            </a:endParaRPr>
          </a:p>
        </p:txBody>
      </p:sp>
      <p:sp>
        <p:nvSpPr>
          <p:cNvPr id="40" name="テキスト ボックス 39"/>
          <p:cNvSpPr txBox="1"/>
          <p:nvPr/>
        </p:nvSpPr>
        <p:spPr>
          <a:xfrm>
            <a:off x="1128296" y="4862223"/>
            <a:ext cx="351378" cy="276999"/>
          </a:xfrm>
          <a:prstGeom prst="rect">
            <a:avLst/>
          </a:prstGeom>
          <a:noFill/>
        </p:spPr>
        <p:txBody>
          <a:bodyPr wrap="none" rtlCol="0">
            <a:spAutoFit/>
          </a:bodyPr>
          <a:lstStyle/>
          <a:p>
            <a:r>
              <a:rPr lang="ja-JP" altLang="en-US" sz="1200" b="1" dirty="0" smtClean="0">
                <a:latin typeface="メイリオ"/>
                <a:ea typeface="メイリオ"/>
                <a:cs typeface="メイリオ"/>
              </a:rPr>
              <a:t>小</a:t>
            </a:r>
            <a:endParaRPr kumimoji="1" lang="ja-JP" altLang="en-US" sz="1200" b="1" dirty="0">
              <a:latin typeface="メイリオ"/>
              <a:ea typeface="メイリオ"/>
              <a:cs typeface="メイリオ"/>
            </a:endParaRPr>
          </a:p>
        </p:txBody>
      </p:sp>
      <p:sp>
        <p:nvSpPr>
          <p:cNvPr id="41" name="テキスト ボックス 40"/>
          <p:cNvSpPr txBox="1"/>
          <p:nvPr/>
        </p:nvSpPr>
        <p:spPr>
          <a:xfrm>
            <a:off x="7751785" y="4862223"/>
            <a:ext cx="351378" cy="276999"/>
          </a:xfrm>
          <a:prstGeom prst="rect">
            <a:avLst/>
          </a:prstGeom>
          <a:noFill/>
        </p:spPr>
        <p:txBody>
          <a:bodyPr wrap="none" rtlCol="0">
            <a:spAutoFit/>
          </a:bodyPr>
          <a:lstStyle/>
          <a:p>
            <a:r>
              <a:rPr lang="ja-JP" altLang="en-US" sz="1200" b="1" dirty="0" smtClean="0">
                <a:latin typeface="メイリオ"/>
                <a:ea typeface="メイリオ"/>
                <a:cs typeface="メイリオ"/>
              </a:rPr>
              <a:t>大</a:t>
            </a:r>
            <a:endParaRPr kumimoji="1" lang="ja-JP" altLang="en-US" sz="1200" b="1" dirty="0">
              <a:latin typeface="メイリオ"/>
              <a:ea typeface="メイリオ"/>
              <a:cs typeface="メイリオ"/>
            </a:endParaRPr>
          </a:p>
        </p:txBody>
      </p:sp>
      <p:sp>
        <p:nvSpPr>
          <p:cNvPr id="42" name="円/楕円 41"/>
          <p:cNvSpPr/>
          <p:nvPr/>
        </p:nvSpPr>
        <p:spPr>
          <a:xfrm>
            <a:off x="2312737" y="1614900"/>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3" name="円/楕円 42"/>
          <p:cNvSpPr/>
          <p:nvPr/>
        </p:nvSpPr>
        <p:spPr>
          <a:xfrm>
            <a:off x="2465137" y="1780668"/>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4" name="円/楕円 43"/>
          <p:cNvSpPr/>
          <p:nvPr/>
        </p:nvSpPr>
        <p:spPr>
          <a:xfrm>
            <a:off x="2617537" y="1933068"/>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5" name="円/楕円 44"/>
          <p:cNvSpPr/>
          <p:nvPr/>
        </p:nvSpPr>
        <p:spPr>
          <a:xfrm>
            <a:off x="2769937" y="2085468"/>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円/楕円 45"/>
          <p:cNvSpPr/>
          <p:nvPr/>
        </p:nvSpPr>
        <p:spPr>
          <a:xfrm>
            <a:off x="2120257" y="2277972"/>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7" name="円/楕円 46"/>
          <p:cNvSpPr/>
          <p:nvPr/>
        </p:nvSpPr>
        <p:spPr>
          <a:xfrm>
            <a:off x="3097596" y="2014781"/>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8" name="円/楕円 47"/>
          <p:cNvSpPr/>
          <p:nvPr/>
        </p:nvSpPr>
        <p:spPr>
          <a:xfrm>
            <a:off x="3257079" y="1955927"/>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円/楕円 48"/>
          <p:cNvSpPr/>
          <p:nvPr/>
        </p:nvSpPr>
        <p:spPr>
          <a:xfrm>
            <a:off x="2922337" y="1910208"/>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0" name="円/楕円 49"/>
          <p:cNvSpPr/>
          <p:nvPr/>
        </p:nvSpPr>
        <p:spPr>
          <a:xfrm>
            <a:off x="2465137" y="1933068"/>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cxnSp>
        <p:nvCxnSpPr>
          <p:cNvPr id="59" name="直線矢印コネクタ 58"/>
          <p:cNvCxnSpPr/>
          <p:nvPr/>
        </p:nvCxnSpPr>
        <p:spPr>
          <a:xfrm flipV="1">
            <a:off x="1983878" y="3067563"/>
            <a:ext cx="0" cy="1173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p:nvPr/>
        </p:nvCxnSpPr>
        <p:spPr>
          <a:xfrm flipV="1">
            <a:off x="4970294" y="3031906"/>
            <a:ext cx="0" cy="12087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円/楕円 61"/>
          <p:cNvSpPr/>
          <p:nvPr/>
        </p:nvSpPr>
        <p:spPr>
          <a:xfrm>
            <a:off x="2112241" y="1548084"/>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3" name="円/楕円 62"/>
          <p:cNvSpPr/>
          <p:nvPr/>
        </p:nvSpPr>
        <p:spPr>
          <a:xfrm>
            <a:off x="2237905" y="2034684"/>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4" name="円/楕円 63"/>
          <p:cNvSpPr/>
          <p:nvPr/>
        </p:nvSpPr>
        <p:spPr>
          <a:xfrm>
            <a:off x="2203153" y="1799412"/>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5" name="円/楕円 64"/>
          <p:cNvSpPr/>
          <p:nvPr/>
        </p:nvSpPr>
        <p:spPr>
          <a:xfrm>
            <a:off x="2390305" y="2133612"/>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6" name="円/楕円 65"/>
          <p:cNvSpPr/>
          <p:nvPr/>
        </p:nvSpPr>
        <p:spPr>
          <a:xfrm>
            <a:off x="2152321" y="1387644"/>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7" name="円/楕円 66"/>
          <p:cNvSpPr/>
          <p:nvPr/>
        </p:nvSpPr>
        <p:spPr>
          <a:xfrm>
            <a:off x="2668345" y="1729884"/>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cxnSp>
        <p:nvCxnSpPr>
          <p:cNvPr id="69" name="直線コネクタ 68"/>
          <p:cNvCxnSpPr/>
          <p:nvPr/>
        </p:nvCxnSpPr>
        <p:spPr>
          <a:xfrm>
            <a:off x="2144592" y="1751130"/>
            <a:ext cx="1611935" cy="356009"/>
          </a:xfrm>
          <a:prstGeom prst="line">
            <a:avLst/>
          </a:prstGeom>
          <a:ln w="9525" cmpd="sng">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74" name="円/楕円 73"/>
          <p:cNvSpPr/>
          <p:nvPr/>
        </p:nvSpPr>
        <p:spPr>
          <a:xfrm>
            <a:off x="2922337" y="1676412"/>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5" name="円/楕円 74"/>
          <p:cNvSpPr/>
          <p:nvPr/>
        </p:nvSpPr>
        <p:spPr>
          <a:xfrm>
            <a:off x="2922337" y="2237868"/>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b="1" dirty="0">
              <a:solidFill>
                <a:srgbClr val="FFFFFF"/>
              </a:solidFill>
              <a:latin typeface="メイリオ"/>
              <a:ea typeface="メイリオ"/>
              <a:cs typeface="メイリオ"/>
            </a:endParaRPr>
          </a:p>
        </p:txBody>
      </p:sp>
      <p:sp>
        <p:nvSpPr>
          <p:cNvPr id="76" name="円/楕円 75"/>
          <p:cNvSpPr/>
          <p:nvPr/>
        </p:nvSpPr>
        <p:spPr>
          <a:xfrm>
            <a:off x="5253789" y="1525224"/>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7" name="円/楕円 76"/>
          <p:cNvSpPr/>
          <p:nvPr/>
        </p:nvSpPr>
        <p:spPr>
          <a:xfrm>
            <a:off x="5406189" y="1677624"/>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8" name="円/楕円 77"/>
          <p:cNvSpPr/>
          <p:nvPr/>
        </p:nvSpPr>
        <p:spPr>
          <a:xfrm>
            <a:off x="6454273" y="1420283"/>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9" name="円/楕円 78"/>
          <p:cNvSpPr/>
          <p:nvPr/>
        </p:nvSpPr>
        <p:spPr>
          <a:xfrm>
            <a:off x="5710989" y="1982424"/>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80" name="円/楕円 79"/>
          <p:cNvSpPr/>
          <p:nvPr/>
        </p:nvSpPr>
        <p:spPr>
          <a:xfrm>
            <a:off x="5863389" y="2134824"/>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81" name="円/楕円 80"/>
          <p:cNvSpPr/>
          <p:nvPr/>
        </p:nvSpPr>
        <p:spPr>
          <a:xfrm>
            <a:off x="6280706" y="1993377"/>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82" name="円/楕円 81"/>
          <p:cNvSpPr/>
          <p:nvPr/>
        </p:nvSpPr>
        <p:spPr>
          <a:xfrm>
            <a:off x="6173536" y="1653552"/>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83" name="円/楕円 82"/>
          <p:cNvSpPr/>
          <p:nvPr/>
        </p:nvSpPr>
        <p:spPr>
          <a:xfrm>
            <a:off x="5230929" y="1879906"/>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84" name="円/楕円 83"/>
          <p:cNvSpPr/>
          <p:nvPr/>
        </p:nvSpPr>
        <p:spPr>
          <a:xfrm>
            <a:off x="5785585" y="1634205"/>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85" name="円/楕円 84"/>
          <p:cNvSpPr/>
          <p:nvPr/>
        </p:nvSpPr>
        <p:spPr>
          <a:xfrm>
            <a:off x="5558589" y="1830024"/>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86" name="円/楕円 85"/>
          <p:cNvSpPr/>
          <p:nvPr/>
        </p:nvSpPr>
        <p:spPr>
          <a:xfrm>
            <a:off x="5416893" y="2062632"/>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87" name="円/楕円 86"/>
          <p:cNvSpPr/>
          <p:nvPr/>
        </p:nvSpPr>
        <p:spPr>
          <a:xfrm>
            <a:off x="5710989" y="1982424"/>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88" name="円/楕円 87"/>
          <p:cNvSpPr/>
          <p:nvPr/>
        </p:nvSpPr>
        <p:spPr>
          <a:xfrm>
            <a:off x="5673557" y="1341925"/>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89" name="円/楕円 88"/>
          <p:cNvSpPr/>
          <p:nvPr/>
        </p:nvSpPr>
        <p:spPr>
          <a:xfrm>
            <a:off x="6721374" y="1969062"/>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0" name="円/楕円 89"/>
          <p:cNvSpPr/>
          <p:nvPr/>
        </p:nvSpPr>
        <p:spPr>
          <a:xfrm>
            <a:off x="5937985" y="1786605"/>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1" name="円/楕円 90"/>
          <p:cNvSpPr/>
          <p:nvPr/>
        </p:nvSpPr>
        <p:spPr>
          <a:xfrm>
            <a:off x="6606673" y="1572683"/>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2" name="円/楕円 91"/>
          <p:cNvSpPr/>
          <p:nvPr/>
        </p:nvSpPr>
        <p:spPr>
          <a:xfrm>
            <a:off x="3654126" y="3964567"/>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3" name="円/楕円 92"/>
          <p:cNvSpPr/>
          <p:nvPr/>
        </p:nvSpPr>
        <p:spPr>
          <a:xfrm>
            <a:off x="3424469" y="4118706"/>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4" name="円/楕円 93"/>
          <p:cNvSpPr/>
          <p:nvPr/>
        </p:nvSpPr>
        <p:spPr>
          <a:xfrm>
            <a:off x="2267018" y="3987427"/>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5" name="円/楕円 94"/>
          <p:cNvSpPr/>
          <p:nvPr/>
        </p:nvSpPr>
        <p:spPr>
          <a:xfrm>
            <a:off x="2419418" y="4139827"/>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6" name="円/楕円 95"/>
          <p:cNvSpPr/>
          <p:nvPr/>
        </p:nvSpPr>
        <p:spPr>
          <a:xfrm>
            <a:off x="2665394" y="4024867"/>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7" name="円/楕円 96"/>
          <p:cNvSpPr/>
          <p:nvPr/>
        </p:nvSpPr>
        <p:spPr>
          <a:xfrm>
            <a:off x="2844530" y="4110427"/>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98" name="円/楕円 97"/>
          <p:cNvSpPr/>
          <p:nvPr/>
        </p:nvSpPr>
        <p:spPr>
          <a:xfrm>
            <a:off x="3010298" y="4089043"/>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cxnSp>
        <p:nvCxnSpPr>
          <p:cNvPr id="99" name="直線コネクタ 98"/>
          <p:cNvCxnSpPr/>
          <p:nvPr/>
        </p:nvCxnSpPr>
        <p:spPr>
          <a:xfrm flipV="1">
            <a:off x="2112241" y="4070586"/>
            <a:ext cx="1745616" cy="85561"/>
          </a:xfrm>
          <a:prstGeom prst="line">
            <a:avLst/>
          </a:prstGeom>
          <a:ln w="9525" cmpd="sng">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02" name="円/楕円 101"/>
          <p:cNvSpPr/>
          <p:nvPr/>
        </p:nvSpPr>
        <p:spPr>
          <a:xfrm>
            <a:off x="6446254" y="3787665"/>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3" name="円/楕円 102"/>
          <p:cNvSpPr/>
          <p:nvPr/>
        </p:nvSpPr>
        <p:spPr>
          <a:xfrm>
            <a:off x="5465013" y="3701544"/>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4" name="円/楕円 103"/>
          <p:cNvSpPr/>
          <p:nvPr/>
        </p:nvSpPr>
        <p:spPr>
          <a:xfrm>
            <a:off x="6513097" y="3444203"/>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5" name="円/楕円 104"/>
          <p:cNvSpPr/>
          <p:nvPr/>
        </p:nvSpPr>
        <p:spPr>
          <a:xfrm>
            <a:off x="5769813" y="4006344"/>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6" name="円/楕円 105"/>
          <p:cNvSpPr/>
          <p:nvPr/>
        </p:nvSpPr>
        <p:spPr>
          <a:xfrm>
            <a:off x="6954127" y="3067563"/>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7" name="円/楕円 106"/>
          <p:cNvSpPr/>
          <p:nvPr/>
        </p:nvSpPr>
        <p:spPr>
          <a:xfrm>
            <a:off x="6232360" y="3677472"/>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8" name="円/楕円 107"/>
          <p:cNvSpPr/>
          <p:nvPr/>
        </p:nvSpPr>
        <p:spPr>
          <a:xfrm>
            <a:off x="5289753" y="3903826"/>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9" name="円/楕円 108"/>
          <p:cNvSpPr/>
          <p:nvPr/>
        </p:nvSpPr>
        <p:spPr>
          <a:xfrm>
            <a:off x="5844409" y="3658125"/>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0" name="円/楕円 109"/>
          <p:cNvSpPr/>
          <p:nvPr/>
        </p:nvSpPr>
        <p:spPr>
          <a:xfrm>
            <a:off x="5617413" y="3853944"/>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1" name="円/楕円 110"/>
          <p:cNvSpPr/>
          <p:nvPr/>
        </p:nvSpPr>
        <p:spPr>
          <a:xfrm>
            <a:off x="5769813" y="4006344"/>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2" name="円/楕円 111"/>
          <p:cNvSpPr/>
          <p:nvPr/>
        </p:nvSpPr>
        <p:spPr>
          <a:xfrm>
            <a:off x="6467378" y="3271168"/>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3" name="円/楕円 112"/>
          <p:cNvSpPr/>
          <p:nvPr/>
        </p:nvSpPr>
        <p:spPr>
          <a:xfrm>
            <a:off x="6780198" y="3319885"/>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4" name="円/楕円 113"/>
          <p:cNvSpPr/>
          <p:nvPr/>
        </p:nvSpPr>
        <p:spPr>
          <a:xfrm>
            <a:off x="5996809" y="3810525"/>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5" name="円/楕円 114"/>
          <p:cNvSpPr/>
          <p:nvPr/>
        </p:nvSpPr>
        <p:spPr>
          <a:xfrm>
            <a:off x="6665497" y="3596603"/>
            <a:ext cx="45719" cy="45719"/>
          </a:xfrm>
          <a:prstGeom prst="ellips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cxnSp>
        <p:nvCxnSpPr>
          <p:cNvPr id="116" name="直線コネクタ 115"/>
          <p:cNvCxnSpPr/>
          <p:nvPr/>
        </p:nvCxnSpPr>
        <p:spPr>
          <a:xfrm flipV="1">
            <a:off x="5178865" y="3271168"/>
            <a:ext cx="1820981" cy="823492"/>
          </a:xfrm>
          <a:prstGeom prst="line">
            <a:avLst/>
          </a:prstGeom>
          <a:ln w="9525" cmpd="sng">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18" name="直線コネクタ 117"/>
          <p:cNvCxnSpPr/>
          <p:nvPr/>
        </p:nvCxnSpPr>
        <p:spPr>
          <a:xfrm flipV="1">
            <a:off x="5146782" y="1729884"/>
            <a:ext cx="1853064" cy="1"/>
          </a:xfrm>
          <a:prstGeom prst="line">
            <a:avLst/>
          </a:prstGeom>
          <a:ln w="9525" cmpd="sng">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22" name="正方形/長方形 121"/>
          <p:cNvSpPr/>
          <p:nvPr/>
        </p:nvSpPr>
        <p:spPr>
          <a:xfrm>
            <a:off x="401645" y="5168626"/>
            <a:ext cx="1011189" cy="683999"/>
          </a:xfrm>
          <a:prstGeom prst="rect">
            <a:avLst/>
          </a:prstGeom>
          <a:solidFill>
            <a:schemeClr val="accent5">
              <a:lumMod val="75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分散型事業</a:t>
            </a:r>
            <a:endParaRPr kumimoji="1" lang="ja-JP" altLang="en-US" sz="1200" dirty="0">
              <a:solidFill>
                <a:srgbClr val="FFFFFF"/>
              </a:solidFill>
              <a:latin typeface="メイリオ"/>
              <a:ea typeface="メイリオ"/>
              <a:cs typeface="メイリオ"/>
            </a:endParaRPr>
          </a:p>
        </p:txBody>
      </p:sp>
      <p:sp>
        <p:nvSpPr>
          <p:cNvPr id="123" name="正方形/長方形 122"/>
          <p:cNvSpPr/>
          <p:nvPr/>
        </p:nvSpPr>
        <p:spPr>
          <a:xfrm>
            <a:off x="401645" y="5916829"/>
            <a:ext cx="1011189" cy="683999"/>
          </a:xfrm>
          <a:prstGeom prst="rect">
            <a:avLst/>
          </a:prstGeom>
          <a:solidFill>
            <a:schemeClr val="accent5">
              <a:lumMod val="75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手づまり型</a:t>
            </a:r>
            <a:r>
              <a:rPr kumimoji="1" lang="ja-JP" altLang="en-US" sz="1200" dirty="0" smtClean="0">
                <a:solidFill>
                  <a:srgbClr val="FFFFFF"/>
                </a:solidFill>
                <a:latin typeface="メイリオ"/>
                <a:ea typeface="メイリオ"/>
                <a:cs typeface="メイリオ"/>
              </a:rPr>
              <a:t>事業</a:t>
            </a:r>
            <a:endParaRPr kumimoji="1" lang="ja-JP" altLang="en-US" sz="1200" dirty="0">
              <a:solidFill>
                <a:srgbClr val="FFFFFF"/>
              </a:solidFill>
              <a:latin typeface="メイリオ"/>
              <a:ea typeface="メイリオ"/>
              <a:cs typeface="メイリオ"/>
            </a:endParaRPr>
          </a:p>
        </p:txBody>
      </p:sp>
      <p:sp>
        <p:nvSpPr>
          <p:cNvPr id="124" name="正方形/長方形 123"/>
          <p:cNvSpPr/>
          <p:nvPr/>
        </p:nvSpPr>
        <p:spPr>
          <a:xfrm>
            <a:off x="4711493" y="5173978"/>
            <a:ext cx="1011189" cy="683999"/>
          </a:xfrm>
          <a:prstGeom prst="rect">
            <a:avLst/>
          </a:prstGeom>
          <a:solidFill>
            <a:schemeClr val="accent5">
              <a:lumMod val="75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特化型事業</a:t>
            </a:r>
            <a:endParaRPr kumimoji="1" lang="ja-JP" altLang="en-US" sz="1200" dirty="0">
              <a:solidFill>
                <a:srgbClr val="FFFFFF"/>
              </a:solidFill>
              <a:latin typeface="メイリオ"/>
              <a:ea typeface="メイリオ"/>
              <a:cs typeface="メイリオ"/>
            </a:endParaRPr>
          </a:p>
        </p:txBody>
      </p:sp>
      <p:sp>
        <p:nvSpPr>
          <p:cNvPr id="125" name="正方形/長方形 124"/>
          <p:cNvSpPr/>
          <p:nvPr/>
        </p:nvSpPr>
        <p:spPr>
          <a:xfrm>
            <a:off x="4711493" y="5922181"/>
            <a:ext cx="1011189" cy="683999"/>
          </a:xfrm>
          <a:prstGeom prst="rect">
            <a:avLst/>
          </a:prstGeom>
          <a:solidFill>
            <a:schemeClr val="accent5">
              <a:lumMod val="75000"/>
            </a:schemeClr>
          </a:solid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規模</a:t>
            </a:r>
            <a:r>
              <a:rPr kumimoji="1" lang="ja-JP" altLang="en-US" sz="1200" dirty="0" smtClean="0">
                <a:solidFill>
                  <a:srgbClr val="FFFFFF"/>
                </a:solidFill>
                <a:latin typeface="メイリオ"/>
                <a:ea typeface="メイリオ"/>
                <a:cs typeface="メイリオ"/>
              </a:rPr>
              <a:t>型事業</a:t>
            </a:r>
            <a:endParaRPr kumimoji="1" lang="ja-JP" altLang="en-US" sz="1200" dirty="0">
              <a:solidFill>
                <a:srgbClr val="FFFFFF"/>
              </a:solidFill>
              <a:latin typeface="メイリオ"/>
              <a:ea typeface="メイリオ"/>
              <a:cs typeface="メイリオ"/>
            </a:endParaRPr>
          </a:p>
        </p:txBody>
      </p:sp>
      <p:sp>
        <p:nvSpPr>
          <p:cNvPr id="126" name="正方形/長方形 125"/>
          <p:cNvSpPr/>
          <p:nvPr/>
        </p:nvSpPr>
        <p:spPr>
          <a:xfrm>
            <a:off x="1498396" y="5173978"/>
            <a:ext cx="3032469" cy="683999"/>
          </a:xfrm>
          <a:prstGeom prst="rect">
            <a:avLst/>
          </a:prstGeom>
          <a:no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900" dirty="0" smtClean="0">
                <a:solidFill>
                  <a:schemeClr val="tx1"/>
                </a:solidFill>
                <a:latin typeface="メイリオ"/>
                <a:ea typeface="メイリオ"/>
                <a:cs typeface="メイリオ"/>
              </a:rPr>
              <a:t>規模</a:t>
            </a:r>
            <a:r>
              <a:rPr lang="ja-JP" altLang="en-US" sz="900" dirty="0">
                <a:solidFill>
                  <a:schemeClr val="tx1"/>
                </a:solidFill>
                <a:latin typeface="メイリオ"/>
                <a:ea typeface="メイリオ"/>
                <a:cs typeface="メイリオ"/>
              </a:rPr>
              <a:t>の経済は働かず、小規模なうちは儲かっても、大きくなると収益性を保てなくなる</a:t>
            </a:r>
            <a:r>
              <a:rPr lang="ja-JP" altLang="en-US" sz="900" dirty="0" smtClean="0">
                <a:solidFill>
                  <a:schemeClr val="tx1"/>
                </a:solidFill>
                <a:latin typeface="メイリオ"/>
                <a:ea typeface="メイリオ"/>
                <a:cs typeface="メイリオ"/>
              </a:rPr>
              <a:t>。競争</a:t>
            </a:r>
            <a:r>
              <a:rPr lang="ja-JP" altLang="en-US" sz="900" dirty="0">
                <a:solidFill>
                  <a:schemeClr val="tx1"/>
                </a:solidFill>
                <a:latin typeface="メイリオ"/>
                <a:ea typeface="メイリオ"/>
                <a:cs typeface="メイリオ"/>
              </a:rPr>
              <a:t>要因が多く</a:t>
            </a:r>
            <a:r>
              <a:rPr lang="ja-JP" altLang="en-US" sz="900" dirty="0" smtClean="0">
                <a:solidFill>
                  <a:schemeClr val="tx1"/>
                </a:solidFill>
                <a:latin typeface="メイリオ"/>
                <a:ea typeface="メイリオ"/>
                <a:cs typeface="メイリオ"/>
              </a:rPr>
              <a:t>、優位性</a:t>
            </a:r>
            <a:r>
              <a:rPr lang="ja-JP" altLang="en-US" sz="900" dirty="0">
                <a:solidFill>
                  <a:schemeClr val="tx1"/>
                </a:solidFill>
                <a:latin typeface="メイリオ"/>
                <a:ea typeface="メイリオ"/>
                <a:cs typeface="メイリオ"/>
              </a:rPr>
              <a:t>を</a:t>
            </a:r>
            <a:r>
              <a:rPr lang="ja-JP" altLang="en-US" sz="900" dirty="0" smtClean="0">
                <a:solidFill>
                  <a:schemeClr val="tx1"/>
                </a:solidFill>
                <a:latin typeface="メイリオ"/>
                <a:ea typeface="メイリオ"/>
                <a:cs typeface="メイリオ"/>
              </a:rPr>
              <a:t>構築できない。コンサル</a:t>
            </a:r>
            <a:r>
              <a:rPr lang="ja-JP" altLang="en-US" sz="900" dirty="0">
                <a:solidFill>
                  <a:schemeClr val="tx1"/>
                </a:solidFill>
                <a:latin typeface="メイリオ"/>
                <a:ea typeface="メイリオ"/>
                <a:cs typeface="メイリオ"/>
              </a:rPr>
              <a:t>、</a:t>
            </a:r>
            <a:r>
              <a:rPr lang="en-US" altLang="ja-JP" sz="900" dirty="0">
                <a:solidFill>
                  <a:schemeClr val="tx1"/>
                </a:solidFill>
                <a:latin typeface="メイリオ"/>
                <a:ea typeface="メイリオ"/>
                <a:cs typeface="メイリオ"/>
              </a:rPr>
              <a:t>SI</a:t>
            </a:r>
            <a:r>
              <a:rPr lang="ja-JP" altLang="en-US" sz="900" dirty="0">
                <a:solidFill>
                  <a:schemeClr val="tx1"/>
                </a:solidFill>
                <a:latin typeface="メイリオ"/>
                <a:ea typeface="メイリオ"/>
                <a:cs typeface="メイリオ"/>
              </a:rPr>
              <a:t>業界がこのタイプ</a:t>
            </a:r>
            <a:r>
              <a:rPr lang="ja-JP" altLang="en-US" sz="900" dirty="0" smtClean="0">
                <a:solidFill>
                  <a:schemeClr val="tx1"/>
                </a:solidFill>
                <a:latin typeface="メイリオ"/>
                <a:ea typeface="メイリオ"/>
                <a:cs typeface="メイリオ"/>
              </a:rPr>
              <a:t>。</a:t>
            </a:r>
            <a:endParaRPr kumimoji="1" lang="ja-JP" altLang="en-US" sz="900" dirty="0">
              <a:solidFill>
                <a:schemeClr val="tx1"/>
              </a:solidFill>
              <a:latin typeface="メイリオ"/>
              <a:ea typeface="メイリオ"/>
              <a:cs typeface="メイリオ"/>
            </a:endParaRPr>
          </a:p>
        </p:txBody>
      </p:sp>
      <p:sp>
        <p:nvSpPr>
          <p:cNvPr id="127" name="正方形/長方形 126"/>
          <p:cNvSpPr/>
          <p:nvPr/>
        </p:nvSpPr>
        <p:spPr>
          <a:xfrm>
            <a:off x="1498396" y="5922181"/>
            <a:ext cx="3032469" cy="683999"/>
          </a:xfrm>
          <a:prstGeom prst="rect">
            <a:avLst/>
          </a:prstGeom>
          <a:no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900" dirty="0">
                <a:solidFill>
                  <a:schemeClr val="tx1"/>
                </a:solidFill>
                <a:latin typeface="メイリオ"/>
                <a:ea typeface="メイリオ"/>
                <a:cs typeface="メイリオ"/>
              </a:rPr>
              <a:t>小規模企業がすべて淘汰され、残った大企業も決定的な優位性を作れなくなった状態</a:t>
            </a:r>
            <a:r>
              <a:rPr lang="ja-JP" altLang="en-US" sz="900" dirty="0" smtClean="0">
                <a:solidFill>
                  <a:schemeClr val="tx1"/>
                </a:solidFill>
                <a:latin typeface="メイリオ"/>
                <a:ea typeface="メイリオ"/>
                <a:cs typeface="メイリオ"/>
              </a:rPr>
              <a:t>。規模型</a:t>
            </a:r>
            <a:r>
              <a:rPr lang="ja-JP" altLang="en-US" sz="900" dirty="0">
                <a:solidFill>
                  <a:schemeClr val="tx1"/>
                </a:solidFill>
                <a:latin typeface="メイリオ"/>
                <a:ea typeface="メイリオ"/>
                <a:cs typeface="メイリオ"/>
              </a:rPr>
              <a:t>事業であった鉄鋼業界もこれ以上大きくなれないという状態になった結果、</a:t>
            </a:r>
            <a:r>
              <a:rPr lang="ja-JP" altLang="en-US" sz="900" dirty="0" smtClean="0">
                <a:solidFill>
                  <a:schemeClr val="tx1"/>
                </a:solidFill>
                <a:latin typeface="メイリオ"/>
                <a:ea typeface="メイリオ"/>
                <a:cs typeface="メイリオ"/>
              </a:rPr>
              <a:t>どこも</a:t>
            </a:r>
            <a:r>
              <a:rPr lang="ja-JP" altLang="en-US" sz="900" dirty="0">
                <a:solidFill>
                  <a:schemeClr val="tx1"/>
                </a:solidFill>
                <a:latin typeface="メイリオ"/>
                <a:ea typeface="メイリオ"/>
                <a:cs typeface="メイリオ"/>
              </a:rPr>
              <a:t>収益を上げられない状況になった</a:t>
            </a:r>
            <a:r>
              <a:rPr lang="ja-JP" altLang="en-US" sz="900" dirty="0" smtClean="0">
                <a:solidFill>
                  <a:schemeClr val="tx1"/>
                </a:solidFill>
                <a:latin typeface="メイリオ"/>
                <a:ea typeface="メイリオ"/>
                <a:cs typeface="メイリオ"/>
              </a:rPr>
              <a:t>。</a:t>
            </a:r>
            <a:endParaRPr kumimoji="1" lang="ja-JP" altLang="en-US" sz="900" dirty="0">
              <a:solidFill>
                <a:schemeClr val="tx1"/>
              </a:solidFill>
              <a:latin typeface="メイリオ"/>
              <a:ea typeface="メイリオ"/>
              <a:cs typeface="メイリオ"/>
            </a:endParaRPr>
          </a:p>
        </p:txBody>
      </p:sp>
      <p:sp>
        <p:nvSpPr>
          <p:cNvPr id="128" name="正方形/長方形 127"/>
          <p:cNvSpPr/>
          <p:nvPr/>
        </p:nvSpPr>
        <p:spPr>
          <a:xfrm>
            <a:off x="5790682" y="5165960"/>
            <a:ext cx="3032469" cy="683999"/>
          </a:xfrm>
          <a:prstGeom prst="rect">
            <a:avLst/>
          </a:prstGeom>
          <a:no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900" dirty="0" smtClean="0">
                <a:solidFill>
                  <a:schemeClr val="tx1"/>
                </a:solidFill>
                <a:latin typeface="メイリオ"/>
                <a:ea typeface="メイリオ"/>
                <a:cs typeface="メイリオ"/>
              </a:rPr>
              <a:t>規模の</a:t>
            </a:r>
            <a:r>
              <a:rPr lang="ja-JP" altLang="en-US" sz="900" dirty="0">
                <a:solidFill>
                  <a:schemeClr val="tx1"/>
                </a:solidFill>
                <a:latin typeface="メイリオ"/>
                <a:ea typeface="メイリオ"/>
                <a:cs typeface="メイリオ"/>
              </a:rPr>
              <a:t>大小が影響を及ぼす場合でも、特定分野で異なる戦略を採ることで、優位性を築くことができる事業</a:t>
            </a:r>
            <a:r>
              <a:rPr lang="ja-JP" altLang="en-US" sz="900" dirty="0" smtClean="0">
                <a:solidFill>
                  <a:schemeClr val="tx1"/>
                </a:solidFill>
                <a:latin typeface="メイリオ"/>
                <a:ea typeface="メイリオ"/>
                <a:cs typeface="メイリオ"/>
              </a:rPr>
              <a:t>。競争</a:t>
            </a:r>
            <a:r>
              <a:rPr lang="ja-JP" altLang="en-US" sz="900" dirty="0">
                <a:solidFill>
                  <a:schemeClr val="tx1"/>
                </a:solidFill>
                <a:latin typeface="メイリオ"/>
                <a:ea typeface="メイリオ"/>
                <a:cs typeface="メイリオ"/>
              </a:rPr>
              <a:t>要因は</a:t>
            </a:r>
            <a:r>
              <a:rPr lang="en-US" altLang="ja-JP" sz="900" dirty="0">
                <a:solidFill>
                  <a:schemeClr val="tx1"/>
                </a:solidFill>
                <a:latin typeface="メイリオ"/>
                <a:ea typeface="メイリオ"/>
                <a:cs typeface="メイリオ"/>
              </a:rPr>
              <a:t>2~5</a:t>
            </a:r>
            <a:r>
              <a:rPr lang="ja-JP" altLang="en-US" sz="900" dirty="0">
                <a:solidFill>
                  <a:schemeClr val="tx1"/>
                </a:solidFill>
                <a:latin typeface="メイリオ"/>
                <a:ea typeface="メイリオ"/>
                <a:cs typeface="メイリオ"/>
              </a:rPr>
              <a:t>個程度で、医薬品業界はこの</a:t>
            </a:r>
            <a:r>
              <a:rPr lang="ja-JP" altLang="en-US" sz="900" dirty="0" smtClean="0">
                <a:solidFill>
                  <a:schemeClr val="tx1"/>
                </a:solidFill>
                <a:latin typeface="メイリオ"/>
                <a:ea typeface="メイリオ"/>
                <a:cs typeface="メイリオ"/>
              </a:rPr>
              <a:t>タイプ。</a:t>
            </a:r>
            <a:endParaRPr kumimoji="1" lang="ja-JP" altLang="en-US" sz="900" dirty="0">
              <a:solidFill>
                <a:schemeClr val="tx1"/>
              </a:solidFill>
              <a:latin typeface="メイリオ"/>
              <a:ea typeface="メイリオ"/>
              <a:cs typeface="メイリオ"/>
            </a:endParaRPr>
          </a:p>
        </p:txBody>
      </p:sp>
      <p:sp>
        <p:nvSpPr>
          <p:cNvPr id="129" name="正方形/長方形 128"/>
          <p:cNvSpPr/>
          <p:nvPr/>
        </p:nvSpPr>
        <p:spPr>
          <a:xfrm>
            <a:off x="5790682" y="5914163"/>
            <a:ext cx="3032469" cy="683999"/>
          </a:xfrm>
          <a:prstGeom prst="rect">
            <a:avLst/>
          </a:prstGeom>
          <a:no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900" dirty="0" smtClean="0">
                <a:solidFill>
                  <a:schemeClr val="tx1"/>
                </a:solidFill>
                <a:latin typeface="メイリオ"/>
                <a:ea typeface="メイリオ"/>
                <a:cs typeface="メイリオ"/>
              </a:rPr>
              <a:t>規模の</a:t>
            </a:r>
            <a:r>
              <a:rPr lang="ja-JP" altLang="en-US" sz="900" dirty="0">
                <a:solidFill>
                  <a:schemeClr val="tx1"/>
                </a:solidFill>
                <a:latin typeface="メイリオ"/>
                <a:ea typeface="メイリオ"/>
                <a:cs typeface="メイリオ"/>
              </a:rPr>
              <a:t>大小しか競争要因が無く、規模の経済が働く事業</a:t>
            </a:r>
            <a:r>
              <a:rPr lang="ja-JP" altLang="en-US" sz="900" dirty="0" smtClean="0">
                <a:solidFill>
                  <a:schemeClr val="tx1"/>
                </a:solidFill>
                <a:latin typeface="メイリオ"/>
                <a:ea typeface="メイリオ"/>
                <a:cs typeface="メイリオ"/>
              </a:rPr>
              <a:t>。シェア</a:t>
            </a:r>
            <a:r>
              <a:rPr lang="ja-JP" altLang="en-US" sz="900" dirty="0">
                <a:solidFill>
                  <a:schemeClr val="tx1"/>
                </a:solidFill>
                <a:latin typeface="メイリオ"/>
                <a:ea typeface="メイリオ"/>
                <a:cs typeface="メイリオ"/>
              </a:rPr>
              <a:t>の拡大が高収益に直結する。自動車業界がこのタイプ。</a:t>
            </a:r>
            <a:endParaRPr kumimoji="1" lang="ja-JP" altLang="en-US" sz="900" dirty="0">
              <a:solidFill>
                <a:schemeClr val="tx1"/>
              </a:solidFill>
              <a:latin typeface="メイリオ"/>
              <a:ea typeface="メイリオ"/>
              <a:cs typeface="メイリオ"/>
            </a:endParaRPr>
          </a:p>
        </p:txBody>
      </p:sp>
    </p:spTree>
    <p:extLst>
      <p:ext uri="{BB962C8B-B14F-4D97-AF65-F5344CB8AC3E}">
        <p14:creationId xmlns:p14="http://schemas.microsoft.com/office/powerpoint/2010/main" val="3835566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nvPr>
        </p:nvGraphicFramePr>
        <p:xfrm>
          <a:off x="12700" y="690858"/>
          <a:ext cx="9053146" cy="6052841"/>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3" name="タイトル 1"/>
          <p:cNvSpPr txBox="1">
            <a:spLocks/>
          </p:cNvSpPr>
          <p:nvPr/>
        </p:nvSpPr>
        <p:spPr>
          <a:xfrm>
            <a:off x="457200" y="274638"/>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en-US" altLang="ja-JP" dirty="0" smtClean="0"/>
              <a:t>SI</a:t>
            </a:r>
            <a:r>
              <a:rPr lang="ja-JP" altLang="en-US" dirty="0" smtClean="0"/>
              <a:t>産業 現在のアドバンテージマトリクス</a:t>
            </a:r>
            <a:endParaRPr lang="ja-JP" altLang="ja-JP" dirty="0"/>
          </a:p>
        </p:txBody>
      </p:sp>
      <p:cxnSp>
        <p:nvCxnSpPr>
          <p:cNvPr id="7" name="直線コネクタ 6"/>
          <p:cNvCxnSpPr/>
          <p:nvPr/>
        </p:nvCxnSpPr>
        <p:spPr>
          <a:xfrm>
            <a:off x="1168400" y="2311400"/>
            <a:ext cx="6350000" cy="10033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7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nvPr>
        </p:nvGraphicFramePr>
        <p:xfrm>
          <a:off x="34624" y="582890"/>
          <a:ext cx="9144000" cy="6068811"/>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3" name="タイトル 1"/>
          <p:cNvSpPr txBox="1">
            <a:spLocks/>
          </p:cNvSpPr>
          <p:nvPr/>
        </p:nvSpPr>
        <p:spPr>
          <a:xfrm>
            <a:off x="457200" y="274638"/>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en-US" altLang="ja-JP" dirty="0" smtClean="0"/>
              <a:t>SI</a:t>
            </a:r>
            <a:r>
              <a:rPr lang="ja-JP" altLang="en-US" smtClean="0"/>
              <a:t>産業　将来</a:t>
            </a:r>
            <a:r>
              <a:rPr lang="ja-JP" altLang="en-US" dirty="0" smtClean="0"/>
              <a:t>のアドバンテージマトリクス</a:t>
            </a:r>
            <a:endParaRPr lang="ja-JP" altLang="ja-JP" dirty="0"/>
          </a:p>
        </p:txBody>
      </p:sp>
      <p:sp>
        <p:nvSpPr>
          <p:cNvPr id="5" name="フリーフォーム 4"/>
          <p:cNvSpPr>
            <a:spLocks/>
          </p:cNvSpPr>
          <p:nvPr/>
        </p:nvSpPr>
        <p:spPr bwMode="auto">
          <a:xfrm rot="417704">
            <a:off x="1163844" y="1479186"/>
            <a:ext cx="7351052" cy="2276851"/>
          </a:xfrm>
          <a:custGeom>
            <a:avLst/>
            <a:gdLst>
              <a:gd name="T0" fmla="*/ 0 w 7469909"/>
              <a:gd name="T1" fmla="*/ 773545 h 1581727"/>
              <a:gd name="T2" fmla="*/ 3440545 w 7469909"/>
              <a:gd name="T3" fmla="*/ 1581727 h 1581727"/>
              <a:gd name="T4" fmla="*/ 7469909 w 7469909"/>
              <a:gd name="T5" fmla="*/ 0 h 1581727"/>
              <a:gd name="T6" fmla="*/ 7469909 w 7469909"/>
              <a:gd name="T7" fmla="*/ 0 h 15817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69909" h="1581727">
                <a:moveTo>
                  <a:pt x="0" y="773545"/>
                </a:moveTo>
                <a:lnTo>
                  <a:pt x="3440545" y="1581727"/>
                </a:lnTo>
                <a:lnTo>
                  <a:pt x="7469909" y="0"/>
                </a:lnTo>
              </a:path>
            </a:pathLst>
          </a:custGeom>
          <a:noFill/>
          <a:ln w="19050" cmpd="sng">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a:p>
        </p:txBody>
      </p:sp>
      <p:sp>
        <p:nvSpPr>
          <p:cNvPr id="6" name="円/楕円 5"/>
          <p:cNvSpPr/>
          <p:nvPr/>
        </p:nvSpPr>
        <p:spPr>
          <a:xfrm>
            <a:off x="1091058" y="1003300"/>
            <a:ext cx="1817242" cy="1693273"/>
          </a:xfrm>
          <a:prstGeom prst="ellipse">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7" name="円/楕円 6"/>
          <p:cNvSpPr/>
          <p:nvPr/>
        </p:nvSpPr>
        <p:spPr>
          <a:xfrm>
            <a:off x="6729962" y="1504766"/>
            <a:ext cx="1501635" cy="1503825"/>
          </a:xfrm>
          <a:prstGeom prst="ellipse">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9" name="円/楕円 8"/>
          <p:cNvSpPr/>
          <p:nvPr/>
        </p:nvSpPr>
        <p:spPr>
          <a:xfrm>
            <a:off x="3714750" y="2457267"/>
            <a:ext cx="1527034" cy="1458910"/>
          </a:xfrm>
          <a:prstGeom prst="ellipse">
            <a:avLst/>
          </a:prstGeom>
          <a:noFill/>
          <a:ln w="28575"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Tree>
    <p:extLst>
      <p:ext uri="{BB962C8B-B14F-4D97-AF65-F5344CB8AC3E}">
        <p14:creationId xmlns:p14="http://schemas.microsoft.com/office/powerpoint/2010/main" val="1068860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013923" y="856476"/>
            <a:ext cx="1871025" cy="461665"/>
          </a:xfrm>
          <a:prstGeom prst="rect">
            <a:avLst/>
          </a:prstGeom>
          <a:noFill/>
        </p:spPr>
        <p:txBody>
          <a:bodyPr wrap="none" rtlCol="0">
            <a:spAutoFit/>
          </a:bodyPr>
          <a:lstStyle/>
          <a:p>
            <a:r>
              <a:rPr kumimoji="1" lang="en-US" altLang="ja-JP" sz="2400" dirty="0" smtClean="0">
                <a:solidFill>
                  <a:srgbClr val="0070C0"/>
                </a:solidFill>
                <a:latin typeface="Meiryo" charset="-128"/>
                <a:ea typeface="Meiryo" charset="-128"/>
                <a:cs typeface="Meiryo" charset="-128"/>
              </a:rPr>
              <a:t>2010</a:t>
            </a:r>
            <a:r>
              <a:rPr kumimoji="1" lang="ja-JP" altLang="en-US" sz="2400" dirty="0" smtClean="0">
                <a:solidFill>
                  <a:srgbClr val="0070C0"/>
                </a:solidFill>
                <a:latin typeface="Meiryo" charset="-128"/>
                <a:ea typeface="Meiryo" charset="-128"/>
                <a:cs typeface="Meiryo" charset="-128"/>
              </a:rPr>
              <a:t>年</a:t>
            </a:r>
            <a:r>
              <a:rPr lang="ja-JP" altLang="en-US" sz="2400" dirty="0" smtClean="0">
                <a:solidFill>
                  <a:srgbClr val="0070C0"/>
                </a:solidFill>
                <a:latin typeface="Meiryo" charset="-128"/>
                <a:ea typeface="Meiryo" charset="-128"/>
                <a:cs typeface="Meiryo" charset="-128"/>
              </a:rPr>
              <a:t>以降</a:t>
            </a:r>
            <a:endParaRPr kumimoji="1" lang="ja-JP" altLang="en-US" sz="2400" dirty="0">
              <a:solidFill>
                <a:srgbClr val="0070C0"/>
              </a:solidFill>
              <a:latin typeface="Meiryo" charset="-128"/>
              <a:ea typeface="Meiryo" charset="-128"/>
              <a:cs typeface="Meiryo" charset="-128"/>
            </a:endParaRPr>
          </a:p>
        </p:txBody>
      </p:sp>
      <p:sp>
        <p:nvSpPr>
          <p:cNvPr id="37" name="テキスト ボックス 36"/>
          <p:cNvSpPr txBox="1"/>
          <p:nvPr/>
        </p:nvSpPr>
        <p:spPr>
          <a:xfrm>
            <a:off x="1047302" y="856476"/>
            <a:ext cx="2326278" cy="461665"/>
          </a:xfrm>
          <a:prstGeom prst="rect">
            <a:avLst/>
          </a:prstGeom>
          <a:noFill/>
        </p:spPr>
        <p:txBody>
          <a:bodyPr wrap="none" rtlCol="0">
            <a:spAutoFit/>
          </a:bodyPr>
          <a:lstStyle/>
          <a:p>
            <a:r>
              <a:rPr kumimoji="1" lang="en-US" altLang="ja-JP" sz="2400" dirty="0" smtClean="0">
                <a:solidFill>
                  <a:schemeClr val="tx1">
                    <a:lumMod val="50000"/>
                    <a:lumOff val="50000"/>
                  </a:schemeClr>
                </a:solidFill>
                <a:latin typeface="Meiryo" charset="-128"/>
                <a:ea typeface="Meiryo" charset="-128"/>
                <a:cs typeface="Meiryo" charset="-128"/>
              </a:rPr>
              <a:t>2005〜2009</a:t>
            </a:r>
            <a:r>
              <a:rPr kumimoji="1" lang="ja-JP" altLang="en-US" sz="2400" dirty="0" smtClean="0">
                <a:solidFill>
                  <a:schemeClr val="tx1">
                    <a:lumMod val="50000"/>
                    <a:lumOff val="50000"/>
                  </a:schemeClr>
                </a:solidFill>
                <a:latin typeface="Meiryo" charset="-128"/>
                <a:ea typeface="Meiryo" charset="-128"/>
                <a:cs typeface="Meiryo" charset="-128"/>
              </a:rPr>
              <a:t>年</a:t>
            </a:r>
            <a:endParaRPr kumimoji="1" lang="ja-JP" altLang="en-US" sz="2400" dirty="0">
              <a:solidFill>
                <a:schemeClr val="tx1">
                  <a:lumMod val="50000"/>
                  <a:lumOff val="50000"/>
                </a:schemeClr>
              </a:solidFill>
              <a:latin typeface="Meiryo" charset="-128"/>
              <a:ea typeface="Meiryo" charset="-128"/>
              <a:cs typeface="Meiryo" charset="-128"/>
            </a:endParaRPr>
          </a:p>
        </p:txBody>
      </p:sp>
      <p:sp>
        <p:nvSpPr>
          <p:cNvPr id="38" name="円/楕円 10"/>
          <p:cNvSpPr>
            <a:spLocks noChangeArrowheads="1"/>
          </p:cNvSpPr>
          <p:nvPr/>
        </p:nvSpPr>
        <p:spPr bwMode="auto">
          <a:xfrm>
            <a:off x="152402" y="1275355"/>
            <a:ext cx="2049815" cy="877739"/>
          </a:xfrm>
          <a:prstGeom prst="rect">
            <a:avLst/>
          </a:prstGeom>
          <a:solidFill>
            <a:schemeClr val="accent5">
              <a:lumMod val="75000"/>
            </a:schemeClr>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lstStyle/>
          <a:p>
            <a:pPr algn="ctr">
              <a:defRPr/>
            </a:pPr>
            <a:r>
              <a:rPr lang="en-US" altLang="ja-JP" sz="2000" dirty="0" smtClean="0">
                <a:solidFill>
                  <a:schemeClr val="bg1"/>
                </a:solidFill>
                <a:latin typeface="Meiryo" charset="-128"/>
                <a:ea typeface="Meiryo" charset="-128"/>
                <a:cs typeface="Meiryo" charset="-128"/>
              </a:rPr>
              <a:t>Politics</a:t>
            </a:r>
          </a:p>
          <a:p>
            <a:pPr algn="ctr">
              <a:defRPr/>
            </a:pPr>
            <a:endParaRPr lang="en-US" altLang="ja-JP" sz="1000" dirty="0" smtClean="0">
              <a:solidFill>
                <a:schemeClr val="bg1"/>
              </a:solidFill>
              <a:latin typeface="Meiryo" charset="-128"/>
              <a:ea typeface="Meiryo" charset="-128"/>
              <a:cs typeface="Meiryo" charset="-128"/>
            </a:endParaRPr>
          </a:p>
          <a:p>
            <a:pPr algn="ctr">
              <a:defRPr/>
            </a:pPr>
            <a:r>
              <a:rPr lang="ja-JP" altLang="en-US" sz="1000" dirty="0" smtClean="0">
                <a:solidFill>
                  <a:schemeClr val="bg1"/>
                </a:solidFill>
                <a:latin typeface="Meiryo" charset="-128"/>
                <a:ea typeface="Meiryo" charset="-128"/>
                <a:cs typeface="Meiryo" charset="-128"/>
              </a:rPr>
              <a:t>好景気に支えられ</a:t>
            </a:r>
            <a:endParaRPr lang="en-US" altLang="ja-JP" sz="1000" dirty="0" smtClean="0">
              <a:solidFill>
                <a:schemeClr val="bg1"/>
              </a:solidFill>
              <a:latin typeface="Meiryo" charset="-128"/>
              <a:ea typeface="Meiryo" charset="-128"/>
              <a:cs typeface="Meiryo" charset="-128"/>
            </a:endParaRPr>
          </a:p>
          <a:p>
            <a:pPr algn="ctr">
              <a:defRPr/>
            </a:pPr>
            <a:r>
              <a:rPr lang="ja-JP" altLang="en-US" sz="1000" dirty="0" smtClean="0">
                <a:solidFill>
                  <a:schemeClr val="bg1"/>
                </a:solidFill>
                <a:latin typeface="Meiryo" charset="-128"/>
                <a:ea typeface="Meiryo" charset="-128"/>
                <a:cs typeface="Meiryo" charset="-128"/>
              </a:rPr>
              <a:t>国の</a:t>
            </a:r>
            <a:r>
              <a:rPr lang="en-US" altLang="ja-JP" sz="1000" dirty="0" smtClean="0">
                <a:solidFill>
                  <a:schemeClr val="bg1"/>
                </a:solidFill>
                <a:latin typeface="Meiryo" charset="-128"/>
                <a:ea typeface="Meiryo" charset="-128"/>
                <a:cs typeface="Meiryo" charset="-128"/>
              </a:rPr>
              <a:t>IT</a:t>
            </a:r>
            <a:r>
              <a:rPr lang="ja-JP" altLang="en-US" sz="1000" dirty="0" smtClean="0">
                <a:solidFill>
                  <a:schemeClr val="bg1"/>
                </a:solidFill>
                <a:latin typeface="Meiryo" charset="-128"/>
                <a:ea typeface="Meiryo" charset="-128"/>
                <a:cs typeface="Meiryo" charset="-128"/>
              </a:rPr>
              <a:t>投資増加</a:t>
            </a:r>
            <a:endParaRPr lang="en-US" altLang="ja-JP" sz="1000" dirty="0" smtClean="0">
              <a:solidFill>
                <a:schemeClr val="bg1"/>
              </a:solidFill>
              <a:latin typeface="Meiryo" charset="-128"/>
              <a:ea typeface="Meiryo" charset="-128"/>
              <a:cs typeface="Meiryo" charset="-128"/>
            </a:endParaRPr>
          </a:p>
        </p:txBody>
      </p:sp>
      <p:sp>
        <p:nvSpPr>
          <p:cNvPr id="39" name="円/楕円 11"/>
          <p:cNvSpPr>
            <a:spLocks noChangeArrowheads="1"/>
          </p:cNvSpPr>
          <p:nvPr/>
        </p:nvSpPr>
        <p:spPr bwMode="auto">
          <a:xfrm>
            <a:off x="148776" y="2225519"/>
            <a:ext cx="2049816" cy="877739"/>
          </a:xfrm>
          <a:prstGeom prst="rect">
            <a:avLst/>
          </a:prstGeom>
          <a:solidFill>
            <a:schemeClr val="accent6">
              <a:lumMod val="75000"/>
            </a:schemeClr>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lstStyle/>
          <a:p>
            <a:pPr algn="ctr">
              <a:defRPr/>
            </a:pPr>
            <a:r>
              <a:rPr lang="en-US" altLang="ja-JP" sz="2000" dirty="0" smtClean="0">
                <a:solidFill>
                  <a:schemeClr val="bg1"/>
                </a:solidFill>
                <a:latin typeface="Meiryo" charset="-128"/>
                <a:ea typeface="Meiryo" charset="-128"/>
                <a:cs typeface="Meiryo" charset="-128"/>
              </a:rPr>
              <a:t>Technology</a:t>
            </a:r>
          </a:p>
          <a:p>
            <a:pPr algn="ctr">
              <a:defRPr/>
            </a:pPr>
            <a:endParaRPr lang="en-US" altLang="ja-JP" sz="1000" dirty="0" smtClean="0">
              <a:solidFill>
                <a:schemeClr val="bg1"/>
              </a:solidFill>
              <a:latin typeface="Meiryo" charset="-128"/>
              <a:ea typeface="Meiryo" charset="-128"/>
              <a:cs typeface="Meiryo" charset="-128"/>
            </a:endParaRPr>
          </a:p>
          <a:p>
            <a:pPr algn="ctr">
              <a:defRPr/>
            </a:pPr>
            <a:r>
              <a:rPr lang="ja-JP" altLang="en-US" sz="1000" dirty="0" smtClean="0">
                <a:solidFill>
                  <a:schemeClr val="bg1"/>
                </a:solidFill>
                <a:latin typeface="Meiryo" charset="-128"/>
                <a:ea typeface="Meiryo" charset="-128"/>
                <a:cs typeface="Meiryo" charset="-128"/>
              </a:rPr>
              <a:t>仮想化技術の安定</a:t>
            </a:r>
            <a:endParaRPr lang="en-US" altLang="ja-JP" sz="1000" dirty="0" smtClean="0">
              <a:solidFill>
                <a:schemeClr val="bg1"/>
              </a:solidFill>
              <a:latin typeface="Meiryo" charset="-128"/>
              <a:ea typeface="Meiryo" charset="-128"/>
              <a:cs typeface="Meiryo" charset="-128"/>
            </a:endParaRPr>
          </a:p>
          <a:p>
            <a:pPr algn="ctr">
              <a:defRPr/>
            </a:pPr>
            <a:r>
              <a:rPr lang="ja-JP" altLang="en-US" sz="1000" dirty="0" smtClean="0">
                <a:solidFill>
                  <a:schemeClr val="bg1"/>
                </a:solidFill>
                <a:latin typeface="Meiryo" charset="-128"/>
                <a:ea typeface="Meiryo" charset="-128"/>
                <a:cs typeface="Meiryo" charset="-128"/>
              </a:rPr>
              <a:t>日本クラウドの導入初期</a:t>
            </a:r>
            <a:endParaRPr lang="ja-JP" altLang="en-US" sz="1000" dirty="0">
              <a:solidFill>
                <a:schemeClr val="bg1"/>
              </a:solidFill>
              <a:latin typeface="Meiryo" charset="-128"/>
              <a:ea typeface="Meiryo" charset="-128"/>
              <a:cs typeface="Meiryo" charset="-128"/>
            </a:endParaRPr>
          </a:p>
        </p:txBody>
      </p:sp>
      <p:sp>
        <p:nvSpPr>
          <p:cNvPr id="40" name="円/楕円 12"/>
          <p:cNvSpPr>
            <a:spLocks noChangeArrowheads="1"/>
          </p:cNvSpPr>
          <p:nvPr/>
        </p:nvSpPr>
        <p:spPr bwMode="auto">
          <a:xfrm>
            <a:off x="2243694" y="1268001"/>
            <a:ext cx="2049815" cy="877739"/>
          </a:xfrm>
          <a:prstGeom prst="rect">
            <a:avLst/>
          </a:prstGeom>
          <a:solidFill>
            <a:srgbClr val="00B050"/>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lstStyle/>
          <a:p>
            <a:pPr algn="ctr"/>
            <a:r>
              <a:rPr lang="en-US" altLang="ja-JP" sz="2000" dirty="0" smtClean="0">
                <a:solidFill>
                  <a:schemeClr val="bg1"/>
                </a:solidFill>
                <a:latin typeface="Meiryo" charset="-128"/>
                <a:ea typeface="Meiryo" charset="-128"/>
                <a:cs typeface="Meiryo" charset="-128"/>
              </a:rPr>
              <a:t>Economy</a:t>
            </a:r>
          </a:p>
          <a:p>
            <a:pPr algn="ctr"/>
            <a:endParaRPr lang="en-US" altLang="ja-JP" sz="1000" dirty="0" smtClean="0">
              <a:solidFill>
                <a:schemeClr val="bg1"/>
              </a:solidFill>
              <a:latin typeface="Meiryo" charset="-128"/>
              <a:ea typeface="Meiryo" charset="-128"/>
              <a:cs typeface="Meiryo" charset="-128"/>
            </a:endParaRPr>
          </a:p>
          <a:p>
            <a:pPr algn="ctr"/>
            <a:r>
              <a:rPr lang="ja-JP" altLang="en-US" sz="1000" dirty="0" smtClean="0">
                <a:solidFill>
                  <a:schemeClr val="bg1"/>
                </a:solidFill>
                <a:latin typeface="Meiryo" charset="-128"/>
                <a:ea typeface="Meiryo" charset="-128"/>
                <a:cs typeface="Meiryo" charset="-128"/>
              </a:rPr>
              <a:t>いざなぎ景気で</a:t>
            </a:r>
            <a:endParaRPr lang="en-US" altLang="ja-JP" sz="1000" dirty="0" smtClean="0">
              <a:solidFill>
                <a:schemeClr val="bg1"/>
              </a:solidFill>
              <a:latin typeface="Meiryo" charset="-128"/>
              <a:ea typeface="Meiryo" charset="-128"/>
              <a:cs typeface="Meiryo" charset="-128"/>
            </a:endParaRPr>
          </a:p>
          <a:p>
            <a:pPr algn="ctr"/>
            <a:r>
              <a:rPr lang="ja-JP" altLang="en-US" sz="1000" dirty="0" smtClean="0">
                <a:solidFill>
                  <a:schemeClr val="bg1"/>
                </a:solidFill>
                <a:latin typeface="Meiryo" charset="-128"/>
                <a:ea typeface="Meiryo" charset="-128"/>
                <a:cs typeface="Meiryo" charset="-128"/>
              </a:rPr>
              <a:t>緩やかな景気拡大</a:t>
            </a:r>
            <a:endParaRPr lang="en-US" altLang="ja-JP" sz="1000" dirty="0" smtClean="0">
              <a:solidFill>
                <a:schemeClr val="bg1"/>
              </a:solidFill>
              <a:latin typeface="Meiryo" charset="-128"/>
              <a:ea typeface="Meiryo" charset="-128"/>
              <a:cs typeface="Meiryo" charset="-128"/>
            </a:endParaRPr>
          </a:p>
        </p:txBody>
      </p:sp>
      <p:sp>
        <p:nvSpPr>
          <p:cNvPr id="41" name="円/楕円 14"/>
          <p:cNvSpPr>
            <a:spLocks noChangeArrowheads="1"/>
          </p:cNvSpPr>
          <p:nvPr/>
        </p:nvSpPr>
        <p:spPr bwMode="auto">
          <a:xfrm>
            <a:off x="2240067" y="2218165"/>
            <a:ext cx="2049815" cy="877739"/>
          </a:xfrm>
          <a:prstGeom prst="rect">
            <a:avLst/>
          </a:prstGeom>
          <a:solidFill>
            <a:srgbClr val="CC99FF"/>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lstStyle/>
          <a:p>
            <a:pPr algn="ctr"/>
            <a:r>
              <a:rPr lang="en-US" altLang="ja-JP" sz="2000" dirty="0" smtClean="0">
                <a:solidFill>
                  <a:schemeClr val="bg1"/>
                </a:solidFill>
                <a:latin typeface="Meiryo" charset="-128"/>
                <a:ea typeface="Meiryo" charset="-128"/>
                <a:cs typeface="Meiryo" charset="-128"/>
              </a:rPr>
              <a:t>Society</a:t>
            </a:r>
          </a:p>
          <a:p>
            <a:pPr algn="ctr"/>
            <a:endParaRPr lang="en-US" altLang="ja-JP" sz="1000" dirty="0" smtClean="0">
              <a:solidFill>
                <a:schemeClr val="bg1"/>
              </a:solidFill>
              <a:latin typeface="Meiryo" charset="-128"/>
              <a:ea typeface="Meiryo" charset="-128"/>
              <a:cs typeface="Meiryo" charset="-128"/>
            </a:endParaRPr>
          </a:p>
          <a:p>
            <a:pPr algn="ctr"/>
            <a:r>
              <a:rPr lang="ja-JP" altLang="en-US" sz="1000" dirty="0" smtClean="0">
                <a:solidFill>
                  <a:schemeClr val="bg1"/>
                </a:solidFill>
                <a:latin typeface="Meiryo" charset="-128"/>
                <a:ea typeface="Meiryo" charset="-128"/>
                <a:cs typeface="Meiryo" charset="-128"/>
              </a:rPr>
              <a:t>安全安心なシステム</a:t>
            </a:r>
            <a:endParaRPr lang="en-US" altLang="ja-JP" sz="1000" dirty="0" smtClean="0">
              <a:solidFill>
                <a:schemeClr val="bg1"/>
              </a:solidFill>
              <a:latin typeface="Meiryo" charset="-128"/>
              <a:ea typeface="Meiryo" charset="-128"/>
              <a:cs typeface="Meiryo" charset="-128"/>
            </a:endParaRPr>
          </a:p>
          <a:p>
            <a:pPr algn="ctr"/>
            <a:endParaRPr lang="en-US" altLang="ja-JP" sz="1000" dirty="0" smtClean="0">
              <a:solidFill>
                <a:schemeClr val="bg1"/>
              </a:solidFill>
              <a:latin typeface="Meiryo" charset="-128"/>
              <a:ea typeface="Meiryo" charset="-128"/>
              <a:cs typeface="Meiryo" charset="-128"/>
            </a:endParaRPr>
          </a:p>
        </p:txBody>
      </p:sp>
      <p:sp>
        <p:nvSpPr>
          <p:cNvPr id="42" name="円/楕円 10"/>
          <p:cNvSpPr>
            <a:spLocks noChangeArrowheads="1"/>
          </p:cNvSpPr>
          <p:nvPr/>
        </p:nvSpPr>
        <p:spPr bwMode="auto">
          <a:xfrm>
            <a:off x="4875047" y="1275355"/>
            <a:ext cx="2049815" cy="877739"/>
          </a:xfrm>
          <a:prstGeom prst="rect">
            <a:avLst/>
          </a:prstGeom>
          <a:solidFill>
            <a:schemeClr val="accent5">
              <a:lumMod val="75000"/>
            </a:schemeClr>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lstStyle/>
          <a:p>
            <a:pPr algn="ctr">
              <a:defRPr/>
            </a:pPr>
            <a:r>
              <a:rPr lang="en-US" altLang="ja-JP" sz="2000" dirty="0" smtClean="0">
                <a:solidFill>
                  <a:schemeClr val="bg1"/>
                </a:solidFill>
                <a:latin typeface="Meiryo" charset="-128"/>
                <a:ea typeface="Meiryo" charset="-128"/>
                <a:cs typeface="Meiryo" charset="-128"/>
              </a:rPr>
              <a:t>Politics</a:t>
            </a:r>
          </a:p>
          <a:p>
            <a:pPr algn="ctr">
              <a:defRPr/>
            </a:pPr>
            <a:endParaRPr lang="en-US" altLang="ja-JP" sz="1000" dirty="0" smtClean="0">
              <a:solidFill>
                <a:schemeClr val="bg1"/>
              </a:solidFill>
              <a:latin typeface="Meiryo" charset="-128"/>
              <a:ea typeface="Meiryo" charset="-128"/>
              <a:cs typeface="Meiryo" charset="-128"/>
            </a:endParaRPr>
          </a:p>
          <a:p>
            <a:pPr algn="ctr">
              <a:defRPr/>
            </a:pPr>
            <a:r>
              <a:rPr lang="ja-JP" altLang="en-US" sz="1000" dirty="0" smtClean="0">
                <a:solidFill>
                  <a:schemeClr val="bg1"/>
                </a:solidFill>
                <a:latin typeface="Meiryo" charset="-128"/>
                <a:ea typeface="Meiryo" charset="-128"/>
                <a:cs typeface="Meiryo" charset="-128"/>
              </a:rPr>
              <a:t>不景気で</a:t>
            </a:r>
            <a:r>
              <a:rPr lang="en-US" altLang="ja-JP" sz="1000" dirty="0" smtClean="0">
                <a:solidFill>
                  <a:schemeClr val="bg1"/>
                </a:solidFill>
                <a:latin typeface="Meiryo" charset="-128"/>
                <a:ea typeface="Meiryo" charset="-128"/>
                <a:cs typeface="Meiryo" charset="-128"/>
              </a:rPr>
              <a:t>IT</a:t>
            </a:r>
            <a:r>
              <a:rPr lang="ja-JP" altLang="en-US" sz="1000" dirty="0" smtClean="0">
                <a:solidFill>
                  <a:schemeClr val="bg1"/>
                </a:solidFill>
                <a:latin typeface="Meiryo" charset="-128"/>
                <a:ea typeface="Meiryo" charset="-128"/>
                <a:cs typeface="Meiryo" charset="-128"/>
              </a:rPr>
              <a:t>予算も</a:t>
            </a:r>
            <a:endParaRPr lang="en-US" altLang="ja-JP" sz="1000" dirty="0" smtClean="0">
              <a:solidFill>
                <a:schemeClr val="bg1"/>
              </a:solidFill>
              <a:latin typeface="Meiryo" charset="-128"/>
              <a:ea typeface="Meiryo" charset="-128"/>
              <a:cs typeface="Meiryo" charset="-128"/>
            </a:endParaRPr>
          </a:p>
          <a:p>
            <a:pPr algn="ctr">
              <a:defRPr/>
            </a:pPr>
            <a:r>
              <a:rPr lang="ja-JP" altLang="en-US" sz="1000" dirty="0" smtClean="0">
                <a:solidFill>
                  <a:schemeClr val="bg1"/>
                </a:solidFill>
                <a:latin typeface="Meiryo" charset="-128"/>
                <a:ea typeface="Meiryo" charset="-128"/>
                <a:cs typeface="Meiryo" charset="-128"/>
              </a:rPr>
              <a:t>メリハリをつけ投資</a:t>
            </a:r>
            <a:endParaRPr lang="ja-JP" altLang="en-US" sz="1000" dirty="0">
              <a:solidFill>
                <a:schemeClr val="bg1"/>
              </a:solidFill>
              <a:latin typeface="Meiryo" charset="-128"/>
              <a:ea typeface="Meiryo" charset="-128"/>
              <a:cs typeface="Meiryo" charset="-128"/>
            </a:endParaRPr>
          </a:p>
        </p:txBody>
      </p:sp>
      <p:sp>
        <p:nvSpPr>
          <p:cNvPr id="54" name="円/楕円 11"/>
          <p:cNvSpPr>
            <a:spLocks noChangeArrowheads="1"/>
          </p:cNvSpPr>
          <p:nvPr/>
        </p:nvSpPr>
        <p:spPr bwMode="auto">
          <a:xfrm>
            <a:off x="4875047" y="2225519"/>
            <a:ext cx="2049816" cy="877739"/>
          </a:xfrm>
          <a:prstGeom prst="rect">
            <a:avLst/>
          </a:prstGeom>
          <a:solidFill>
            <a:schemeClr val="accent6">
              <a:lumMod val="75000"/>
            </a:schemeClr>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lstStyle/>
          <a:p>
            <a:pPr algn="ctr">
              <a:defRPr/>
            </a:pPr>
            <a:r>
              <a:rPr lang="en-US" altLang="ja-JP" sz="2000" dirty="0" smtClean="0">
                <a:solidFill>
                  <a:schemeClr val="bg1"/>
                </a:solidFill>
                <a:latin typeface="Meiryo" charset="-128"/>
                <a:ea typeface="Meiryo" charset="-128"/>
                <a:cs typeface="Meiryo" charset="-128"/>
              </a:rPr>
              <a:t>Technology</a:t>
            </a:r>
          </a:p>
          <a:p>
            <a:pPr algn="ctr">
              <a:defRPr/>
            </a:pPr>
            <a:r>
              <a:rPr lang="ja-JP" altLang="en-US" sz="1000" dirty="0" smtClean="0">
                <a:solidFill>
                  <a:schemeClr val="bg1"/>
                </a:solidFill>
                <a:latin typeface="Meiryo" charset="-128"/>
                <a:ea typeface="Meiryo" charset="-128"/>
                <a:cs typeface="Meiryo" charset="-128"/>
              </a:rPr>
              <a:t>セキュリティーレベルも向上し</a:t>
            </a:r>
            <a:endParaRPr lang="en-US" altLang="ja-JP" sz="1000" dirty="0" smtClean="0">
              <a:solidFill>
                <a:schemeClr val="bg1"/>
              </a:solidFill>
              <a:latin typeface="Meiryo" charset="-128"/>
              <a:ea typeface="Meiryo" charset="-128"/>
              <a:cs typeface="Meiryo" charset="-128"/>
            </a:endParaRPr>
          </a:p>
          <a:p>
            <a:pPr algn="ctr">
              <a:defRPr/>
            </a:pPr>
            <a:r>
              <a:rPr lang="ja-JP" altLang="en-US" sz="1000" dirty="0" smtClean="0">
                <a:solidFill>
                  <a:schemeClr val="bg1"/>
                </a:solidFill>
                <a:latin typeface="Meiryo" charset="-128"/>
                <a:ea typeface="Meiryo" charset="-128"/>
                <a:cs typeface="Meiryo" charset="-128"/>
              </a:rPr>
              <a:t>パブシッククラウドがメジャー</a:t>
            </a:r>
            <a:endParaRPr lang="en-US" altLang="ja-JP" sz="1000" dirty="0" smtClean="0">
              <a:solidFill>
                <a:schemeClr val="bg1"/>
              </a:solidFill>
              <a:latin typeface="Meiryo" charset="-128"/>
              <a:ea typeface="Meiryo" charset="-128"/>
              <a:cs typeface="Meiryo" charset="-128"/>
            </a:endParaRPr>
          </a:p>
          <a:p>
            <a:pPr algn="ctr">
              <a:defRPr/>
            </a:pPr>
            <a:r>
              <a:rPr lang="ja-JP" altLang="en-US" sz="1000" dirty="0" smtClean="0">
                <a:solidFill>
                  <a:schemeClr val="bg1"/>
                </a:solidFill>
                <a:latin typeface="Meiryo" charset="-128"/>
                <a:ea typeface="Meiryo" charset="-128"/>
                <a:cs typeface="Meiryo" charset="-128"/>
              </a:rPr>
              <a:t>テクノロジーへ</a:t>
            </a:r>
            <a:endParaRPr lang="en-US" altLang="ja-JP" sz="1000" dirty="0" smtClean="0">
              <a:solidFill>
                <a:schemeClr val="bg1"/>
              </a:solidFill>
              <a:latin typeface="Meiryo" charset="-128"/>
              <a:ea typeface="Meiryo" charset="-128"/>
              <a:cs typeface="Meiryo" charset="-128"/>
            </a:endParaRPr>
          </a:p>
        </p:txBody>
      </p:sp>
      <p:sp>
        <p:nvSpPr>
          <p:cNvPr id="55" name="円/楕円 12"/>
          <p:cNvSpPr>
            <a:spLocks noChangeArrowheads="1"/>
          </p:cNvSpPr>
          <p:nvPr/>
        </p:nvSpPr>
        <p:spPr bwMode="auto">
          <a:xfrm>
            <a:off x="6974008" y="1275355"/>
            <a:ext cx="2049815" cy="877739"/>
          </a:xfrm>
          <a:prstGeom prst="rect">
            <a:avLst/>
          </a:prstGeom>
          <a:solidFill>
            <a:srgbClr val="00B050"/>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lstStyle/>
          <a:p>
            <a:pPr algn="ctr"/>
            <a:r>
              <a:rPr lang="en-US" altLang="ja-JP" sz="2000" dirty="0" smtClean="0">
                <a:solidFill>
                  <a:schemeClr val="bg1"/>
                </a:solidFill>
                <a:latin typeface="Meiryo" charset="-128"/>
                <a:ea typeface="Meiryo" charset="-128"/>
                <a:cs typeface="Meiryo" charset="-128"/>
              </a:rPr>
              <a:t>Economy</a:t>
            </a:r>
          </a:p>
          <a:p>
            <a:pPr algn="ctr"/>
            <a:r>
              <a:rPr lang="ja-JP" altLang="en-US" sz="1000" dirty="0" smtClean="0">
                <a:solidFill>
                  <a:schemeClr val="bg1"/>
                </a:solidFill>
                <a:latin typeface="Meiryo" charset="-128"/>
                <a:ea typeface="Meiryo" charset="-128"/>
                <a:cs typeface="Meiryo" charset="-128"/>
              </a:rPr>
              <a:t>リーマンショックから不景気へ</a:t>
            </a:r>
            <a:endParaRPr lang="en-US" altLang="ja-JP" sz="1000" dirty="0" smtClean="0">
              <a:solidFill>
                <a:schemeClr val="bg1"/>
              </a:solidFill>
              <a:latin typeface="Meiryo" charset="-128"/>
              <a:ea typeface="Meiryo" charset="-128"/>
              <a:cs typeface="Meiryo" charset="-128"/>
            </a:endParaRPr>
          </a:p>
          <a:p>
            <a:pPr algn="ctr"/>
            <a:r>
              <a:rPr lang="ja-JP" altLang="en-US" sz="1000" dirty="0" smtClean="0">
                <a:solidFill>
                  <a:schemeClr val="bg1"/>
                </a:solidFill>
                <a:latin typeface="Meiryo" charset="-128"/>
                <a:ea typeface="Meiryo" charset="-128"/>
                <a:cs typeface="Meiryo" charset="-128"/>
              </a:rPr>
              <a:t>コスト抑制やビジネス</a:t>
            </a:r>
            <a:endParaRPr lang="en-US" altLang="ja-JP" sz="1000" dirty="0">
              <a:solidFill>
                <a:schemeClr val="bg1"/>
              </a:solidFill>
              <a:latin typeface="Meiryo" charset="-128"/>
              <a:ea typeface="Meiryo" charset="-128"/>
              <a:cs typeface="Meiryo" charset="-128"/>
            </a:endParaRPr>
          </a:p>
          <a:p>
            <a:pPr algn="ctr"/>
            <a:r>
              <a:rPr lang="ja-JP" altLang="en-US" sz="1000" dirty="0" smtClean="0">
                <a:solidFill>
                  <a:schemeClr val="bg1"/>
                </a:solidFill>
                <a:latin typeface="Meiryo" charset="-128"/>
                <a:ea typeface="Meiryo" charset="-128"/>
                <a:cs typeface="Meiryo" charset="-128"/>
              </a:rPr>
              <a:t>スピードアップ</a:t>
            </a:r>
            <a:endParaRPr lang="en-US" altLang="ja-JP" sz="1000" dirty="0" smtClean="0">
              <a:solidFill>
                <a:schemeClr val="bg1"/>
              </a:solidFill>
              <a:latin typeface="Meiryo" charset="-128"/>
              <a:ea typeface="Meiryo" charset="-128"/>
              <a:cs typeface="Meiryo" charset="-128"/>
            </a:endParaRPr>
          </a:p>
        </p:txBody>
      </p:sp>
      <p:sp>
        <p:nvSpPr>
          <p:cNvPr id="56" name="円/楕円 14"/>
          <p:cNvSpPr>
            <a:spLocks noChangeArrowheads="1"/>
          </p:cNvSpPr>
          <p:nvPr/>
        </p:nvSpPr>
        <p:spPr bwMode="auto">
          <a:xfrm>
            <a:off x="6974008" y="2213491"/>
            <a:ext cx="2049815" cy="877739"/>
          </a:xfrm>
          <a:prstGeom prst="rect">
            <a:avLst/>
          </a:prstGeom>
          <a:solidFill>
            <a:srgbClr val="CC99FF"/>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lstStyle/>
          <a:p>
            <a:pPr algn="ctr"/>
            <a:r>
              <a:rPr lang="en-US" altLang="ja-JP" sz="2000" dirty="0" smtClean="0">
                <a:solidFill>
                  <a:schemeClr val="bg1"/>
                </a:solidFill>
                <a:latin typeface="Meiryo" charset="-128"/>
                <a:ea typeface="Meiryo" charset="-128"/>
                <a:cs typeface="Meiryo" charset="-128"/>
              </a:rPr>
              <a:t>Society</a:t>
            </a:r>
          </a:p>
          <a:p>
            <a:pPr algn="ctr"/>
            <a:endParaRPr lang="en-US" altLang="ja-JP" sz="1000" dirty="0" smtClean="0">
              <a:solidFill>
                <a:schemeClr val="bg1"/>
              </a:solidFill>
              <a:latin typeface="Meiryo" charset="-128"/>
              <a:ea typeface="Meiryo" charset="-128"/>
              <a:cs typeface="Meiryo" charset="-128"/>
            </a:endParaRPr>
          </a:p>
          <a:p>
            <a:pPr algn="ctr"/>
            <a:r>
              <a:rPr lang="ja-JP" altLang="en-US" sz="1000" dirty="0" smtClean="0">
                <a:solidFill>
                  <a:schemeClr val="bg1"/>
                </a:solidFill>
                <a:latin typeface="Meiryo" charset="-128"/>
                <a:ea typeface="Meiryo" charset="-128"/>
                <a:cs typeface="Meiryo" charset="-128"/>
              </a:rPr>
              <a:t>適正コストを模索</a:t>
            </a:r>
            <a:endParaRPr lang="en-US" altLang="ja-JP" sz="1000" dirty="0" smtClean="0">
              <a:solidFill>
                <a:schemeClr val="bg1"/>
              </a:solidFill>
              <a:latin typeface="Meiryo" charset="-128"/>
              <a:ea typeface="Meiryo" charset="-128"/>
              <a:cs typeface="Meiryo" charset="-128"/>
            </a:endParaRPr>
          </a:p>
          <a:p>
            <a:pPr algn="ctr"/>
            <a:r>
              <a:rPr lang="ja-JP" altLang="en-US" sz="1000" dirty="0" smtClean="0">
                <a:solidFill>
                  <a:schemeClr val="bg1"/>
                </a:solidFill>
                <a:latin typeface="Meiryo" charset="-128"/>
                <a:ea typeface="Meiryo" charset="-128"/>
                <a:cs typeface="Meiryo" charset="-128"/>
              </a:rPr>
              <a:t>安全安心のメリハリ</a:t>
            </a:r>
            <a:endParaRPr lang="ja-JP" altLang="en-US" sz="1000" dirty="0">
              <a:solidFill>
                <a:schemeClr val="bg1"/>
              </a:solidFill>
              <a:latin typeface="Meiryo" charset="-128"/>
              <a:ea typeface="Meiryo" charset="-128"/>
              <a:cs typeface="Meiryo" charset="-128"/>
            </a:endParaRPr>
          </a:p>
        </p:txBody>
      </p:sp>
      <p:sp>
        <p:nvSpPr>
          <p:cNvPr id="9" name="二等辺三角形 8"/>
          <p:cNvSpPr/>
          <p:nvPr/>
        </p:nvSpPr>
        <p:spPr>
          <a:xfrm rot="5400000">
            <a:off x="4310910" y="2045210"/>
            <a:ext cx="618760" cy="360619"/>
          </a:xfrm>
          <a:prstGeom prst="triangle">
            <a:avLst/>
          </a:prstGeom>
          <a:solidFill>
            <a:srgbClr val="7F7F7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a:solidFill>
                <a:schemeClr val="bg1"/>
              </a:solidFill>
              <a:latin typeface="Meiryo" charset="-128"/>
              <a:ea typeface="Meiryo" charset="-128"/>
              <a:cs typeface="Meiryo" charset="-128"/>
            </a:endParaRPr>
          </a:p>
        </p:txBody>
      </p:sp>
      <p:sp>
        <p:nvSpPr>
          <p:cNvPr id="6" name="タイトル 5"/>
          <p:cNvSpPr>
            <a:spLocks noGrp="1"/>
          </p:cNvSpPr>
          <p:nvPr>
            <p:ph type="title"/>
          </p:nvPr>
        </p:nvSpPr>
        <p:spPr/>
        <p:txBody>
          <a:bodyPr/>
          <a:lstStyle/>
          <a:p>
            <a:r>
              <a:rPr kumimoji="1" lang="en-US" altLang="ja-JP" dirty="0" smtClean="0"/>
              <a:t>PEST</a:t>
            </a:r>
            <a:r>
              <a:rPr kumimoji="1" lang="ja-JP" altLang="en-US" dirty="0" smtClean="0"/>
              <a:t>分析と</a:t>
            </a:r>
            <a:r>
              <a:rPr kumimoji="1" lang="en-US" altLang="ja-JP" dirty="0" smtClean="0"/>
              <a:t>5</a:t>
            </a:r>
            <a:r>
              <a:rPr kumimoji="1" lang="ja-JP" altLang="en-US" smtClean="0"/>
              <a:t>フォース分析</a:t>
            </a:r>
            <a:r>
              <a:rPr kumimoji="1" lang="ja-JP" altLang="en-US" dirty="0" smtClean="0"/>
              <a:t>で見るクラウド化</a:t>
            </a:r>
            <a:endParaRPr kumimoji="1" lang="ja-JP" altLang="en-US" dirty="0"/>
          </a:p>
        </p:txBody>
      </p:sp>
      <p:sp>
        <p:nvSpPr>
          <p:cNvPr id="70" name="円/楕円 11"/>
          <p:cNvSpPr>
            <a:spLocks noChangeArrowheads="1"/>
          </p:cNvSpPr>
          <p:nvPr/>
        </p:nvSpPr>
        <p:spPr bwMode="auto">
          <a:xfrm>
            <a:off x="1642850" y="3454401"/>
            <a:ext cx="1151150" cy="783384"/>
          </a:xfrm>
          <a:prstGeom prst="rect">
            <a:avLst/>
          </a:prstGeom>
          <a:solidFill>
            <a:srgbClr val="92D050"/>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lstStyle/>
          <a:p>
            <a:pPr algn="ctr">
              <a:defRPr/>
            </a:pPr>
            <a:r>
              <a:rPr lang="ja-JP" altLang="en-US" dirty="0" smtClean="0">
                <a:solidFill>
                  <a:schemeClr val="bg1"/>
                </a:solidFill>
                <a:latin typeface="Meiryo" charset="-128"/>
                <a:ea typeface="Meiryo" charset="-128"/>
                <a:cs typeface="Meiryo" charset="-128"/>
              </a:rPr>
              <a:t>新規参入</a:t>
            </a:r>
            <a:endParaRPr lang="ja-JP" altLang="en-US" dirty="0">
              <a:solidFill>
                <a:schemeClr val="bg1"/>
              </a:solidFill>
              <a:latin typeface="Meiryo" charset="-128"/>
              <a:ea typeface="Meiryo" charset="-128"/>
              <a:cs typeface="Meiryo" charset="-128"/>
            </a:endParaRPr>
          </a:p>
        </p:txBody>
      </p:sp>
      <p:sp>
        <p:nvSpPr>
          <p:cNvPr id="71" name="円/楕円 11"/>
          <p:cNvSpPr>
            <a:spLocks noChangeArrowheads="1"/>
          </p:cNvSpPr>
          <p:nvPr/>
        </p:nvSpPr>
        <p:spPr bwMode="auto">
          <a:xfrm>
            <a:off x="1642850" y="5693617"/>
            <a:ext cx="1151150" cy="783384"/>
          </a:xfrm>
          <a:prstGeom prst="rect">
            <a:avLst/>
          </a:prstGeom>
          <a:solidFill>
            <a:schemeClr val="accent3">
              <a:lumMod val="75000"/>
            </a:schemeClr>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lstStyle/>
          <a:p>
            <a:pPr algn="ctr">
              <a:defRPr/>
            </a:pPr>
            <a:r>
              <a:rPr lang="ja-JP" altLang="en-US" dirty="0" smtClean="0">
                <a:solidFill>
                  <a:schemeClr val="bg1"/>
                </a:solidFill>
                <a:latin typeface="Meiryo" charset="-128"/>
                <a:ea typeface="Meiryo" charset="-128"/>
                <a:cs typeface="Meiryo" charset="-128"/>
              </a:rPr>
              <a:t>代替品</a:t>
            </a:r>
            <a:endParaRPr lang="ja-JP" altLang="en-US" dirty="0">
              <a:solidFill>
                <a:schemeClr val="bg1"/>
              </a:solidFill>
              <a:latin typeface="Meiryo" charset="-128"/>
              <a:ea typeface="Meiryo" charset="-128"/>
              <a:cs typeface="Meiryo" charset="-128"/>
            </a:endParaRPr>
          </a:p>
        </p:txBody>
      </p:sp>
      <p:sp>
        <p:nvSpPr>
          <p:cNvPr id="72" name="円/楕円 11"/>
          <p:cNvSpPr>
            <a:spLocks noChangeArrowheads="1"/>
          </p:cNvSpPr>
          <p:nvPr/>
        </p:nvSpPr>
        <p:spPr bwMode="auto">
          <a:xfrm>
            <a:off x="148776" y="4579017"/>
            <a:ext cx="1151150" cy="783384"/>
          </a:xfrm>
          <a:prstGeom prst="rect">
            <a:avLst/>
          </a:prstGeom>
          <a:solidFill>
            <a:srgbClr val="00B0F0"/>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lstStyle/>
          <a:p>
            <a:pPr algn="ctr">
              <a:defRPr/>
            </a:pPr>
            <a:r>
              <a:rPr lang="ja-JP" altLang="en-US" dirty="0" smtClean="0">
                <a:solidFill>
                  <a:schemeClr val="bg1"/>
                </a:solidFill>
                <a:latin typeface="Meiryo" charset="-128"/>
                <a:ea typeface="Meiryo" charset="-128"/>
                <a:cs typeface="Meiryo" charset="-128"/>
              </a:rPr>
              <a:t>売り手</a:t>
            </a:r>
            <a:endParaRPr lang="ja-JP" altLang="en-US" dirty="0">
              <a:solidFill>
                <a:schemeClr val="bg1"/>
              </a:solidFill>
              <a:latin typeface="Meiryo" charset="-128"/>
              <a:ea typeface="Meiryo" charset="-128"/>
              <a:cs typeface="Meiryo" charset="-128"/>
            </a:endParaRPr>
          </a:p>
        </p:txBody>
      </p:sp>
      <p:sp>
        <p:nvSpPr>
          <p:cNvPr id="73" name="円/楕円 11"/>
          <p:cNvSpPr>
            <a:spLocks noChangeArrowheads="1"/>
          </p:cNvSpPr>
          <p:nvPr/>
        </p:nvSpPr>
        <p:spPr bwMode="auto">
          <a:xfrm>
            <a:off x="3134182" y="4574009"/>
            <a:ext cx="1151150" cy="783384"/>
          </a:xfrm>
          <a:prstGeom prst="rect">
            <a:avLst/>
          </a:prstGeom>
          <a:solidFill>
            <a:srgbClr val="33ACBD"/>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lstStyle/>
          <a:p>
            <a:pPr algn="ctr">
              <a:defRPr/>
            </a:pPr>
            <a:r>
              <a:rPr lang="ja-JP" altLang="en-US" dirty="0" smtClean="0">
                <a:solidFill>
                  <a:schemeClr val="bg1"/>
                </a:solidFill>
                <a:latin typeface="Meiryo" charset="-128"/>
                <a:ea typeface="Meiryo" charset="-128"/>
                <a:cs typeface="Meiryo" charset="-128"/>
              </a:rPr>
              <a:t>買い手</a:t>
            </a:r>
            <a:endParaRPr lang="ja-JP" altLang="en-US" dirty="0">
              <a:solidFill>
                <a:schemeClr val="bg1"/>
              </a:solidFill>
              <a:latin typeface="Meiryo" charset="-128"/>
              <a:ea typeface="Meiryo" charset="-128"/>
              <a:cs typeface="Meiryo" charset="-128"/>
            </a:endParaRPr>
          </a:p>
        </p:txBody>
      </p:sp>
      <p:sp>
        <p:nvSpPr>
          <p:cNvPr id="74" name="円/楕円 11"/>
          <p:cNvSpPr>
            <a:spLocks noChangeArrowheads="1"/>
          </p:cNvSpPr>
          <p:nvPr/>
        </p:nvSpPr>
        <p:spPr bwMode="auto">
          <a:xfrm>
            <a:off x="1642850" y="4574009"/>
            <a:ext cx="1151150" cy="783384"/>
          </a:xfrm>
          <a:prstGeom prst="rect">
            <a:avLst/>
          </a:prstGeom>
          <a:solidFill>
            <a:srgbClr val="CC0000"/>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lstStyle/>
          <a:p>
            <a:pPr algn="ctr">
              <a:defRPr/>
            </a:pPr>
            <a:r>
              <a:rPr lang="ja-JP" altLang="en-US" dirty="0" smtClean="0">
                <a:solidFill>
                  <a:schemeClr val="bg1"/>
                </a:solidFill>
                <a:latin typeface="Meiryo" charset="-128"/>
                <a:ea typeface="Meiryo" charset="-128"/>
                <a:cs typeface="Meiryo" charset="-128"/>
              </a:rPr>
              <a:t>競合</a:t>
            </a:r>
            <a:endParaRPr lang="ja-JP" altLang="en-US" dirty="0">
              <a:solidFill>
                <a:schemeClr val="bg1"/>
              </a:solidFill>
              <a:latin typeface="Meiryo" charset="-128"/>
              <a:ea typeface="Meiryo" charset="-128"/>
              <a:cs typeface="Meiryo" charset="-128"/>
            </a:endParaRPr>
          </a:p>
        </p:txBody>
      </p:sp>
      <p:sp>
        <p:nvSpPr>
          <p:cNvPr id="75" name="二等辺三角形 8"/>
          <p:cNvSpPr/>
          <p:nvPr/>
        </p:nvSpPr>
        <p:spPr>
          <a:xfrm rot="5400000">
            <a:off x="1334546" y="4835197"/>
            <a:ext cx="353061" cy="263545"/>
          </a:xfrm>
          <a:prstGeom prst="triangle">
            <a:avLst/>
          </a:prstGeom>
          <a:solidFill>
            <a:srgbClr val="7F7F7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a:solidFill>
                <a:schemeClr val="bg1"/>
              </a:solidFill>
              <a:latin typeface="Meiryo" charset="-128"/>
              <a:ea typeface="Meiryo" charset="-128"/>
              <a:cs typeface="Meiryo" charset="-128"/>
            </a:endParaRPr>
          </a:p>
        </p:txBody>
      </p:sp>
      <p:sp>
        <p:nvSpPr>
          <p:cNvPr id="76" name="二等辺三角形 8"/>
          <p:cNvSpPr/>
          <p:nvPr/>
        </p:nvSpPr>
        <p:spPr>
          <a:xfrm rot="10800000">
            <a:off x="2041894" y="4325383"/>
            <a:ext cx="353061" cy="263545"/>
          </a:xfrm>
          <a:prstGeom prst="triangle">
            <a:avLst/>
          </a:prstGeom>
          <a:solidFill>
            <a:srgbClr val="7F7F7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a:solidFill>
                <a:schemeClr val="bg1"/>
              </a:solidFill>
              <a:latin typeface="Meiryo" charset="-128"/>
              <a:ea typeface="Meiryo" charset="-128"/>
              <a:cs typeface="Meiryo" charset="-128"/>
            </a:endParaRPr>
          </a:p>
        </p:txBody>
      </p:sp>
      <p:sp>
        <p:nvSpPr>
          <p:cNvPr id="77" name="二等辺三角形 8"/>
          <p:cNvSpPr/>
          <p:nvPr/>
        </p:nvSpPr>
        <p:spPr>
          <a:xfrm rot="16200000">
            <a:off x="2749242" y="4835197"/>
            <a:ext cx="353061" cy="263545"/>
          </a:xfrm>
          <a:prstGeom prst="triangle">
            <a:avLst/>
          </a:prstGeom>
          <a:solidFill>
            <a:srgbClr val="7F7F7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a:solidFill>
                <a:schemeClr val="bg1"/>
              </a:solidFill>
              <a:latin typeface="Meiryo" charset="-128"/>
              <a:ea typeface="Meiryo" charset="-128"/>
              <a:cs typeface="Meiryo" charset="-128"/>
            </a:endParaRPr>
          </a:p>
        </p:txBody>
      </p:sp>
      <p:sp>
        <p:nvSpPr>
          <p:cNvPr id="78" name="二等辺三角形 8"/>
          <p:cNvSpPr/>
          <p:nvPr/>
        </p:nvSpPr>
        <p:spPr>
          <a:xfrm rot="10800000" flipV="1">
            <a:off x="2041894" y="5373992"/>
            <a:ext cx="353061" cy="263545"/>
          </a:xfrm>
          <a:prstGeom prst="triangle">
            <a:avLst/>
          </a:prstGeom>
          <a:solidFill>
            <a:srgbClr val="7F7F7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a:solidFill>
                <a:schemeClr val="bg1"/>
              </a:solidFill>
              <a:latin typeface="Meiryo" charset="-128"/>
              <a:ea typeface="Meiryo" charset="-128"/>
              <a:cs typeface="Meiryo" charset="-128"/>
            </a:endParaRPr>
          </a:p>
        </p:txBody>
      </p:sp>
      <p:sp>
        <p:nvSpPr>
          <p:cNvPr id="79" name="円/楕円 11"/>
          <p:cNvSpPr>
            <a:spLocks noChangeArrowheads="1"/>
          </p:cNvSpPr>
          <p:nvPr/>
        </p:nvSpPr>
        <p:spPr bwMode="auto">
          <a:xfrm>
            <a:off x="6294674" y="3449393"/>
            <a:ext cx="1151150" cy="783384"/>
          </a:xfrm>
          <a:prstGeom prst="rect">
            <a:avLst/>
          </a:prstGeom>
          <a:solidFill>
            <a:srgbClr val="92D050"/>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lstStyle/>
          <a:p>
            <a:pPr algn="ctr">
              <a:defRPr/>
            </a:pPr>
            <a:r>
              <a:rPr lang="ja-JP" altLang="en-US" dirty="0" smtClean="0">
                <a:solidFill>
                  <a:schemeClr val="bg1"/>
                </a:solidFill>
                <a:latin typeface="Meiryo" charset="-128"/>
                <a:ea typeface="Meiryo" charset="-128"/>
                <a:cs typeface="Meiryo" charset="-128"/>
              </a:rPr>
              <a:t>新規参入</a:t>
            </a:r>
            <a:endParaRPr lang="ja-JP" altLang="en-US" dirty="0">
              <a:solidFill>
                <a:schemeClr val="bg1"/>
              </a:solidFill>
              <a:latin typeface="Meiryo" charset="-128"/>
              <a:ea typeface="Meiryo" charset="-128"/>
              <a:cs typeface="Meiryo" charset="-128"/>
            </a:endParaRPr>
          </a:p>
        </p:txBody>
      </p:sp>
      <p:sp>
        <p:nvSpPr>
          <p:cNvPr id="80" name="円/楕円 11"/>
          <p:cNvSpPr>
            <a:spLocks noChangeArrowheads="1"/>
          </p:cNvSpPr>
          <p:nvPr/>
        </p:nvSpPr>
        <p:spPr bwMode="auto">
          <a:xfrm>
            <a:off x="6294674" y="5688609"/>
            <a:ext cx="1151150" cy="783384"/>
          </a:xfrm>
          <a:prstGeom prst="rect">
            <a:avLst/>
          </a:prstGeom>
          <a:solidFill>
            <a:schemeClr val="accent3">
              <a:lumMod val="75000"/>
            </a:schemeClr>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lstStyle/>
          <a:p>
            <a:pPr algn="ctr">
              <a:defRPr/>
            </a:pPr>
            <a:r>
              <a:rPr lang="ja-JP" altLang="en-US" dirty="0" smtClean="0">
                <a:solidFill>
                  <a:schemeClr val="bg1"/>
                </a:solidFill>
                <a:latin typeface="Meiryo" charset="-128"/>
                <a:ea typeface="Meiryo" charset="-128"/>
                <a:cs typeface="Meiryo" charset="-128"/>
              </a:rPr>
              <a:t>代替品</a:t>
            </a:r>
            <a:endParaRPr lang="ja-JP" altLang="en-US" dirty="0">
              <a:solidFill>
                <a:schemeClr val="bg1"/>
              </a:solidFill>
              <a:latin typeface="Meiryo" charset="-128"/>
              <a:ea typeface="Meiryo" charset="-128"/>
              <a:cs typeface="Meiryo" charset="-128"/>
            </a:endParaRPr>
          </a:p>
        </p:txBody>
      </p:sp>
      <p:sp>
        <p:nvSpPr>
          <p:cNvPr id="81" name="円/楕円 11"/>
          <p:cNvSpPr>
            <a:spLocks noChangeArrowheads="1"/>
          </p:cNvSpPr>
          <p:nvPr/>
        </p:nvSpPr>
        <p:spPr bwMode="auto">
          <a:xfrm>
            <a:off x="4800600" y="4574009"/>
            <a:ext cx="1151150" cy="783384"/>
          </a:xfrm>
          <a:prstGeom prst="rect">
            <a:avLst/>
          </a:prstGeom>
          <a:solidFill>
            <a:srgbClr val="00B0F0"/>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lstStyle/>
          <a:p>
            <a:pPr algn="ctr">
              <a:defRPr/>
            </a:pPr>
            <a:r>
              <a:rPr lang="ja-JP" altLang="en-US" dirty="0" smtClean="0">
                <a:solidFill>
                  <a:schemeClr val="bg1"/>
                </a:solidFill>
                <a:latin typeface="Meiryo" charset="-128"/>
                <a:ea typeface="Meiryo" charset="-128"/>
                <a:cs typeface="Meiryo" charset="-128"/>
              </a:rPr>
              <a:t>売り手</a:t>
            </a:r>
            <a:endParaRPr lang="ja-JP" altLang="en-US" dirty="0">
              <a:solidFill>
                <a:schemeClr val="bg1"/>
              </a:solidFill>
              <a:latin typeface="Meiryo" charset="-128"/>
              <a:ea typeface="Meiryo" charset="-128"/>
              <a:cs typeface="Meiryo" charset="-128"/>
            </a:endParaRPr>
          </a:p>
        </p:txBody>
      </p:sp>
      <p:sp>
        <p:nvSpPr>
          <p:cNvPr id="82" name="円/楕円 11"/>
          <p:cNvSpPr>
            <a:spLocks noChangeArrowheads="1"/>
          </p:cNvSpPr>
          <p:nvPr/>
        </p:nvSpPr>
        <p:spPr bwMode="auto">
          <a:xfrm>
            <a:off x="7786006" y="4569001"/>
            <a:ext cx="1151150" cy="783384"/>
          </a:xfrm>
          <a:prstGeom prst="rect">
            <a:avLst/>
          </a:prstGeom>
          <a:solidFill>
            <a:srgbClr val="33ACBD"/>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lstStyle/>
          <a:p>
            <a:pPr algn="ctr">
              <a:defRPr/>
            </a:pPr>
            <a:r>
              <a:rPr lang="ja-JP" altLang="en-US" dirty="0" smtClean="0">
                <a:solidFill>
                  <a:schemeClr val="bg1"/>
                </a:solidFill>
                <a:latin typeface="Meiryo" charset="-128"/>
                <a:ea typeface="Meiryo" charset="-128"/>
                <a:cs typeface="Meiryo" charset="-128"/>
              </a:rPr>
              <a:t>買い手</a:t>
            </a:r>
            <a:endParaRPr lang="ja-JP" altLang="en-US" dirty="0">
              <a:solidFill>
                <a:schemeClr val="bg1"/>
              </a:solidFill>
              <a:latin typeface="Meiryo" charset="-128"/>
              <a:ea typeface="Meiryo" charset="-128"/>
              <a:cs typeface="Meiryo" charset="-128"/>
            </a:endParaRPr>
          </a:p>
        </p:txBody>
      </p:sp>
      <p:sp>
        <p:nvSpPr>
          <p:cNvPr id="83" name="円/楕円 11"/>
          <p:cNvSpPr>
            <a:spLocks noChangeArrowheads="1"/>
          </p:cNvSpPr>
          <p:nvPr/>
        </p:nvSpPr>
        <p:spPr bwMode="auto">
          <a:xfrm>
            <a:off x="6294674" y="4569001"/>
            <a:ext cx="1151150" cy="783384"/>
          </a:xfrm>
          <a:prstGeom prst="rect">
            <a:avLst/>
          </a:prstGeom>
          <a:solidFill>
            <a:srgbClr val="CC0000"/>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lstStyle/>
          <a:p>
            <a:pPr algn="ctr">
              <a:defRPr/>
            </a:pPr>
            <a:r>
              <a:rPr lang="ja-JP" altLang="en-US" dirty="0" smtClean="0">
                <a:solidFill>
                  <a:schemeClr val="bg1"/>
                </a:solidFill>
                <a:latin typeface="Meiryo" charset="-128"/>
                <a:ea typeface="Meiryo" charset="-128"/>
                <a:cs typeface="Meiryo" charset="-128"/>
              </a:rPr>
              <a:t>競合</a:t>
            </a:r>
            <a:endParaRPr lang="ja-JP" altLang="en-US" dirty="0">
              <a:solidFill>
                <a:schemeClr val="bg1"/>
              </a:solidFill>
              <a:latin typeface="Meiryo" charset="-128"/>
              <a:ea typeface="Meiryo" charset="-128"/>
              <a:cs typeface="Meiryo" charset="-128"/>
            </a:endParaRPr>
          </a:p>
        </p:txBody>
      </p:sp>
      <p:sp>
        <p:nvSpPr>
          <p:cNvPr id="84" name="二等辺三角形 8"/>
          <p:cNvSpPr/>
          <p:nvPr/>
        </p:nvSpPr>
        <p:spPr>
          <a:xfrm rot="5400000">
            <a:off x="5986370" y="4830189"/>
            <a:ext cx="353061" cy="263545"/>
          </a:xfrm>
          <a:prstGeom prst="triangle">
            <a:avLst/>
          </a:prstGeom>
          <a:solidFill>
            <a:srgbClr val="7F7F7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a:solidFill>
                <a:schemeClr val="bg1"/>
              </a:solidFill>
              <a:latin typeface="Meiryo" charset="-128"/>
              <a:ea typeface="Meiryo" charset="-128"/>
              <a:cs typeface="Meiryo" charset="-128"/>
            </a:endParaRPr>
          </a:p>
        </p:txBody>
      </p:sp>
      <p:sp>
        <p:nvSpPr>
          <p:cNvPr id="85" name="二等辺三角形 8"/>
          <p:cNvSpPr/>
          <p:nvPr/>
        </p:nvSpPr>
        <p:spPr>
          <a:xfrm rot="10800000">
            <a:off x="6693718" y="4320375"/>
            <a:ext cx="353061" cy="263545"/>
          </a:xfrm>
          <a:prstGeom prst="triangle">
            <a:avLst/>
          </a:prstGeom>
          <a:solidFill>
            <a:srgbClr val="7F7F7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a:solidFill>
                <a:schemeClr val="bg1"/>
              </a:solidFill>
              <a:latin typeface="Meiryo" charset="-128"/>
              <a:ea typeface="Meiryo" charset="-128"/>
              <a:cs typeface="Meiryo" charset="-128"/>
            </a:endParaRPr>
          </a:p>
        </p:txBody>
      </p:sp>
      <p:sp>
        <p:nvSpPr>
          <p:cNvPr id="86" name="二等辺三角形 8"/>
          <p:cNvSpPr/>
          <p:nvPr/>
        </p:nvSpPr>
        <p:spPr>
          <a:xfrm rot="16200000">
            <a:off x="7401066" y="4830189"/>
            <a:ext cx="353061" cy="263545"/>
          </a:xfrm>
          <a:prstGeom prst="triangle">
            <a:avLst/>
          </a:prstGeom>
          <a:solidFill>
            <a:srgbClr val="7F7F7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a:solidFill>
                <a:schemeClr val="bg1"/>
              </a:solidFill>
              <a:latin typeface="Meiryo" charset="-128"/>
              <a:ea typeface="Meiryo" charset="-128"/>
              <a:cs typeface="Meiryo" charset="-128"/>
            </a:endParaRPr>
          </a:p>
        </p:txBody>
      </p:sp>
      <p:sp>
        <p:nvSpPr>
          <p:cNvPr id="87" name="二等辺三角形 8"/>
          <p:cNvSpPr/>
          <p:nvPr/>
        </p:nvSpPr>
        <p:spPr>
          <a:xfrm rot="10800000" flipV="1">
            <a:off x="6693718" y="5368984"/>
            <a:ext cx="353061" cy="263545"/>
          </a:xfrm>
          <a:prstGeom prst="triangle">
            <a:avLst/>
          </a:prstGeom>
          <a:solidFill>
            <a:srgbClr val="7F7F7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a:solidFill>
                <a:schemeClr val="bg1"/>
              </a:solidFill>
              <a:latin typeface="Meiryo" charset="-128"/>
              <a:ea typeface="Meiryo" charset="-128"/>
              <a:cs typeface="Meiryo" charset="-128"/>
            </a:endParaRPr>
          </a:p>
        </p:txBody>
      </p:sp>
      <p:sp>
        <p:nvSpPr>
          <p:cNvPr id="88" name="円/楕円 87"/>
          <p:cNvSpPr/>
          <p:nvPr/>
        </p:nvSpPr>
        <p:spPr>
          <a:xfrm>
            <a:off x="415626" y="4053215"/>
            <a:ext cx="727877" cy="65083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中</a:t>
            </a:r>
            <a:endParaRPr kumimoji="1" lang="ja-JP" altLang="en-US" dirty="0"/>
          </a:p>
        </p:txBody>
      </p:sp>
      <p:sp>
        <p:nvSpPr>
          <p:cNvPr id="89" name="円/楕円 88"/>
          <p:cNvSpPr/>
          <p:nvPr/>
        </p:nvSpPr>
        <p:spPr>
          <a:xfrm>
            <a:off x="2711753" y="3532293"/>
            <a:ext cx="727877" cy="65083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bg1"/>
                </a:solidFill>
              </a:rPr>
              <a:t>中</a:t>
            </a:r>
            <a:endParaRPr kumimoji="1" lang="ja-JP" altLang="en-US" dirty="0">
              <a:solidFill>
                <a:schemeClr val="bg1"/>
              </a:solidFill>
            </a:endParaRPr>
          </a:p>
        </p:txBody>
      </p:sp>
      <p:sp>
        <p:nvSpPr>
          <p:cNvPr id="90" name="円/楕円 89"/>
          <p:cNvSpPr/>
          <p:nvPr/>
        </p:nvSpPr>
        <p:spPr>
          <a:xfrm>
            <a:off x="3363608" y="5175338"/>
            <a:ext cx="727877" cy="650837"/>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bg1"/>
                </a:solidFill>
              </a:rPr>
              <a:t>大</a:t>
            </a:r>
            <a:endParaRPr kumimoji="1" lang="ja-JP" altLang="en-US" dirty="0">
              <a:solidFill>
                <a:schemeClr val="bg1"/>
              </a:solidFill>
            </a:endParaRPr>
          </a:p>
        </p:txBody>
      </p:sp>
      <p:sp>
        <p:nvSpPr>
          <p:cNvPr id="91" name="円/楕円 90"/>
          <p:cNvSpPr/>
          <p:nvPr/>
        </p:nvSpPr>
        <p:spPr>
          <a:xfrm>
            <a:off x="1026704" y="5821156"/>
            <a:ext cx="727877" cy="650837"/>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bg1"/>
                </a:solidFill>
              </a:rPr>
              <a:t>中</a:t>
            </a:r>
            <a:endParaRPr kumimoji="1" lang="ja-JP" altLang="en-US" dirty="0">
              <a:solidFill>
                <a:schemeClr val="bg1"/>
              </a:solidFill>
            </a:endParaRPr>
          </a:p>
        </p:txBody>
      </p:sp>
      <p:sp>
        <p:nvSpPr>
          <p:cNvPr id="92" name="円/楕円 91"/>
          <p:cNvSpPr/>
          <p:nvPr/>
        </p:nvSpPr>
        <p:spPr>
          <a:xfrm>
            <a:off x="2315349" y="5014740"/>
            <a:ext cx="727877" cy="650837"/>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bg1"/>
                </a:solidFill>
              </a:rPr>
              <a:t>大</a:t>
            </a:r>
            <a:endParaRPr kumimoji="1" lang="ja-JP" altLang="en-US" dirty="0">
              <a:solidFill>
                <a:schemeClr val="bg1"/>
              </a:solidFill>
            </a:endParaRPr>
          </a:p>
        </p:txBody>
      </p:sp>
      <p:sp>
        <p:nvSpPr>
          <p:cNvPr id="93" name="星 32 92"/>
          <p:cNvSpPr/>
          <p:nvPr/>
        </p:nvSpPr>
        <p:spPr>
          <a:xfrm>
            <a:off x="4958175" y="3919804"/>
            <a:ext cx="883779" cy="786578"/>
          </a:xfrm>
          <a:prstGeom prst="star3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大</a:t>
            </a:r>
            <a:endParaRPr kumimoji="1" lang="ja-JP" altLang="en-US" dirty="0"/>
          </a:p>
        </p:txBody>
      </p:sp>
      <p:sp>
        <p:nvSpPr>
          <p:cNvPr id="94" name="星 32 93"/>
          <p:cNvSpPr/>
          <p:nvPr/>
        </p:nvSpPr>
        <p:spPr>
          <a:xfrm>
            <a:off x="7254302" y="3398882"/>
            <a:ext cx="883779" cy="786578"/>
          </a:xfrm>
          <a:prstGeom prst="star3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t>大</a:t>
            </a:r>
          </a:p>
        </p:txBody>
      </p:sp>
      <p:sp>
        <p:nvSpPr>
          <p:cNvPr id="95" name="円/楕円 94"/>
          <p:cNvSpPr/>
          <p:nvPr/>
        </p:nvSpPr>
        <p:spPr>
          <a:xfrm>
            <a:off x="7978931" y="5177667"/>
            <a:ext cx="727877" cy="650837"/>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bg1"/>
                </a:solidFill>
              </a:rPr>
              <a:t>大</a:t>
            </a:r>
          </a:p>
        </p:txBody>
      </p:sp>
      <p:sp>
        <p:nvSpPr>
          <p:cNvPr id="96" name="円/楕円 95"/>
          <p:cNvSpPr/>
          <p:nvPr/>
        </p:nvSpPr>
        <p:spPr>
          <a:xfrm>
            <a:off x="5642027" y="5823485"/>
            <a:ext cx="727877" cy="650837"/>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bg1"/>
                </a:solidFill>
              </a:rPr>
              <a:t>中</a:t>
            </a:r>
            <a:endParaRPr kumimoji="1" lang="ja-JP" altLang="en-US" dirty="0">
              <a:solidFill>
                <a:schemeClr val="bg1"/>
              </a:solidFill>
            </a:endParaRPr>
          </a:p>
        </p:txBody>
      </p:sp>
      <p:sp>
        <p:nvSpPr>
          <p:cNvPr id="97" name="円/楕円 96"/>
          <p:cNvSpPr/>
          <p:nvPr/>
        </p:nvSpPr>
        <p:spPr>
          <a:xfrm>
            <a:off x="6930672" y="5017069"/>
            <a:ext cx="727877" cy="650837"/>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chemeClr val="bg1"/>
                </a:solidFill>
              </a:rPr>
              <a:t>大</a:t>
            </a:r>
          </a:p>
        </p:txBody>
      </p:sp>
      <p:sp>
        <p:nvSpPr>
          <p:cNvPr id="98" name="左右矢印 97"/>
          <p:cNvSpPr/>
          <p:nvPr/>
        </p:nvSpPr>
        <p:spPr>
          <a:xfrm>
            <a:off x="5758825" y="4385895"/>
            <a:ext cx="2126123" cy="657572"/>
          </a:xfrm>
          <a:prstGeom prst="leftRightArrow">
            <a:avLst>
              <a:gd name="adj1" fmla="val 65451"/>
              <a:gd name="adj2" fmla="val 50000"/>
            </a:avLst>
          </a:prstGeom>
          <a:solidFill>
            <a:srgbClr val="FF66FF">
              <a:alpha val="64000"/>
            </a:srgbClr>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dirty="0" smtClean="0">
                <a:solidFill>
                  <a:schemeClr val="bg1"/>
                </a:solidFill>
                <a:latin typeface="Meiryo" charset="-128"/>
                <a:ea typeface="Meiryo" charset="-128"/>
                <a:cs typeface="Meiryo" charset="-128"/>
              </a:rPr>
              <a:t>交渉力の強い</a:t>
            </a:r>
            <a:endParaRPr lang="en-US" altLang="ja-JP" sz="1050" dirty="0" smtClean="0">
              <a:solidFill>
                <a:schemeClr val="bg1"/>
              </a:solidFill>
              <a:latin typeface="Meiryo" charset="-128"/>
              <a:ea typeface="Meiryo" charset="-128"/>
              <a:cs typeface="Meiryo" charset="-128"/>
            </a:endParaRPr>
          </a:p>
          <a:p>
            <a:pPr algn="ctr"/>
            <a:r>
              <a:rPr kumimoji="1" lang="ja-JP" altLang="en-US" sz="1050" dirty="0" smtClean="0">
                <a:solidFill>
                  <a:schemeClr val="bg1"/>
                </a:solidFill>
                <a:latin typeface="Meiryo" charset="-128"/>
                <a:ea typeface="Meiryo" charset="-128"/>
                <a:cs typeface="Meiryo" charset="-128"/>
              </a:rPr>
              <a:t>川上</a:t>
            </a:r>
            <a:r>
              <a:rPr kumimoji="1" lang="en-US" altLang="ja-JP" sz="1050" dirty="0" smtClean="0">
                <a:solidFill>
                  <a:schemeClr val="bg1"/>
                </a:solidFill>
                <a:latin typeface="Meiryo" charset="-128"/>
                <a:ea typeface="Meiryo" charset="-128"/>
                <a:cs typeface="Meiryo" charset="-128"/>
              </a:rPr>
              <a:t>〜</a:t>
            </a:r>
            <a:r>
              <a:rPr kumimoji="1" lang="ja-JP" altLang="en-US" sz="1050" dirty="0" smtClean="0">
                <a:solidFill>
                  <a:schemeClr val="bg1"/>
                </a:solidFill>
                <a:latin typeface="Meiryo" charset="-128"/>
                <a:ea typeface="Meiryo" charset="-128"/>
                <a:cs typeface="Meiryo" charset="-128"/>
              </a:rPr>
              <a:t>川下に挟まれる</a:t>
            </a:r>
            <a:endParaRPr kumimoji="1" lang="ja-JP" altLang="en-US" sz="1050" dirty="0">
              <a:solidFill>
                <a:schemeClr val="bg1"/>
              </a:solidFill>
              <a:latin typeface="Meiryo" charset="-128"/>
              <a:ea typeface="Meiryo" charset="-128"/>
              <a:cs typeface="Meiryo" charset="-128"/>
            </a:endParaRPr>
          </a:p>
        </p:txBody>
      </p:sp>
      <p:sp>
        <p:nvSpPr>
          <p:cNvPr id="99" name="下矢印 98"/>
          <p:cNvSpPr/>
          <p:nvPr/>
        </p:nvSpPr>
        <p:spPr>
          <a:xfrm>
            <a:off x="6924862" y="3984630"/>
            <a:ext cx="727877" cy="529491"/>
          </a:xfrm>
          <a:prstGeom prst="downArrow">
            <a:avLst/>
          </a:prstGeom>
          <a:solidFill>
            <a:srgbClr val="FF66FF">
              <a:alpha val="64000"/>
            </a:srgbClr>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dirty="0">
                <a:solidFill>
                  <a:schemeClr val="bg1"/>
                </a:solidFill>
                <a:latin typeface="Meiryo" charset="-128"/>
                <a:ea typeface="Meiryo" charset="-128"/>
                <a:cs typeface="Meiryo" charset="-128"/>
              </a:rPr>
              <a:t>圧迫</a:t>
            </a:r>
          </a:p>
        </p:txBody>
      </p:sp>
    </p:spTree>
    <p:extLst>
      <p:ext uri="{BB962C8B-B14F-4D97-AF65-F5344CB8AC3E}">
        <p14:creationId xmlns:p14="http://schemas.microsoft.com/office/powerpoint/2010/main" val="1587735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013923" y="856476"/>
            <a:ext cx="1871025" cy="461665"/>
          </a:xfrm>
          <a:prstGeom prst="rect">
            <a:avLst/>
          </a:prstGeom>
          <a:noFill/>
        </p:spPr>
        <p:txBody>
          <a:bodyPr wrap="none" rtlCol="0">
            <a:spAutoFit/>
          </a:bodyPr>
          <a:lstStyle/>
          <a:p>
            <a:r>
              <a:rPr kumimoji="1" lang="en-US" altLang="ja-JP" sz="2400" dirty="0" smtClean="0">
                <a:solidFill>
                  <a:srgbClr val="0070C0"/>
                </a:solidFill>
                <a:latin typeface="Meiryo" charset="-128"/>
                <a:ea typeface="Meiryo" charset="-128"/>
                <a:cs typeface="Meiryo" charset="-128"/>
              </a:rPr>
              <a:t>2010</a:t>
            </a:r>
            <a:r>
              <a:rPr kumimoji="1" lang="ja-JP" altLang="en-US" sz="2400" dirty="0" smtClean="0">
                <a:solidFill>
                  <a:srgbClr val="0070C0"/>
                </a:solidFill>
                <a:latin typeface="Meiryo" charset="-128"/>
                <a:ea typeface="Meiryo" charset="-128"/>
                <a:cs typeface="Meiryo" charset="-128"/>
              </a:rPr>
              <a:t>年</a:t>
            </a:r>
            <a:r>
              <a:rPr lang="ja-JP" altLang="en-US" sz="2400" dirty="0" smtClean="0">
                <a:solidFill>
                  <a:srgbClr val="0070C0"/>
                </a:solidFill>
                <a:latin typeface="Meiryo" charset="-128"/>
                <a:ea typeface="Meiryo" charset="-128"/>
                <a:cs typeface="Meiryo" charset="-128"/>
              </a:rPr>
              <a:t>以降</a:t>
            </a:r>
            <a:endParaRPr kumimoji="1" lang="ja-JP" altLang="en-US" sz="2400" dirty="0">
              <a:solidFill>
                <a:srgbClr val="0070C0"/>
              </a:solidFill>
              <a:latin typeface="Meiryo" charset="-128"/>
              <a:ea typeface="Meiryo" charset="-128"/>
              <a:cs typeface="Meiryo" charset="-128"/>
            </a:endParaRPr>
          </a:p>
        </p:txBody>
      </p:sp>
      <p:sp>
        <p:nvSpPr>
          <p:cNvPr id="37" name="テキスト ボックス 36"/>
          <p:cNvSpPr txBox="1"/>
          <p:nvPr/>
        </p:nvSpPr>
        <p:spPr>
          <a:xfrm>
            <a:off x="1047302" y="856476"/>
            <a:ext cx="2326278" cy="461665"/>
          </a:xfrm>
          <a:prstGeom prst="rect">
            <a:avLst/>
          </a:prstGeom>
          <a:noFill/>
        </p:spPr>
        <p:txBody>
          <a:bodyPr wrap="none" rtlCol="0">
            <a:spAutoFit/>
          </a:bodyPr>
          <a:lstStyle/>
          <a:p>
            <a:r>
              <a:rPr kumimoji="1" lang="en-US" altLang="ja-JP" sz="2400" dirty="0" smtClean="0">
                <a:solidFill>
                  <a:schemeClr val="tx1">
                    <a:lumMod val="50000"/>
                    <a:lumOff val="50000"/>
                  </a:schemeClr>
                </a:solidFill>
                <a:latin typeface="Meiryo" charset="-128"/>
                <a:ea typeface="Meiryo" charset="-128"/>
                <a:cs typeface="Meiryo" charset="-128"/>
              </a:rPr>
              <a:t>2005〜2009</a:t>
            </a:r>
            <a:r>
              <a:rPr kumimoji="1" lang="ja-JP" altLang="en-US" sz="2400" dirty="0" smtClean="0">
                <a:solidFill>
                  <a:schemeClr val="tx1">
                    <a:lumMod val="50000"/>
                    <a:lumOff val="50000"/>
                  </a:schemeClr>
                </a:solidFill>
                <a:latin typeface="Meiryo" charset="-128"/>
                <a:ea typeface="Meiryo" charset="-128"/>
                <a:cs typeface="Meiryo" charset="-128"/>
              </a:rPr>
              <a:t>年</a:t>
            </a:r>
            <a:endParaRPr kumimoji="1" lang="ja-JP" altLang="en-US" sz="2400" dirty="0">
              <a:solidFill>
                <a:schemeClr val="tx1">
                  <a:lumMod val="50000"/>
                  <a:lumOff val="50000"/>
                </a:schemeClr>
              </a:solidFill>
              <a:latin typeface="Meiryo" charset="-128"/>
              <a:ea typeface="Meiryo" charset="-128"/>
              <a:cs typeface="Meiryo" charset="-128"/>
            </a:endParaRPr>
          </a:p>
        </p:txBody>
      </p:sp>
      <p:sp>
        <p:nvSpPr>
          <p:cNvPr id="6" name="タイトル 5"/>
          <p:cNvSpPr>
            <a:spLocks noGrp="1"/>
          </p:cNvSpPr>
          <p:nvPr>
            <p:ph type="title"/>
          </p:nvPr>
        </p:nvSpPr>
        <p:spPr/>
        <p:txBody>
          <a:bodyPr/>
          <a:lstStyle/>
          <a:p>
            <a:r>
              <a:rPr kumimoji="1" lang="en-US" altLang="ja-JP" dirty="0" smtClean="0"/>
              <a:t>SI</a:t>
            </a:r>
            <a:r>
              <a:rPr kumimoji="1" lang="ja-JP" altLang="en-US" dirty="0" smtClean="0"/>
              <a:t>事業者の成功要因の変化</a:t>
            </a:r>
            <a:endParaRPr kumimoji="1" lang="ja-JP" altLang="en-US" dirty="0"/>
          </a:p>
        </p:txBody>
      </p:sp>
      <p:sp>
        <p:nvSpPr>
          <p:cNvPr id="58" name="角丸四角形 57"/>
          <p:cNvSpPr/>
          <p:nvPr/>
        </p:nvSpPr>
        <p:spPr>
          <a:xfrm>
            <a:off x="457200" y="1483758"/>
            <a:ext cx="1707725" cy="519318"/>
          </a:xfrm>
          <a:prstGeom prst="roundRect">
            <a:avLst>
              <a:gd name="adj" fmla="val 0"/>
            </a:avLst>
          </a:prstGeom>
          <a:solidFill>
            <a:srgbClr val="00B0F0"/>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solidFill>
                  <a:schemeClr val="bg1"/>
                </a:solidFill>
                <a:latin typeface="Meiryo" charset="-128"/>
                <a:ea typeface="Meiryo" charset="-128"/>
                <a:cs typeface="Meiryo" charset="-128"/>
              </a:rPr>
              <a:t>安定的受注</a:t>
            </a:r>
            <a:endParaRPr kumimoji="1" lang="ja-JP" altLang="en-US" dirty="0">
              <a:solidFill>
                <a:schemeClr val="bg1"/>
              </a:solidFill>
              <a:latin typeface="Meiryo" charset="-128"/>
              <a:ea typeface="Meiryo" charset="-128"/>
              <a:cs typeface="Meiryo" charset="-128"/>
            </a:endParaRPr>
          </a:p>
        </p:txBody>
      </p:sp>
      <p:sp>
        <p:nvSpPr>
          <p:cNvPr id="59" name="角丸四角形 58"/>
          <p:cNvSpPr/>
          <p:nvPr/>
        </p:nvSpPr>
        <p:spPr>
          <a:xfrm>
            <a:off x="2409824" y="1481489"/>
            <a:ext cx="1707725" cy="519318"/>
          </a:xfrm>
          <a:prstGeom prst="roundRect">
            <a:avLst>
              <a:gd name="adj" fmla="val 0"/>
            </a:avLst>
          </a:prstGeom>
          <a:solidFill>
            <a:srgbClr val="C00000"/>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solidFill>
                  <a:schemeClr val="bg1"/>
                </a:solidFill>
                <a:latin typeface="Meiryo" charset="-128"/>
                <a:ea typeface="Meiryo" charset="-128"/>
                <a:cs typeface="Meiryo" charset="-128"/>
              </a:rPr>
              <a:t>稼働率</a:t>
            </a:r>
            <a:endParaRPr kumimoji="1" lang="ja-JP" altLang="en-US" dirty="0">
              <a:solidFill>
                <a:schemeClr val="bg1"/>
              </a:solidFill>
              <a:latin typeface="Meiryo" charset="-128"/>
              <a:ea typeface="Meiryo" charset="-128"/>
              <a:cs typeface="Meiryo" charset="-128"/>
            </a:endParaRPr>
          </a:p>
        </p:txBody>
      </p:sp>
      <p:sp>
        <p:nvSpPr>
          <p:cNvPr id="60" name="角丸四角形 59"/>
          <p:cNvSpPr/>
          <p:nvPr/>
        </p:nvSpPr>
        <p:spPr>
          <a:xfrm>
            <a:off x="5003799" y="1483758"/>
            <a:ext cx="1707725" cy="519318"/>
          </a:xfrm>
          <a:prstGeom prst="roundRect">
            <a:avLst>
              <a:gd name="adj" fmla="val 0"/>
            </a:avLst>
          </a:prstGeom>
          <a:solidFill>
            <a:srgbClr val="00B0F0"/>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dirty="0" smtClean="0">
                <a:solidFill>
                  <a:schemeClr val="bg1"/>
                </a:solidFill>
                <a:latin typeface="Meiryo" charset="-128"/>
                <a:ea typeface="Meiryo" charset="-128"/>
                <a:cs typeface="Meiryo" charset="-128"/>
              </a:rPr>
              <a:t>？</a:t>
            </a:r>
            <a:endParaRPr kumimoji="1" lang="ja-JP" altLang="en-US" sz="2400" dirty="0">
              <a:solidFill>
                <a:schemeClr val="bg1"/>
              </a:solidFill>
              <a:latin typeface="Meiryo" charset="-128"/>
              <a:ea typeface="Meiryo" charset="-128"/>
              <a:cs typeface="Meiryo" charset="-128"/>
            </a:endParaRPr>
          </a:p>
        </p:txBody>
      </p:sp>
      <p:sp>
        <p:nvSpPr>
          <p:cNvPr id="61" name="角丸四角形 60"/>
          <p:cNvSpPr/>
          <p:nvPr/>
        </p:nvSpPr>
        <p:spPr>
          <a:xfrm>
            <a:off x="7004474" y="1483758"/>
            <a:ext cx="1707725" cy="519318"/>
          </a:xfrm>
          <a:prstGeom prst="roundRect">
            <a:avLst>
              <a:gd name="adj" fmla="val 0"/>
            </a:avLst>
          </a:prstGeom>
          <a:solidFill>
            <a:srgbClr val="C00000"/>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smtClean="0">
                <a:solidFill>
                  <a:schemeClr val="bg1"/>
                </a:solidFill>
                <a:latin typeface="Meiryo" charset="-128"/>
                <a:ea typeface="Meiryo" charset="-128"/>
                <a:cs typeface="Meiryo" charset="-128"/>
              </a:rPr>
              <a:t>？</a:t>
            </a:r>
            <a:endParaRPr kumimoji="1" lang="ja-JP" altLang="en-US" sz="2400" dirty="0">
              <a:solidFill>
                <a:schemeClr val="bg1"/>
              </a:solidFill>
              <a:latin typeface="Meiryo" charset="-128"/>
              <a:ea typeface="Meiryo" charset="-128"/>
              <a:cs typeface="Meiryo" charset="-128"/>
            </a:endParaRPr>
          </a:p>
        </p:txBody>
      </p:sp>
      <p:sp>
        <p:nvSpPr>
          <p:cNvPr id="62" name="正方形/長方形 61"/>
          <p:cNvSpPr/>
          <p:nvPr/>
        </p:nvSpPr>
        <p:spPr>
          <a:xfrm>
            <a:off x="457201" y="2574576"/>
            <a:ext cx="1707724" cy="4742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Meiryo" charset="-128"/>
                <a:ea typeface="Meiryo" charset="-128"/>
                <a:cs typeface="Meiryo" charset="-128"/>
              </a:rPr>
              <a:t>営業力</a:t>
            </a:r>
            <a:endParaRPr kumimoji="1" lang="ja-JP" altLang="en-US" dirty="0">
              <a:solidFill>
                <a:schemeClr val="bg1"/>
              </a:solidFill>
              <a:latin typeface="Meiryo" charset="-128"/>
              <a:ea typeface="Meiryo" charset="-128"/>
              <a:cs typeface="Meiryo" charset="-128"/>
            </a:endParaRPr>
          </a:p>
        </p:txBody>
      </p:sp>
      <p:sp>
        <p:nvSpPr>
          <p:cNvPr id="64" name="正方形/長方形 63"/>
          <p:cNvSpPr/>
          <p:nvPr/>
        </p:nvSpPr>
        <p:spPr>
          <a:xfrm>
            <a:off x="2432476" y="2574576"/>
            <a:ext cx="1707724" cy="47428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Meiryo" charset="-128"/>
                <a:ea typeface="Meiryo" charset="-128"/>
                <a:cs typeface="Meiryo" charset="-128"/>
              </a:rPr>
              <a:t>標準化</a:t>
            </a:r>
            <a:r>
              <a:rPr lang="ja-JP" altLang="en-US" dirty="0" smtClean="0">
                <a:solidFill>
                  <a:schemeClr val="bg1"/>
                </a:solidFill>
                <a:latin typeface="Meiryo" charset="-128"/>
                <a:ea typeface="Meiryo" charset="-128"/>
                <a:cs typeface="Meiryo" charset="-128"/>
              </a:rPr>
              <a:t>力</a:t>
            </a:r>
            <a:endParaRPr kumimoji="1" lang="en-US" altLang="ja-JP" dirty="0" smtClean="0">
              <a:solidFill>
                <a:schemeClr val="bg1"/>
              </a:solidFill>
              <a:latin typeface="Meiryo" charset="-128"/>
              <a:ea typeface="Meiryo" charset="-128"/>
              <a:cs typeface="Meiryo" charset="-128"/>
            </a:endParaRPr>
          </a:p>
        </p:txBody>
      </p:sp>
      <p:sp>
        <p:nvSpPr>
          <p:cNvPr id="65" name="上矢印 64"/>
          <p:cNvSpPr/>
          <p:nvPr/>
        </p:nvSpPr>
        <p:spPr>
          <a:xfrm>
            <a:off x="3026739" y="2091977"/>
            <a:ext cx="527499" cy="368300"/>
          </a:xfrm>
          <a:prstGeom prst="upArrow">
            <a:avLst/>
          </a:prstGeom>
          <a:solidFill>
            <a:srgbClr val="FF666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Meiryo" charset="-128"/>
              <a:ea typeface="Meiryo" charset="-128"/>
              <a:cs typeface="Meiryo" charset="-128"/>
            </a:endParaRPr>
          </a:p>
        </p:txBody>
      </p:sp>
      <p:sp>
        <p:nvSpPr>
          <p:cNvPr id="66" name="正方形/長方形 65"/>
          <p:cNvSpPr/>
          <p:nvPr/>
        </p:nvSpPr>
        <p:spPr>
          <a:xfrm>
            <a:off x="5003799" y="2574576"/>
            <a:ext cx="1707725" cy="4742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Meiryo" charset="-128"/>
                <a:ea typeface="Meiryo" charset="-128"/>
                <a:cs typeface="Meiryo" charset="-128"/>
              </a:rPr>
              <a:t>マーケティング力</a:t>
            </a:r>
            <a:endParaRPr kumimoji="1" lang="ja-JP" altLang="en-US" sz="1400" dirty="0">
              <a:solidFill>
                <a:schemeClr val="bg1"/>
              </a:solidFill>
              <a:latin typeface="Meiryo" charset="-128"/>
              <a:ea typeface="Meiryo" charset="-128"/>
              <a:cs typeface="Meiryo" charset="-128"/>
            </a:endParaRPr>
          </a:p>
        </p:txBody>
      </p:sp>
      <p:sp>
        <p:nvSpPr>
          <p:cNvPr id="67" name="上矢印 66"/>
          <p:cNvSpPr/>
          <p:nvPr/>
        </p:nvSpPr>
        <p:spPr>
          <a:xfrm>
            <a:off x="5616562" y="2104677"/>
            <a:ext cx="527499" cy="368300"/>
          </a:xfrm>
          <a:prstGeom prst="upArrow">
            <a:avLst/>
          </a:prstGeom>
          <a:solidFill>
            <a:srgbClr val="FF666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Meiryo" charset="-128"/>
              <a:ea typeface="Meiryo" charset="-128"/>
              <a:cs typeface="Meiryo" charset="-128"/>
            </a:endParaRPr>
          </a:p>
        </p:txBody>
      </p:sp>
      <p:sp>
        <p:nvSpPr>
          <p:cNvPr id="68" name="正方形/長方形 67"/>
          <p:cNvSpPr/>
          <p:nvPr/>
        </p:nvSpPr>
        <p:spPr>
          <a:xfrm>
            <a:off x="7004475" y="2574576"/>
            <a:ext cx="1707724" cy="47428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Meiryo" charset="-128"/>
                <a:ea typeface="Meiryo" charset="-128"/>
                <a:cs typeface="Meiryo" charset="-128"/>
              </a:rPr>
              <a:t>イノベーション</a:t>
            </a:r>
          </a:p>
          <a:p>
            <a:pPr algn="ctr"/>
            <a:r>
              <a:rPr lang="ja-JP" altLang="en-US" sz="1400" dirty="0" smtClean="0">
                <a:solidFill>
                  <a:schemeClr val="bg1"/>
                </a:solidFill>
                <a:latin typeface="Meiryo" charset="-128"/>
                <a:ea typeface="Meiryo" charset="-128"/>
                <a:cs typeface="Meiryo" charset="-128"/>
              </a:rPr>
              <a:t>事業開発力</a:t>
            </a:r>
            <a:endParaRPr kumimoji="1" lang="en-US" altLang="ja-JP" sz="1400" dirty="0" smtClean="0">
              <a:solidFill>
                <a:schemeClr val="bg1"/>
              </a:solidFill>
              <a:latin typeface="Meiryo" charset="-128"/>
              <a:ea typeface="Meiryo" charset="-128"/>
              <a:cs typeface="Meiryo" charset="-128"/>
            </a:endParaRPr>
          </a:p>
        </p:txBody>
      </p:sp>
      <p:sp>
        <p:nvSpPr>
          <p:cNvPr id="69" name="上矢印 68"/>
          <p:cNvSpPr/>
          <p:nvPr/>
        </p:nvSpPr>
        <p:spPr>
          <a:xfrm>
            <a:off x="7598738" y="2104677"/>
            <a:ext cx="527499" cy="368300"/>
          </a:xfrm>
          <a:prstGeom prst="upArrow">
            <a:avLst/>
          </a:prstGeom>
          <a:solidFill>
            <a:srgbClr val="FF666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Meiryo" charset="-128"/>
              <a:ea typeface="Meiryo" charset="-128"/>
              <a:cs typeface="Meiryo" charset="-128"/>
            </a:endParaRPr>
          </a:p>
        </p:txBody>
      </p:sp>
      <p:sp>
        <p:nvSpPr>
          <p:cNvPr id="100" name="二等辺三角形 48"/>
          <p:cNvSpPr/>
          <p:nvPr/>
        </p:nvSpPr>
        <p:spPr>
          <a:xfrm rot="5400000">
            <a:off x="4286251" y="2079277"/>
            <a:ext cx="571497" cy="419101"/>
          </a:xfrm>
          <a:prstGeom prst="triangle">
            <a:avLst/>
          </a:prstGeom>
          <a:solidFill>
            <a:srgbClr val="7F7F7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Meiryo" charset="-128"/>
              <a:ea typeface="Meiryo" charset="-128"/>
              <a:cs typeface="Meiryo" charset="-128"/>
            </a:endParaRPr>
          </a:p>
        </p:txBody>
      </p:sp>
      <p:sp>
        <p:nvSpPr>
          <p:cNvPr id="101" name="上矢印 100"/>
          <p:cNvSpPr/>
          <p:nvPr/>
        </p:nvSpPr>
        <p:spPr>
          <a:xfrm>
            <a:off x="1020150" y="2104677"/>
            <a:ext cx="527499" cy="368300"/>
          </a:xfrm>
          <a:prstGeom prst="upArrow">
            <a:avLst/>
          </a:prstGeom>
          <a:solidFill>
            <a:srgbClr val="FF666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Meiryo" charset="-128"/>
              <a:ea typeface="Meiryo" charset="-128"/>
              <a:cs typeface="Meiryo" charset="-128"/>
            </a:endParaRPr>
          </a:p>
        </p:txBody>
      </p:sp>
      <p:sp>
        <p:nvSpPr>
          <p:cNvPr id="102" name="円/楕円 11"/>
          <p:cNvSpPr>
            <a:spLocks noChangeArrowheads="1"/>
          </p:cNvSpPr>
          <p:nvPr/>
        </p:nvSpPr>
        <p:spPr bwMode="auto">
          <a:xfrm>
            <a:off x="1754668" y="5460039"/>
            <a:ext cx="1148880" cy="998612"/>
          </a:xfrm>
          <a:prstGeom prst="rect">
            <a:avLst/>
          </a:prstGeom>
          <a:solidFill>
            <a:srgbClr val="7030A0"/>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nchorCtr="1"/>
          <a:lstStyle/>
          <a:p>
            <a:pPr algn="ctr">
              <a:defRPr/>
            </a:pPr>
            <a:r>
              <a:rPr lang="ja-JP" altLang="en-US" sz="1050" dirty="0" smtClean="0">
                <a:solidFill>
                  <a:schemeClr val="bg1"/>
                </a:solidFill>
                <a:latin typeface="Meiryo" charset="-128"/>
                <a:ea typeface="Meiryo" charset="-128"/>
                <a:cs typeface="Meiryo" charset="-128"/>
              </a:rPr>
              <a:t>ビジネス</a:t>
            </a:r>
          </a:p>
          <a:p>
            <a:pPr algn="ctr">
              <a:defRPr/>
            </a:pPr>
            <a:r>
              <a:rPr lang="ja-JP" altLang="en-US" sz="1050" dirty="0" smtClean="0">
                <a:solidFill>
                  <a:schemeClr val="bg1"/>
                </a:solidFill>
                <a:latin typeface="Meiryo" charset="-128"/>
                <a:ea typeface="Meiryo" charset="-128"/>
                <a:cs typeface="Meiryo" charset="-128"/>
              </a:rPr>
              <a:t>テクノロジー</a:t>
            </a:r>
            <a:endParaRPr lang="en-US" altLang="ja-JP" sz="1050" dirty="0" smtClean="0">
              <a:solidFill>
                <a:schemeClr val="bg1"/>
              </a:solidFill>
              <a:latin typeface="Meiryo" charset="-128"/>
              <a:ea typeface="Meiryo" charset="-128"/>
              <a:cs typeface="Meiryo" charset="-128"/>
            </a:endParaRPr>
          </a:p>
          <a:p>
            <a:pPr algn="ctr">
              <a:defRPr/>
            </a:pPr>
            <a:r>
              <a:rPr lang="ja-JP" altLang="en-US" sz="1050" dirty="0" smtClean="0">
                <a:solidFill>
                  <a:schemeClr val="bg1"/>
                </a:solidFill>
                <a:latin typeface="Meiryo" charset="-128"/>
                <a:ea typeface="Meiryo" charset="-128"/>
                <a:cs typeface="Meiryo" charset="-128"/>
              </a:rPr>
              <a:t>ノウハウ</a:t>
            </a:r>
            <a:endParaRPr lang="ja-JP" altLang="en-US" sz="1050" dirty="0">
              <a:solidFill>
                <a:schemeClr val="bg1"/>
              </a:solidFill>
              <a:latin typeface="Meiryo" charset="-128"/>
              <a:ea typeface="Meiryo" charset="-128"/>
              <a:cs typeface="Meiryo" charset="-128"/>
            </a:endParaRPr>
          </a:p>
        </p:txBody>
      </p:sp>
      <p:sp>
        <p:nvSpPr>
          <p:cNvPr id="103" name="円/楕円 12"/>
          <p:cNvSpPr>
            <a:spLocks noChangeArrowheads="1"/>
          </p:cNvSpPr>
          <p:nvPr/>
        </p:nvSpPr>
        <p:spPr bwMode="auto">
          <a:xfrm>
            <a:off x="3026739" y="5460039"/>
            <a:ext cx="1148879" cy="998612"/>
          </a:xfrm>
          <a:prstGeom prst="rect">
            <a:avLst/>
          </a:prstGeom>
          <a:solidFill>
            <a:srgbClr val="7030A0"/>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nchorCtr="1"/>
          <a:lstStyle/>
          <a:p>
            <a:pPr algn="ctr"/>
            <a:r>
              <a:rPr lang="ja-JP" altLang="en-US" sz="1050" dirty="0" smtClean="0">
                <a:solidFill>
                  <a:schemeClr val="bg1"/>
                </a:solidFill>
                <a:latin typeface="Meiryo" charset="-128"/>
                <a:ea typeface="Meiryo" charset="-128"/>
                <a:cs typeface="Meiryo" charset="-128"/>
              </a:rPr>
              <a:t>長期的サポート</a:t>
            </a:r>
          </a:p>
          <a:p>
            <a:pPr algn="ctr"/>
            <a:r>
              <a:rPr lang="ja-JP" altLang="en-US" sz="1050" dirty="0" smtClean="0">
                <a:solidFill>
                  <a:schemeClr val="bg1"/>
                </a:solidFill>
                <a:latin typeface="Meiryo" charset="-128"/>
                <a:ea typeface="Meiryo" charset="-128"/>
                <a:cs typeface="Meiryo" charset="-128"/>
              </a:rPr>
              <a:t>体制構築能力</a:t>
            </a:r>
            <a:endParaRPr lang="en-US" altLang="ja-JP" sz="1050" dirty="0" smtClean="0">
              <a:solidFill>
                <a:schemeClr val="bg1"/>
              </a:solidFill>
              <a:latin typeface="Meiryo" charset="-128"/>
              <a:ea typeface="Meiryo" charset="-128"/>
              <a:cs typeface="Meiryo" charset="-128"/>
            </a:endParaRPr>
          </a:p>
        </p:txBody>
      </p:sp>
      <p:sp>
        <p:nvSpPr>
          <p:cNvPr id="104" name="円/楕円 14"/>
          <p:cNvSpPr>
            <a:spLocks noChangeArrowheads="1"/>
          </p:cNvSpPr>
          <p:nvPr/>
        </p:nvSpPr>
        <p:spPr bwMode="auto">
          <a:xfrm>
            <a:off x="457199" y="5460040"/>
            <a:ext cx="1148879" cy="998612"/>
          </a:xfrm>
          <a:prstGeom prst="rect">
            <a:avLst/>
          </a:prstGeom>
          <a:solidFill>
            <a:srgbClr val="7030A0"/>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nchorCtr="1"/>
          <a:lstStyle/>
          <a:p>
            <a:pPr algn="ctr"/>
            <a:r>
              <a:rPr lang="ja-JP" altLang="en-US" sz="1050" dirty="0" smtClean="0">
                <a:solidFill>
                  <a:schemeClr val="bg1"/>
                </a:solidFill>
                <a:latin typeface="Meiryo" charset="-128"/>
                <a:ea typeface="Meiryo" charset="-128"/>
                <a:cs typeface="Meiryo" charset="-128"/>
              </a:rPr>
              <a:t>最新テクノロジー</a:t>
            </a:r>
            <a:endParaRPr lang="en-US" altLang="ja-JP" sz="1050" dirty="0" smtClean="0">
              <a:solidFill>
                <a:schemeClr val="bg1"/>
              </a:solidFill>
              <a:latin typeface="Meiryo" charset="-128"/>
              <a:ea typeface="Meiryo" charset="-128"/>
              <a:cs typeface="Meiryo" charset="-128"/>
            </a:endParaRPr>
          </a:p>
          <a:p>
            <a:pPr algn="ctr"/>
            <a:r>
              <a:rPr lang="ja-JP" altLang="en-US" sz="1050" dirty="0" smtClean="0">
                <a:solidFill>
                  <a:schemeClr val="bg1"/>
                </a:solidFill>
                <a:latin typeface="Meiryo" charset="-128"/>
                <a:ea typeface="Meiryo" charset="-128"/>
                <a:cs typeface="Meiryo" charset="-128"/>
              </a:rPr>
              <a:t>のキャッチアップ</a:t>
            </a:r>
          </a:p>
          <a:p>
            <a:pPr algn="ctr"/>
            <a:r>
              <a:rPr lang="ja-JP" altLang="en-US" sz="1050" dirty="0" smtClean="0">
                <a:solidFill>
                  <a:schemeClr val="bg1"/>
                </a:solidFill>
                <a:latin typeface="Meiryo" charset="-128"/>
                <a:ea typeface="Meiryo" charset="-128"/>
                <a:cs typeface="Meiryo" charset="-128"/>
              </a:rPr>
              <a:t>能力</a:t>
            </a:r>
            <a:endParaRPr lang="en-US" altLang="ja-JP" sz="1050" dirty="0" smtClean="0">
              <a:solidFill>
                <a:schemeClr val="bg1"/>
              </a:solidFill>
              <a:latin typeface="Meiryo" charset="-128"/>
              <a:ea typeface="Meiryo" charset="-128"/>
              <a:cs typeface="Meiryo" charset="-128"/>
            </a:endParaRPr>
          </a:p>
        </p:txBody>
      </p:sp>
      <p:sp>
        <p:nvSpPr>
          <p:cNvPr id="105" name="二等辺三角形 8"/>
          <p:cNvSpPr/>
          <p:nvPr/>
        </p:nvSpPr>
        <p:spPr>
          <a:xfrm rot="5400000">
            <a:off x="4141645" y="4229734"/>
            <a:ext cx="857921" cy="233634"/>
          </a:xfrm>
          <a:prstGeom prst="triangle">
            <a:avLst/>
          </a:prstGeom>
          <a:solidFill>
            <a:srgbClr val="7F7F7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charset="-128"/>
              <a:ea typeface="Meiryo" charset="-128"/>
              <a:cs typeface="Meiryo" charset="-128"/>
            </a:endParaRPr>
          </a:p>
        </p:txBody>
      </p:sp>
      <p:sp>
        <p:nvSpPr>
          <p:cNvPr id="106" name="正方形/長方形 105"/>
          <p:cNvSpPr/>
          <p:nvPr/>
        </p:nvSpPr>
        <p:spPr>
          <a:xfrm>
            <a:off x="457199" y="3261566"/>
            <a:ext cx="1148879" cy="1812076"/>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rtlCol="0" anchor="ctr"/>
          <a:lstStyle/>
          <a:p>
            <a:pPr algn="ctr"/>
            <a:endParaRPr kumimoji="1" lang="ja-JP" altLang="en-US" sz="2000" dirty="0" smtClean="0">
              <a:latin typeface="Meiryo" charset="-128"/>
              <a:ea typeface="Meiryo" charset="-128"/>
              <a:cs typeface="Meiryo" charset="-128"/>
            </a:endParaRPr>
          </a:p>
          <a:p>
            <a:pPr algn="ctr"/>
            <a:endParaRPr lang="ja-JP" altLang="en-US" sz="2000" dirty="0">
              <a:latin typeface="Meiryo" charset="-128"/>
              <a:ea typeface="Meiryo" charset="-128"/>
              <a:cs typeface="Meiryo" charset="-128"/>
            </a:endParaRPr>
          </a:p>
          <a:p>
            <a:pPr algn="ctr"/>
            <a:endParaRPr kumimoji="1" lang="ja-JP" altLang="en-US" sz="2000" dirty="0" smtClean="0">
              <a:latin typeface="Meiryo" charset="-128"/>
              <a:ea typeface="Meiryo" charset="-128"/>
              <a:cs typeface="Meiryo" charset="-128"/>
            </a:endParaRPr>
          </a:p>
          <a:p>
            <a:pPr algn="ctr"/>
            <a:endParaRPr lang="ja-JP" altLang="en-US" sz="2000" dirty="0">
              <a:latin typeface="Meiryo" charset="-128"/>
              <a:ea typeface="Meiryo" charset="-128"/>
              <a:cs typeface="Meiryo" charset="-128"/>
            </a:endParaRPr>
          </a:p>
        </p:txBody>
      </p:sp>
      <p:sp>
        <p:nvSpPr>
          <p:cNvPr id="107" name="正方形/長方形 106"/>
          <p:cNvSpPr/>
          <p:nvPr/>
        </p:nvSpPr>
        <p:spPr>
          <a:xfrm>
            <a:off x="1745558" y="3498308"/>
            <a:ext cx="1148879" cy="158512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2000" dirty="0" smtClean="0">
              <a:latin typeface="Meiryo" charset="-128"/>
              <a:ea typeface="Meiryo" charset="-128"/>
              <a:cs typeface="Meiryo" charset="-128"/>
            </a:endParaRPr>
          </a:p>
          <a:p>
            <a:pPr algn="ctr"/>
            <a:endParaRPr lang="ja-JP" altLang="en-US" sz="2000" dirty="0">
              <a:latin typeface="Meiryo" charset="-128"/>
              <a:ea typeface="Meiryo" charset="-128"/>
              <a:cs typeface="Meiryo" charset="-128"/>
            </a:endParaRPr>
          </a:p>
          <a:p>
            <a:pPr algn="ctr"/>
            <a:endParaRPr kumimoji="1" lang="ja-JP" altLang="en-US" sz="2000" dirty="0" smtClean="0">
              <a:latin typeface="Meiryo" charset="-128"/>
              <a:ea typeface="Meiryo" charset="-128"/>
              <a:cs typeface="Meiryo" charset="-128"/>
            </a:endParaRPr>
          </a:p>
        </p:txBody>
      </p:sp>
      <p:sp>
        <p:nvSpPr>
          <p:cNvPr id="108" name="正方形/長方形 107"/>
          <p:cNvSpPr/>
          <p:nvPr/>
        </p:nvSpPr>
        <p:spPr>
          <a:xfrm>
            <a:off x="3026739" y="3826040"/>
            <a:ext cx="1148879" cy="1247601"/>
          </a:xfrm>
          <a:prstGeom prst="rect">
            <a:avLst/>
          </a:prstGeom>
          <a:solidFill>
            <a:srgbClr val="0070C0"/>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horz" rtlCol="0" anchor="ctr"/>
          <a:lstStyle/>
          <a:p>
            <a:pPr algn="ctr"/>
            <a:endParaRPr kumimoji="1" lang="ja-JP" altLang="en-US" sz="2000" dirty="0" smtClean="0">
              <a:latin typeface="Meiryo" charset="-128"/>
              <a:ea typeface="Meiryo" charset="-128"/>
              <a:cs typeface="Meiryo" charset="-128"/>
            </a:endParaRPr>
          </a:p>
          <a:p>
            <a:pPr algn="ctr"/>
            <a:endParaRPr lang="ja-JP" altLang="en-US" sz="2000" dirty="0">
              <a:latin typeface="Meiryo" charset="-128"/>
              <a:ea typeface="Meiryo" charset="-128"/>
              <a:cs typeface="Meiryo" charset="-128"/>
            </a:endParaRPr>
          </a:p>
        </p:txBody>
      </p:sp>
      <p:cxnSp>
        <p:nvCxnSpPr>
          <p:cNvPr id="109" name="直線コネクタ 108"/>
          <p:cNvCxnSpPr/>
          <p:nvPr/>
        </p:nvCxnSpPr>
        <p:spPr>
          <a:xfrm>
            <a:off x="457199" y="5175670"/>
            <a:ext cx="3717356" cy="0"/>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0" name="円/楕円 11"/>
          <p:cNvSpPr>
            <a:spLocks noChangeArrowheads="1"/>
          </p:cNvSpPr>
          <p:nvPr/>
        </p:nvSpPr>
        <p:spPr bwMode="auto">
          <a:xfrm>
            <a:off x="6305079" y="5460039"/>
            <a:ext cx="1148880" cy="998612"/>
          </a:xfrm>
          <a:prstGeom prst="rect">
            <a:avLst/>
          </a:prstGeom>
          <a:solidFill>
            <a:srgbClr val="7030A0"/>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nchorCtr="1"/>
          <a:lstStyle/>
          <a:p>
            <a:pPr algn="ctr">
              <a:defRPr/>
            </a:pPr>
            <a:r>
              <a:rPr lang="ja-JP" altLang="en-US" sz="1050" dirty="0" smtClean="0">
                <a:solidFill>
                  <a:schemeClr val="bg1"/>
                </a:solidFill>
                <a:latin typeface="Meiryo" charset="-128"/>
                <a:ea typeface="Meiryo" charset="-128"/>
                <a:cs typeface="Meiryo" charset="-128"/>
              </a:rPr>
              <a:t>先行投資能力</a:t>
            </a:r>
            <a:endParaRPr lang="ja-JP" altLang="en-US" sz="1050" dirty="0">
              <a:solidFill>
                <a:schemeClr val="bg1"/>
              </a:solidFill>
              <a:latin typeface="Meiryo" charset="-128"/>
              <a:ea typeface="Meiryo" charset="-128"/>
              <a:cs typeface="Meiryo" charset="-128"/>
            </a:endParaRPr>
          </a:p>
        </p:txBody>
      </p:sp>
      <p:sp>
        <p:nvSpPr>
          <p:cNvPr id="111" name="円/楕円 12"/>
          <p:cNvSpPr>
            <a:spLocks noChangeArrowheads="1"/>
          </p:cNvSpPr>
          <p:nvPr/>
        </p:nvSpPr>
        <p:spPr bwMode="auto">
          <a:xfrm>
            <a:off x="7563320" y="5460039"/>
            <a:ext cx="1148879" cy="998612"/>
          </a:xfrm>
          <a:prstGeom prst="rect">
            <a:avLst/>
          </a:prstGeom>
          <a:solidFill>
            <a:srgbClr val="7030A0"/>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nchorCtr="1"/>
          <a:lstStyle/>
          <a:p>
            <a:pPr algn="ctr"/>
            <a:r>
              <a:rPr lang="ja-JP" altLang="en-US" sz="1050" dirty="0" smtClean="0">
                <a:solidFill>
                  <a:schemeClr val="bg1"/>
                </a:solidFill>
                <a:latin typeface="Meiryo" charset="-128"/>
                <a:ea typeface="Meiryo" charset="-128"/>
                <a:cs typeface="Meiryo" charset="-128"/>
              </a:rPr>
              <a:t>変化に柔軟な対応</a:t>
            </a:r>
            <a:endParaRPr lang="en-US" altLang="ja-JP" sz="1050" dirty="0" smtClean="0">
              <a:solidFill>
                <a:schemeClr val="bg1"/>
              </a:solidFill>
              <a:latin typeface="Meiryo" charset="-128"/>
              <a:ea typeface="Meiryo" charset="-128"/>
              <a:cs typeface="Meiryo" charset="-128"/>
            </a:endParaRPr>
          </a:p>
          <a:p>
            <a:pPr algn="ctr"/>
            <a:r>
              <a:rPr lang="ja-JP" altLang="en-US" sz="1050" dirty="0" smtClean="0">
                <a:solidFill>
                  <a:schemeClr val="bg1"/>
                </a:solidFill>
                <a:latin typeface="Meiryo" charset="-128"/>
                <a:ea typeface="Meiryo" charset="-128"/>
                <a:cs typeface="Meiryo" charset="-128"/>
              </a:rPr>
              <a:t>可能な組織能力</a:t>
            </a:r>
            <a:endParaRPr lang="en-US" altLang="ja-JP" sz="1050" dirty="0" smtClean="0">
              <a:solidFill>
                <a:schemeClr val="bg1"/>
              </a:solidFill>
              <a:latin typeface="Meiryo" charset="-128"/>
              <a:ea typeface="Meiryo" charset="-128"/>
              <a:cs typeface="Meiryo" charset="-128"/>
            </a:endParaRPr>
          </a:p>
        </p:txBody>
      </p:sp>
      <p:sp>
        <p:nvSpPr>
          <p:cNvPr id="112" name="円/楕円 14"/>
          <p:cNvSpPr>
            <a:spLocks noChangeArrowheads="1"/>
          </p:cNvSpPr>
          <p:nvPr/>
        </p:nvSpPr>
        <p:spPr bwMode="auto">
          <a:xfrm>
            <a:off x="5003798" y="5460039"/>
            <a:ext cx="1148879" cy="998612"/>
          </a:xfrm>
          <a:prstGeom prst="rect">
            <a:avLst/>
          </a:prstGeom>
          <a:solidFill>
            <a:srgbClr val="7030A0"/>
          </a:solidFill>
          <a:ln w="6350" algn="ctr">
            <a:noFill/>
            <a:round/>
            <a:headEnd/>
            <a:tailEnd/>
          </a:ln>
          <a:effectLst>
            <a:outerShdw blurRad="50800" dist="38100" dir="2700000" algn="tl" rotWithShape="0">
              <a:prstClr val="black">
                <a:alpha val="40000"/>
              </a:prstClr>
            </a:outerShdw>
          </a:effectLst>
        </p:spPr>
        <p:txBody>
          <a:bodyPr wrap="none" lIns="90000" tIns="46800" rIns="90000" bIns="46800" anchor="ctr" anchorCtr="1"/>
          <a:lstStyle/>
          <a:p>
            <a:pPr algn="ctr"/>
            <a:r>
              <a:rPr lang="ja-JP" altLang="en-US" sz="1050" dirty="0" smtClean="0">
                <a:solidFill>
                  <a:schemeClr val="bg1"/>
                </a:solidFill>
                <a:latin typeface="Meiryo" charset="-128"/>
                <a:ea typeface="Meiryo" charset="-128"/>
                <a:cs typeface="Meiryo" charset="-128"/>
              </a:rPr>
              <a:t>最新テクノロジー</a:t>
            </a:r>
            <a:endParaRPr lang="en-US" altLang="ja-JP" sz="1050" dirty="0" smtClean="0">
              <a:solidFill>
                <a:schemeClr val="bg1"/>
              </a:solidFill>
              <a:latin typeface="Meiryo" charset="-128"/>
              <a:ea typeface="Meiryo" charset="-128"/>
              <a:cs typeface="Meiryo" charset="-128"/>
            </a:endParaRPr>
          </a:p>
          <a:p>
            <a:pPr algn="ctr"/>
            <a:r>
              <a:rPr lang="ja-JP" altLang="en-US" sz="1050" dirty="0" smtClean="0">
                <a:solidFill>
                  <a:schemeClr val="bg1"/>
                </a:solidFill>
                <a:latin typeface="Meiryo" charset="-128"/>
                <a:ea typeface="Meiryo" charset="-128"/>
                <a:cs typeface="Meiryo" charset="-128"/>
              </a:rPr>
              <a:t>目利き</a:t>
            </a:r>
            <a:endParaRPr lang="en-US" altLang="ja-JP" sz="1050" dirty="0" smtClean="0">
              <a:solidFill>
                <a:schemeClr val="bg1"/>
              </a:solidFill>
              <a:latin typeface="Meiryo" charset="-128"/>
              <a:ea typeface="Meiryo" charset="-128"/>
              <a:cs typeface="Meiryo" charset="-128"/>
            </a:endParaRPr>
          </a:p>
        </p:txBody>
      </p:sp>
      <p:sp>
        <p:nvSpPr>
          <p:cNvPr id="113" name="正方形/長方形 112"/>
          <p:cNvSpPr/>
          <p:nvPr/>
        </p:nvSpPr>
        <p:spPr>
          <a:xfrm>
            <a:off x="5018312" y="3933630"/>
            <a:ext cx="1148879" cy="1140011"/>
          </a:xfrm>
          <a:prstGeom prst="rect">
            <a:avLst/>
          </a:prstGeom>
          <a:solidFill>
            <a:srgbClr val="92D050"/>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rtlCol="0" anchor="ctr"/>
          <a:lstStyle/>
          <a:p>
            <a:pPr algn="ctr"/>
            <a:endParaRPr kumimoji="1" lang="ja-JP" altLang="en-US" sz="2000" dirty="0" smtClean="0">
              <a:latin typeface="Meiryo" charset="-128"/>
              <a:ea typeface="Meiryo" charset="-128"/>
              <a:cs typeface="Meiryo" charset="-128"/>
            </a:endParaRPr>
          </a:p>
          <a:p>
            <a:pPr algn="ctr"/>
            <a:endParaRPr lang="ja-JP" altLang="en-US" sz="2000" dirty="0">
              <a:latin typeface="Meiryo" charset="-128"/>
              <a:ea typeface="Meiryo" charset="-128"/>
              <a:cs typeface="Meiryo" charset="-128"/>
            </a:endParaRPr>
          </a:p>
        </p:txBody>
      </p:sp>
      <p:sp>
        <p:nvSpPr>
          <p:cNvPr id="114" name="正方形/長方形 113"/>
          <p:cNvSpPr/>
          <p:nvPr/>
        </p:nvSpPr>
        <p:spPr>
          <a:xfrm>
            <a:off x="6283558" y="3768299"/>
            <a:ext cx="1148879" cy="130534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rtlCol="0" anchor="ctr"/>
          <a:lstStyle/>
          <a:p>
            <a:pPr algn="ctr"/>
            <a:endParaRPr kumimoji="1" lang="ja-JP" altLang="en-US" sz="2000" dirty="0" smtClean="0">
              <a:latin typeface="Meiryo" charset="-128"/>
              <a:ea typeface="Meiryo" charset="-128"/>
              <a:cs typeface="Meiryo" charset="-128"/>
            </a:endParaRPr>
          </a:p>
          <a:p>
            <a:pPr algn="ctr"/>
            <a:endParaRPr lang="ja-JP" altLang="en-US" sz="2000" dirty="0">
              <a:latin typeface="Meiryo" charset="-128"/>
              <a:ea typeface="Meiryo" charset="-128"/>
              <a:cs typeface="Meiryo" charset="-128"/>
            </a:endParaRPr>
          </a:p>
          <a:p>
            <a:pPr algn="ctr"/>
            <a:endParaRPr kumimoji="1" lang="ja-JP" altLang="en-US" sz="2000" dirty="0" smtClean="0">
              <a:latin typeface="Meiryo" charset="-128"/>
              <a:ea typeface="Meiryo" charset="-128"/>
              <a:cs typeface="Meiryo" charset="-128"/>
            </a:endParaRPr>
          </a:p>
        </p:txBody>
      </p:sp>
      <p:sp>
        <p:nvSpPr>
          <p:cNvPr id="115" name="正方形/長方形 114"/>
          <p:cNvSpPr/>
          <p:nvPr/>
        </p:nvSpPr>
        <p:spPr>
          <a:xfrm>
            <a:off x="7548804" y="3271355"/>
            <a:ext cx="1148879" cy="1812075"/>
          </a:xfrm>
          <a:prstGeom prst="rect">
            <a:avLst/>
          </a:prstGeom>
          <a:solidFill>
            <a:srgbClr val="0070C0"/>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horz" rtlCol="0" anchor="ctr"/>
          <a:lstStyle/>
          <a:p>
            <a:pPr algn="ctr"/>
            <a:endParaRPr kumimoji="1" lang="ja-JP" altLang="en-US" sz="2000" dirty="0" smtClean="0">
              <a:latin typeface="Meiryo" charset="-128"/>
              <a:ea typeface="Meiryo" charset="-128"/>
              <a:cs typeface="Meiryo" charset="-128"/>
            </a:endParaRPr>
          </a:p>
          <a:p>
            <a:pPr algn="ctr"/>
            <a:endParaRPr lang="ja-JP" altLang="en-US" sz="2000" dirty="0">
              <a:latin typeface="Meiryo" charset="-128"/>
              <a:ea typeface="Meiryo" charset="-128"/>
              <a:cs typeface="Meiryo" charset="-128"/>
            </a:endParaRPr>
          </a:p>
          <a:p>
            <a:pPr algn="ctr"/>
            <a:endParaRPr kumimoji="1" lang="ja-JP" altLang="en-US" sz="2000" dirty="0" smtClean="0">
              <a:latin typeface="Meiryo" charset="-128"/>
              <a:ea typeface="Meiryo" charset="-128"/>
              <a:cs typeface="Meiryo" charset="-128"/>
            </a:endParaRPr>
          </a:p>
          <a:p>
            <a:pPr algn="ctr"/>
            <a:endParaRPr lang="ja-JP" altLang="en-US" sz="2000" dirty="0">
              <a:latin typeface="Meiryo" charset="-128"/>
              <a:ea typeface="Meiryo" charset="-128"/>
              <a:cs typeface="Meiryo" charset="-128"/>
            </a:endParaRPr>
          </a:p>
        </p:txBody>
      </p:sp>
      <p:cxnSp>
        <p:nvCxnSpPr>
          <p:cNvPr id="116" name="直線コネクタ 115"/>
          <p:cNvCxnSpPr/>
          <p:nvPr/>
        </p:nvCxnSpPr>
        <p:spPr>
          <a:xfrm>
            <a:off x="5003798" y="5175670"/>
            <a:ext cx="3683001" cy="0"/>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8" name="直線コネクタ 117"/>
          <p:cNvCxnSpPr/>
          <p:nvPr/>
        </p:nvCxnSpPr>
        <p:spPr>
          <a:xfrm>
            <a:off x="4968755" y="4052196"/>
            <a:ext cx="3718044" cy="1183"/>
          </a:xfrm>
          <a:prstGeom prst="line">
            <a:avLst/>
          </a:prstGeom>
          <a:ln>
            <a:solidFill>
              <a:srgbClr val="FFFF00"/>
            </a:solidFill>
            <a:prstDash val="dash"/>
          </a:ln>
          <a:effectLst/>
        </p:spPr>
        <p:style>
          <a:lnRef idx="2">
            <a:schemeClr val="accent1"/>
          </a:lnRef>
          <a:fillRef idx="0">
            <a:schemeClr val="accent1"/>
          </a:fillRef>
          <a:effectRef idx="1">
            <a:schemeClr val="accent1"/>
          </a:effectRef>
          <a:fontRef idx="minor">
            <a:schemeClr val="tx1"/>
          </a:fontRef>
        </p:style>
      </p:cxnSp>
      <p:sp>
        <p:nvSpPr>
          <p:cNvPr id="119" name="テキスト ボックス 118"/>
          <p:cNvSpPr txBox="1"/>
          <p:nvPr/>
        </p:nvSpPr>
        <p:spPr>
          <a:xfrm>
            <a:off x="151368" y="3474464"/>
            <a:ext cx="369332" cy="1169551"/>
          </a:xfrm>
          <a:prstGeom prst="rect">
            <a:avLst/>
          </a:prstGeom>
          <a:noFill/>
        </p:spPr>
        <p:txBody>
          <a:bodyPr vert="eaVert" wrap="none" rtlCol="0">
            <a:spAutoFit/>
          </a:bodyPr>
          <a:lstStyle/>
          <a:p>
            <a:pPr algn="ctr"/>
            <a:r>
              <a:rPr kumimoji="1" lang="ja-JP" altLang="en-US" sz="1200" dirty="0" smtClean="0">
                <a:solidFill>
                  <a:srgbClr val="FF0000"/>
                </a:solidFill>
                <a:latin typeface="Meiryo" charset="-128"/>
                <a:ea typeface="Meiryo" charset="-128"/>
                <a:cs typeface="Meiryo" charset="-128"/>
              </a:rPr>
              <a:t>最低限のライン</a:t>
            </a:r>
            <a:endParaRPr kumimoji="1" lang="ja-JP" altLang="en-US" sz="1200" dirty="0">
              <a:solidFill>
                <a:srgbClr val="FF0000"/>
              </a:solidFill>
              <a:latin typeface="Meiryo" charset="-128"/>
              <a:ea typeface="Meiryo" charset="-128"/>
              <a:cs typeface="Meiryo" charset="-128"/>
            </a:endParaRPr>
          </a:p>
        </p:txBody>
      </p:sp>
      <p:sp>
        <p:nvSpPr>
          <p:cNvPr id="120" name="テキスト ボックス 119"/>
          <p:cNvSpPr txBox="1"/>
          <p:nvPr/>
        </p:nvSpPr>
        <p:spPr>
          <a:xfrm>
            <a:off x="4710668" y="3461764"/>
            <a:ext cx="369332" cy="1169551"/>
          </a:xfrm>
          <a:prstGeom prst="rect">
            <a:avLst/>
          </a:prstGeom>
          <a:noFill/>
          <a:ln>
            <a:noFill/>
          </a:ln>
        </p:spPr>
        <p:txBody>
          <a:bodyPr vert="eaVert" wrap="none" rtlCol="0">
            <a:spAutoFit/>
          </a:bodyPr>
          <a:lstStyle/>
          <a:p>
            <a:pPr algn="ctr"/>
            <a:r>
              <a:rPr kumimoji="1" lang="ja-JP" altLang="en-US" sz="1200" dirty="0" smtClean="0">
                <a:solidFill>
                  <a:srgbClr val="FF0000"/>
                </a:solidFill>
                <a:latin typeface="Meiryo" charset="-128"/>
                <a:ea typeface="Meiryo" charset="-128"/>
                <a:cs typeface="Meiryo" charset="-128"/>
              </a:rPr>
              <a:t>最低限のライン</a:t>
            </a:r>
            <a:endParaRPr kumimoji="1" lang="ja-JP" altLang="en-US" sz="1200" dirty="0">
              <a:solidFill>
                <a:srgbClr val="FF0000"/>
              </a:solidFill>
              <a:latin typeface="Meiryo" charset="-128"/>
              <a:ea typeface="Meiryo" charset="-128"/>
              <a:cs typeface="Meiryo" charset="-128"/>
            </a:endParaRPr>
          </a:p>
        </p:txBody>
      </p:sp>
      <p:cxnSp>
        <p:nvCxnSpPr>
          <p:cNvPr id="121" name="直線コネクタ 120"/>
          <p:cNvCxnSpPr/>
          <p:nvPr/>
        </p:nvCxnSpPr>
        <p:spPr>
          <a:xfrm>
            <a:off x="520700" y="4052196"/>
            <a:ext cx="3654918" cy="2367"/>
          </a:xfrm>
          <a:prstGeom prst="line">
            <a:avLst/>
          </a:prstGeom>
          <a:ln>
            <a:solidFill>
              <a:srgbClr val="FFFF00"/>
            </a:solidFill>
            <a:prstDash val="dash"/>
          </a:ln>
          <a:effectLst/>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457200" y="4310974"/>
            <a:ext cx="1148878" cy="677108"/>
          </a:xfrm>
          <a:prstGeom prst="rect">
            <a:avLst/>
          </a:prstGeom>
          <a:noFill/>
        </p:spPr>
        <p:txBody>
          <a:bodyPr wrap="square" rtlCol="0">
            <a:spAutoFit/>
          </a:bodyPr>
          <a:lstStyle/>
          <a:p>
            <a:pPr algn="ctr"/>
            <a:r>
              <a:rPr kumimoji="1" lang="ja-JP" altLang="en-US" sz="2400" dirty="0" smtClean="0">
                <a:solidFill>
                  <a:schemeClr val="bg1"/>
                </a:solidFill>
                <a:latin typeface="Meiryo" charset="-128"/>
                <a:ea typeface="Meiryo" charset="-128"/>
                <a:cs typeface="Meiryo" charset="-128"/>
              </a:rPr>
              <a:t>品質</a:t>
            </a:r>
          </a:p>
          <a:p>
            <a:pPr algn="ctr"/>
            <a:r>
              <a:rPr lang="en-US" altLang="ja-JP" sz="1400" dirty="0" smtClean="0">
                <a:solidFill>
                  <a:schemeClr val="bg1"/>
                </a:solidFill>
                <a:latin typeface="Meiryo" charset="-128"/>
                <a:ea typeface="Meiryo" charset="-128"/>
                <a:cs typeface="Meiryo" charset="-128"/>
              </a:rPr>
              <a:t>Quality</a:t>
            </a:r>
            <a:endParaRPr kumimoji="1" lang="ja-JP" altLang="en-US" sz="1400" dirty="0">
              <a:solidFill>
                <a:schemeClr val="bg1"/>
              </a:solidFill>
              <a:latin typeface="Meiryo" charset="-128"/>
              <a:ea typeface="Meiryo" charset="-128"/>
              <a:cs typeface="Meiryo" charset="-128"/>
            </a:endParaRPr>
          </a:p>
        </p:txBody>
      </p:sp>
      <p:sp>
        <p:nvSpPr>
          <p:cNvPr id="122" name="テキスト ボックス 121"/>
          <p:cNvSpPr txBox="1"/>
          <p:nvPr/>
        </p:nvSpPr>
        <p:spPr>
          <a:xfrm>
            <a:off x="1751393" y="4317170"/>
            <a:ext cx="1148878" cy="677108"/>
          </a:xfrm>
          <a:prstGeom prst="rect">
            <a:avLst/>
          </a:prstGeom>
          <a:noFill/>
        </p:spPr>
        <p:txBody>
          <a:bodyPr wrap="square" rtlCol="0">
            <a:spAutoFit/>
          </a:bodyPr>
          <a:lstStyle/>
          <a:p>
            <a:pPr algn="ctr"/>
            <a:r>
              <a:rPr kumimoji="1" lang="ja-JP" altLang="en-US" sz="2400" dirty="0" smtClean="0">
                <a:solidFill>
                  <a:schemeClr val="bg1"/>
                </a:solidFill>
                <a:latin typeface="Meiryo" charset="-128"/>
                <a:ea typeface="Meiryo" charset="-128"/>
                <a:cs typeface="Meiryo" charset="-128"/>
              </a:rPr>
              <a:t>コスト</a:t>
            </a:r>
            <a:endParaRPr lang="en-US" altLang="ja-JP" sz="1400" dirty="0">
              <a:solidFill>
                <a:schemeClr val="bg1"/>
              </a:solidFill>
              <a:latin typeface="Meiryo" charset="-128"/>
              <a:ea typeface="Meiryo" charset="-128"/>
              <a:cs typeface="Meiryo" charset="-128"/>
            </a:endParaRPr>
          </a:p>
          <a:p>
            <a:pPr algn="ctr"/>
            <a:r>
              <a:rPr kumimoji="1" lang="en-US" altLang="ja-JP" sz="1400" dirty="0" smtClean="0">
                <a:solidFill>
                  <a:schemeClr val="bg1"/>
                </a:solidFill>
                <a:latin typeface="Meiryo" charset="-128"/>
                <a:ea typeface="Meiryo" charset="-128"/>
                <a:cs typeface="Meiryo" charset="-128"/>
              </a:rPr>
              <a:t>Cost</a:t>
            </a:r>
            <a:endParaRPr kumimoji="1" lang="ja-JP" altLang="en-US" sz="1400" dirty="0">
              <a:solidFill>
                <a:schemeClr val="bg1"/>
              </a:solidFill>
              <a:latin typeface="Meiryo" charset="-128"/>
              <a:ea typeface="Meiryo" charset="-128"/>
              <a:cs typeface="Meiryo" charset="-128"/>
            </a:endParaRPr>
          </a:p>
        </p:txBody>
      </p:sp>
      <p:sp>
        <p:nvSpPr>
          <p:cNvPr id="123" name="テキスト ボックス 122"/>
          <p:cNvSpPr txBox="1"/>
          <p:nvPr/>
        </p:nvSpPr>
        <p:spPr>
          <a:xfrm>
            <a:off x="3025677" y="4315794"/>
            <a:ext cx="1148878" cy="677108"/>
          </a:xfrm>
          <a:prstGeom prst="rect">
            <a:avLst/>
          </a:prstGeom>
          <a:noFill/>
        </p:spPr>
        <p:txBody>
          <a:bodyPr wrap="square" rtlCol="0">
            <a:spAutoFit/>
          </a:bodyPr>
          <a:lstStyle/>
          <a:p>
            <a:pPr algn="ctr"/>
            <a:r>
              <a:rPr kumimoji="1" lang="ja-JP" altLang="en-US" sz="2400" dirty="0" smtClean="0">
                <a:solidFill>
                  <a:schemeClr val="bg1"/>
                </a:solidFill>
                <a:latin typeface="Meiryo" charset="-128"/>
                <a:ea typeface="Meiryo" charset="-128"/>
                <a:cs typeface="Meiryo" charset="-128"/>
              </a:rPr>
              <a:t>納期</a:t>
            </a:r>
            <a:endParaRPr lang="ja-JP" altLang="en-US" sz="1400" dirty="0">
              <a:solidFill>
                <a:schemeClr val="bg1"/>
              </a:solidFill>
              <a:latin typeface="Meiryo" charset="-128"/>
              <a:ea typeface="Meiryo" charset="-128"/>
              <a:cs typeface="Meiryo" charset="-128"/>
            </a:endParaRPr>
          </a:p>
          <a:p>
            <a:pPr algn="ctr"/>
            <a:r>
              <a:rPr kumimoji="1" lang="en-US" altLang="ja-JP" sz="1400" dirty="0" smtClean="0">
                <a:solidFill>
                  <a:schemeClr val="bg1"/>
                </a:solidFill>
                <a:latin typeface="Meiryo" charset="-128"/>
                <a:ea typeface="Meiryo" charset="-128"/>
                <a:cs typeface="Meiryo" charset="-128"/>
              </a:rPr>
              <a:t>Delivery</a:t>
            </a:r>
            <a:endParaRPr kumimoji="1" lang="ja-JP" altLang="en-US" sz="1400" dirty="0">
              <a:solidFill>
                <a:schemeClr val="bg1"/>
              </a:solidFill>
              <a:latin typeface="Meiryo" charset="-128"/>
              <a:ea typeface="Meiryo" charset="-128"/>
              <a:cs typeface="Meiryo" charset="-128"/>
            </a:endParaRPr>
          </a:p>
        </p:txBody>
      </p:sp>
      <p:sp>
        <p:nvSpPr>
          <p:cNvPr id="124" name="テキスト ボックス 123"/>
          <p:cNvSpPr txBox="1"/>
          <p:nvPr/>
        </p:nvSpPr>
        <p:spPr>
          <a:xfrm>
            <a:off x="5016393" y="4305257"/>
            <a:ext cx="1148878" cy="677108"/>
          </a:xfrm>
          <a:prstGeom prst="rect">
            <a:avLst/>
          </a:prstGeom>
          <a:noFill/>
        </p:spPr>
        <p:txBody>
          <a:bodyPr wrap="square" rtlCol="0">
            <a:spAutoFit/>
          </a:bodyPr>
          <a:lstStyle/>
          <a:p>
            <a:pPr algn="ctr"/>
            <a:r>
              <a:rPr kumimoji="1" lang="ja-JP" altLang="en-US" sz="2400" dirty="0" smtClean="0">
                <a:solidFill>
                  <a:schemeClr val="bg1"/>
                </a:solidFill>
                <a:latin typeface="Meiryo" charset="-128"/>
                <a:ea typeface="Meiryo" charset="-128"/>
                <a:cs typeface="Meiryo" charset="-128"/>
              </a:rPr>
              <a:t>品質</a:t>
            </a:r>
          </a:p>
          <a:p>
            <a:pPr algn="ctr"/>
            <a:r>
              <a:rPr lang="en-US" altLang="ja-JP" sz="1400" dirty="0" smtClean="0">
                <a:solidFill>
                  <a:schemeClr val="bg1"/>
                </a:solidFill>
                <a:latin typeface="Meiryo" charset="-128"/>
                <a:ea typeface="Meiryo" charset="-128"/>
                <a:cs typeface="Meiryo" charset="-128"/>
              </a:rPr>
              <a:t>Quality</a:t>
            </a:r>
            <a:endParaRPr kumimoji="1" lang="ja-JP" altLang="en-US" sz="1400" dirty="0">
              <a:solidFill>
                <a:schemeClr val="bg1"/>
              </a:solidFill>
              <a:latin typeface="Meiryo" charset="-128"/>
              <a:ea typeface="Meiryo" charset="-128"/>
              <a:cs typeface="Meiryo" charset="-128"/>
            </a:endParaRPr>
          </a:p>
        </p:txBody>
      </p:sp>
      <p:sp>
        <p:nvSpPr>
          <p:cNvPr id="125" name="テキスト ボックス 124"/>
          <p:cNvSpPr txBox="1"/>
          <p:nvPr/>
        </p:nvSpPr>
        <p:spPr>
          <a:xfrm>
            <a:off x="6310586" y="4311453"/>
            <a:ext cx="1148878" cy="677108"/>
          </a:xfrm>
          <a:prstGeom prst="rect">
            <a:avLst/>
          </a:prstGeom>
          <a:noFill/>
        </p:spPr>
        <p:txBody>
          <a:bodyPr wrap="square" rtlCol="0">
            <a:spAutoFit/>
          </a:bodyPr>
          <a:lstStyle/>
          <a:p>
            <a:pPr algn="ctr"/>
            <a:r>
              <a:rPr kumimoji="1" lang="ja-JP" altLang="en-US" sz="2400" dirty="0" smtClean="0">
                <a:solidFill>
                  <a:schemeClr val="bg1"/>
                </a:solidFill>
                <a:latin typeface="Meiryo" charset="-128"/>
                <a:ea typeface="Meiryo" charset="-128"/>
                <a:cs typeface="Meiryo" charset="-128"/>
              </a:rPr>
              <a:t>コスト</a:t>
            </a:r>
            <a:endParaRPr lang="en-US" altLang="ja-JP" sz="1400" dirty="0">
              <a:solidFill>
                <a:schemeClr val="bg1"/>
              </a:solidFill>
              <a:latin typeface="Meiryo" charset="-128"/>
              <a:ea typeface="Meiryo" charset="-128"/>
              <a:cs typeface="Meiryo" charset="-128"/>
            </a:endParaRPr>
          </a:p>
          <a:p>
            <a:pPr algn="ctr"/>
            <a:r>
              <a:rPr kumimoji="1" lang="en-US" altLang="ja-JP" sz="1400" dirty="0" smtClean="0">
                <a:solidFill>
                  <a:schemeClr val="bg1"/>
                </a:solidFill>
                <a:latin typeface="Meiryo" charset="-128"/>
                <a:ea typeface="Meiryo" charset="-128"/>
                <a:cs typeface="Meiryo" charset="-128"/>
              </a:rPr>
              <a:t>Cost</a:t>
            </a:r>
            <a:endParaRPr kumimoji="1" lang="ja-JP" altLang="en-US" sz="1400" dirty="0">
              <a:solidFill>
                <a:schemeClr val="bg1"/>
              </a:solidFill>
              <a:latin typeface="Meiryo" charset="-128"/>
              <a:ea typeface="Meiryo" charset="-128"/>
              <a:cs typeface="Meiryo" charset="-128"/>
            </a:endParaRPr>
          </a:p>
        </p:txBody>
      </p:sp>
      <p:sp>
        <p:nvSpPr>
          <p:cNvPr id="126" name="テキスト ボックス 125"/>
          <p:cNvSpPr txBox="1"/>
          <p:nvPr/>
        </p:nvSpPr>
        <p:spPr>
          <a:xfrm>
            <a:off x="7550431" y="4310974"/>
            <a:ext cx="1148878" cy="677108"/>
          </a:xfrm>
          <a:prstGeom prst="rect">
            <a:avLst/>
          </a:prstGeom>
          <a:noFill/>
        </p:spPr>
        <p:txBody>
          <a:bodyPr wrap="square" rtlCol="0">
            <a:spAutoFit/>
          </a:bodyPr>
          <a:lstStyle/>
          <a:p>
            <a:pPr algn="ctr"/>
            <a:r>
              <a:rPr kumimoji="1" lang="ja-JP" altLang="en-US" sz="2400" dirty="0" smtClean="0">
                <a:solidFill>
                  <a:schemeClr val="bg1"/>
                </a:solidFill>
                <a:latin typeface="Meiryo" charset="-128"/>
                <a:ea typeface="Meiryo" charset="-128"/>
                <a:cs typeface="Meiryo" charset="-128"/>
              </a:rPr>
              <a:t>納期</a:t>
            </a:r>
            <a:endParaRPr lang="ja-JP" altLang="en-US" sz="1400" dirty="0">
              <a:solidFill>
                <a:schemeClr val="bg1"/>
              </a:solidFill>
              <a:latin typeface="Meiryo" charset="-128"/>
              <a:ea typeface="Meiryo" charset="-128"/>
              <a:cs typeface="Meiryo" charset="-128"/>
            </a:endParaRPr>
          </a:p>
          <a:p>
            <a:pPr algn="ctr"/>
            <a:r>
              <a:rPr kumimoji="1" lang="en-US" altLang="ja-JP" sz="1400" dirty="0" smtClean="0">
                <a:solidFill>
                  <a:schemeClr val="bg1"/>
                </a:solidFill>
                <a:latin typeface="Meiryo" charset="-128"/>
                <a:ea typeface="Meiryo" charset="-128"/>
                <a:cs typeface="Meiryo" charset="-128"/>
              </a:rPr>
              <a:t>Delivery</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118224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システムインテグレーションが直面する</a:t>
            </a:r>
            <a:r>
              <a:rPr lang="en-US" altLang="ja-JP" dirty="0"/>
              <a:t>8</a:t>
            </a:r>
            <a:r>
              <a:rPr lang="ja-JP" altLang="ja-JP" dirty="0"/>
              <a:t>つの現実</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4" name="正方形/長方形 3"/>
          <p:cNvSpPr/>
          <p:nvPr/>
        </p:nvSpPr>
        <p:spPr>
          <a:xfrm>
            <a:off x="857582" y="5056773"/>
            <a:ext cx="7432011" cy="956474"/>
          </a:xfrm>
          <a:prstGeom prst="rect">
            <a:avLst/>
          </a:prstGeom>
          <a:solidFill>
            <a:srgbClr val="00CC3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メイリオ"/>
                <a:ea typeface="メイリオ"/>
                <a:cs typeface="メイリオ"/>
              </a:rPr>
              <a:t>既存のシステム・インテグレーション</a:t>
            </a:r>
            <a:endParaRPr kumimoji="1" lang="ja-JP" altLang="en-US" sz="2400" dirty="0">
              <a:solidFill>
                <a:srgbClr val="FFFFFF"/>
              </a:solidFill>
              <a:latin typeface="メイリオ"/>
              <a:ea typeface="メイリオ"/>
              <a:cs typeface="メイリオ"/>
            </a:endParaRPr>
          </a:p>
        </p:txBody>
      </p:sp>
      <p:sp>
        <p:nvSpPr>
          <p:cNvPr id="9" name="ホームベース 8"/>
          <p:cNvSpPr/>
          <p:nvPr/>
        </p:nvSpPr>
        <p:spPr>
          <a:xfrm rot="5400000">
            <a:off x="-663360" y="2798854"/>
            <a:ext cx="3904245" cy="862367"/>
          </a:xfrm>
          <a:prstGeom prst="homePlat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endParaRPr kumimoji="1" lang="ja-JP" altLang="en-US" sz="2400" dirty="0">
              <a:solidFill>
                <a:srgbClr val="FFFFFF"/>
              </a:solidFill>
              <a:latin typeface="Hiragino Kaku Gothic Pro W6" charset="-128"/>
              <a:ea typeface="Hiragino Kaku Gothic Pro W6" charset="-128"/>
              <a:cs typeface="Hiragino Kaku Gothic Pro W6" charset="-128"/>
            </a:endParaRPr>
          </a:p>
        </p:txBody>
      </p:sp>
      <p:sp>
        <p:nvSpPr>
          <p:cNvPr id="12" name="ホームベース 11"/>
          <p:cNvSpPr/>
          <p:nvPr/>
        </p:nvSpPr>
        <p:spPr>
          <a:xfrm rot="5400000">
            <a:off x="269562" y="2798854"/>
            <a:ext cx="3904245" cy="862367"/>
          </a:xfrm>
          <a:prstGeom prst="homePlat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2400" dirty="0">
              <a:solidFill>
                <a:srgbClr val="FFFFFF"/>
              </a:solidFill>
              <a:latin typeface="Hiragino Kaku Gothic Pro W6" charset="-128"/>
              <a:ea typeface="Hiragino Kaku Gothic Pro W6" charset="-128"/>
              <a:cs typeface="Hiragino Kaku Gothic Pro W6" charset="-128"/>
            </a:endParaRPr>
          </a:p>
        </p:txBody>
      </p:sp>
      <p:sp>
        <p:nvSpPr>
          <p:cNvPr id="13" name="ホームベース 12"/>
          <p:cNvSpPr/>
          <p:nvPr/>
        </p:nvSpPr>
        <p:spPr>
          <a:xfrm rot="5400000">
            <a:off x="1210321" y="2798853"/>
            <a:ext cx="3904245" cy="862367"/>
          </a:xfrm>
          <a:prstGeom prst="homePlat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2400" dirty="0">
              <a:solidFill>
                <a:srgbClr val="FFFFFF"/>
              </a:solidFill>
              <a:latin typeface="Hiragino Kaku Gothic Pro W6" charset="-128"/>
              <a:ea typeface="Hiragino Kaku Gothic Pro W6" charset="-128"/>
              <a:cs typeface="Hiragino Kaku Gothic Pro W6" charset="-128"/>
            </a:endParaRPr>
          </a:p>
        </p:txBody>
      </p:sp>
      <p:sp>
        <p:nvSpPr>
          <p:cNvPr id="15" name="ホームベース 14"/>
          <p:cNvSpPr/>
          <p:nvPr/>
        </p:nvSpPr>
        <p:spPr>
          <a:xfrm rot="5400000">
            <a:off x="2151083" y="2798854"/>
            <a:ext cx="3904245" cy="862367"/>
          </a:xfrm>
          <a:prstGeom prst="homePlat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2400" dirty="0">
              <a:solidFill>
                <a:srgbClr val="FFFFFF"/>
              </a:solidFill>
              <a:latin typeface="Hiragino Kaku Gothic Pro W6" charset="-128"/>
              <a:ea typeface="Hiragino Kaku Gothic Pro W6" charset="-128"/>
              <a:cs typeface="Hiragino Kaku Gothic Pro W6" charset="-128"/>
            </a:endParaRPr>
          </a:p>
        </p:txBody>
      </p:sp>
      <p:sp>
        <p:nvSpPr>
          <p:cNvPr id="16" name="ホームベース 15"/>
          <p:cNvSpPr/>
          <p:nvPr/>
        </p:nvSpPr>
        <p:spPr>
          <a:xfrm rot="5400000">
            <a:off x="3091844" y="2798854"/>
            <a:ext cx="3904245" cy="862367"/>
          </a:xfrm>
          <a:prstGeom prst="homePlat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2400" dirty="0">
              <a:solidFill>
                <a:srgbClr val="FFFFFF"/>
              </a:solidFill>
              <a:latin typeface="Hiragino Kaku Gothic Pro W6" charset="-128"/>
              <a:ea typeface="Hiragino Kaku Gothic Pro W6" charset="-128"/>
              <a:cs typeface="Hiragino Kaku Gothic Pro W6" charset="-128"/>
            </a:endParaRPr>
          </a:p>
        </p:txBody>
      </p:sp>
      <p:sp>
        <p:nvSpPr>
          <p:cNvPr id="17" name="ホームベース 16"/>
          <p:cNvSpPr/>
          <p:nvPr/>
        </p:nvSpPr>
        <p:spPr>
          <a:xfrm rot="5400000">
            <a:off x="4024766" y="2798854"/>
            <a:ext cx="3904245" cy="862367"/>
          </a:xfrm>
          <a:prstGeom prst="homePlat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2400" dirty="0">
              <a:solidFill>
                <a:srgbClr val="FFFFFF"/>
              </a:solidFill>
              <a:latin typeface="Hiragino Kaku Gothic Pro W6" charset="-128"/>
              <a:ea typeface="Hiragino Kaku Gothic Pro W6" charset="-128"/>
              <a:cs typeface="Hiragino Kaku Gothic Pro W6" charset="-128"/>
            </a:endParaRPr>
          </a:p>
        </p:txBody>
      </p:sp>
      <p:sp>
        <p:nvSpPr>
          <p:cNvPr id="18" name="ホームベース 17"/>
          <p:cNvSpPr/>
          <p:nvPr/>
        </p:nvSpPr>
        <p:spPr>
          <a:xfrm rot="5400000">
            <a:off x="4965525" y="2798854"/>
            <a:ext cx="3904245" cy="862367"/>
          </a:xfrm>
          <a:prstGeom prst="homePlat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2400" dirty="0">
              <a:solidFill>
                <a:srgbClr val="FFFFFF"/>
              </a:solidFill>
              <a:latin typeface="Hiragino Kaku Gothic Pro W6" charset="-128"/>
              <a:ea typeface="Hiragino Kaku Gothic Pro W6" charset="-128"/>
              <a:cs typeface="Hiragino Kaku Gothic Pro W6" charset="-128"/>
            </a:endParaRPr>
          </a:p>
        </p:txBody>
      </p:sp>
      <p:sp>
        <p:nvSpPr>
          <p:cNvPr id="19" name="ホームベース 18"/>
          <p:cNvSpPr/>
          <p:nvPr/>
        </p:nvSpPr>
        <p:spPr>
          <a:xfrm rot="5400000">
            <a:off x="5906287" y="2798854"/>
            <a:ext cx="3904245" cy="862367"/>
          </a:xfrm>
          <a:prstGeom prst="homePlat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2400" dirty="0">
              <a:solidFill>
                <a:srgbClr val="FFFFFF"/>
              </a:solidFill>
              <a:latin typeface="Hiragino Kaku Gothic Pro W6" charset="-128"/>
              <a:ea typeface="Hiragino Kaku Gothic Pro W6" charset="-128"/>
              <a:cs typeface="Hiragino Kaku Gothic Pro W6" charset="-128"/>
            </a:endParaRPr>
          </a:p>
        </p:txBody>
      </p:sp>
      <p:sp>
        <p:nvSpPr>
          <p:cNvPr id="11" name="テキスト ボックス 10"/>
          <p:cNvSpPr txBox="1"/>
          <p:nvPr/>
        </p:nvSpPr>
        <p:spPr>
          <a:xfrm>
            <a:off x="1000437" y="1442554"/>
            <a:ext cx="553998" cy="3480939"/>
          </a:xfrm>
          <a:prstGeom prst="rect">
            <a:avLst/>
          </a:prstGeom>
          <a:noFill/>
          <a:effectLst>
            <a:outerShdw blurRad="50800" dist="38100" dir="2700000" algn="tl" rotWithShape="0">
              <a:prstClr val="black">
                <a:alpha val="40000"/>
              </a:prstClr>
            </a:outerShdw>
          </a:effectLst>
        </p:spPr>
        <p:txBody>
          <a:bodyPr vert="eaVert" wrap="square" rtlCol="0">
            <a:spAutoFit/>
          </a:bodyPr>
          <a:lstStyle/>
          <a:p>
            <a:r>
              <a:rPr kumimoji="1" lang="ja-JP" altLang="en-US" sz="2400" dirty="0" smtClean="0">
                <a:solidFill>
                  <a:schemeClr val="bg1"/>
                </a:solidFill>
                <a:latin typeface="Hiragino Kaku Gothic Pro W6" charset="-128"/>
                <a:ea typeface="Hiragino Kaku Gothic Pro W6" charset="-128"/>
                <a:cs typeface="Hiragino Kaku Gothic Pro W6" charset="-128"/>
              </a:rPr>
              <a:t>工数の喪失</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20" name="テキスト ボックス 19"/>
          <p:cNvSpPr txBox="1"/>
          <p:nvPr/>
        </p:nvSpPr>
        <p:spPr>
          <a:xfrm>
            <a:off x="1719946" y="1442554"/>
            <a:ext cx="923330" cy="3480939"/>
          </a:xfrm>
          <a:prstGeom prst="rect">
            <a:avLst/>
          </a:prstGeom>
          <a:noFill/>
          <a:effectLst>
            <a:outerShdw blurRad="50800" dist="38100" dir="2700000" algn="tl" rotWithShape="0">
              <a:prstClr val="black">
                <a:alpha val="40000"/>
              </a:prstClr>
            </a:outerShdw>
          </a:effectLst>
        </p:spPr>
        <p:txBody>
          <a:bodyPr vert="eaVert" wrap="square" rtlCol="0">
            <a:spAutoFit/>
          </a:bodyPr>
          <a:lstStyle/>
          <a:p>
            <a:r>
              <a:rPr kumimoji="1" lang="ja-JP" altLang="en-US" sz="2400" dirty="0" smtClean="0">
                <a:solidFill>
                  <a:schemeClr val="bg1"/>
                </a:solidFill>
                <a:latin typeface="Hiragino Kaku Gothic Pro W6" charset="-128"/>
                <a:ea typeface="Hiragino Kaku Gothic Pro W6" charset="-128"/>
                <a:cs typeface="Hiragino Kaku Gothic Pro W6" charset="-128"/>
              </a:rPr>
              <a:t>ユーザー企業の</a:t>
            </a:r>
            <a:endParaRPr kumimoji="1" lang="en-US" altLang="ja-JP" sz="2400" dirty="0" smtClean="0">
              <a:solidFill>
                <a:schemeClr val="bg1"/>
              </a:solidFill>
              <a:latin typeface="Hiragino Kaku Gothic Pro W6" charset="-128"/>
              <a:ea typeface="Hiragino Kaku Gothic Pro W6" charset="-128"/>
              <a:cs typeface="Hiragino Kaku Gothic Pro W6" charset="-128"/>
            </a:endParaRPr>
          </a:p>
          <a:p>
            <a:r>
              <a:rPr kumimoji="1" lang="ja-JP" altLang="en-US" sz="2400" dirty="0" smtClean="0">
                <a:solidFill>
                  <a:schemeClr val="bg1"/>
                </a:solidFill>
                <a:latin typeface="Hiragino Kaku Gothic Pro W6" charset="-128"/>
                <a:ea typeface="Hiragino Kaku Gothic Pro W6" charset="-128"/>
                <a:cs typeface="Hiragino Kaku Gothic Pro W6" charset="-128"/>
              </a:rPr>
              <a:t>期待の変化</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21" name="テキスト ボックス 20"/>
          <p:cNvSpPr txBox="1"/>
          <p:nvPr/>
        </p:nvSpPr>
        <p:spPr>
          <a:xfrm>
            <a:off x="4617141" y="1442554"/>
            <a:ext cx="861774" cy="3480939"/>
          </a:xfrm>
          <a:prstGeom prst="rect">
            <a:avLst/>
          </a:prstGeom>
          <a:noFill/>
          <a:effectLst>
            <a:outerShdw blurRad="50800" dist="38100" dir="2700000" algn="tl" rotWithShape="0">
              <a:prstClr val="black">
                <a:alpha val="40000"/>
              </a:prstClr>
            </a:outerShdw>
          </a:effectLst>
        </p:spPr>
        <p:txBody>
          <a:bodyPr vert="eaVert" wrap="square" rtlCol="0">
            <a:spAutoFit/>
          </a:bodyPr>
          <a:lstStyle/>
          <a:p>
            <a:r>
              <a:rPr kumimoji="1" lang="ja-JP" altLang="en-US" sz="2000" dirty="0" smtClean="0">
                <a:solidFill>
                  <a:schemeClr val="bg1"/>
                </a:solidFill>
                <a:latin typeface="Hiragino Kaku Gothic Pro W6" charset="-128"/>
                <a:ea typeface="Hiragino Kaku Gothic Pro W6" charset="-128"/>
                <a:cs typeface="Hiragino Kaku Gothic Pro W6" charset="-128"/>
              </a:rPr>
              <a:t>シチズンインテグレーター</a:t>
            </a:r>
            <a:endParaRPr kumimoji="1" lang="en-US" altLang="ja-JP" sz="2000" dirty="0" smtClean="0">
              <a:solidFill>
                <a:schemeClr val="bg1"/>
              </a:solidFill>
              <a:latin typeface="Hiragino Kaku Gothic Pro W6" charset="-128"/>
              <a:ea typeface="Hiragino Kaku Gothic Pro W6" charset="-128"/>
              <a:cs typeface="Hiragino Kaku Gothic Pro W6" charset="-128"/>
            </a:endParaRPr>
          </a:p>
          <a:p>
            <a:r>
              <a:rPr kumimoji="1" lang="ja-JP" altLang="en-US" sz="2400" dirty="0" smtClean="0">
                <a:solidFill>
                  <a:schemeClr val="bg1"/>
                </a:solidFill>
                <a:latin typeface="Hiragino Kaku Gothic Pro W6" charset="-128"/>
                <a:ea typeface="Hiragino Kaku Gothic Pro W6" charset="-128"/>
                <a:cs typeface="Hiragino Kaku Gothic Pro W6" charset="-128"/>
              </a:rPr>
              <a:t>との競合</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22" name="テキスト ボックス 21"/>
          <p:cNvSpPr txBox="1"/>
          <p:nvPr/>
        </p:nvSpPr>
        <p:spPr>
          <a:xfrm>
            <a:off x="2878760" y="1442554"/>
            <a:ext cx="553998" cy="3480939"/>
          </a:xfrm>
          <a:prstGeom prst="rect">
            <a:avLst/>
          </a:prstGeom>
          <a:noFill/>
          <a:effectLst>
            <a:outerShdw blurRad="50800" dist="38100" dir="2700000" algn="tl" rotWithShape="0">
              <a:prstClr val="black">
                <a:alpha val="40000"/>
              </a:prstClr>
            </a:outerShdw>
          </a:effectLst>
        </p:spPr>
        <p:txBody>
          <a:bodyPr vert="eaVert" wrap="square" rtlCol="0">
            <a:spAutoFit/>
          </a:bodyPr>
          <a:lstStyle/>
          <a:p>
            <a:r>
              <a:rPr kumimoji="1" lang="ja-JP" altLang="en-US" sz="2400" dirty="0" smtClean="0">
                <a:solidFill>
                  <a:schemeClr val="bg1"/>
                </a:solidFill>
                <a:latin typeface="Hiragino Kaku Gothic Pro W6" charset="-128"/>
                <a:ea typeface="Hiragino Kaku Gothic Pro W6" charset="-128"/>
                <a:cs typeface="Hiragino Kaku Gothic Pro W6" charset="-128"/>
              </a:rPr>
              <a:t>労働力の喪失</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23" name="テキスト ボックス 22"/>
          <p:cNvSpPr txBox="1"/>
          <p:nvPr/>
        </p:nvSpPr>
        <p:spPr>
          <a:xfrm>
            <a:off x="3628752" y="1442554"/>
            <a:ext cx="923330" cy="3480939"/>
          </a:xfrm>
          <a:prstGeom prst="rect">
            <a:avLst/>
          </a:prstGeom>
          <a:noFill/>
          <a:effectLst>
            <a:outerShdw blurRad="50800" dist="38100" dir="2700000" algn="tl" rotWithShape="0">
              <a:prstClr val="black">
                <a:alpha val="40000"/>
              </a:prstClr>
            </a:outerShdw>
          </a:effectLst>
        </p:spPr>
        <p:txBody>
          <a:bodyPr vert="eaVert" wrap="square" rtlCol="0">
            <a:spAutoFit/>
          </a:bodyPr>
          <a:lstStyle/>
          <a:p>
            <a:r>
              <a:rPr kumimoji="1" lang="ja-JP" altLang="en-US" sz="2400" dirty="0" smtClean="0">
                <a:solidFill>
                  <a:schemeClr val="bg1"/>
                </a:solidFill>
                <a:latin typeface="Hiragino Kaku Gothic Pro W6" charset="-128"/>
                <a:ea typeface="Hiragino Kaku Gothic Pro W6" charset="-128"/>
                <a:cs typeface="Hiragino Kaku Gothic Pro W6" charset="-128"/>
              </a:rPr>
              <a:t>求められるスキルと</a:t>
            </a:r>
            <a:endParaRPr kumimoji="1" lang="en-US" altLang="ja-JP" sz="2400" dirty="0" smtClean="0">
              <a:solidFill>
                <a:schemeClr val="bg1"/>
              </a:solidFill>
              <a:latin typeface="Hiragino Kaku Gothic Pro W6" charset="-128"/>
              <a:ea typeface="Hiragino Kaku Gothic Pro W6" charset="-128"/>
              <a:cs typeface="Hiragino Kaku Gothic Pro W6" charset="-128"/>
            </a:endParaRPr>
          </a:p>
          <a:p>
            <a:r>
              <a:rPr kumimoji="1" lang="ja-JP" altLang="en-US" sz="2400" dirty="0" smtClean="0">
                <a:solidFill>
                  <a:schemeClr val="bg1"/>
                </a:solidFill>
                <a:latin typeface="Hiragino Kaku Gothic Pro W6" charset="-128"/>
                <a:ea typeface="Hiragino Kaku Gothic Pro W6" charset="-128"/>
                <a:cs typeface="Hiragino Kaku Gothic Pro W6" charset="-128"/>
              </a:rPr>
              <a:t>現実の不整合</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24" name="テキスト ボックス 23"/>
          <p:cNvSpPr txBox="1"/>
          <p:nvPr/>
        </p:nvSpPr>
        <p:spPr>
          <a:xfrm>
            <a:off x="5696401" y="1442555"/>
            <a:ext cx="553998" cy="3480939"/>
          </a:xfrm>
          <a:prstGeom prst="rect">
            <a:avLst/>
          </a:prstGeom>
          <a:noFill/>
          <a:effectLst>
            <a:outerShdw blurRad="50800" dist="38100" dir="2700000" algn="tl" rotWithShape="0">
              <a:prstClr val="black">
                <a:alpha val="40000"/>
              </a:prstClr>
            </a:outerShdw>
          </a:effectLst>
        </p:spPr>
        <p:txBody>
          <a:bodyPr vert="eaVert" wrap="square" rtlCol="0">
            <a:spAutoFit/>
          </a:bodyPr>
          <a:lstStyle/>
          <a:p>
            <a:r>
              <a:rPr kumimoji="1" lang="ja-JP" altLang="en-US" sz="2400" dirty="0" smtClean="0">
                <a:solidFill>
                  <a:schemeClr val="bg1"/>
                </a:solidFill>
                <a:latin typeface="Hiragino Kaku Gothic Pro W6" charset="-128"/>
                <a:ea typeface="Hiragino Kaku Gothic Pro W6" charset="-128"/>
                <a:cs typeface="Hiragino Kaku Gothic Pro W6" charset="-128"/>
              </a:rPr>
              <a:t>グローバル競争との対峙</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25" name="テキスト ボックス 24"/>
          <p:cNvSpPr txBox="1"/>
          <p:nvPr/>
        </p:nvSpPr>
        <p:spPr>
          <a:xfrm>
            <a:off x="6633913" y="1442554"/>
            <a:ext cx="553998" cy="3480939"/>
          </a:xfrm>
          <a:prstGeom prst="rect">
            <a:avLst/>
          </a:prstGeom>
          <a:noFill/>
          <a:effectLst>
            <a:outerShdw blurRad="50800" dist="38100" dir="2700000" algn="tl" rotWithShape="0">
              <a:prstClr val="black">
                <a:alpha val="40000"/>
              </a:prstClr>
            </a:outerShdw>
          </a:effectLst>
        </p:spPr>
        <p:txBody>
          <a:bodyPr vert="eaVert" wrap="square" rtlCol="0">
            <a:spAutoFit/>
          </a:bodyPr>
          <a:lstStyle/>
          <a:p>
            <a:r>
              <a:rPr kumimoji="1" lang="ja-JP" altLang="en-US" sz="2400" dirty="0" smtClean="0">
                <a:solidFill>
                  <a:schemeClr val="bg1"/>
                </a:solidFill>
                <a:latin typeface="Hiragino Kaku Gothic Pro W6" charset="-128"/>
                <a:ea typeface="Hiragino Kaku Gothic Pro W6" charset="-128"/>
                <a:cs typeface="Hiragino Kaku Gothic Pro W6" charset="-128"/>
              </a:rPr>
              <a:t>競争原理の変化</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26" name="テキスト ボックス 25"/>
          <p:cNvSpPr txBox="1"/>
          <p:nvPr/>
        </p:nvSpPr>
        <p:spPr>
          <a:xfrm>
            <a:off x="7585760" y="1442555"/>
            <a:ext cx="553998" cy="3480939"/>
          </a:xfrm>
          <a:prstGeom prst="rect">
            <a:avLst/>
          </a:prstGeom>
          <a:noFill/>
          <a:effectLst>
            <a:outerShdw blurRad="50800" dist="38100" dir="2700000" algn="tl" rotWithShape="0">
              <a:prstClr val="black">
                <a:alpha val="40000"/>
              </a:prstClr>
            </a:outerShdw>
          </a:effectLst>
        </p:spPr>
        <p:txBody>
          <a:bodyPr vert="eaVert" wrap="square" rtlCol="0">
            <a:spAutoFit/>
          </a:bodyPr>
          <a:lstStyle/>
          <a:p>
            <a:r>
              <a:rPr kumimoji="1" lang="ja-JP" altLang="en-US" sz="2400" dirty="0" smtClean="0">
                <a:solidFill>
                  <a:schemeClr val="bg1"/>
                </a:solidFill>
                <a:latin typeface="Hiragino Kaku Gothic Pro W6" charset="-128"/>
                <a:ea typeface="Hiragino Kaku Gothic Pro W6" charset="-128"/>
                <a:cs typeface="Hiragino Kaku Gothic Pro W6" charset="-128"/>
              </a:rPr>
              <a:t>異業種との競合</a:t>
            </a:r>
            <a:endParaRPr kumimoji="1" lang="ja-JP" altLang="en-US" sz="2400" dirty="0">
              <a:solidFill>
                <a:schemeClr val="bg1"/>
              </a:solidFill>
              <a:latin typeface="Hiragino Kaku Gothic Pro W6" charset="-128"/>
              <a:ea typeface="Hiragino Kaku Gothic Pro W6" charset="-128"/>
              <a:cs typeface="Hiragino Kaku Gothic Pro W6" charset="-128"/>
            </a:endParaRPr>
          </a:p>
        </p:txBody>
      </p:sp>
      <p:sp>
        <p:nvSpPr>
          <p:cNvPr id="28" name="爆発 2 27"/>
          <p:cNvSpPr/>
          <p:nvPr/>
        </p:nvSpPr>
        <p:spPr>
          <a:xfrm>
            <a:off x="2963256" y="5056773"/>
            <a:ext cx="469502" cy="293946"/>
          </a:xfrm>
          <a:prstGeom prst="irregularSeal2">
            <a:avLst/>
          </a:prstGeom>
          <a:solidFill>
            <a:srgbClr val="FF0000">
              <a:alpha val="88000"/>
            </a:srgbClr>
          </a:solidFill>
          <a:ln w="9525" cmpd="sng">
            <a:solidFill>
              <a:srgbClr val="FFFF00"/>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爆発 2 28"/>
          <p:cNvSpPr/>
          <p:nvPr/>
        </p:nvSpPr>
        <p:spPr>
          <a:xfrm>
            <a:off x="3888337" y="5035186"/>
            <a:ext cx="469502" cy="293946"/>
          </a:xfrm>
          <a:prstGeom prst="irregularSeal2">
            <a:avLst/>
          </a:prstGeom>
          <a:solidFill>
            <a:srgbClr val="FF0000">
              <a:alpha val="88000"/>
            </a:srgbClr>
          </a:solidFill>
          <a:ln w="9525" cmpd="sng">
            <a:solidFill>
              <a:srgbClr val="FFFF00"/>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爆発 2 29"/>
          <p:cNvSpPr/>
          <p:nvPr/>
        </p:nvSpPr>
        <p:spPr>
          <a:xfrm>
            <a:off x="1084933" y="5056773"/>
            <a:ext cx="469502" cy="293946"/>
          </a:xfrm>
          <a:prstGeom prst="irregularSeal2">
            <a:avLst/>
          </a:prstGeom>
          <a:solidFill>
            <a:srgbClr val="FF0000">
              <a:alpha val="88000"/>
            </a:srgbClr>
          </a:solidFill>
          <a:ln w="9525" cmpd="sng">
            <a:solidFill>
              <a:srgbClr val="FFFF00"/>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爆発 2 30"/>
          <p:cNvSpPr/>
          <p:nvPr/>
        </p:nvSpPr>
        <p:spPr>
          <a:xfrm>
            <a:off x="2010014" y="5035186"/>
            <a:ext cx="469502" cy="293946"/>
          </a:xfrm>
          <a:prstGeom prst="irregularSeal2">
            <a:avLst/>
          </a:prstGeom>
          <a:solidFill>
            <a:srgbClr val="FF0000">
              <a:alpha val="88000"/>
            </a:srgbClr>
          </a:solidFill>
          <a:ln w="9525" cmpd="sng">
            <a:solidFill>
              <a:srgbClr val="FFFF00"/>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爆発 2 31"/>
          <p:cNvSpPr/>
          <p:nvPr/>
        </p:nvSpPr>
        <p:spPr>
          <a:xfrm>
            <a:off x="6697999" y="5011614"/>
            <a:ext cx="469502" cy="293946"/>
          </a:xfrm>
          <a:prstGeom prst="irregularSeal2">
            <a:avLst/>
          </a:prstGeom>
          <a:solidFill>
            <a:srgbClr val="FF0000">
              <a:alpha val="88000"/>
            </a:srgbClr>
          </a:solidFill>
          <a:ln w="9525" cmpd="sng">
            <a:solidFill>
              <a:srgbClr val="FFFF00"/>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爆発 2 32"/>
          <p:cNvSpPr/>
          <p:nvPr/>
        </p:nvSpPr>
        <p:spPr>
          <a:xfrm>
            <a:off x="7623080" y="4990027"/>
            <a:ext cx="469502" cy="293946"/>
          </a:xfrm>
          <a:prstGeom prst="irregularSeal2">
            <a:avLst/>
          </a:prstGeom>
          <a:solidFill>
            <a:srgbClr val="FF0000">
              <a:alpha val="88000"/>
            </a:srgbClr>
          </a:solidFill>
          <a:ln w="9525" cmpd="sng">
            <a:solidFill>
              <a:srgbClr val="FFFF00"/>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爆発 2 33"/>
          <p:cNvSpPr/>
          <p:nvPr/>
        </p:nvSpPr>
        <p:spPr>
          <a:xfrm>
            <a:off x="4819676" y="5011614"/>
            <a:ext cx="469502" cy="293946"/>
          </a:xfrm>
          <a:prstGeom prst="irregularSeal2">
            <a:avLst/>
          </a:prstGeom>
          <a:solidFill>
            <a:srgbClr val="FF0000">
              <a:alpha val="88000"/>
            </a:srgbClr>
          </a:solidFill>
          <a:ln w="9525" cmpd="sng">
            <a:solidFill>
              <a:srgbClr val="FFFF00"/>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爆発 2 34"/>
          <p:cNvSpPr/>
          <p:nvPr/>
        </p:nvSpPr>
        <p:spPr>
          <a:xfrm>
            <a:off x="5744757" y="4990027"/>
            <a:ext cx="469502" cy="293946"/>
          </a:xfrm>
          <a:prstGeom prst="irregularSeal2">
            <a:avLst/>
          </a:prstGeom>
          <a:solidFill>
            <a:srgbClr val="FF0000">
              <a:alpha val="88000"/>
            </a:srgbClr>
          </a:solidFill>
          <a:ln w="9525" cmpd="sng">
            <a:solidFill>
              <a:srgbClr val="FFFF00"/>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713153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73588" y="1427815"/>
            <a:ext cx="3893391" cy="4616236"/>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692145" y="1427815"/>
            <a:ext cx="3877336" cy="4616236"/>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リーフォーム 24"/>
          <p:cNvSpPr/>
          <p:nvPr/>
        </p:nvSpPr>
        <p:spPr>
          <a:xfrm>
            <a:off x="682062" y="1425039"/>
            <a:ext cx="7747525" cy="4595222"/>
          </a:xfrm>
          <a:custGeom>
            <a:avLst/>
            <a:gdLst>
              <a:gd name="connsiteX0" fmla="*/ 0 w 7774836"/>
              <a:gd name="connsiteY0" fmla="*/ 2902786 h 2902786"/>
              <a:gd name="connsiteX1" fmla="*/ 3897498 w 7774836"/>
              <a:gd name="connsiteY1" fmla="*/ 0 h 2902786"/>
              <a:gd name="connsiteX2" fmla="*/ 7774836 w 7774836"/>
              <a:gd name="connsiteY2" fmla="*/ 2896066 h 2902786"/>
              <a:gd name="connsiteX0" fmla="*/ 0 w 7747525"/>
              <a:gd name="connsiteY0" fmla="*/ 4595222 h 4595222"/>
              <a:gd name="connsiteX1" fmla="*/ 3897498 w 7747525"/>
              <a:gd name="connsiteY1" fmla="*/ 1692436 h 4595222"/>
              <a:gd name="connsiteX2" fmla="*/ 7747525 w 7747525"/>
              <a:gd name="connsiteY2" fmla="*/ 0 h 4595222"/>
              <a:gd name="connsiteX0" fmla="*/ 0 w 7747525"/>
              <a:gd name="connsiteY0" fmla="*/ 4595222 h 4595222"/>
              <a:gd name="connsiteX1" fmla="*/ 2968931 w 7747525"/>
              <a:gd name="connsiteY1" fmla="*/ 1883624 h 4595222"/>
              <a:gd name="connsiteX2" fmla="*/ 7747525 w 7747525"/>
              <a:gd name="connsiteY2" fmla="*/ 0 h 4595222"/>
            </a:gdLst>
            <a:ahLst/>
            <a:cxnLst>
              <a:cxn ang="0">
                <a:pos x="connsiteX0" y="connsiteY0"/>
              </a:cxn>
              <a:cxn ang="0">
                <a:pos x="connsiteX1" y="connsiteY1"/>
              </a:cxn>
              <a:cxn ang="0">
                <a:pos x="connsiteX2" y="connsiteY2"/>
              </a:cxn>
            </a:cxnLst>
            <a:rect l="l" t="t" r="r" b="b"/>
            <a:pathLst>
              <a:path w="7747525" h="4595222">
                <a:moveTo>
                  <a:pt x="0" y="4595222"/>
                </a:moveTo>
                <a:cubicBezTo>
                  <a:pt x="1300846" y="3144389"/>
                  <a:pt x="1677677" y="2649494"/>
                  <a:pt x="2968931" y="1883624"/>
                </a:cubicBezTo>
                <a:cubicBezTo>
                  <a:pt x="4260185" y="1117754"/>
                  <a:pt x="7747525" y="0"/>
                  <a:pt x="7747525" y="0"/>
                </a:cubicBezTo>
              </a:path>
            </a:pathLst>
          </a:custGeom>
          <a:noFill/>
          <a:ln w="381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3" name="タイトル 2"/>
          <p:cNvSpPr>
            <a:spLocks noGrp="1"/>
          </p:cNvSpPr>
          <p:nvPr>
            <p:ph type="title"/>
          </p:nvPr>
        </p:nvSpPr>
        <p:spPr/>
        <p:txBody>
          <a:bodyPr/>
          <a:lstStyle/>
          <a:p>
            <a:r>
              <a:rPr kumimoji="1" lang="ja-JP" altLang="en-US" dirty="0" smtClean="0"/>
              <a:t>工数の喪失</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10" name="フリーフォーム 9"/>
          <p:cNvSpPr/>
          <p:nvPr/>
        </p:nvSpPr>
        <p:spPr>
          <a:xfrm>
            <a:off x="682062" y="3057606"/>
            <a:ext cx="7774836" cy="2962655"/>
          </a:xfrm>
          <a:custGeom>
            <a:avLst/>
            <a:gdLst>
              <a:gd name="connsiteX0" fmla="*/ 0 w 7774836"/>
              <a:gd name="connsiteY0" fmla="*/ 2902786 h 2902786"/>
              <a:gd name="connsiteX1" fmla="*/ 3897498 w 7774836"/>
              <a:gd name="connsiteY1" fmla="*/ 0 h 2902786"/>
              <a:gd name="connsiteX2" fmla="*/ 7774836 w 7774836"/>
              <a:gd name="connsiteY2" fmla="*/ 2896066 h 2902786"/>
            </a:gdLst>
            <a:ahLst/>
            <a:cxnLst>
              <a:cxn ang="0">
                <a:pos x="connsiteX0" y="connsiteY0"/>
              </a:cxn>
              <a:cxn ang="0">
                <a:pos x="connsiteX1" y="connsiteY1"/>
              </a:cxn>
              <a:cxn ang="0">
                <a:pos x="connsiteX2" y="connsiteY2"/>
              </a:cxn>
            </a:cxnLst>
            <a:rect l="l" t="t" r="r" b="b"/>
            <a:pathLst>
              <a:path w="7774836" h="2902786">
                <a:moveTo>
                  <a:pt x="0" y="2902786"/>
                </a:moveTo>
                <a:cubicBezTo>
                  <a:pt x="1300846" y="1451953"/>
                  <a:pt x="2601692" y="1120"/>
                  <a:pt x="3897498" y="0"/>
                </a:cubicBezTo>
                <a:cubicBezTo>
                  <a:pt x="5193304" y="-1120"/>
                  <a:pt x="7774836" y="2896066"/>
                  <a:pt x="7774836" y="2896066"/>
                </a:cubicBezTo>
              </a:path>
            </a:pathLst>
          </a:custGeom>
          <a:solidFill>
            <a:schemeClr val="accent3">
              <a:lumMod val="40000"/>
              <a:lumOff val="60000"/>
            </a:schemeClr>
          </a:solidFill>
          <a:ln w="381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endParaRPr>
          </a:p>
        </p:txBody>
      </p:sp>
      <p:sp>
        <p:nvSpPr>
          <p:cNvPr id="16" name="上矢印 15"/>
          <p:cNvSpPr/>
          <p:nvPr/>
        </p:nvSpPr>
        <p:spPr>
          <a:xfrm>
            <a:off x="6557173" y="4525859"/>
            <a:ext cx="1334173" cy="104489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上矢印 16"/>
          <p:cNvSpPr/>
          <p:nvPr/>
        </p:nvSpPr>
        <p:spPr>
          <a:xfrm flipV="1">
            <a:off x="6350233" y="3234324"/>
            <a:ext cx="1750925" cy="1291535"/>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3968295" y="3133533"/>
            <a:ext cx="1210588" cy="523220"/>
          </a:xfrm>
          <a:prstGeom prst="rect">
            <a:avLst/>
          </a:prstGeom>
          <a:noFill/>
        </p:spPr>
        <p:txBody>
          <a:bodyPr wrap="none" rtlCol="0">
            <a:spAutoFit/>
          </a:bodyPr>
          <a:lstStyle/>
          <a:p>
            <a:pPr algn="ctr"/>
            <a:r>
              <a:rPr lang="ja-JP" altLang="en-US" sz="2000" dirty="0" smtClean="0">
                <a:solidFill>
                  <a:srgbClr val="008000"/>
                </a:solidFill>
                <a:latin typeface="メイリオ"/>
                <a:ea typeface="メイリオ"/>
                <a:cs typeface="メイリオ"/>
              </a:rPr>
              <a:t>工数需要</a:t>
            </a:r>
            <a:endParaRPr lang="en-US" altLang="ja-JP" sz="2000" dirty="0" smtClean="0">
              <a:solidFill>
                <a:srgbClr val="008000"/>
              </a:solidFill>
              <a:latin typeface="メイリオ"/>
              <a:ea typeface="メイリオ"/>
              <a:cs typeface="メイリオ"/>
            </a:endParaRPr>
          </a:p>
          <a:p>
            <a:pPr algn="ctr"/>
            <a:r>
              <a:rPr kumimoji="1" lang="en-US" altLang="ja-JP" sz="800" dirty="0" smtClean="0">
                <a:solidFill>
                  <a:srgbClr val="008000"/>
                </a:solidFill>
                <a:latin typeface="メイリオ"/>
                <a:ea typeface="メイリオ"/>
                <a:cs typeface="メイリオ"/>
              </a:rPr>
              <a:t>&lt;</a:t>
            </a:r>
            <a:r>
              <a:rPr kumimoji="1" lang="ja-JP" altLang="en-US" sz="800" dirty="0" smtClean="0">
                <a:solidFill>
                  <a:srgbClr val="008000"/>
                </a:solidFill>
                <a:latin typeface="メイリオ"/>
                <a:ea typeface="メイリオ"/>
                <a:cs typeface="メイリオ"/>
              </a:rPr>
              <a:t>人月積算</a:t>
            </a:r>
            <a:r>
              <a:rPr kumimoji="1" lang="en-US" altLang="ja-JP" sz="800" dirty="0" smtClean="0">
                <a:solidFill>
                  <a:srgbClr val="008000"/>
                </a:solidFill>
                <a:latin typeface="メイリオ"/>
                <a:ea typeface="メイリオ"/>
                <a:cs typeface="メイリオ"/>
              </a:rPr>
              <a:t>&gt;</a:t>
            </a:r>
            <a:endParaRPr kumimoji="1" lang="ja-JP" altLang="en-US" sz="800" dirty="0">
              <a:solidFill>
                <a:srgbClr val="008000"/>
              </a:solidFill>
              <a:latin typeface="メイリオ"/>
              <a:ea typeface="メイリオ"/>
              <a:cs typeface="メイリオ"/>
            </a:endParaRPr>
          </a:p>
        </p:txBody>
      </p:sp>
      <p:sp>
        <p:nvSpPr>
          <p:cNvPr id="19" name="テキスト ボックス 18"/>
          <p:cNvSpPr txBox="1"/>
          <p:nvPr/>
        </p:nvSpPr>
        <p:spPr>
          <a:xfrm>
            <a:off x="746724" y="4512855"/>
            <a:ext cx="1826141"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作る工数の削減</a:t>
            </a:r>
            <a:endParaRPr kumimoji="1" lang="en-US" altLang="ja-JP" sz="1000" dirty="0" smtClean="0">
              <a:solidFill>
                <a:srgbClr val="CC0000"/>
              </a:solidFill>
              <a:latin typeface="メイリオ"/>
              <a:ea typeface="メイリオ"/>
              <a:cs typeface="メイリオ"/>
            </a:endParaRPr>
          </a:p>
          <a:p>
            <a:pPr algn="ctr"/>
            <a:r>
              <a:rPr lang="ja-JP" altLang="en-US" sz="800" dirty="0">
                <a:solidFill>
                  <a:srgbClr val="CC0000"/>
                </a:solidFill>
                <a:latin typeface="メイリオ"/>
                <a:ea typeface="メイリオ"/>
                <a:cs typeface="メイリオ"/>
              </a:rPr>
              <a:t>ミドルウェア、パッケージ、ツール</a:t>
            </a:r>
            <a:endParaRPr kumimoji="1" lang="en-US" altLang="ja-JP" sz="800" dirty="0" smtClean="0">
              <a:solidFill>
                <a:srgbClr val="CC0000"/>
              </a:solidFill>
              <a:latin typeface="メイリオ"/>
              <a:ea typeface="メイリオ"/>
              <a:cs typeface="メイリオ"/>
            </a:endParaRPr>
          </a:p>
        </p:txBody>
      </p:sp>
      <p:sp>
        <p:nvSpPr>
          <p:cNvPr id="20" name="テキスト ボックス 19"/>
          <p:cNvSpPr txBox="1"/>
          <p:nvPr/>
        </p:nvSpPr>
        <p:spPr>
          <a:xfrm>
            <a:off x="851781" y="5570755"/>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endParaRPr lang="en-US" altLang="ja-JP" sz="1400" u="sng" dirty="0" smtClean="0">
              <a:solidFill>
                <a:srgbClr val="0000FF"/>
              </a:solidFill>
              <a:latin typeface="メイリオ"/>
              <a:ea typeface="メイリオ"/>
              <a:cs typeface="メイリオ"/>
            </a:endParaRPr>
          </a:p>
          <a:p>
            <a:pPr algn="ctr"/>
            <a:r>
              <a:rPr lang="ja-JP" altLang="en-US" sz="800" dirty="0" smtClean="0">
                <a:solidFill>
                  <a:srgbClr val="0000FF"/>
                </a:solidFill>
                <a:latin typeface="メイリオ"/>
                <a:ea typeface="メイリオ"/>
                <a:cs typeface="メイリオ"/>
              </a:rPr>
              <a:t>コスト：生産性・期間・利便性</a:t>
            </a:r>
            <a:endParaRPr lang="en-US" altLang="ja-JP" sz="800" dirty="0" smtClean="0">
              <a:solidFill>
                <a:srgbClr val="0000FF"/>
              </a:solidFill>
              <a:latin typeface="メイリオ"/>
              <a:ea typeface="メイリオ"/>
              <a:cs typeface="メイリオ"/>
            </a:endParaRPr>
          </a:p>
        </p:txBody>
      </p:sp>
      <p:sp>
        <p:nvSpPr>
          <p:cNvPr id="23" name="テキスト ボックス 22"/>
          <p:cNvSpPr txBox="1"/>
          <p:nvPr/>
        </p:nvSpPr>
        <p:spPr>
          <a:xfrm>
            <a:off x="6444927" y="5573730"/>
            <a:ext cx="1620957" cy="430887"/>
          </a:xfrm>
          <a:prstGeom prst="rect">
            <a:avLst/>
          </a:prstGeom>
          <a:noFill/>
        </p:spPr>
        <p:txBody>
          <a:bodyPr wrap="none" rtlCol="0">
            <a:spAutoFit/>
          </a:bodyPr>
          <a:lstStyle/>
          <a:p>
            <a:pPr algn="ctr"/>
            <a:r>
              <a:rPr lang="en-US" altLang="ja-JP" sz="1400" u="sng" dirty="0" smtClean="0">
                <a:solidFill>
                  <a:srgbClr val="0000FF"/>
                </a:solidFill>
                <a:latin typeface="メイリオ"/>
                <a:ea typeface="メイリオ"/>
                <a:cs typeface="メイリオ"/>
              </a:rPr>
              <a:t>IT</a:t>
            </a:r>
            <a:r>
              <a:rPr lang="ja-JP" altLang="en-US" sz="1400" u="sng" dirty="0" smtClean="0">
                <a:solidFill>
                  <a:srgbClr val="0000FF"/>
                </a:solidFill>
                <a:latin typeface="メイリオ"/>
                <a:ea typeface="メイリオ"/>
                <a:cs typeface="メイリオ"/>
              </a:rPr>
              <a:t>需要の拡大</a:t>
            </a:r>
          </a:p>
          <a:p>
            <a:pPr algn="ctr"/>
            <a:r>
              <a:rPr lang="ja-JP" altLang="en-US" sz="800" dirty="0" smtClean="0">
                <a:solidFill>
                  <a:srgbClr val="0000FF"/>
                </a:solidFill>
                <a:latin typeface="メイリオ"/>
                <a:ea typeface="メイリオ"/>
                <a:cs typeface="メイリオ"/>
              </a:rPr>
              <a:t>投資：スピード・変革・差別化</a:t>
            </a:r>
            <a:endParaRPr lang="en-US" altLang="ja-JP" sz="800" dirty="0" smtClean="0">
              <a:solidFill>
                <a:srgbClr val="0000FF"/>
              </a:solidFill>
              <a:latin typeface="メイリオ"/>
              <a:ea typeface="メイリオ"/>
              <a:cs typeface="メイリオ"/>
            </a:endParaRPr>
          </a:p>
        </p:txBody>
      </p:sp>
      <p:sp>
        <p:nvSpPr>
          <p:cNvPr id="24" name="テキスト ボックス 23"/>
          <p:cNvSpPr txBox="1"/>
          <p:nvPr/>
        </p:nvSpPr>
        <p:spPr>
          <a:xfrm>
            <a:off x="6322175" y="2662051"/>
            <a:ext cx="1800493" cy="584776"/>
          </a:xfrm>
          <a:prstGeom prst="rect">
            <a:avLst/>
          </a:prstGeom>
          <a:noFill/>
        </p:spPr>
        <p:txBody>
          <a:bodyPr wrap="none" rtlCol="0">
            <a:spAutoFit/>
          </a:bodyPr>
          <a:lstStyle/>
          <a:p>
            <a:pPr algn="ctr"/>
            <a:r>
              <a:rPr kumimoji="1" lang="ja-JP" altLang="en-US" sz="1400" u="sng" dirty="0" smtClean="0">
                <a:solidFill>
                  <a:srgbClr val="CC0000"/>
                </a:solidFill>
                <a:latin typeface="メイリオ"/>
                <a:ea typeface="メイリオ"/>
                <a:cs typeface="メイリオ"/>
              </a:rPr>
              <a:t>工数削減の取り組み</a:t>
            </a:r>
          </a:p>
          <a:p>
            <a:pPr algn="ctr"/>
            <a:r>
              <a:rPr kumimoji="1" lang="ja-JP" altLang="en-US" sz="1000" dirty="0" smtClean="0">
                <a:solidFill>
                  <a:srgbClr val="CC0000"/>
                </a:solidFill>
                <a:latin typeface="メイリオ"/>
                <a:ea typeface="メイリオ"/>
                <a:cs typeface="メイリオ"/>
              </a:rPr>
              <a:t>作らない手段の充実</a:t>
            </a:r>
            <a:endParaRPr kumimoji="1" lang="en-US" altLang="ja-JP" sz="1000" dirty="0" smtClean="0">
              <a:solidFill>
                <a:srgbClr val="CC0000"/>
              </a:solidFill>
              <a:latin typeface="メイリオ"/>
              <a:ea typeface="メイリオ"/>
              <a:cs typeface="メイリオ"/>
            </a:endParaRPr>
          </a:p>
          <a:p>
            <a:pPr algn="ctr"/>
            <a:r>
              <a:rPr lang="ja-JP" altLang="en-US" sz="800" dirty="0" smtClean="0">
                <a:solidFill>
                  <a:srgbClr val="CC0000"/>
                </a:solidFill>
                <a:latin typeface="メイリオ"/>
                <a:ea typeface="メイリオ"/>
                <a:cs typeface="メイリオ"/>
              </a:rPr>
              <a:t>自動化・自律化・サービス化</a:t>
            </a:r>
            <a:endParaRPr kumimoji="1" lang="ja-JP" altLang="en-US" sz="800" dirty="0" smtClean="0">
              <a:solidFill>
                <a:srgbClr val="CC0000"/>
              </a:solidFill>
              <a:latin typeface="メイリオ"/>
              <a:ea typeface="メイリオ"/>
              <a:cs typeface="メイリオ"/>
            </a:endParaRPr>
          </a:p>
        </p:txBody>
      </p:sp>
      <p:sp>
        <p:nvSpPr>
          <p:cNvPr id="26" name="テキスト ボックス 25"/>
          <p:cNvSpPr txBox="1"/>
          <p:nvPr/>
        </p:nvSpPr>
        <p:spPr>
          <a:xfrm>
            <a:off x="4899568" y="1476387"/>
            <a:ext cx="1785865" cy="523220"/>
          </a:xfrm>
          <a:prstGeom prst="rect">
            <a:avLst/>
          </a:prstGeom>
          <a:noFill/>
        </p:spPr>
        <p:txBody>
          <a:bodyPr wrap="none" rtlCol="0">
            <a:spAutoFit/>
          </a:bodyPr>
          <a:lstStyle/>
          <a:p>
            <a:pPr algn="ctr"/>
            <a:r>
              <a:rPr kumimoji="1" lang="ja-JP" altLang="en-US" sz="2000" dirty="0" smtClean="0">
                <a:solidFill>
                  <a:srgbClr val="0000FF"/>
                </a:solidFill>
                <a:latin typeface="メイリオ"/>
                <a:ea typeface="メイリオ"/>
                <a:cs typeface="メイリオ"/>
              </a:rPr>
              <a:t>価値実現需要</a:t>
            </a:r>
            <a:endParaRPr kumimoji="1" lang="en-US" altLang="ja-JP" sz="2000" dirty="0" smtClean="0">
              <a:solidFill>
                <a:srgbClr val="0000FF"/>
              </a:solidFill>
              <a:latin typeface="メイリオ"/>
              <a:ea typeface="メイリオ"/>
              <a:cs typeface="メイリオ"/>
            </a:endParaRPr>
          </a:p>
          <a:p>
            <a:pPr algn="ctr"/>
            <a:r>
              <a:rPr lang="en-US" altLang="ja-JP" sz="800" dirty="0" smtClean="0">
                <a:solidFill>
                  <a:srgbClr val="0000FF"/>
                </a:solidFill>
                <a:latin typeface="メイリオ"/>
                <a:ea typeface="メイリオ"/>
                <a:cs typeface="メイリオ"/>
              </a:rPr>
              <a:t>&lt;</a:t>
            </a:r>
            <a:r>
              <a:rPr lang="ja-JP" altLang="en-US" sz="800" dirty="0" smtClean="0">
                <a:solidFill>
                  <a:srgbClr val="0000FF"/>
                </a:solidFill>
                <a:latin typeface="メイリオ"/>
                <a:ea typeface="メイリオ"/>
                <a:cs typeface="メイリオ"/>
              </a:rPr>
              <a:t>成果報酬やサブスクリプション</a:t>
            </a:r>
            <a:r>
              <a:rPr lang="en-US" altLang="ja-JP" sz="800" dirty="0" smtClean="0">
                <a:solidFill>
                  <a:srgbClr val="0000FF"/>
                </a:solidFill>
                <a:latin typeface="メイリオ"/>
                <a:ea typeface="メイリオ"/>
                <a:cs typeface="メイリオ"/>
              </a:rPr>
              <a:t>&gt;</a:t>
            </a:r>
            <a:endParaRPr kumimoji="1" lang="ja-JP" altLang="en-US" sz="800" dirty="0">
              <a:solidFill>
                <a:srgbClr val="0000FF"/>
              </a:solidFill>
              <a:latin typeface="メイリオ"/>
              <a:ea typeface="メイリオ"/>
              <a:cs typeface="メイリオ"/>
            </a:endParaRPr>
          </a:p>
        </p:txBody>
      </p:sp>
      <p:sp>
        <p:nvSpPr>
          <p:cNvPr id="28" name="テキスト ボックス 27"/>
          <p:cNvSpPr txBox="1"/>
          <p:nvPr/>
        </p:nvSpPr>
        <p:spPr>
          <a:xfrm>
            <a:off x="1389184" y="1982422"/>
            <a:ext cx="2502007" cy="677108"/>
          </a:xfrm>
          <a:prstGeom prst="rect">
            <a:avLst/>
          </a:prstGeom>
          <a:noFill/>
        </p:spPr>
        <p:txBody>
          <a:bodyPr wrap="none" rtlCol="0">
            <a:spAutoFit/>
          </a:bodyPr>
          <a:lstStyle/>
          <a:p>
            <a:pPr algn="r"/>
            <a:r>
              <a:rPr kumimoji="1" lang="en-US" altLang="ja-JP" dirty="0" smtClean="0">
                <a:solidFill>
                  <a:srgbClr val="FF6666"/>
                </a:solidFill>
                <a:latin typeface="メイリオ"/>
                <a:ea typeface="メイリオ"/>
                <a:cs typeface="メイリオ"/>
              </a:rPr>
              <a:t>IT</a:t>
            </a:r>
            <a:r>
              <a:rPr kumimoji="1" lang="ja-JP" altLang="en-US" dirty="0" smtClean="0">
                <a:solidFill>
                  <a:srgbClr val="FF6666"/>
                </a:solidFill>
                <a:latin typeface="メイリオ"/>
                <a:ea typeface="メイリオ"/>
                <a:cs typeface="メイリオ"/>
              </a:rPr>
              <a:t>に求められる価値の</a:t>
            </a:r>
            <a:endParaRPr kumimoji="1" lang="en-US" altLang="ja-JP" dirty="0" smtClean="0">
              <a:solidFill>
                <a:srgbClr val="FF6666"/>
              </a:solidFill>
              <a:latin typeface="メイリオ"/>
              <a:ea typeface="メイリオ"/>
              <a:cs typeface="メイリオ"/>
            </a:endParaRPr>
          </a:p>
          <a:p>
            <a:pPr algn="r"/>
            <a:r>
              <a:rPr lang="ja-JP" altLang="en-US" sz="2000" b="1" dirty="0" smtClean="0">
                <a:solidFill>
                  <a:srgbClr val="FF6666"/>
                </a:solidFill>
                <a:latin typeface="メイリオ"/>
                <a:ea typeface="メイリオ"/>
                <a:cs typeface="メイリオ"/>
              </a:rPr>
              <a:t>パラダイム・シフト</a:t>
            </a:r>
            <a:endParaRPr kumimoji="1" lang="ja-JP" altLang="en-US" sz="2000" b="1" dirty="0">
              <a:solidFill>
                <a:srgbClr val="FF6666"/>
              </a:solidFill>
              <a:latin typeface="メイリオ"/>
              <a:ea typeface="メイリオ"/>
              <a:cs typeface="メイリオ"/>
            </a:endParaRPr>
          </a:p>
        </p:txBody>
      </p:sp>
      <p:sp>
        <p:nvSpPr>
          <p:cNvPr id="32" name="環状矢印 31"/>
          <p:cNvSpPr/>
          <p:nvPr/>
        </p:nvSpPr>
        <p:spPr>
          <a:xfrm rot="16005517">
            <a:off x="3651817" y="1970829"/>
            <a:ext cx="1578193" cy="823374"/>
          </a:xfrm>
          <a:custGeom>
            <a:avLst/>
            <a:gdLst>
              <a:gd name="connsiteX0" fmla="*/ 297623 w 1363603"/>
              <a:gd name="connsiteY0" fmla="*/ 232877 h 1427330"/>
              <a:gd name="connsiteX1" fmla="*/ 870360 w 1363603"/>
              <a:gd name="connsiteY1" fmla="*/ 117441 h 1427330"/>
              <a:gd name="connsiteX2" fmla="*/ 1256711 w 1363603"/>
              <a:gd name="connsiteY2" fmla="*/ 545839 h 1427330"/>
              <a:gd name="connsiteX3" fmla="*/ 1338587 w 1363603"/>
              <a:gd name="connsiteY3" fmla="*/ 545839 h 1427330"/>
              <a:gd name="connsiteX4" fmla="*/ 1193153 w 1363603"/>
              <a:gd name="connsiteY4" fmla="*/ 713665 h 1427330"/>
              <a:gd name="connsiteX5" fmla="*/ 997686 w 1363603"/>
              <a:gd name="connsiteY5" fmla="*/ 545839 h 1427330"/>
              <a:gd name="connsiteX6" fmla="*/ 1078287 w 1363603"/>
              <a:gd name="connsiteY6" fmla="*/ 545839 h 1427330"/>
              <a:gd name="connsiteX7" fmla="*/ 793747 w 1363603"/>
              <a:gd name="connsiteY7" fmla="*/ 271762 h 1427330"/>
              <a:gd name="connsiteX8" fmla="*/ 404172 w 1363603"/>
              <a:gd name="connsiteY8" fmla="*/ 366220 h 1427330"/>
              <a:gd name="connsiteX9" fmla="*/ 297623 w 1363603"/>
              <a:gd name="connsiteY9" fmla="*/ 232877 h 1427330"/>
              <a:gd name="connsiteX0" fmla="*/ 0 w 946887"/>
              <a:gd name="connsiteY0" fmla="*/ 253890 h 600290"/>
              <a:gd name="connsiteX1" fmla="*/ 478660 w 946887"/>
              <a:gd name="connsiteY1" fmla="*/ 4066 h 600290"/>
              <a:gd name="connsiteX2" fmla="*/ 865011 w 946887"/>
              <a:gd name="connsiteY2" fmla="*/ 432464 h 600290"/>
              <a:gd name="connsiteX3" fmla="*/ 946887 w 946887"/>
              <a:gd name="connsiteY3" fmla="*/ 432464 h 600290"/>
              <a:gd name="connsiteX4" fmla="*/ 801453 w 946887"/>
              <a:gd name="connsiteY4" fmla="*/ 600290 h 600290"/>
              <a:gd name="connsiteX5" fmla="*/ 605986 w 946887"/>
              <a:gd name="connsiteY5" fmla="*/ 432464 h 600290"/>
              <a:gd name="connsiteX6" fmla="*/ 686587 w 946887"/>
              <a:gd name="connsiteY6" fmla="*/ 432464 h 600290"/>
              <a:gd name="connsiteX7" fmla="*/ 402047 w 946887"/>
              <a:gd name="connsiteY7" fmla="*/ 158387 h 600290"/>
              <a:gd name="connsiteX8" fmla="*/ 12472 w 946887"/>
              <a:gd name="connsiteY8" fmla="*/ 252845 h 600290"/>
              <a:gd name="connsiteX9" fmla="*/ 0 w 946887"/>
              <a:gd name="connsiteY9" fmla="*/ 253890 h 600290"/>
              <a:gd name="connsiteX0" fmla="*/ 0 w 946887"/>
              <a:gd name="connsiteY0" fmla="*/ 236375 h 582775"/>
              <a:gd name="connsiteX1" fmla="*/ 477748 w 946887"/>
              <a:gd name="connsiteY1" fmla="*/ 4549 h 582775"/>
              <a:gd name="connsiteX2" fmla="*/ 865011 w 946887"/>
              <a:gd name="connsiteY2" fmla="*/ 414949 h 582775"/>
              <a:gd name="connsiteX3" fmla="*/ 946887 w 946887"/>
              <a:gd name="connsiteY3" fmla="*/ 414949 h 582775"/>
              <a:gd name="connsiteX4" fmla="*/ 801453 w 946887"/>
              <a:gd name="connsiteY4" fmla="*/ 582775 h 582775"/>
              <a:gd name="connsiteX5" fmla="*/ 605986 w 946887"/>
              <a:gd name="connsiteY5" fmla="*/ 414949 h 582775"/>
              <a:gd name="connsiteX6" fmla="*/ 686587 w 946887"/>
              <a:gd name="connsiteY6" fmla="*/ 414949 h 582775"/>
              <a:gd name="connsiteX7" fmla="*/ 402047 w 946887"/>
              <a:gd name="connsiteY7" fmla="*/ 140872 h 582775"/>
              <a:gd name="connsiteX8" fmla="*/ 12472 w 946887"/>
              <a:gd name="connsiteY8" fmla="*/ 235330 h 582775"/>
              <a:gd name="connsiteX9" fmla="*/ 0 w 946887"/>
              <a:gd name="connsiteY9" fmla="*/ 236375 h 582775"/>
              <a:gd name="connsiteX0" fmla="*/ 0 w 946887"/>
              <a:gd name="connsiteY0" fmla="*/ 205808 h 552208"/>
              <a:gd name="connsiteX1" fmla="*/ 480178 w 946887"/>
              <a:gd name="connsiteY1" fmla="*/ 5734 h 552208"/>
              <a:gd name="connsiteX2" fmla="*/ 865011 w 946887"/>
              <a:gd name="connsiteY2" fmla="*/ 384382 h 552208"/>
              <a:gd name="connsiteX3" fmla="*/ 946887 w 946887"/>
              <a:gd name="connsiteY3" fmla="*/ 384382 h 552208"/>
              <a:gd name="connsiteX4" fmla="*/ 801453 w 946887"/>
              <a:gd name="connsiteY4" fmla="*/ 552208 h 552208"/>
              <a:gd name="connsiteX5" fmla="*/ 605986 w 946887"/>
              <a:gd name="connsiteY5" fmla="*/ 384382 h 552208"/>
              <a:gd name="connsiteX6" fmla="*/ 686587 w 946887"/>
              <a:gd name="connsiteY6" fmla="*/ 384382 h 552208"/>
              <a:gd name="connsiteX7" fmla="*/ 402047 w 946887"/>
              <a:gd name="connsiteY7" fmla="*/ 110305 h 552208"/>
              <a:gd name="connsiteX8" fmla="*/ 12472 w 946887"/>
              <a:gd name="connsiteY8" fmla="*/ 204763 h 552208"/>
              <a:gd name="connsiteX9" fmla="*/ 0 w 946887"/>
              <a:gd name="connsiteY9" fmla="*/ 205808 h 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887" h="552208">
                <a:moveTo>
                  <a:pt x="0" y="205808"/>
                </a:moveTo>
                <a:cubicBezTo>
                  <a:pt x="158838" y="64967"/>
                  <a:pt x="336010" y="-24028"/>
                  <a:pt x="480178" y="5734"/>
                </a:cubicBezTo>
                <a:cubicBezTo>
                  <a:pt x="624347" y="35496"/>
                  <a:pt x="811964" y="182732"/>
                  <a:pt x="865011" y="384382"/>
                </a:cubicBezTo>
                <a:lnTo>
                  <a:pt x="946887" y="384382"/>
                </a:lnTo>
                <a:lnTo>
                  <a:pt x="801453" y="552208"/>
                </a:lnTo>
                <a:lnTo>
                  <a:pt x="605986" y="384382"/>
                </a:lnTo>
                <a:lnTo>
                  <a:pt x="686587" y="384382"/>
                </a:lnTo>
                <a:cubicBezTo>
                  <a:pt x="637301" y="249879"/>
                  <a:pt x="531824" y="148281"/>
                  <a:pt x="402047" y="110305"/>
                </a:cubicBezTo>
                <a:cubicBezTo>
                  <a:pt x="265650" y="70392"/>
                  <a:pt x="119714" y="105776"/>
                  <a:pt x="12472" y="204763"/>
                </a:cubicBezTo>
                <a:cubicBezTo>
                  <a:pt x="-23044" y="160315"/>
                  <a:pt x="35516" y="250256"/>
                  <a:pt x="0" y="205808"/>
                </a:cubicBezTo>
                <a:close/>
              </a:path>
            </a:pathLst>
          </a:cu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3608338" y="4840383"/>
            <a:ext cx="2237512" cy="276999"/>
          </a:xfrm>
          <a:prstGeom prst="rect">
            <a:avLst/>
          </a:prstGeom>
          <a:noFill/>
        </p:spPr>
        <p:txBody>
          <a:bodyPr wrap="none" rtlCol="0">
            <a:spAutoFit/>
          </a:bodyPr>
          <a:lstStyle/>
          <a:p>
            <a:pPr algn="ctr"/>
            <a:r>
              <a:rPr kumimoji="1" lang="ja-JP" altLang="en-US" sz="1200" dirty="0" smtClean="0">
                <a:solidFill>
                  <a:srgbClr val="FF0000"/>
                </a:solidFill>
                <a:latin typeface="メイリオ"/>
                <a:ea typeface="メイリオ"/>
                <a:cs typeface="メイリオ"/>
              </a:rPr>
              <a:t>工数削減</a:t>
            </a:r>
            <a:r>
              <a:rPr kumimoji="1" lang="ja-JP" altLang="en-US" sz="1200" dirty="0" smtClean="0">
                <a:solidFill>
                  <a:srgbClr val="800000"/>
                </a:solidFill>
                <a:latin typeface="メイリオ"/>
                <a:ea typeface="メイリオ"/>
                <a:cs typeface="メイリオ"/>
              </a:rPr>
              <a:t>と</a:t>
            </a:r>
            <a:r>
              <a:rPr lang="ja-JP" altLang="ja-JP" sz="1200" dirty="0">
                <a:solidFill>
                  <a:srgbClr val="800000"/>
                </a:solidFill>
                <a:latin typeface="メイリオ"/>
                <a:ea typeface="メイリオ"/>
                <a:cs typeface="メイリオ"/>
              </a:rPr>
              <a:t>　</a:t>
            </a:r>
            <a:r>
              <a:rPr lang="en-US" altLang="ja-JP" sz="1200" dirty="0">
                <a:solidFill>
                  <a:srgbClr val="800000"/>
                </a:solidFill>
                <a:latin typeface="メイリオ"/>
                <a:ea typeface="メイリオ"/>
                <a:cs typeface="メイリオ"/>
              </a:rPr>
              <a:t> </a:t>
            </a:r>
            <a:r>
              <a:rPr kumimoji="1" lang="ja-JP" altLang="en-US" sz="1200" dirty="0" smtClean="0">
                <a:solidFill>
                  <a:srgbClr val="0000FF"/>
                </a:solidFill>
                <a:latin typeface="メイリオ"/>
                <a:ea typeface="メイリオ"/>
                <a:cs typeface="メイリオ"/>
              </a:rPr>
              <a:t>需要拡大</a:t>
            </a:r>
            <a:r>
              <a:rPr kumimoji="1" lang="ja-JP" altLang="en-US" sz="1200" dirty="0" smtClean="0">
                <a:solidFill>
                  <a:srgbClr val="800000"/>
                </a:solidFill>
                <a:latin typeface="メイリオ"/>
                <a:ea typeface="メイリオ"/>
                <a:cs typeface="メイリオ"/>
              </a:rPr>
              <a:t>の均衡</a:t>
            </a:r>
            <a:endParaRPr lang="en-US" altLang="ja-JP" sz="1200" dirty="0">
              <a:solidFill>
                <a:srgbClr val="800000"/>
              </a:solidFill>
              <a:latin typeface="メイリオ"/>
              <a:ea typeface="メイリオ"/>
              <a:cs typeface="メイリオ"/>
            </a:endParaRPr>
          </a:p>
        </p:txBody>
      </p:sp>
      <p:sp>
        <p:nvSpPr>
          <p:cNvPr id="27" name="上矢印 26"/>
          <p:cNvSpPr/>
          <p:nvPr/>
        </p:nvSpPr>
        <p:spPr>
          <a:xfrm>
            <a:off x="1299201" y="5274741"/>
            <a:ext cx="716746" cy="296013"/>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上矢印 28"/>
          <p:cNvSpPr/>
          <p:nvPr/>
        </p:nvSpPr>
        <p:spPr>
          <a:xfrm flipV="1">
            <a:off x="1489903" y="5106757"/>
            <a:ext cx="337889" cy="167984"/>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上矢印 29"/>
          <p:cNvSpPr/>
          <p:nvPr/>
        </p:nvSpPr>
        <p:spPr>
          <a:xfrm>
            <a:off x="4098537" y="4978883"/>
            <a:ext cx="941887" cy="591716"/>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上矢印 30"/>
          <p:cNvSpPr/>
          <p:nvPr/>
        </p:nvSpPr>
        <p:spPr>
          <a:xfrm flipV="1">
            <a:off x="4098537" y="4348724"/>
            <a:ext cx="941887" cy="630159"/>
          </a:xfrm>
          <a:prstGeom prst="upArrow">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47020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bwMode="auto">
          <a:xfrm>
            <a:off x="990600" y="5867400"/>
            <a:ext cx="7239000" cy="5334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Black"/>
                <a:ea typeface="HGP創英角ｺﾞｼｯｸUB"/>
                <a:cs typeface="Arial Black"/>
              </a:rPr>
              <a:t>求められる「費用対効果の見える化」</a:t>
            </a:r>
          </a:p>
        </p:txBody>
      </p:sp>
      <p:pic>
        <p:nvPicPr>
          <p:cNvPr id="3" name="図 2"/>
          <p:cNvPicPr>
            <a:picLocks noChangeAspect="1"/>
          </p:cNvPicPr>
          <p:nvPr/>
        </p:nvPicPr>
        <p:blipFill>
          <a:blip r:embed="rId3">
            <a:clrChange>
              <a:clrFrom>
                <a:srgbClr val="FFFFFF"/>
              </a:clrFrom>
              <a:clrTo>
                <a:srgbClr val="FFFFFF">
                  <a:alpha val="0"/>
                </a:srgbClr>
              </a:clrTo>
            </a:clrChange>
          </a:blip>
          <a:stretch>
            <a:fillRect/>
          </a:stretch>
        </p:blipFill>
        <p:spPr>
          <a:xfrm>
            <a:off x="0" y="1015424"/>
            <a:ext cx="5052195" cy="3060700"/>
          </a:xfrm>
          <a:prstGeom prst="rect">
            <a:avLst/>
          </a:prstGeom>
        </p:spPr>
      </p:pic>
      <p:sp>
        <p:nvSpPr>
          <p:cNvPr id="19" name="角丸四角形 18"/>
          <p:cNvSpPr/>
          <p:nvPr/>
        </p:nvSpPr>
        <p:spPr bwMode="auto">
          <a:xfrm>
            <a:off x="990600" y="4038600"/>
            <a:ext cx="7239000" cy="16764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sp>
        <p:nvSpPr>
          <p:cNvPr id="59393" name="タイトル 1"/>
          <p:cNvSpPr>
            <a:spLocks noGrp="1"/>
          </p:cNvSpPr>
          <p:nvPr>
            <p:ph type="title"/>
          </p:nvPr>
        </p:nvSpPr>
        <p:spPr>
          <a:xfrm>
            <a:off x="463550" y="209550"/>
            <a:ext cx="8678863" cy="493713"/>
          </a:xfrm>
        </p:spPr>
        <p:txBody>
          <a:bodyPr/>
          <a:lstStyle/>
          <a:p>
            <a:r>
              <a:rPr lang="ja-JP" altLang="en-US" dirty="0" smtClean="0">
                <a:ea typeface="ＭＳ Ｐゴシック" charset="-128"/>
              </a:rPr>
              <a:t>ユーザー企業の期待の変化</a:t>
            </a:r>
          </a:p>
        </p:txBody>
      </p:sp>
      <p:sp>
        <p:nvSpPr>
          <p:cNvPr id="7" name="テキスト ボックス 6"/>
          <p:cNvSpPr txBox="1"/>
          <p:nvPr/>
        </p:nvSpPr>
        <p:spPr>
          <a:xfrm>
            <a:off x="1885876" y="3149024"/>
            <a:ext cx="736252" cy="615553"/>
          </a:xfrm>
          <a:prstGeom prst="rect">
            <a:avLst/>
          </a:prstGeom>
          <a:noFill/>
        </p:spPr>
        <p:txBody>
          <a:bodyPr wrap="square" rtlCol="0">
            <a:spAutoFit/>
          </a:bodyPr>
          <a:lstStyle/>
          <a:p>
            <a:pPr algn="ctr"/>
            <a:r>
              <a:rPr kumimoji="1" lang="en-US" altLang="ja-JP" sz="1400" dirty="0" smtClean="0">
                <a:solidFill>
                  <a:srgbClr val="FFFFFF"/>
                </a:solidFill>
              </a:rPr>
              <a:t>IT</a:t>
            </a:r>
            <a:r>
              <a:rPr kumimoji="1" lang="ja-JP" altLang="en-US" sz="1400" dirty="0" smtClean="0">
                <a:solidFill>
                  <a:srgbClr val="FFFFFF"/>
                </a:solidFill>
              </a:rPr>
              <a:t>部門</a:t>
            </a:r>
          </a:p>
          <a:p>
            <a:pPr algn="ctr"/>
            <a:r>
              <a:rPr lang="en-US" altLang="ja-JP" sz="2000" dirty="0" smtClean="0">
                <a:solidFill>
                  <a:srgbClr val="FFFFFF"/>
                </a:solidFill>
              </a:rPr>
              <a:t>80%</a:t>
            </a:r>
            <a:endParaRPr kumimoji="1" lang="ja-JP" altLang="en-US" sz="2000" dirty="0">
              <a:solidFill>
                <a:srgbClr val="FFFFFF"/>
              </a:solidFill>
            </a:endParaRPr>
          </a:p>
        </p:txBody>
      </p:sp>
      <p:sp>
        <p:nvSpPr>
          <p:cNvPr id="10" name="テキスト ボックス 9"/>
          <p:cNvSpPr txBox="1"/>
          <p:nvPr/>
        </p:nvSpPr>
        <p:spPr>
          <a:xfrm>
            <a:off x="2736353" y="1472624"/>
            <a:ext cx="825998" cy="553998"/>
          </a:xfrm>
          <a:prstGeom prst="rect">
            <a:avLst/>
          </a:prstGeom>
          <a:noFill/>
        </p:spPr>
        <p:txBody>
          <a:bodyPr wrap="square" rtlCol="0">
            <a:spAutoFit/>
          </a:bodyPr>
          <a:lstStyle/>
          <a:p>
            <a:r>
              <a:rPr kumimoji="1" lang="ja-JP" altLang="en-US" sz="1200" dirty="0" smtClean="0">
                <a:solidFill>
                  <a:srgbClr val="FFFFFF"/>
                </a:solidFill>
              </a:rPr>
              <a:t>非</a:t>
            </a:r>
            <a:r>
              <a:rPr kumimoji="1" lang="en-US" altLang="ja-JP" sz="1200" dirty="0" smtClean="0">
                <a:solidFill>
                  <a:srgbClr val="FFFFFF"/>
                </a:solidFill>
              </a:rPr>
              <a:t>IT</a:t>
            </a:r>
            <a:r>
              <a:rPr kumimoji="1" lang="ja-JP" altLang="en-US" sz="1200" dirty="0" smtClean="0">
                <a:solidFill>
                  <a:srgbClr val="FFFFFF"/>
                </a:solidFill>
              </a:rPr>
              <a:t>部門</a:t>
            </a:r>
          </a:p>
          <a:p>
            <a:r>
              <a:rPr lang="en-US" altLang="ja-JP" dirty="0" smtClean="0">
                <a:solidFill>
                  <a:srgbClr val="FFFFFF"/>
                </a:solidFill>
              </a:rPr>
              <a:t>20%</a:t>
            </a:r>
            <a:endParaRPr kumimoji="1" lang="ja-JP" altLang="en-US" dirty="0">
              <a:solidFill>
                <a:srgbClr val="FFFFFF"/>
              </a:solidFill>
            </a:endParaRPr>
          </a:p>
        </p:txBody>
      </p:sp>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4075113" y="968750"/>
            <a:ext cx="5067300" cy="3069850"/>
          </a:xfrm>
          <a:prstGeom prst="rect">
            <a:avLst/>
          </a:prstGeom>
        </p:spPr>
      </p:pic>
      <p:sp>
        <p:nvSpPr>
          <p:cNvPr id="8" name="右矢印 7"/>
          <p:cNvSpPr/>
          <p:nvPr/>
        </p:nvSpPr>
        <p:spPr bwMode="auto">
          <a:xfrm>
            <a:off x="3962400" y="2234624"/>
            <a:ext cx="1295400" cy="1066800"/>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 name="テキスト ボックス 16"/>
          <p:cNvSpPr txBox="1"/>
          <p:nvPr/>
        </p:nvSpPr>
        <p:spPr>
          <a:xfrm>
            <a:off x="6802607" y="1009650"/>
            <a:ext cx="1426993" cy="584776"/>
          </a:xfrm>
          <a:prstGeom prst="rect">
            <a:avLst/>
          </a:prstGeom>
          <a:noFill/>
        </p:spPr>
        <p:txBody>
          <a:bodyPr wrap="none" rtlCol="0">
            <a:spAutoFit/>
          </a:bodyPr>
          <a:lstStyle/>
          <a:p>
            <a:r>
              <a:rPr kumimoji="1" lang="en-US" altLang="ja-JP" sz="3200" dirty="0" smtClean="0">
                <a:solidFill>
                  <a:srgbClr val="7F7F7F"/>
                </a:solidFill>
              </a:rPr>
              <a:t>2019</a:t>
            </a:r>
            <a:r>
              <a:rPr kumimoji="1" lang="ja-JP" altLang="en-US" sz="3200" dirty="0" smtClean="0">
                <a:solidFill>
                  <a:srgbClr val="7F7F7F"/>
                </a:solidFill>
              </a:rPr>
              <a:t>年</a:t>
            </a:r>
            <a:endParaRPr kumimoji="1" lang="ja-JP" altLang="en-US" sz="3200" dirty="0">
              <a:solidFill>
                <a:srgbClr val="7F7F7F"/>
              </a:solidFill>
            </a:endParaRPr>
          </a:p>
        </p:txBody>
      </p:sp>
      <p:sp>
        <p:nvSpPr>
          <p:cNvPr id="12" name="テキスト ボックス 11"/>
          <p:cNvSpPr txBox="1"/>
          <p:nvPr/>
        </p:nvSpPr>
        <p:spPr>
          <a:xfrm>
            <a:off x="6229350" y="3149024"/>
            <a:ext cx="1099048" cy="615553"/>
          </a:xfrm>
          <a:prstGeom prst="rect">
            <a:avLst/>
          </a:prstGeom>
          <a:noFill/>
        </p:spPr>
        <p:txBody>
          <a:bodyPr wrap="square" rtlCol="0">
            <a:spAutoFit/>
          </a:bodyPr>
          <a:lstStyle/>
          <a:p>
            <a:pPr algn="ctr"/>
            <a:r>
              <a:rPr kumimoji="1" lang="ja-JP" altLang="en-US" sz="1400" dirty="0" smtClean="0">
                <a:solidFill>
                  <a:srgbClr val="FFFFFF"/>
                </a:solidFill>
              </a:rPr>
              <a:t>非</a:t>
            </a:r>
            <a:r>
              <a:rPr kumimoji="1" lang="en-US" altLang="ja-JP" sz="1400" dirty="0" smtClean="0">
                <a:solidFill>
                  <a:srgbClr val="FFFFFF"/>
                </a:solidFill>
              </a:rPr>
              <a:t>IT</a:t>
            </a:r>
            <a:r>
              <a:rPr kumimoji="1" lang="ja-JP" altLang="en-US" sz="1400" dirty="0" smtClean="0">
                <a:solidFill>
                  <a:srgbClr val="FFFFFF"/>
                </a:solidFill>
              </a:rPr>
              <a:t>部門</a:t>
            </a:r>
          </a:p>
          <a:p>
            <a:pPr algn="ctr"/>
            <a:r>
              <a:rPr lang="en-US" altLang="ja-JP" sz="2000" dirty="0" smtClean="0">
                <a:solidFill>
                  <a:srgbClr val="FFFFFF"/>
                </a:solidFill>
              </a:rPr>
              <a:t>90%</a:t>
            </a:r>
            <a:endParaRPr kumimoji="1" lang="ja-JP" altLang="en-US" sz="2000" dirty="0">
              <a:solidFill>
                <a:srgbClr val="FFFFFF"/>
              </a:solidFill>
            </a:endParaRPr>
          </a:p>
        </p:txBody>
      </p:sp>
      <p:sp>
        <p:nvSpPr>
          <p:cNvPr id="14" name="テキスト ボックス 13"/>
          <p:cNvSpPr txBox="1"/>
          <p:nvPr/>
        </p:nvSpPr>
        <p:spPr>
          <a:xfrm>
            <a:off x="5708152" y="1141452"/>
            <a:ext cx="825998" cy="553998"/>
          </a:xfrm>
          <a:prstGeom prst="rect">
            <a:avLst/>
          </a:prstGeom>
          <a:noFill/>
        </p:spPr>
        <p:txBody>
          <a:bodyPr wrap="square" rtlCol="0">
            <a:spAutoFit/>
          </a:bodyPr>
          <a:lstStyle/>
          <a:p>
            <a:pPr algn="r"/>
            <a:r>
              <a:rPr kumimoji="1" lang="en-US" altLang="ja-JP" sz="1200" dirty="0" smtClean="0">
                <a:solidFill>
                  <a:srgbClr val="FFFFFF"/>
                </a:solidFill>
              </a:rPr>
              <a:t>IT</a:t>
            </a:r>
            <a:r>
              <a:rPr kumimoji="1" lang="ja-JP" altLang="en-US" sz="1200" dirty="0" smtClean="0">
                <a:solidFill>
                  <a:srgbClr val="FFFFFF"/>
                </a:solidFill>
              </a:rPr>
              <a:t>部門</a:t>
            </a:r>
          </a:p>
          <a:p>
            <a:pPr algn="r"/>
            <a:r>
              <a:rPr lang="en-US" altLang="ja-JP" dirty="0">
                <a:solidFill>
                  <a:srgbClr val="FFFFFF"/>
                </a:solidFill>
              </a:rPr>
              <a:t>1</a:t>
            </a:r>
            <a:r>
              <a:rPr lang="en-US" altLang="ja-JP" dirty="0" smtClean="0">
                <a:solidFill>
                  <a:srgbClr val="FFFFFF"/>
                </a:solidFill>
              </a:rPr>
              <a:t>0%</a:t>
            </a:r>
            <a:endParaRPr kumimoji="1" lang="ja-JP" altLang="en-US" dirty="0">
              <a:solidFill>
                <a:srgbClr val="FFFFFF"/>
              </a:solidFill>
            </a:endParaRPr>
          </a:p>
        </p:txBody>
      </p:sp>
      <p:sp>
        <p:nvSpPr>
          <p:cNvPr id="9" name="テキスト ボックス 8"/>
          <p:cNvSpPr txBox="1"/>
          <p:nvPr/>
        </p:nvSpPr>
        <p:spPr>
          <a:xfrm>
            <a:off x="990600" y="990600"/>
            <a:ext cx="1426993" cy="584776"/>
          </a:xfrm>
          <a:prstGeom prst="rect">
            <a:avLst/>
          </a:prstGeom>
          <a:noFill/>
        </p:spPr>
        <p:txBody>
          <a:bodyPr wrap="none" rtlCol="0">
            <a:spAutoFit/>
          </a:bodyPr>
          <a:lstStyle/>
          <a:p>
            <a:r>
              <a:rPr kumimoji="1" lang="en-US" altLang="ja-JP" sz="3200" dirty="0" smtClean="0">
                <a:solidFill>
                  <a:srgbClr val="7F7F7F"/>
                </a:solidFill>
                <a:effectLst/>
              </a:rPr>
              <a:t>2000</a:t>
            </a:r>
            <a:r>
              <a:rPr kumimoji="1" lang="ja-JP" altLang="en-US" sz="3200" dirty="0" smtClean="0">
                <a:solidFill>
                  <a:srgbClr val="7F7F7F"/>
                </a:solidFill>
                <a:effectLst/>
              </a:rPr>
              <a:t>年</a:t>
            </a:r>
            <a:endParaRPr kumimoji="1" lang="ja-JP" altLang="en-US" sz="3200" dirty="0">
              <a:solidFill>
                <a:srgbClr val="7F7F7F"/>
              </a:solidFill>
              <a:effectLst/>
            </a:endParaRPr>
          </a:p>
        </p:txBody>
      </p:sp>
      <p:sp>
        <p:nvSpPr>
          <p:cNvPr id="15" name="テキスト ボックス 14"/>
          <p:cNvSpPr txBox="1"/>
          <p:nvPr/>
        </p:nvSpPr>
        <p:spPr>
          <a:xfrm>
            <a:off x="1751368" y="4110335"/>
            <a:ext cx="5692183" cy="461665"/>
          </a:xfrm>
          <a:prstGeom prst="rect">
            <a:avLst/>
          </a:prstGeom>
          <a:noFill/>
        </p:spPr>
        <p:txBody>
          <a:bodyPr wrap="none" rtlCol="0">
            <a:spAutoFit/>
          </a:bodyPr>
          <a:lstStyle/>
          <a:p>
            <a:pPr algn="ctr"/>
            <a:r>
              <a:rPr lang="ja-JP" altLang="en-US" sz="2400" dirty="0" smtClean="0">
                <a:solidFill>
                  <a:schemeClr val="bg1"/>
                </a:solidFill>
                <a:effectLst/>
                <a:latin typeface="Arial Black"/>
                <a:ea typeface="HGP創英角ｺﾞｼｯｸUB"/>
                <a:cs typeface="Arial Black"/>
              </a:rPr>
              <a:t>ビジネスのあらゆるセグメントがデジタル化</a:t>
            </a:r>
            <a:endParaRPr kumimoji="1" lang="ja-JP" altLang="en-US" sz="2400" dirty="0">
              <a:solidFill>
                <a:schemeClr val="bg1"/>
              </a:solidFill>
              <a:effectLst/>
              <a:latin typeface="Arial Black"/>
              <a:ea typeface="HGP創英角ｺﾞｼｯｸUB"/>
              <a:cs typeface="Arial Black"/>
            </a:endParaRPr>
          </a:p>
        </p:txBody>
      </p:sp>
      <p:sp>
        <p:nvSpPr>
          <p:cNvPr id="18" name="角丸四角形 17"/>
          <p:cNvSpPr/>
          <p:nvPr/>
        </p:nvSpPr>
        <p:spPr bwMode="auto">
          <a:xfrm>
            <a:off x="2133600" y="4648200"/>
            <a:ext cx="1447800" cy="3810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Arial Black"/>
                <a:ea typeface="HGP創英角ｺﾞｼｯｸUB"/>
                <a:cs typeface="Arial Black"/>
              </a:rPr>
              <a:t>R&amp;D</a:t>
            </a:r>
            <a:endParaRPr kumimoji="0" lang="ja-JP" altLang="en-US" sz="1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21" name="角丸四角形 20"/>
          <p:cNvSpPr/>
          <p:nvPr/>
        </p:nvSpPr>
        <p:spPr bwMode="auto">
          <a:xfrm>
            <a:off x="3886200" y="4648200"/>
            <a:ext cx="1447800" cy="3810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マーケティング</a:t>
            </a:r>
          </a:p>
        </p:txBody>
      </p:sp>
      <p:sp>
        <p:nvSpPr>
          <p:cNvPr id="22" name="角丸四角形 21"/>
          <p:cNvSpPr/>
          <p:nvPr/>
        </p:nvSpPr>
        <p:spPr bwMode="auto">
          <a:xfrm>
            <a:off x="2133600" y="5181600"/>
            <a:ext cx="1447800" cy="3810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顧客接点</a:t>
            </a:r>
          </a:p>
        </p:txBody>
      </p:sp>
      <p:sp>
        <p:nvSpPr>
          <p:cNvPr id="23" name="角丸四角形 22"/>
          <p:cNvSpPr/>
          <p:nvPr/>
        </p:nvSpPr>
        <p:spPr bwMode="auto">
          <a:xfrm>
            <a:off x="3886200" y="5181600"/>
            <a:ext cx="1447800" cy="3810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サポート</a:t>
            </a:r>
          </a:p>
        </p:txBody>
      </p:sp>
      <p:sp>
        <p:nvSpPr>
          <p:cNvPr id="24" name="角丸四角形 23"/>
          <p:cNvSpPr/>
          <p:nvPr/>
        </p:nvSpPr>
        <p:spPr bwMode="auto">
          <a:xfrm>
            <a:off x="5638800" y="4648200"/>
            <a:ext cx="1447800" cy="3810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Arial Black"/>
                <a:ea typeface="HGP創英角ｺﾞｼｯｸUB"/>
                <a:cs typeface="Arial Black"/>
              </a:rPr>
              <a:t>新規事業</a:t>
            </a:r>
            <a:endParaRPr kumimoji="0" lang="ja-JP" altLang="en-US" sz="1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25" name="角丸四角形 24"/>
          <p:cNvSpPr/>
          <p:nvPr/>
        </p:nvSpPr>
        <p:spPr bwMode="auto">
          <a:xfrm>
            <a:off x="5638800" y="5181600"/>
            <a:ext cx="1447800" cy="3810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Arial Black"/>
                <a:ea typeface="HGP創英角ｺﾞｼｯｸUB"/>
                <a:cs typeface="Arial Black"/>
              </a:rPr>
              <a:t>教育</a:t>
            </a:r>
            <a:endParaRPr kumimoji="0" lang="ja-JP" altLang="en-US" sz="1400" b="0" i="0" u="none" strike="noStrike" cap="none" normalizeH="0" baseline="0" dirty="0" smtClean="0">
              <a:ln>
                <a:noFill/>
              </a:ln>
              <a:solidFill>
                <a:schemeClr val="bg1"/>
              </a:solidFill>
              <a:effectLst/>
              <a:latin typeface="Arial Black"/>
              <a:ea typeface="HGP創英角ｺﾞｼｯｸUB"/>
              <a:cs typeface="Arial Black"/>
            </a:endParaRPr>
          </a:p>
        </p:txBody>
      </p:sp>
    </p:spTree>
    <p:extLst>
      <p:ext uri="{BB962C8B-B14F-4D97-AF65-F5344CB8AC3E}">
        <p14:creationId xmlns:p14="http://schemas.microsoft.com/office/powerpoint/2010/main" val="36839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5" grpId="0"/>
      <p:bldP spid="18" grpId="0" animBg="1"/>
      <p:bldP spid="21"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ご案内</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sp>
        <p:nvSpPr>
          <p:cNvPr id="6" name="テキスト ボックス 5"/>
          <p:cNvSpPr txBox="1"/>
          <p:nvPr/>
        </p:nvSpPr>
        <p:spPr>
          <a:xfrm>
            <a:off x="369888" y="2299549"/>
            <a:ext cx="8401050" cy="1477328"/>
          </a:xfrm>
          <a:prstGeom prst="rect">
            <a:avLst/>
          </a:prstGeom>
          <a:noFill/>
        </p:spPr>
        <p:txBody>
          <a:bodyPr wrap="square" rtlCol="0">
            <a:spAutoFit/>
          </a:bodyPr>
          <a:lstStyle/>
          <a:p>
            <a:r>
              <a:rPr lang="ja-JP" altLang="en-US" dirty="0" smtClean="0">
                <a:solidFill>
                  <a:srgbClr val="7F7F7F"/>
                </a:solidFill>
                <a:latin typeface="メイリオ"/>
                <a:ea typeface="メイリオ"/>
                <a:cs typeface="メイリオ"/>
              </a:rPr>
              <a:t>本プレゼンテーション</a:t>
            </a:r>
            <a:r>
              <a:rPr lang="ja-JP" altLang="en-US" dirty="0" smtClean="0">
                <a:solidFill>
                  <a:srgbClr val="7F7F7F"/>
                </a:solidFill>
                <a:latin typeface="メイリオ"/>
                <a:ea typeface="メイリオ"/>
                <a:cs typeface="メイリオ"/>
              </a:rPr>
              <a:t>は、ロイヤリティ・フリーです。ご自身の資料として、加工編集して頂いても構いません</a:t>
            </a:r>
            <a:r>
              <a:rPr lang="ja-JP" altLang="en-US" dirty="0" smtClean="0">
                <a:solidFill>
                  <a:srgbClr val="7F7F7F"/>
                </a:solidFill>
                <a:latin typeface="メイリオ"/>
                <a:ea typeface="メイリオ"/>
                <a:cs typeface="メイリオ"/>
              </a:rPr>
              <a:t>。特にお断りいだく必要はありません。</a:t>
            </a:r>
            <a:endParaRPr lang="en-US" altLang="ja-JP" dirty="0" smtClean="0">
              <a:solidFill>
                <a:srgbClr val="7F7F7F"/>
              </a:solidFill>
              <a:latin typeface="メイリオ"/>
              <a:ea typeface="メイリオ"/>
              <a:cs typeface="メイリオ"/>
            </a:endParaRPr>
          </a:p>
          <a:p>
            <a:endParaRPr lang="en-US" altLang="ja-JP" dirty="0">
              <a:solidFill>
                <a:srgbClr val="7F7F7F"/>
              </a:solidFill>
              <a:latin typeface="メイリオ"/>
              <a:ea typeface="メイリオ"/>
              <a:cs typeface="メイリオ"/>
            </a:endParaRPr>
          </a:p>
          <a:p>
            <a:r>
              <a:rPr lang="ja-JP" altLang="en-US" dirty="0" smtClean="0">
                <a:solidFill>
                  <a:srgbClr val="7F7F7F"/>
                </a:solidFill>
                <a:latin typeface="メイリオ"/>
                <a:ea typeface="メイリオ"/>
                <a:cs typeface="メイリオ"/>
              </a:rPr>
              <a:t>企画書や経営会議の資料として、</a:t>
            </a:r>
            <a:r>
              <a:rPr lang="ja-JP" altLang="en-US" dirty="0" smtClean="0">
                <a:solidFill>
                  <a:srgbClr val="7F7F7F"/>
                </a:solidFill>
                <a:latin typeface="メイリオ"/>
                <a:ea typeface="メイリオ"/>
                <a:cs typeface="メイリオ"/>
              </a:rPr>
              <a:t>ご活用</a:t>
            </a:r>
            <a:r>
              <a:rPr lang="ja-JP" altLang="en-US" dirty="0" smtClean="0">
                <a:solidFill>
                  <a:srgbClr val="7F7F7F"/>
                </a:solidFill>
                <a:latin typeface="メイリオ"/>
                <a:ea typeface="メイリオ"/>
                <a:cs typeface="メイリオ"/>
              </a:rPr>
              <a:t>下さい。</a:t>
            </a:r>
            <a:endParaRPr lang="en-US" altLang="ja-JP" dirty="0" smtClean="0">
              <a:solidFill>
                <a:srgbClr val="7F7F7F"/>
              </a:solidFill>
              <a:latin typeface="メイリオ"/>
              <a:ea typeface="メイリオ"/>
              <a:cs typeface="メイリオ"/>
            </a:endParaRPr>
          </a:p>
          <a:p>
            <a:pPr algn="r"/>
            <a:endParaRPr lang="en-US" altLang="ja-JP" dirty="0">
              <a:solidFill>
                <a:srgbClr val="7F7F7F"/>
              </a:solidFill>
              <a:latin typeface="メイリオ"/>
              <a:ea typeface="メイリオ"/>
              <a:cs typeface="メイリオ"/>
            </a:endParaRPr>
          </a:p>
        </p:txBody>
      </p:sp>
      <p:sp>
        <p:nvSpPr>
          <p:cNvPr id="7" name="正方形/長方形 6"/>
          <p:cNvSpPr/>
          <p:nvPr/>
        </p:nvSpPr>
        <p:spPr>
          <a:xfrm>
            <a:off x="7073037" y="6338012"/>
            <a:ext cx="1697901" cy="230832"/>
          </a:xfrm>
          <a:prstGeom prst="rect">
            <a:avLst/>
          </a:prstGeom>
        </p:spPr>
        <p:txBody>
          <a:bodyPr wrap="none">
            <a:spAutoFit/>
          </a:bodyPr>
          <a:lstStyle/>
          <a:p>
            <a:r>
              <a:rPr lang="en-US" altLang="ja-JP" sz="900" dirty="0">
                <a:solidFill>
                  <a:srgbClr val="595959"/>
                </a:solidFill>
              </a:rPr>
              <a:t>http://</a:t>
            </a:r>
            <a:r>
              <a:rPr lang="en-US" altLang="ja-JP" sz="900" dirty="0" err="1">
                <a:solidFill>
                  <a:srgbClr val="595959"/>
                </a:solidFill>
              </a:rPr>
              <a:t>libra.netcommerce.co.jp</a:t>
            </a:r>
            <a:r>
              <a:rPr lang="en-US" altLang="ja-JP" sz="900" dirty="0">
                <a:solidFill>
                  <a:srgbClr val="595959"/>
                </a:solidFill>
              </a:rPr>
              <a:t>/</a:t>
            </a:r>
            <a:endParaRPr lang="ja-JP" altLang="en-US" sz="900" dirty="0">
              <a:solidFill>
                <a:srgbClr val="595959"/>
              </a:solidFill>
            </a:endParaRPr>
          </a:p>
        </p:txBody>
      </p:sp>
      <p:pic>
        <p:nvPicPr>
          <p:cNvPr id="9" name="図 8" descr="LIBRA_logo.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00" y="6081312"/>
            <a:ext cx="1466850" cy="256700"/>
          </a:xfrm>
          <a:prstGeom prst="rect">
            <a:avLst/>
          </a:prstGeom>
        </p:spPr>
      </p:pic>
      <p:sp>
        <p:nvSpPr>
          <p:cNvPr id="11" name="正方形/長方形 10"/>
          <p:cNvSpPr/>
          <p:nvPr/>
        </p:nvSpPr>
        <p:spPr>
          <a:xfrm>
            <a:off x="369888" y="4421263"/>
            <a:ext cx="8401050" cy="276999"/>
          </a:xfrm>
          <a:prstGeom prst="rect">
            <a:avLst/>
          </a:prstGeom>
        </p:spPr>
        <p:txBody>
          <a:bodyPr wrap="square">
            <a:spAutoFit/>
          </a:bodyPr>
          <a:lstStyle/>
          <a:p>
            <a:pPr lvl="0"/>
            <a:r>
              <a:rPr lang="ja-JP" altLang="en-US" sz="1200" dirty="0" smtClean="0">
                <a:solidFill>
                  <a:srgbClr val="FF0000"/>
                </a:solidFill>
                <a:latin typeface="メイリオ"/>
                <a:ea typeface="メイリオ"/>
                <a:cs typeface="メイリオ"/>
              </a:rPr>
              <a:t>最新</a:t>
            </a:r>
            <a:r>
              <a:rPr lang="ja-JP" altLang="en-US" sz="1200" dirty="0">
                <a:solidFill>
                  <a:srgbClr val="FF0000"/>
                </a:solidFill>
                <a:latin typeface="メイリオ"/>
                <a:ea typeface="メイリオ"/>
                <a:cs typeface="メイリオ"/>
              </a:rPr>
              <a:t>のアップデートは</a:t>
            </a:r>
            <a:r>
              <a:rPr lang="ja-JP" altLang="en-US" sz="1200" dirty="0" smtClean="0">
                <a:solidFill>
                  <a:srgbClr val="FF0000"/>
                </a:solidFill>
                <a:latin typeface="メイリオ"/>
                <a:ea typeface="メイリオ"/>
                <a:cs typeface="メイリオ"/>
              </a:rPr>
              <a:t>、「</a:t>
            </a:r>
            <a:r>
              <a:rPr lang="en-US" altLang="ja-JP" sz="1200" dirty="0" smtClean="0">
                <a:solidFill>
                  <a:srgbClr val="FF0000"/>
                </a:solidFill>
                <a:latin typeface="メイリオ"/>
                <a:ea typeface="メイリオ"/>
                <a:cs typeface="メイリオ"/>
              </a:rPr>
              <a:t>IT</a:t>
            </a:r>
            <a:r>
              <a:rPr lang="ja-JP" altLang="en-US" sz="1200" dirty="0">
                <a:solidFill>
                  <a:srgbClr val="FF0000"/>
                </a:solidFill>
                <a:latin typeface="メイリオ"/>
                <a:ea typeface="メイリオ"/>
                <a:cs typeface="メイリオ"/>
              </a:rPr>
              <a:t>ビジネス・プレゼンテーション・ライブラリー／</a:t>
            </a:r>
            <a:r>
              <a:rPr lang="en-US" altLang="ja-JP" sz="1200" dirty="0" err="1" smtClean="0">
                <a:solidFill>
                  <a:srgbClr val="FF0000"/>
                </a:solidFill>
                <a:latin typeface="メイリオ"/>
                <a:ea typeface="メイリオ"/>
                <a:cs typeface="メイリオ"/>
              </a:rPr>
              <a:t>LiBRA</a:t>
            </a:r>
            <a:r>
              <a:rPr lang="ja-JP" altLang="en-US" sz="1200" dirty="0" smtClean="0">
                <a:solidFill>
                  <a:srgbClr val="FF0000"/>
                </a:solidFill>
                <a:latin typeface="メイリオ"/>
                <a:ea typeface="メイリオ"/>
                <a:cs typeface="メイリオ"/>
              </a:rPr>
              <a:t>」にて</a:t>
            </a:r>
            <a:r>
              <a:rPr lang="ja-JP" altLang="en-US" sz="1200" dirty="0">
                <a:solidFill>
                  <a:srgbClr val="FF0000"/>
                </a:solidFill>
                <a:latin typeface="メイリオ"/>
                <a:ea typeface="メイリオ"/>
                <a:cs typeface="メイリオ"/>
              </a:rPr>
              <a:t>随時更新しております</a:t>
            </a:r>
            <a:r>
              <a:rPr lang="ja-JP" altLang="en-US" sz="1200" dirty="0" smtClean="0">
                <a:solidFill>
                  <a:srgbClr val="FF0000"/>
                </a:solidFill>
                <a:latin typeface="メイリオ"/>
                <a:ea typeface="メイリオ"/>
                <a:cs typeface="メイリオ"/>
              </a:rPr>
              <a:t>。</a:t>
            </a:r>
            <a:endParaRPr lang="en-US" altLang="ja-JP" sz="1200" dirty="0">
              <a:solidFill>
                <a:srgbClr val="FF0000"/>
              </a:solidFill>
              <a:latin typeface="メイリオ"/>
              <a:ea typeface="メイリオ"/>
              <a:cs typeface="メイリオ"/>
            </a:endParaRPr>
          </a:p>
        </p:txBody>
      </p:sp>
    </p:spTree>
    <p:extLst>
      <p:ext uri="{BB962C8B-B14F-4D97-AF65-F5344CB8AC3E}">
        <p14:creationId xmlns:p14="http://schemas.microsoft.com/office/powerpoint/2010/main" val="1761093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85800" y="990600"/>
            <a:ext cx="7772400" cy="4572000"/>
          </a:xfrm>
          <a:prstGeom prst="rect">
            <a:avLst/>
          </a:prstGeom>
          <a:solidFill>
            <a:srgbClr val="FFFBD2">
              <a:alpha val="46000"/>
            </a:srgbClr>
          </a:solidFill>
          <a:ln>
            <a:solidFill>
              <a:srgbClr val="E6D6AF"/>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BD2"/>
              </a:solidFill>
              <a:effectLst/>
              <a:latin typeface="Arial" charset="0"/>
              <a:ea typeface="HG丸ｺﾞｼｯｸM-PRO" pitchFamily="50" charset="-128"/>
            </a:endParaRPr>
          </a:p>
        </p:txBody>
      </p:sp>
      <p:sp>
        <p:nvSpPr>
          <p:cNvPr id="4" name="タイトル 21"/>
          <p:cNvSpPr txBox="1">
            <a:spLocks/>
          </p:cNvSpPr>
          <p:nvPr/>
        </p:nvSpPr>
        <p:spPr>
          <a:xfrm>
            <a:off x="419100" y="152400"/>
            <a:ext cx="8915400" cy="53340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r>
              <a:rPr kumimoji="1" lang="ja-JP" altLang="en-US" sz="2800" dirty="0" smtClean="0">
                <a:solidFill>
                  <a:schemeClr val="bg1">
                    <a:lumMod val="50000"/>
                  </a:schemeClr>
                </a:solidFill>
              </a:rPr>
              <a:t>労働力の喪失</a:t>
            </a:r>
            <a:endParaRPr kumimoji="1" lang="ja-JP" altLang="en-US" sz="2800" dirty="0">
              <a:solidFill>
                <a:schemeClr val="bg1">
                  <a:lumMod val="50000"/>
                </a:schemeClr>
              </a:solidFill>
            </a:endParaRPr>
          </a:p>
        </p:txBody>
      </p:sp>
      <p:sp>
        <p:nvSpPr>
          <p:cNvPr id="10" name="フリーフォーム 9"/>
          <p:cNvSpPr/>
          <p:nvPr/>
        </p:nvSpPr>
        <p:spPr>
          <a:xfrm>
            <a:off x="990600" y="2209800"/>
            <a:ext cx="4495800" cy="2590800"/>
          </a:xfrm>
          <a:custGeom>
            <a:avLst/>
            <a:gdLst>
              <a:gd name="connsiteX0" fmla="*/ 0 w 3594100"/>
              <a:gd name="connsiteY0" fmla="*/ 1177950 h 1718124"/>
              <a:gd name="connsiteX1" fmla="*/ 495300 w 3594100"/>
              <a:gd name="connsiteY1" fmla="*/ 1660550 h 1718124"/>
              <a:gd name="connsiteX2" fmla="*/ 2381250 w 3594100"/>
              <a:gd name="connsiteY2" fmla="*/ 3200 h 1718124"/>
              <a:gd name="connsiteX3" fmla="*/ 3162300 w 3594100"/>
              <a:gd name="connsiteY3" fmla="*/ 1241450 h 1718124"/>
              <a:gd name="connsiteX4" fmla="*/ 3594100 w 3594100"/>
              <a:gd name="connsiteY4" fmla="*/ 1285900 h 1718124"/>
              <a:gd name="connsiteX0" fmla="*/ 0 w 3594100"/>
              <a:gd name="connsiteY0" fmla="*/ 1176493 h 1617591"/>
              <a:gd name="connsiteX1" fmla="*/ 774700 w 3594100"/>
              <a:gd name="connsiteY1" fmla="*/ 1544793 h 1617591"/>
              <a:gd name="connsiteX2" fmla="*/ 2381250 w 3594100"/>
              <a:gd name="connsiteY2" fmla="*/ 1743 h 1617591"/>
              <a:gd name="connsiteX3" fmla="*/ 3162300 w 3594100"/>
              <a:gd name="connsiteY3" fmla="*/ 1239993 h 1617591"/>
              <a:gd name="connsiteX4" fmla="*/ 3594100 w 3594100"/>
              <a:gd name="connsiteY4" fmla="*/ 1284443 h 1617591"/>
              <a:gd name="connsiteX0" fmla="*/ 0 w 3911600"/>
              <a:gd name="connsiteY0" fmla="*/ 1125693 h 1606569"/>
              <a:gd name="connsiteX1" fmla="*/ 1092200 w 3911600"/>
              <a:gd name="connsiteY1" fmla="*/ 1544793 h 1606569"/>
              <a:gd name="connsiteX2" fmla="*/ 2698750 w 3911600"/>
              <a:gd name="connsiteY2" fmla="*/ 1743 h 1606569"/>
              <a:gd name="connsiteX3" fmla="*/ 3479800 w 3911600"/>
              <a:gd name="connsiteY3" fmla="*/ 1239993 h 1606569"/>
              <a:gd name="connsiteX4" fmla="*/ 3911600 w 3911600"/>
              <a:gd name="connsiteY4" fmla="*/ 1284443 h 1606569"/>
              <a:gd name="connsiteX0" fmla="*/ 0 w 3911600"/>
              <a:gd name="connsiteY0" fmla="*/ 1124941 h 1605817"/>
              <a:gd name="connsiteX1" fmla="*/ 1092200 w 3911600"/>
              <a:gd name="connsiteY1" fmla="*/ 1544041 h 1605817"/>
              <a:gd name="connsiteX2" fmla="*/ 2698750 w 3911600"/>
              <a:gd name="connsiteY2" fmla="*/ 991 h 1605817"/>
              <a:gd name="connsiteX3" fmla="*/ 3479800 w 3911600"/>
              <a:gd name="connsiteY3" fmla="*/ 1309091 h 1605817"/>
              <a:gd name="connsiteX4" fmla="*/ 3911600 w 3911600"/>
              <a:gd name="connsiteY4" fmla="*/ 1283691 h 1605817"/>
              <a:gd name="connsiteX0" fmla="*/ 0 w 3911600"/>
              <a:gd name="connsiteY0" fmla="*/ 1004385 h 1477118"/>
              <a:gd name="connsiteX1" fmla="*/ 1092200 w 3911600"/>
              <a:gd name="connsiteY1" fmla="*/ 1423485 h 1477118"/>
              <a:gd name="connsiteX2" fmla="*/ 2698750 w 3911600"/>
              <a:gd name="connsiteY2" fmla="*/ 1085 h 1477118"/>
              <a:gd name="connsiteX3" fmla="*/ 3479800 w 3911600"/>
              <a:gd name="connsiteY3" fmla="*/ 1188535 h 1477118"/>
              <a:gd name="connsiteX4" fmla="*/ 3911600 w 3911600"/>
              <a:gd name="connsiteY4" fmla="*/ 1163135 h 1477118"/>
              <a:gd name="connsiteX0" fmla="*/ 0 w 3911600"/>
              <a:gd name="connsiteY0" fmla="*/ 1003301 h 1476034"/>
              <a:gd name="connsiteX1" fmla="*/ 1092200 w 3911600"/>
              <a:gd name="connsiteY1" fmla="*/ 1422401 h 1476034"/>
              <a:gd name="connsiteX2" fmla="*/ 2698750 w 3911600"/>
              <a:gd name="connsiteY2" fmla="*/ 1 h 1476034"/>
              <a:gd name="connsiteX3" fmla="*/ 3479800 w 3911600"/>
              <a:gd name="connsiteY3" fmla="*/ 1187451 h 1476034"/>
              <a:gd name="connsiteX4" fmla="*/ 3911600 w 3911600"/>
              <a:gd name="connsiteY4" fmla="*/ 1162051 h 1476034"/>
              <a:gd name="connsiteX0" fmla="*/ 0 w 3911600"/>
              <a:gd name="connsiteY0" fmla="*/ 1003770 h 1476503"/>
              <a:gd name="connsiteX1" fmla="*/ 1092200 w 3911600"/>
              <a:gd name="connsiteY1" fmla="*/ 1422870 h 1476503"/>
              <a:gd name="connsiteX2" fmla="*/ 2698750 w 3911600"/>
              <a:gd name="connsiteY2" fmla="*/ 470 h 1476503"/>
              <a:gd name="connsiteX3" fmla="*/ 3670300 w 3911600"/>
              <a:gd name="connsiteY3" fmla="*/ 1264120 h 1476503"/>
              <a:gd name="connsiteX4" fmla="*/ 3911600 w 3911600"/>
              <a:gd name="connsiteY4" fmla="*/ 1162520 h 1476503"/>
              <a:gd name="connsiteX0" fmla="*/ 0 w 3800908"/>
              <a:gd name="connsiteY0" fmla="*/ 1003783 h 1476516"/>
              <a:gd name="connsiteX1" fmla="*/ 1092200 w 3800908"/>
              <a:gd name="connsiteY1" fmla="*/ 1422883 h 1476516"/>
              <a:gd name="connsiteX2" fmla="*/ 2698750 w 3800908"/>
              <a:gd name="connsiteY2" fmla="*/ 483 h 1476516"/>
              <a:gd name="connsiteX3" fmla="*/ 3670300 w 3800908"/>
              <a:gd name="connsiteY3" fmla="*/ 1264133 h 1476516"/>
              <a:gd name="connsiteX4" fmla="*/ 3790950 w 3800908"/>
              <a:gd name="connsiteY4" fmla="*/ 1340333 h 1476516"/>
              <a:gd name="connsiteX0" fmla="*/ 0 w 3805396"/>
              <a:gd name="connsiteY0" fmla="*/ 1003795 h 1493134"/>
              <a:gd name="connsiteX1" fmla="*/ 1092200 w 3805396"/>
              <a:gd name="connsiteY1" fmla="*/ 1422895 h 1493134"/>
              <a:gd name="connsiteX2" fmla="*/ 2698750 w 3805396"/>
              <a:gd name="connsiteY2" fmla="*/ 495 h 1493134"/>
              <a:gd name="connsiteX3" fmla="*/ 3670300 w 3805396"/>
              <a:gd name="connsiteY3" fmla="*/ 1264145 h 1493134"/>
              <a:gd name="connsiteX4" fmla="*/ 3797300 w 3805396"/>
              <a:gd name="connsiteY4" fmla="*/ 1492745 h 1493134"/>
              <a:gd name="connsiteX0" fmla="*/ 0 w 3751361"/>
              <a:gd name="connsiteY0" fmla="*/ 1003800 h 1562600"/>
              <a:gd name="connsiteX1" fmla="*/ 1092200 w 3751361"/>
              <a:gd name="connsiteY1" fmla="*/ 1422900 h 1562600"/>
              <a:gd name="connsiteX2" fmla="*/ 2698750 w 3751361"/>
              <a:gd name="connsiteY2" fmla="*/ 500 h 1562600"/>
              <a:gd name="connsiteX3" fmla="*/ 3670300 w 3751361"/>
              <a:gd name="connsiteY3" fmla="*/ 1264150 h 1562600"/>
              <a:gd name="connsiteX4" fmla="*/ 3695700 w 3751361"/>
              <a:gd name="connsiteY4" fmla="*/ 1562600 h 1562600"/>
              <a:gd name="connsiteX0" fmla="*/ 0 w 3720013"/>
              <a:gd name="connsiteY0" fmla="*/ 1003721 h 1562521"/>
              <a:gd name="connsiteX1" fmla="*/ 1092200 w 3720013"/>
              <a:gd name="connsiteY1" fmla="*/ 1422821 h 1562521"/>
              <a:gd name="connsiteX2" fmla="*/ 2698750 w 3720013"/>
              <a:gd name="connsiteY2" fmla="*/ 421 h 1562521"/>
              <a:gd name="connsiteX3" fmla="*/ 3619500 w 3720013"/>
              <a:gd name="connsiteY3" fmla="*/ 1276771 h 1562521"/>
              <a:gd name="connsiteX4" fmla="*/ 3695700 w 3720013"/>
              <a:gd name="connsiteY4" fmla="*/ 1562521 h 1562521"/>
              <a:gd name="connsiteX0" fmla="*/ 0 w 3767748"/>
              <a:gd name="connsiteY0" fmla="*/ 1003717 h 1511954"/>
              <a:gd name="connsiteX1" fmla="*/ 1092200 w 3767748"/>
              <a:gd name="connsiteY1" fmla="*/ 1422817 h 1511954"/>
              <a:gd name="connsiteX2" fmla="*/ 2698750 w 3767748"/>
              <a:gd name="connsiteY2" fmla="*/ 417 h 1511954"/>
              <a:gd name="connsiteX3" fmla="*/ 3619500 w 3767748"/>
              <a:gd name="connsiteY3" fmla="*/ 1276767 h 1511954"/>
              <a:gd name="connsiteX4" fmla="*/ 3765550 w 3767748"/>
              <a:gd name="connsiteY4" fmla="*/ 1511717 h 1511954"/>
              <a:gd name="connsiteX0" fmla="*/ 0 w 3892550"/>
              <a:gd name="connsiteY0" fmla="*/ 1003715 h 1476448"/>
              <a:gd name="connsiteX1" fmla="*/ 1092200 w 3892550"/>
              <a:gd name="connsiteY1" fmla="*/ 1422815 h 1476448"/>
              <a:gd name="connsiteX2" fmla="*/ 2698750 w 3892550"/>
              <a:gd name="connsiteY2" fmla="*/ 415 h 1476448"/>
              <a:gd name="connsiteX3" fmla="*/ 3619500 w 3892550"/>
              <a:gd name="connsiteY3" fmla="*/ 1276765 h 1476448"/>
              <a:gd name="connsiteX4" fmla="*/ 3892550 w 3892550"/>
              <a:gd name="connsiteY4" fmla="*/ 1467265 h 1476448"/>
              <a:gd name="connsiteX0" fmla="*/ 0 w 3892550"/>
              <a:gd name="connsiteY0" fmla="*/ 1006512 h 1479245"/>
              <a:gd name="connsiteX1" fmla="*/ 1092200 w 3892550"/>
              <a:gd name="connsiteY1" fmla="*/ 1425612 h 1479245"/>
              <a:gd name="connsiteX2" fmla="*/ 2698750 w 3892550"/>
              <a:gd name="connsiteY2" fmla="*/ 3212 h 1479245"/>
              <a:gd name="connsiteX3" fmla="*/ 3556000 w 3892550"/>
              <a:gd name="connsiteY3" fmla="*/ 1050962 h 1479245"/>
              <a:gd name="connsiteX4" fmla="*/ 3892550 w 3892550"/>
              <a:gd name="connsiteY4" fmla="*/ 1470062 h 1479245"/>
              <a:gd name="connsiteX0" fmla="*/ 0 w 3892550"/>
              <a:gd name="connsiteY0" fmla="*/ 1006409 h 1479142"/>
              <a:gd name="connsiteX1" fmla="*/ 1092200 w 3892550"/>
              <a:gd name="connsiteY1" fmla="*/ 1425509 h 1479142"/>
              <a:gd name="connsiteX2" fmla="*/ 2698750 w 3892550"/>
              <a:gd name="connsiteY2" fmla="*/ 3109 h 1479142"/>
              <a:gd name="connsiteX3" fmla="*/ 3556000 w 3892550"/>
              <a:gd name="connsiteY3" fmla="*/ 1050859 h 1479142"/>
              <a:gd name="connsiteX4" fmla="*/ 3892550 w 3892550"/>
              <a:gd name="connsiteY4" fmla="*/ 1285809 h 1479142"/>
              <a:gd name="connsiteX0" fmla="*/ 0 w 3943350"/>
              <a:gd name="connsiteY0" fmla="*/ 1139759 h 1511508"/>
              <a:gd name="connsiteX1" fmla="*/ 1143000 w 3943350"/>
              <a:gd name="connsiteY1" fmla="*/ 1425509 h 1511508"/>
              <a:gd name="connsiteX2" fmla="*/ 2749550 w 3943350"/>
              <a:gd name="connsiteY2" fmla="*/ 3109 h 1511508"/>
              <a:gd name="connsiteX3" fmla="*/ 3606800 w 3943350"/>
              <a:gd name="connsiteY3" fmla="*/ 1050859 h 1511508"/>
              <a:gd name="connsiteX4" fmla="*/ 3943350 w 3943350"/>
              <a:gd name="connsiteY4" fmla="*/ 1285809 h 1511508"/>
              <a:gd name="connsiteX0" fmla="*/ 0 w 3943350"/>
              <a:gd name="connsiteY0" fmla="*/ 1139759 h 1489030"/>
              <a:gd name="connsiteX1" fmla="*/ 1143000 w 3943350"/>
              <a:gd name="connsiteY1" fmla="*/ 1425509 h 1489030"/>
              <a:gd name="connsiteX2" fmla="*/ 2749550 w 3943350"/>
              <a:gd name="connsiteY2" fmla="*/ 3109 h 1489030"/>
              <a:gd name="connsiteX3" fmla="*/ 3606800 w 3943350"/>
              <a:gd name="connsiteY3" fmla="*/ 1050859 h 1489030"/>
              <a:gd name="connsiteX4" fmla="*/ 3943350 w 3943350"/>
              <a:gd name="connsiteY4" fmla="*/ 1285809 h 148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3350" h="1489030">
                <a:moveTo>
                  <a:pt x="0" y="1139759"/>
                </a:moveTo>
                <a:cubicBezTo>
                  <a:pt x="227012" y="1339255"/>
                  <a:pt x="684742" y="1614951"/>
                  <a:pt x="1143000" y="1425509"/>
                </a:cubicBezTo>
                <a:cubicBezTo>
                  <a:pt x="1601258" y="1236067"/>
                  <a:pt x="2338917" y="65551"/>
                  <a:pt x="2749550" y="3109"/>
                </a:cubicBezTo>
                <a:cubicBezTo>
                  <a:pt x="3160183" y="-59333"/>
                  <a:pt x="3407833" y="837076"/>
                  <a:pt x="3606800" y="1050859"/>
                </a:cubicBezTo>
                <a:cubicBezTo>
                  <a:pt x="3805767" y="1264642"/>
                  <a:pt x="3943350" y="1285809"/>
                  <a:pt x="3943350" y="1285809"/>
                </a:cubicBezTo>
              </a:path>
            </a:pathLst>
          </a:custGeom>
          <a:ln w="76200" cmpd="sng">
            <a:solidFill>
              <a:srgbClr val="008040"/>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フリーフォーム 12"/>
          <p:cNvSpPr/>
          <p:nvPr/>
        </p:nvSpPr>
        <p:spPr>
          <a:xfrm>
            <a:off x="4419600" y="2209800"/>
            <a:ext cx="3404552" cy="2160963"/>
          </a:xfrm>
          <a:custGeom>
            <a:avLst/>
            <a:gdLst>
              <a:gd name="connsiteX0" fmla="*/ 0 w 3099035"/>
              <a:gd name="connsiteY0" fmla="*/ 1568492 h 1684117"/>
              <a:gd name="connsiteX1" fmla="*/ 1670050 w 3099035"/>
              <a:gd name="connsiteY1" fmla="*/ 42 h 1684117"/>
              <a:gd name="connsiteX2" fmla="*/ 2914650 w 3099035"/>
              <a:gd name="connsiteY2" fmla="*/ 1517692 h 1684117"/>
              <a:gd name="connsiteX3" fmla="*/ 3092450 w 3099035"/>
              <a:gd name="connsiteY3" fmla="*/ 1644692 h 1684117"/>
              <a:gd name="connsiteX4" fmla="*/ 3092450 w 3099035"/>
              <a:gd name="connsiteY4" fmla="*/ 1644692 h 1684117"/>
              <a:gd name="connsiteX0" fmla="*/ 0 w 3094801"/>
              <a:gd name="connsiteY0" fmla="*/ 1568492 h 1677371"/>
              <a:gd name="connsiteX1" fmla="*/ 1670050 w 3094801"/>
              <a:gd name="connsiteY1" fmla="*/ 42 h 1677371"/>
              <a:gd name="connsiteX2" fmla="*/ 2914650 w 3094801"/>
              <a:gd name="connsiteY2" fmla="*/ 1517692 h 1677371"/>
              <a:gd name="connsiteX3" fmla="*/ 3092450 w 3094801"/>
              <a:gd name="connsiteY3" fmla="*/ 1644692 h 1677371"/>
              <a:gd name="connsiteX4" fmla="*/ 2971800 w 3094801"/>
              <a:gd name="connsiteY4" fmla="*/ 1631992 h 1677371"/>
              <a:gd name="connsiteX0" fmla="*/ 0 w 3094801"/>
              <a:gd name="connsiteY0" fmla="*/ 1568492 h 1694832"/>
              <a:gd name="connsiteX1" fmla="*/ 1670050 w 3094801"/>
              <a:gd name="connsiteY1" fmla="*/ 42 h 1694832"/>
              <a:gd name="connsiteX2" fmla="*/ 2914650 w 3094801"/>
              <a:gd name="connsiteY2" fmla="*/ 1517692 h 1694832"/>
              <a:gd name="connsiteX3" fmla="*/ 3092450 w 3094801"/>
              <a:gd name="connsiteY3" fmla="*/ 1676442 h 1694832"/>
              <a:gd name="connsiteX4" fmla="*/ 2971800 w 3094801"/>
              <a:gd name="connsiteY4" fmla="*/ 1631992 h 1694832"/>
              <a:gd name="connsiteX0" fmla="*/ 0 w 3332550"/>
              <a:gd name="connsiteY0" fmla="*/ 1568492 h 1709563"/>
              <a:gd name="connsiteX1" fmla="*/ 1670050 w 3332550"/>
              <a:gd name="connsiteY1" fmla="*/ 42 h 1709563"/>
              <a:gd name="connsiteX2" fmla="*/ 2914650 w 3332550"/>
              <a:gd name="connsiteY2" fmla="*/ 1517692 h 1709563"/>
              <a:gd name="connsiteX3" fmla="*/ 3092450 w 3332550"/>
              <a:gd name="connsiteY3" fmla="*/ 1676442 h 1709563"/>
              <a:gd name="connsiteX4" fmla="*/ 3327400 w 3332550"/>
              <a:gd name="connsiteY4" fmla="*/ 1708192 h 1709563"/>
              <a:gd name="connsiteX0" fmla="*/ 0 w 3332691"/>
              <a:gd name="connsiteY0" fmla="*/ 1568492 h 1708341"/>
              <a:gd name="connsiteX1" fmla="*/ 1670050 w 3332691"/>
              <a:gd name="connsiteY1" fmla="*/ 42 h 1708341"/>
              <a:gd name="connsiteX2" fmla="*/ 2914650 w 3332691"/>
              <a:gd name="connsiteY2" fmla="*/ 1517692 h 1708341"/>
              <a:gd name="connsiteX3" fmla="*/ 3098800 w 3332691"/>
              <a:gd name="connsiteY3" fmla="*/ 1593892 h 1708341"/>
              <a:gd name="connsiteX4" fmla="*/ 3327400 w 3332691"/>
              <a:gd name="connsiteY4" fmla="*/ 1708192 h 1708341"/>
              <a:gd name="connsiteX0" fmla="*/ 0 w 3332691"/>
              <a:gd name="connsiteY0" fmla="*/ 1568788 h 1708666"/>
              <a:gd name="connsiteX1" fmla="*/ 1670050 w 3332691"/>
              <a:gd name="connsiteY1" fmla="*/ 338 h 1708666"/>
              <a:gd name="connsiteX2" fmla="*/ 2914650 w 3332691"/>
              <a:gd name="connsiteY2" fmla="*/ 1429088 h 1708666"/>
              <a:gd name="connsiteX3" fmla="*/ 3098800 w 3332691"/>
              <a:gd name="connsiteY3" fmla="*/ 1594188 h 1708666"/>
              <a:gd name="connsiteX4" fmla="*/ 3327400 w 3332691"/>
              <a:gd name="connsiteY4" fmla="*/ 1708488 h 1708666"/>
              <a:gd name="connsiteX0" fmla="*/ 0 w 3333315"/>
              <a:gd name="connsiteY0" fmla="*/ 1571063 h 1711104"/>
              <a:gd name="connsiteX1" fmla="*/ 1670050 w 3333315"/>
              <a:gd name="connsiteY1" fmla="*/ 2613 h 1711104"/>
              <a:gd name="connsiteX2" fmla="*/ 2762250 w 3333315"/>
              <a:gd name="connsiteY2" fmla="*/ 1209113 h 1711104"/>
              <a:gd name="connsiteX3" fmla="*/ 3098800 w 3333315"/>
              <a:gd name="connsiteY3" fmla="*/ 1596463 h 1711104"/>
              <a:gd name="connsiteX4" fmla="*/ 3327400 w 3333315"/>
              <a:gd name="connsiteY4" fmla="*/ 1710763 h 1711104"/>
              <a:gd name="connsiteX0" fmla="*/ 0 w 3333697"/>
              <a:gd name="connsiteY0" fmla="*/ 1571051 h 1710941"/>
              <a:gd name="connsiteX1" fmla="*/ 1670050 w 3333697"/>
              <a:gd name="connsiteY1" fmla="*/ 2601 h 1710941"/>
              <a:gd name="connsiteX2" fmla="*/ 2762250 w 3333697"/>
              <a:gd name="connsiteY2" fmla="*/ 1209101 h 1710941"/>
              <a:gd name="connsiteX3" fmla="*/ 3111500 w 3333697"/>
              <a:gd name="connsiteY3" fmla="*/ 1564701 h 1710941"/>
              <a:gd name="connsiteX4" fmla="*/ 3327400 w 3333697"/>
              <a:gd name="connsiteY4" fmla="*/ 1710751 h 1710941"/>
              <a:gd name="connsiteX0" fmla="*/ 0 w 3333697"/>
              <a:gd name="connsiteY0" fmla="*/ 1571114 h 1711004"/>
              <a:gd name="connsiteX1" fmla="*/ 1670050 w 3333697"/>
              <a:gd name="connsiteY1" fmla="*/ 2664 h 1711004"/>
              <a:gd name="connsiteX2" fmla="*/ 2762250 w 3333697"/>
              <a:gd name="connsiteY2" fmla="*/ 1209164 h 1711004"/>
              <a:gd name="connsiteX3" fmla="*/ 3111500 w 3333697"/>
              <a:gd name="connsiteY3" fmla="*/ 1564764 h 1711004"/>
              <a:gd name="connsiteX4" fmla="*/ 3327400 w 3333697"/>
              <a:gd name="connsiteY4" fmla="*/ 1710814 h 1711004"/>
              <a:gd name="connsiteX0" fmla="*/ 0 w 3352273"/>
              <a:gd name="connsiteY0" fmla="*/ 1571114 h 1692009"/>
              <a:gd name="connsiteX1" fmla="*/ 1670050 w 3352273"/>
              <a:gd name="connsiteY1" fmla="*/ 2664 h 1692009"/>
              <a:gd name="connsiteX2" fmla="*/ 2762250 w 3352273"/>
              <a:gd name="connsiteY2" fmla="*/ 1209164 h 1692009"/>
              <a:gd name="connsiteX3" fmla="*/ 3111500 w 3352273"/>
              <a:gd name="connsiteY3" fmla="*/ 1564764 h 1692009"/>
              <a:gd name="connsiteX4" fmla="*/ 3346450 w 3352273"/>
              <a:gd name="connsiteY4" fmla="*/ 1691764 h 1692009"/>
              <a:gd name="connsiteX0" fmla="*/ 0 w 3398139"/>
              <a:gd name="connsiteY0" fmla="*/ 1571114 h 1702683"/>
              <a:gd name="connsiteX1" fmla="*/ 1670050 w 3398139"/>
              <a:gd name="connsiteY1" fmla="*/ 2664 h 1702683"/>
              <a:gd name="connsiteX2" fmla="*/ 2762250 w 3398139"/>
              <a:gd name="connsiteY2" fmla="*/ 1209164 h 1702683"/>
              <a:gd name="connsiteX3" fmla="*/ 3111500 w 3398139"/>
              <a:gd name="connsiteY3" fmla="*/ 1564764 h 1702683"/>
              <a:gd name="connsiteX4" fmla="*/ 3346450 w 3398139"/>
              <a:gd name="connsiteY4" fmla="*/ 1691764 h 1702683"/>
              <a:gd name="connsiteX0" fmla="*/ 0 w 3401435"/>
              <a:gd name="connsiteY0" fmla="*/ 1579624 h 1716604"/>
              <a:gd name="connsiteX1" fmla="*/ 1670050 w 3401435"/>
              <a:gd name="connsiteY1" fmla="*/ 11174 h 1716604"/>
              <a:gd name="connsiteX2" fmla="*/ 2584450 w 3401435"/>
              <a:gd name="connsiteY2" fmla="*/ 919224 h 1716604"/>
              <a:gd name="connsiteX3" fmla="*/ 3111500 w 3401435"/>
              <a:gd name="connsiteY3" fmla="*/ 1573274 h 1716604"/>
              <a:gd name="connsiteX4" fmla="*/ 3346450 w 3401435"/>
              <a:gd name="connsiteY4" fmla="*/ 1700274 h 1716604"/>
              <a:gd name="connsiteX0" fmla="*/ 0 w 3401435"/>
              <a:gd name="connsiteY0" fmla="*/ 1579972 h 1716952"/>
              <a:gd name="connsiteX1" fmla="*/ 1670050 w 3401435"/>
              <a:gd name="connsiteY1" fmla="*/ 11522 h 1716952"/>
              <a:gd name="connsiteX2" fmla="*/ 2584450 w 3401435"/>
              <a:gd name="connsiteY2" fmla="*/ 919572 h 1716952"/>
              <a:gd name="connsiteX3" fmla="*/ 3111500 w 3401435"/>
              <a:gd name="connsiteY3" fmla="*/ 1573622 h 1716952"/>
              <a:gd name="connsiteX4" fmla="*/ 3346450 w 3401435"/>
              <a:gd name="connsiteY4" fmla="*/ 1700622 h 1716952"/>
              <a:gd name="connsiteX0" fmla="*/ 0 w 3404552"/>
              <a:gd name="connsiteY0" fmla="*/ 1579972 h 1716059"/>
              <a:gd name="connsiteX1" fmla="*/ 1670050 w 3404552"/>
              <a:gd name="connsiteY1" fmla="*/ 11522 h 1716059"/>
              <a:gd name="connsiteX2" fmla="*/ 2584450 w 3404552"/>
              <a:gd name="connsiteY2" fmla="*/ 919572 h 1716059"/>
              <a:gd name="connsiteX3" fmla="*/ 3111500 w 3404552"/>
              <a:gd name="connsiteY3" fmla="*/ 1573622 h 1716059"/>
              <a:gd name="connsiteX4" fmla="*/ 3346450 w 3404552"/>
              <a:gd name="connsiteY4" fmla="*/ 1700622 h 171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552" h="1716059">
                <a:moveTo>
                  <a:pt x="0" y="1579972"/>
                </a:moveTo>
                <a:cubicBezTo>
                  <a:pt x="592137" y="799980"/>
                  <a:pt x="1239308" y="121589"/>
                  <a:pt x="1670050" y="11522"/>
                </a:cubicBezTo>
                <a:cubicBezTo>
                  <a:pt x="2100792" y="-98545"/>
                  <a:pt x="2395008" y="608422"/>
                  <a:pt x="2584450" y="919572"/>
                </a:cubicBezTo>
                <a:cubicBezTo>
                  <a:pt x="2773892" y="1230722"/>
                  <a:pt x="2970353" y="1458940"/>
                  <a:pt x="3111500" y="1573622"/>
                </a:cubicBezTo>
                <a:cubicBezTo>
                  <a:pt x="3263900" y="1697447"/>
                  <a:pt x="3520017" y="1742955"/>
                  <a:pt x="3346450" y="1700622"/>
                </a:cubicBezTo>
              </a:path>
            </a:pathLst>
          </a:custGeom>
          <a:ln w="76200" cmpd="sng">
            <a:solidFill>
              <a:srgbClr val="008040"/>
            </a:solidFill>
            <a:prstDash val="sysDash"/>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5" name="直線矢印コネクタ 14"/>
          <p:cNvCxnSpPr/>
          <p:nvPr/>
        </p:nvCxnSpPr>
        <p:spPr bwMode="auto">
          <a:xfrm>
            <a:off x="990600" y="2514600"/>
            <a:ext cx="6858000" cy="990600"/>
          </a:xfrm>
          <a:prstGeom prst="straightConnector1">
            <a:avLst/>
          </a:prstGeom>
          <a:solidFill>
            <a:schemeClr val="bg1"/>
          </a:solidFill>
          <a:ln w="76200" cap="flat" cmpd="sng" algn="ctr">
            <a:solidFill>
              <a:srgbClr val="0000FF">
                <a:alpha val="65000"/>
              </a:srgbClr>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直線矢印コネクタ 18"/>
          <p:cNvCxnSpPr/>
          <p:nvPr/>
        </p:nvCxnSpPr>
        <p:spPr bwMode="auto">
          <a:xfrm>
            <a:off x="990600" y="2514600"/>
            <a:ext cx="6858000" cy="1752600"/>
          </a:xfrm>
          <a:prstGeom prst="straightConnector1">
            <a:avLst/>
          </a:prstGeom>
          <a:solidFill>
            <a:schemeClr val="bg1"/>
          </a:solidFill>
          <a:ln w="76200" cap="flat" cmpd="sng" algn="ctr">
            <a:solidFill>
              <a:srgbClr val="FF6600">
                <a:alpha val="65000"/>
              </a:srgbClr>
            </a:solidFill>
            <a:prstDash val="sys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3" name="星 16 22"/>
          <p:cNvSpPr/>
          <p:nvPr/>
        </p:nvSpPr>
        <p:spPr>
          <a:xfrm>
            <a:off x="1219200" y="38100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4" name="テキスト ボックス 23"/>
          <p:cNvSpPr txBox="1"/>
          <p:nvPr/>
        </p:nvSpPr>
        <p:spPr>
          <a:xfrm>
            <a:off x="1447800" y="3962400"/>
            <a:ext cx="914400" cy="461665"/>
          </a:xfrm>
          <a:prstGeom prst="rect">
            <a:avLst/>
          </a:prstGeom>
          <a:noFill/>
        </p:spPr>
        <p:txBody>
          <a:bodyPr wrap="square" rtlCol="0">
            <a:spAutoFit/>
          </a:bodyPr>
          <a:lstStyle/>
          <a:p>
            <a:pPr algn="ctr"/>
            <a:r>
              <a:rPr kumimoji="1" lang="ja-JP" altLang="en-US" sz="1200" dirty="0" smtClean="0">
                <a:solidFill>
                  <a:srgbClr val="FF0000"/>
                </a:solidFill>
                <a:latin typeface="Arial Black"/>
                <a:ea typeface="HGP創英角ｺﾞｼｯｸUB"/>
                <a:cs typeface="Arial Black"/>
              </a:rPr>
              <a:t>リーマン</a:t>
            </a:r>
            <a:endParaRPr kumimoji="1" lang="en-US" altLang="ja-JP" sz="1200" dirty="0" smtClean="0">
              <a:solidFill>
                <a:srgbClr val="FF0000"/>
              </a:solidFill>
              <a:latin typeface="Arial Black"/>
              <a:ea typeface="HGP創英角ｺﾞｼｯｸUB"/>
              <a:cs typeface="Arial Black"/>
            </a:endParaRPr>
          </a:p>
          <a:p>
            <a:pPr algn="ctr"/>
            <a:r>
              <a:rPr kumimoji="1" lang="ja-JP" altLang="en-US" sz="1200" dirty="0" smtClean="0">
                <a:solidFill>
                  <a:srgbClr val="FF0000"/>
                </a:solidFill>
                <a:latin typeface="Arial Black"/>
                <a:ea typeface="HGP創英角ｺﾞｼｯｸUB"/>
                <a:cs typeface="Arial Black"/>
              </a:rPr>
              <a:t>ショック</a:t>
            </a:r>
            <a:endParaRPr kumimoji="1" lang="ja-JP" altLang="en-US" sz="1200" dirty="0">
              <a:solidFill>
                <a:srgbClr val="FF0000"/>
              </a:solidFill>
              <a:latin typeface="Arial Black"/>
              <a:ea typeface="HGP創英角ｺﾞｼｯｸUB"/>
              <a:cs typeface="Arial Black"/>
            </a:endParaRPr>
          </a:p>
        </p:txBody>
      </p:sp>
      <p:sp>
        <p:nvSpPr>
          <p:cNvPr id="25" name="星 16 24"/>
          <p:cNvSpPr/>
          <p:nvPr/>
        </p:nvSpPr>
        <p:spPr>
          <a:xfrm>
            <a:off x="3505200" y="13716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6" name="テキスト ボックス 25"/>
          <p:cNvSpPr txBox="1"/>
          <p:nvPr/>
        </p:nvSpPr>
        <p:spPr>
          <a:xfrm>
            <a:off x="3733800" y="1524000"/>
            <a:ext cx="914400" cy="523220"/>
          </a:xfrm>
          <a:prstGeom prst="rect">
            <a:avLst/>
          </a:prstGeom>
          <a:noFill/>
        </p:spPr>
        <p:txBody>
          <a:bodyPr wrap="square" rtlCol="0">
            <a:spAutoFit/>
          </a:bodyPr>
          <a:lstStyle/>
          <a:p>
            <a:pPr algn="ctr"/>
            <a:r>
              <a:rPr kumimoji="1" lang="en-US" altLang="ja-JP" sz="1400" dirty="0" smtClean="0">
                <a:solidFill>
                  <a:srgbClr val="FF0000"/>
                </a:solidFill>
                <a:latin typeface="Arial Black"/>
                <a:ea typeface="HGP創英角ｺﾞｼｯｸUB"/>
                <a:cs typeface="Arial Black"/>
              </a:rPr>
              <a:t>2015</a:t>
            </a:r>
            <a:r>
              <a:rPr kumimoji="1" lang="ja-JP" altLang="en-US" sz="1400" dirty="0" smtClean="0">
                <a:solidFill>
                  <a:srgbClr val="FF0000"/>
                </a:solidFill>
                <a:latin typeface="Arial Black"/>
                <a:ea typeface="HGP創英角ｺﾞｼｯｸUB"/>
                <a:cs typeface="Arial Black"/>
              </a:rPr>
              <a:t>年</a:t>
            </a:r>
            <a:endParaRPr kumimoji="1" lang="en-US" altLang="ja-JP" sz="1400" dirty="0" smtClean="0">
              <a:solidFill>
                <a:srgbClr val="FF0000"/>
              </a:solidFill>
              <a:latin typeface="Arial Black"/>
              <a:ea typeface="HGP創英角ｺﾞｼｯｸUB"/>
              <a:cs typeface="Arial Black"/>
            </a:endParaRPr>
          </a:p>
          <a:p>
            <a:pPr algn="ctr"/>
            <a:r>
              <a:rPr lang="ja-JP" altLang="en-US" sz="1400" dirty="0" smtClean="0">
                <a:solidFill>
                  <a:srgbClr val="FF0000"/>
                </a:solidFill>
                <a:latin typeface="Arial Black"/>
                <a:ea typeface="HGP創英角ｺﾞｼｯｸUB"/>
                <a:cs typeface="Arial Black"/>
              </a:rPr>
              <a:t>問題</a:t>
            </a:r>
            <a:endParaRPr kumimoji="1" lang="ja-JP" altLang="en-US" sz="1400" dirty="0">
              <a:solidFill>
                <a:srgbClr val="FF0000"/>
              </a:solidFill>
              <a:latin typeface="Arial Black"/>
              <a:ea typeface="HGP創英角ｺﾞｼｯｸUB"/>
              <a:cs typeface="Arial Black"/>
            </a:endParaRPr>
          </a:p>
        </p:txBody>
      </p:sp>
      <p:sp>
        <p:nvSpPr>
          <p:cNvPr id="28" name="上矢印 27"/>
          <p:cNvSpPr/>
          <p:nvPr/>
        </p:nvSpPr>
        <p:spPr>
          <a:xfrm>
            <a:off x="5562600" y="1371600"/>
            <a:ext cx="1219200" cy="762000"/>
          </a:xfrm>
          <a:prstGeom prst="upArrow">
            <a:avLst>
              <a:gd name="adj1" fmla="val 67708"/>
              <a:gd name="adj2" fmla="val 50000"/>
            </a:avLst>
          </a:prstGeom>
          <a:solidFill>
            <a:srgbClr val="3366FF"/>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テキスト ボックス 28"/>
          <p:cNvSpPr txBox="1"/>
          <p:nvPr/>
        </p:nvSpPr>
        <p:spPr>
          <a:xfrm>
            <a:off x="5715000" y="1524000"/>
            <a:ext cx="914400" cy="646331"/>
          </a:xfrm>
          <a:prstGeom prst="rect">
            <a:avLst/>
          </a:prstGeom>
          <a:noFill/>
        </p:spPr>
        <p:txBody>
          <a:bodyPr wrap="square" rtlCol="0">
            <a:spAutoFit/>
          </a:bodyPr>
          <a:lstStyle/>
          <a:p>
            <a:pPr algn="ctr"/>
            <a:r>
              <a:rPr kumimoji="1" lang="en-US" altLang="ja-JP" sz="1400" dirty="0" smtClean="0">
                <a:solidFill>
                  <a:schemeClr val="bg1"/>
                </a:solidFill>
                <a:latin typeface="Arial Black"/>
                <a:ea typeface="HGP創英角ｺﾞｼｯｸUB"/>
                <a:cs typeface="Arial Black"/>
              </a:rPr>
              <a:t>2020</a:t>
            </a:r>
            <a:r>
              <a:rPr kumimoji="1" lang="ja-JP" altLang="en-US" sz="1400" dirty="0" smtClean="0">
                <a:solidFill>
                  <a:schemeClr val="bg1"/>
                </a:solidFill>
                <a:latin typeface="Arial Black"/>
                <a:ea typeface="HGP創英角ｺﾞｼｯｸUB"/>
                <a:cs typeface="Arial Black"/>
              </a:rPr>
              <a:t>年</a:t>
            </a:r>
            <a:endParaRPr kumimoji="1" lang="en-US" altLang="ja-JP" sz="1400" dirty="0" smtClean="0">
              <a:solidFill>
                <a:schemeClr val="bg1"/>
              </a:solidFill>
              <a:latin typeface="Arial Black"/>
              <a:ea typeface="HGP創英角ｺﾞｼｯｸUB"/>
              <a:cs typeface="Arial Black"/>
            </a:endParaRPr>
          </a:p>
          <a:p>
            <a:pPr algn="ctr"/>
            <a:r>
              <a:rPr lang="ja-JP" altLang="en-US" sz="800" dirty="0" smtClean="0">
                <a:solidFill>
                  <a:schemeClr val="bg1"/>
                </a:solidFill>
                <a:latin typeface="Arial Black"/>
                <a:ea typeface="HGP創英角ｺﾞｼｯｸUB"/>
                <a:cs typeface="Arial Black"/>
              </a:rPr>
              <a:t>オリンピック</a:t>
            </a:r>
            <a:endParaRPr lang="en-US" altLang="ja-JP" sz="800" dirty="0" smtClean="0">
              <a:solidFill>
                <a:schemeClr val="bg1"/>
              </a:solidFill>
              <a:latin typeface="Arial Black"/>
              <a:ea typeface="HGP創英角ｺﾞｼｯｸUB"/>
              <a:cs typeface="Arial Black"/>
            </a:endParaRPr>
          </a:p>
          <a:p>
            <a:pPr algn="ctr"/>
            <a:r>
              <a:rPr lang="ja-JP" altLang="en-US" sz="1400" dirty="0" smtClean="0">
                <a:solidFill>
                  <a:schemeClr val="bg1"/>
                </a:solidFill>
                <a:latin typeface="Arial Black"/>
                <a:ea typeface="HGP創英角ｺﾞｼｯｸUB"/>
                <a:cs typeface="Arial Black"/>
              </a:rPr>
              <a:t>特需</a:t>
            </a:r>
            <a:endParaRPr lang="en-US" altLang="ja-JP" sz="1400" dirty="0" smtClean="0">
              <a:solidFill>
                <a:schemeClr val="bg1"/>
              </a:solidFill>
              <a:latin typeface="Arial Black"/>
              <a:ea typeface="HGP創英角ｺﾞｼｯｸUB"/>
              <a:cs typeface="Arial Black"/>
            </a:endParaRPr>
          </a:p>
        </p:txBody>
      </p:sp>
      <p:sp>
        <p:nvSpPr>
          <p:cNvPr id="34" name="角丸四角形 33"/>
          <p:cNvSpPr/>
          <p:nvPr/>
        </p:nvSpPr>
        <p:spPr>
          <a:xfrm>
            <a:off x="3505200" y="2362200"/>
            <a:ext cx="1371600" cy="4572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7682</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a:t>
            </a:r>
          </a:p>
        </p:txBody>
      </p:sp>
      <p:sp>
        <p:nvSpPr>
          <p:cNvPr id="35" name="角丸四角形 34"/>
          <p:cNvSpPr/>
          <p:nvPr/>
        </p:nvSpPr>
        <p:spPr>
          <a:xfrm>
            <a:off x="5486400" y="2514600"/>
            <a:ext cx="1371600" cy="6096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7341</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　</a:t>
            </a:r>
            <a:endParaRPr kumimoji="0" lang="en-US" altLang="ja-JP"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latin typeface="Arial" charset="0"/>
                <a:ea typeface="HG丸ｺﾞｼｯｸM-PRO" pitchFamily="50" charset="-128"/>
              </a:rPr>
              <a:t>▲341</a:t>
            </a:r>
            <a:r>
              <a:rPr kumimoji="0" lang="ja-JP" altLang="en-US" dirty="0" smtClean="0">
                <a:solidFill>
                  <a:srgbClr val="FFFFFF"/>
                </a:solidFill>
                <a:latin typeface="Arial" charset="0"/>
                <a:ea typeface="HG丸ｺﾞｼｯｸM-PRO" pitchFamily="50" charset="-128"/>
              </a:rPr>
              <a:t>万人</a:t>
            </a:r>
            <a:endParaRPr kumimoji="0" lang="ja-JP" altLang="en-US"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6" name="テキスト ボックス 35"/>
          <p:cNvSpPr txBox="1"/>
          <p:nvPr/>
        </p:nvSpPr>
        <p:spPr>
          <a:xfrm rot="459898">
            <a:off x="1465419" y="2312832"/>
            <a:ext cx="1569660" cy="369332"/>
          </a:xfrm>
          <a:prstGeom prst="rect">
            <a:avLst/>
          </a:prstGeom>
          <a:noFill/>
        </p:spPr>
        <p:txBody>
          <a:bodyPr wrap="none" rtlCol="0">
            <a:spAutoFit/>
          </a:bodyPr>
          <a:lstStyle/>
          <a:p>
            <a:r>
              <a:rPr kumimoji="1" lang="ja-JP" altLang="en-US" sz="1800" dirty="0" smtClean="0">
                <a:solidFill>
                  <a:srgbClr val="0000FF"/>
                </a:solidFill>
                <a:latin typeface="+mn-ea"/>
                <a:cs typeface="ＤＦＰ太丸ゴシック体"/>
              </a:rPr>
              <a:t>生産年齢人口</a:t>
            </a:r>
            <a:endParaRPr kumimoji="1" lang="ja-JP" altLang="en-US" sz="1800" dirty="0">
              <a:solidFill>
                <a:srgbClr val="0000FF"/>
              </a:solidFill>
              <a:latin typeface="+mn-ea"/>
              <a:cs typeface="ＤＦＰ太丸ゴシック体"/>
            </a:endParaRPr>
          </a:p>
        </p:txBody>
      </p:sp>
      <p:sp>
        <p:nvSpPr>
          <p:cNvPr id="37" name="角丸四角形吹き出し 36"/>
          <p:cNvSpPr/>
          <p:nvPr/>
        </p:nvSpPr>
        <p:spPr>
          <a:xfrm>
            <a:off x="4724400" y="4572000"/>
            <a:ext cx="3278187" cy="838200"/>
          </a:xfrm>
          <a:prstGeom prst="wedgeRoundRectCallout">
            <a:avLst>
              <a:gd name="adj1" fmla="val 19126"/>
              <a:gd name="adj2" fmla="val -106942"/>
              <a:gd name="adj3" fmla="val 1666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Aft>
                <a:spcPct val="0"/>
              </a:spcAf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IT</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業界の“</a:t>
            </a:r>
            <a:r>
              <a:rPr kumimoji="0" lang="en-US" altLang="ja-JP" sz="2000" dirty="0" smtClean="0">
                <a:solidFill>
                  <a:schemeClr val="bg1"/>
                </a:solidFill>
                <a:latin typeface="Arial Black"/>
                <a:ea typeface="HGP創英角ｺﾞｼｯｸUB"/>
                <a:cs typeface="Arial Black"/>
              </a:rPr>
              <a:t>7K</a:t>
            </a:r>
            <a:r>
              <a:rPr kumimoji="0" lang="ja-JP" altLang="en-US" sz="2000" dirty="0" smtClean="0">
                <a:solidFill>
                  <a:schemeClr val="bg1"/>
                </a:solidFill>
                <a:latin typeface="Arial Black"/>
                <a:ea typeface="HGP創英角ｺﾞｼｯｸUB"/>
                <a:cs typeface="Arial Black"/>
              </a:rPr>
              <a:t>”</a:t>
            </a:r>
            <a:endParaRPr kumimoji="0" lang="en-US" altLang="ja-JP" sz="2000" b="0" i="0" u="none" strike="noStrike" cap="none" normalizeH="0" baseline="0" dirty="0" smtClean="0">
              <a:ln>
                <a:noFill/>
              </a:ln>
              <a:solidFill>
                <a:schemeClr val="bg1"/>
              </a:solidFill>
              <a:effectLst/>
              <a:latin typeface="Arial Black"/>
              <a:ea typeface="HGP創英角ｺﾞｼｯｸUB"/>
              <a:cs typeface="Arial Black"/>
            </a:endParaRPr>
          </a:p>
          <a:p>
            <a:pPr>
              <a:spcBef>
                <a:spcPts val="0"/>
              </a:spcBef>
            </a:pPr>
            <a:r>
              <a:rPr lang="ja-JP" altLang="en-US" sz="1200" dirty="0" smtClean="0">
                <a:solidFill>
                  <a:srgbClr val="FFFFFF"/>
                </a:solidFill>
                <a:latin typeface="ＭＳ Ｐゴシック"/>
                <a:ea typeface="ＭＳ Ｐゴシック"/>
                <a:cs typeface="ＭＳ Ｐゴシック"/>
              </a:rPr>
              <a:t>きつい</a:t>
            </a:r>
            <a:r>
              <a:rPr lang="ja-JP" altLang="en-US" sz="1200" dirty="0">
                <a:solidFill>
                  <a:srgbClr val="FFFFFF"/>
                </a:solidFill>
                <a:latin typeface="ＭＳ Ｐゴシック"/>
                <a:ea typeface="ＭＳ Ｐゴシック"/>
                <a:cs typeface="ＭＳ Ｐゴシック"/>
              </a:rPr>
              <a:t>、厳しい、</a:t>
            </a:r>
            <a:r>
              <a:rPr lang="ja-JP" altLang="en-US" sz="1200" dirty="0" smtClean="0">
                <a:solidFill>
                  <a:srgbClr val="FFFFFF"/>
                </a:solidFill>
                <a:latin typeface="ＭＳ Ｐゴシック"/>
                <a:ea typeface="ＭＳ Ｐゴシック"/>
                <a:cs typeface="ＭＳ Ｐゴシック"/>
              </a:rPr>
              <a:t>帰れない、規則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厳しい、休暇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とれない、化粧</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のらない、結婚できない</a:t>
            </a:r>
            <a:endParaRPr kumimoji="0" lang="ja-JP" altLang="en-US" sz="1200" b="0" i="0" u="none" strike="noStrike" cap="none" normalizeH="0" baseline="0" dirty="0" smtClean="0">
              <a:ln>
                <a:noFill/>
              </a:ln>
              <a:solidFill>
                <a:srgbClr val="484848"/>
              </a:solidFill>
              <a:effectLst/>
              <a:latin typeface="ＭＳ Ｐゴシック"/>
              <a:ea typeface="ＭＳ Ｐゴシック"/>
              <a:cs typeface="ＭＳ Ｐゴシック"/>
            </a:endParaRPr>
          </a:p>
        </p:txBody>
      </p:sp>
      <p:sp>
        <p:nvSpPr>
          <p:cNvPr id="39" name="テキスト ボックス 38"/>
          <p:cNvSpPr txBox="1"/>
          <p:nvPr/>
        </p:nvSpPr>
        <p:spPr>
          <a:xfrm>
            <a:off x="793777" y="5734050"/>
            <a:ext cx="7553270" cy="646331"/>
          </a:xfrm>
          <a:prstGeom prst="rect">
            <a:avLst/>
          </a:prstGeom>
          <a:noFill/>
        </p:spPr>
        <p:txBody>
          <a:bodyPr wrap="none" rtlCol="0">
            <a:spAutoFit/>
          </a:bodyPr>
          <a:lstStyle/>
          <a:p>
            <a:pPr algn="ctr"/>
            <a:r>
              <a:rPr kumimoji="1" lang="ja-JP" altLang="en-US" sz="3600" dirty="0" smtClean="0">
                <a:solidFill>
                  <a:srgbClr val="FF6600"/>
                </a:solidFill>
                <a:latin typeface="HGP創英角ｺﾞｼｯｸUB"/>
                <a:ea typeface="HGP創英角ｺﾞｼｯｸUB"/>
                <a:cs typeface="HGP創英角ｺﾞｼｯｸUB"/>
              </a:rPr>
              <a:t>需要があっても人手不足は深刻化する</a:t>
            </a:r>
            <a:endParaRPr kumimoji="1" lang="en-US" altLang="ja-JP" sz="3600" dirty="0" smtClean="0">
              <a:solidFill>
                <a:srgbClr val="FF6600"/>
              </a:solidFill>
              <a:latin typeface="HGP創英角ｺﾞｼｯｸUB"/>
              <a:ea typeface="HGP創英角ｺﾞｼｯｸUB"/>
              <a:cs typeface="HGP創英角ｺﾞｼｯｸUB"/>
            </a:endParaRPr>
          </a:p>
        </p:txBody>
      </p:sp>
      <p:sp>
        <p:nvSpPr>
          <p:cNvPr id="2" name="テキスト ボックス 1"/>
          <p:cNvSpPr txBox="1"/>
          <p:nvPr/>
        </p:nvSpPr>
        <p:spPr>
          <a:xfrm rot="18093434">
            <a:off x="2343820" y="3384034"/>
            <a:ext cx="1107996" cy="369332"/>
          </a:xfrm>
          <a:prstGeom prst="rect">
            <a:avLst/>
          </a:prstGeom>
          <a:noFill/>
        </p:spPr>
        <p:txBody>
          <a:bodyPr wrap="none" rtlCol="0">
            <a:spAutoFit/>
          </a:bodyPr>
          <a:lstStyle/>
          <a:p>
            <a:r>
              <a:rPr kumimoji="1" lang="ja-JP" altLang="en-US" dirty="0" smtClean="0">
                <a:solidFill>
                  <a:srgbClr val="008000"/>
                </a:solidFill>
              </a:rPr>
              <a:t>開発需要</a:t>
            </a:r>
            <a:endParaRPr kumimoji="1" lang="ja-JP" altLang="en-US" dirty="0">
              <a:solidFill>
                <a:srgbClr val="008000"/>
              </a:solidFill>
            </a:endParaRPr>
          </a:p>
        </p:txBody>
      </p:sp>
    </p:spTree>
    <p:extLst>
      <p:ext uri="{BB962C8B-B14F-4D97-AF65-F5344CB8AC3E}">
        <p14:creationId xmlns:p14="http://schemas.microsoft.com/office/powerpoint/2010/main" val="197210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down)">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456817" y="4032200"/>
            <a:ext cx="8071635" cy="142194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ＭＳ Ｐゴシック"/>
              <a:ea typeface="ＭＳ Ｐゴシック"/>
              <a:cs typeface="ＭＳ Ｐゴシック"/>
            </a:endParaRPr>
          </a:p>
        </p:txBody>
      </p:sp>
      <p:sp>
        <p:nvSpPr>
          <p:cNvPr id="50" name="正方形/長方形 49"/>
          <p:cNvSpPr/>
          <p:nvPr/>
        </p:nvSpPr>
        <p:spPr>
          <a:xfrm>
            <a:off x="6523912" y="4036729"/>
            <a:ext cx="2004923" cy="142194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既存テクノロジーや</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開発手法</a:t>
            </a:r>
            <a:r>
              <a:rPr kumimoji="1" lang="ja-JP" altLang="en-US" sz="1600" dirty="0" smtClean="0">
                <a:solidFill>
                  <a:srgbClr val="FFFFFF"/>
                </a:solidFill>
                <a:latin typeface="ＭＳ Ｐゴシック"/>
                <a:ea typeface="ＭＳ Ｐゴシック"/>
                <a:cs typeface="ＭＳ Ｐゴシック"/>
              </a:rPr>
              <a:t>を前提</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とした</a:t>
            </a:r>
            <a:r>
              <a:rPr lang="ja-JP" altLang="en-US" sz="1600" dirty="0" smtClean="0">
                <a:solidFill>
                  <a:srgbClr val="FFFFFF"/>
                </a:solidFill>
                <a:latin typeface="ＭＳ Ｐゴシック"/>
                <a:ea typeface="ＭＳ Ｐゴシック"/>
                <a:cs typeface="ＭＳ Ｐゴシック"/>
              </a:rPr>
              <a:t>プロジェクト</a:t>
            </a:r>
            <a:endParaRPr kumimoji="1" lang="en-US" altLang="ja-JP" sz="1600" dirty="0">
              <a:solidFill>
                <a:srgbClr val="FFFFFF"/>
              </a:solidFill>
              <a:latin typeface="ＭＳ Ｐゴシック"/>
              <a:ea typeface="ＭＳ Ｐゴシック"/>
              <a:cs typeface="ＭＳ Ｐゴシック"/>
            </a:endParaRPr>
          </a:p>
          <a:p>
            <a:pPr algn="ctr"/>
            <a:endParaRPr lang="en-US" altLang="ja-JP" sz="1600" dirty="0" smtClean="0">
              <a:solidFill>
                <a:srgbClr val="FFFFFF"/>
              </a:solidFill>
              <a:latin typeface="ＭＳ Ｐゴシック"/>
              <a:ea typeface="ＭＳ Ｐゴシック"/>
              <a:cs typeface="ＭＳ Ｐゴシック"/>
            </a:endParaRPr>
          </a:p>
          <a:p>
            <a:pPr algn="ctr"/>
            <a:r>
              <a:rPr lang="ja-JP" altLang="en-US" sz="2000" dirty="0" smtClean="0">
                <a:solidFill>
                  <a:srgbClr val="FFFFFF"/>
                </a:solidFill>
                <a:latin typeface="ＭＳ Ｐゴシック"/>
                <a:ea typeface="ＭＳ Ｐゴシック"/>
                <a:cs typeface="ＭＳ Ｐゴシック"/>
              </a:rPr>
              <a:t>スキルの停滞</a:t>
            </a:r>
            <a:endParaRPr kumimoji="1" lang="en-US" altLang="ja-JP" sz="2000" dirty="0">
              <a:solidFill>
                <a:srgbClr val="FFFFFF"/>
              </a:solidFill>
              <a:latin typeface="ＭＳ Ｐゴシック"/>
              <a:ea typeface="ＭＳ Ｐゴシック"/>
              <a:cs typeface="ＭＳ Ｐゴシック"/>
            </a:endParaRPr>
          </a:p>
        </p:txBody>
      </p:sp>
      <p:cxnSp>
        <p:nvCxnSpPr>
          <p:cNvPr id="32" name="直線コネクタ 31"/>
          <p:cNvCxnSpPr>
            <a:endCxn id="9" idx="1"/>
          </p:cNvCxnSpPr>
          <p:nvPr/>
        </p:nvCxnSpPr>
        <p:spPr>
          <a:xfrm flipV="1">
            <a:off x="2343592" y="1863108"/>
            <a:ext cx="2018271" cy="1607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26" name="タイトル 25"/>
          <p:cNvSpPr>
            <a:spLocks noGrp="1"/>
          </p:cNvSpPr>
          <p:nvPr>
            <p:ph type="title"/>
          </p:nvPr>
        </p:nvSpPr>
        <p:spPr/>
        <p:txBody>
          <a:bodyPr/>
          <a:lstStyle/>
          <a:p>
            <a:r>
              <a:rPr lang="ja-JP" altLang="ja-JP" dirty="0"/>
              <a:t>求められるスキルと現実の不整合 </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sp>
        <p:nvSpPr>
          <p:cNvPr id="3" name="正方形/長方形 2"/>
          <p:cNvSpPr/>
          <p:nvPr/>
        </p:nvSpPr>
        <p:spPr>
          <a:xfrm>
            <a:off x="564829" y="4154328"/>
            <a:ext cx="7964006" cy="1200329"/>
          </a:xfrm>
          <a:prstGeom prst="rect">
            <a:avLst/>
          </a:prstGeom>
        </p:spPr>
        <p:txBody>
          <a:bodyPr wrap="square">
            <a:spAutoFit/>
          </a:bodyPr>
          <a:lstStyle/>
          <a:p>
            <a:pPr marL="285750" indent="-285750">
              <a:buFont typeface="Wingdings" charset="2"/>
              <a:buChar char="l"/>
            </a:pPr>
            <a:r>
              <a:rPr lang="ja-JP" altLang="en-US" dirty="0" smtClean="0">
                <a:solidFill>
                  <a:srgbClr val="800000"/>
                </a:solidFill>
              </a:rPr>
              <a:t>マイナンバー</a:t>
            </a:r>
            <a:r>
              <a:rPr lang="ja-JP" altLang="en-US" dirty="0">
                <a:solidFill>
                  <a:srgbClr val="800000"/>
                </a:solidFill>
              </a:rPr>
              <a:t>制度（社会保障と税の共通番号制度）</a:t>
            </a:r>
          </a:p>
          <a:p>
            <a:pPr marL="285750" indent="-285750">
              <a:buFont typeface="Wingdings" charset="2"/>
              <a:buChar char="l"/>
            </a:pPr>
            <a:r>
              <a:rPr lang="ja-JP" altLang="en-US" dirty="0" smtClean="0">
                <a:solidFill>
                  <a:srgbClr val="800000"/>
                </a:solidFill>
              </a:rPr>
              <a:t>電力</a:t>
            </a:r>
            <a:r>
              <a:rPr lang="ja-JP" altLang="en-US" dirty="0">
                <a:solidFill>
                  <a:srgbClr val="800000"/>
                </a:solidFill>
              </a:rPr>
              <a:t>小売り自由化</a:t>
            </a:r>
          </a:p>
          <a:p>
            <a:pPr marL="285750" indent="-285750">
              <a:buFont typeface="Wingdings" charset="2"/>
              <a:buChar char="l"/>
            </a:pPr>
            <a:r>
              <a:rPr lang="ja-JP" altLang="en-US" dirty="0" smtClean="0">
                <a:solidFill>
                  <a:srgbClr val="800000"/>
                </a:solidFill>
              </a:rPr>
              <a:t>日本</a:t>
            </a:r>
            <a:r>
              <a:rPr lang="ja-JP" altLang="en-US" dirty="0">
                <a:solidFill>
                  <a:srgbClr val="800000"/>
                </a:solidFill>
              </a:rPr>
              <a:t>郵政グループシステム刷新</a:t>
            </a:r>
          </a:p>
          <a:p>
            <a:pPr marL="285750" indent="-285750">
              <a:buFont typeface="Wingdings" charset="2"/>
              <a:buChar char="l"/>
            </a:pPr>
            <a:r>
              <a:rPr lang="ja-JP" altLang="en-US" dirty="0" smtClean="0">
                <a:solidFill>
                  <a:srgbClr val="800000"/>
                </a:solidFill>
              </a:rPr>
              <a:t>みずほ</a:t>
            </a:r>
            <a:r>
              <a:rPr lang="ja-JP" altLang="en-US" dirty="0">
                <a:solidFill>
                  <a:srgbClr val="800000"/>
                </a:solidFill>
              </a:rPr>
              <a:t>銀行勘定系システム</a:t>
            </a:r>
            <a:r>
              <a:rPr lang="ja-JP" altLang="en-US" dirty="0" smtClean="0">
                <a:solidFill>
                  <a:srgbClr val="800000"/>
                </a:solidFill>
              </a:rPr>
              <a:t>刷新</a:t>
            </a:r>
            <a:endParaRPr lang="ja-JP" altLang="en-US" dirty="0">
              <a:solidFill>
                <a:srgbClr val="800000"/>
              </a:solidFill>
            </a:endParaRPr>
          </a:p>
        </p:txBody>
      </p:sp>
      <p:sp>
        <p:nvSpPr>
          <p:cNvPr id="5" name="ホームベース 4"/>
          <p:cNvSpPr/>
          <p:nvPr/>
        </p:nvSpPr>
        <p:spPr>
          <a:xfrm>
            <a:off x="6349240" y="1190351"/>
            <a:ext cx="2179595" cy="370703"/>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2017</a:t>
            </a:r>
            <a:endParaRPr kumimoji="1" lang="ja-JP" altLang="en-US" sz="2000" dirty="0">
              <a:solidFill>
                <a:srgbClr val="FFFFFF"/>
              </a:solidFill>
              <a:latin typeface="ＭＳ Ｐゴシック"/>
              <a:ea typeface="ＭＳ Ｐゴシック"/>
              <a:cs typeface="ＭＳ Ｐゴシック"/>
            </a:endParaRPr>
          </a:p>
        </p:txBody>
      </p:sp>
      <p:sp>
        <p:nvSpPr>
          <p:cNvPr id="6" name="ホームベース 5"/>
          <p:cNvSpPr/>
          <p:nvPr/>
        </p:nvSpPr>
        <p:spPr>
          <a:xfrm>
            <a:off x="4344700" y="1190351"/>
            <a:ext cx="2179595" cy="370703"/>
          </a:xfrm>
          <a:prstGeom prst="homePlat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2016</a:t>
            </a:r>
            <a:endParaRPr kumimoji="1" lang="ja-JP" altLang="en-US" sz="2000" dirty="0">
              <a:solidFill>
                <a:srgbClr val="FFFFFF"/>
              </a:solidFill>
              <a:latin typeface="ＭＳ Ｐゴシック"/>
              <a:ea typeface="ＭＳ Ｐゴシック"/>
              <a:cs typeface="ＭＳ Ｐゴシック"/>
            </a:endParaRPr>
          </a:p>
        </p:txBody>
      </p:sp>
      <p:sp>
        <p:nvSpPr>
          <p:cNvPr id="7" name="ホームベース 6"/>
          <p:cNvSpPr/>
          <p:nvPr/>
        </p:nvSpPr>
        <p:spPr>
          <a:xfrm>
            <a:off x="2343592" y="1190351"/>
            <a:ext cx="2179595" cy="370703"/>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2015</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564830" y="1663734"/>
            <a:ext cx="1582351" cy="430887"/>
          </a:xfrm>
          <a:prstGeom prst="rect">
            <a:avLst/>
          </a:prstGeom>
        </p:spPr>
        <p:txBody>
          <a:bodyPr wrap="square">
            <a:spAutoFit/>
          </a:bodyPr>
          <a:lstStyle/>
          <a:p>
            <a:pPr lvl="0"/>
            <a:r>
              <a:rPr lang="ja-JP" altLang="en-US" sz="1400" dirty="0" smtClean="0">
                <a:solidFill>
                  <a:srgbClr val="800000"/>
                </a:solidFill>
              </a:rPr>
              <a:t>マイナンバー制度</a:t>
            </a:r>
            <a:endParaRPr lang="en-US" altLang="ja-JP" sz="1400" dirty="0" smtClean="0">
              <a:solidFill>
                <a:srgbClr val="800000"/>
              </a:solidFill>
            </a:endParaRPr>
          </a:p>
          <a:p>
            <a:pPr lvl="0"/>
            <a:r>
              <a:rPr lang="ja-JP" altLang="en-US" sz="800" dirty="0" smtClean="0">
                <a:solidFill>
                  <a:srgbClr val="800000"/>
                </a:solidFill>
              </a:rPr>
              <a:t>社会</a:t>
            </a:r>
            <a:r>
              <a:rPr lang="ja-JP" altLang="en-US" sz="800" dirty="0">
                <a:solidFill>
                  <a:srgbClr val="800000"/>
                </a:solidFill>
              </a:rPr>
              <a:t>保障と税の共通番号</a:t>
            </a:r>
            <a:r>
              <a:rPr lang="ja-JP" altLang="en-US" sz="800" dirty="0" smtClean="0">
                <a:solidFill>
                  <a:srgbClr val="800000"/>
                </a:solidFill>
              </a:rPr>
              <a:t>制度</a:t>
            </a:r>
            <a:endParaRPr lang="ja-JP" altLang="en-US" sz="800" dirty="0">
              <a:solidFill>
                <a:srgbClr val="800000"/>
              </a:solidFill>
            </a:endParaRPr>
          </a:p>
        </p:txBody>
      </p:sp>
      <p:sp>
        <p:nvSpPr>
          <p:cNvPr id="9" name="二等辺三角形 8"/>
          <p:cNvSpPr/>
          <p:nvPr/>
        </p:nvSpPr>
        <p:spPr>
          <a:xfrm>
            <a:off x="4300079" y="1753270"/>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二等辺三角形 9"/>
          <p:cNvSpPr/>
          <p:nvPr/>
        </p:nvSpPr>
        <p:spPr>
          <a:xfrm>
            <a:off x="3832507" y="1753270"/>
            <a:ext cx="247136" cy="219676"/>
          </a:xfrm>
          <a:prstGeom prst="triangl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3665424" y="1986675"/>
            <a:ext cx="595035" cy="215444"/>
          </a:xfrm>
          <a:prstGeom prst="rect">
            <a:avLst/>
          </a:prstGeom>
          <a:noFill/>
        </p:spPr>
        <p:txBody>
          <a:bodyPr wrap="none" rtlCol="0">
            <a:spAutoFit/>
          </a:bodyPr>
          <a:lstStyle/>
          <a:p>
            <a:r>
              <a:rPr lang="ja-JP" altLang="en-US" sz="800" dirty="0" smtClean="0"/>
              <a:t>番号配布</a:t>
            </a:r>
            <a:endParaRPr kumimoji="1" lang="ja-JP" altLang="en-US" sz="800" dirty="0"/>
          </a:p>
        </p:txBody>
      </p:sp>
      <p:sp>
        <p:nvSpPr>
          <p:cNvPr id="12" name="テキスト ボックス 11"/>
          <p:cNvSpPr txBox="1"/>
          <p:nvPr/>
        </p:nvSpPr>
        <p:spPr>
          <a:xfrm>
            <a:off x="4129559" y="1986675"/>
            <a:ext cx="595035" cy="215444"/>
          </a:xfrm>
          <a:prstGeom prst="rect">
            <a:avLst/>
          </a:prstGeom>
          <a:noFill/>
        </p:spPr>
        <p:txBody>
          <a:bodyPr wrap="none" rtlCol="0">
            <a:spAutoFit/>
          </a:bodyPr>
          <a:lstStyle/>
          <a:p>
            <a:r>
              <a:rPr kumimoji="1" lang="ja-JP" altLang="en-US" sz="800" dirty="0" smtClean="0"/>
              <a:t>運用</a:t>
            </a:r>
            <a:r>
              <a:rPr lang="ja-JP" altLang="en-US" sz="800" dirty="0" smtClean="0"/>
              <a:t>開始</a:t>
            </a:r>
            <a:endParaRPr kumimoji="1" lang="ja-JP" altLang="en-US" sz="800" dirty="0"/>
          </a:p>
        </p:txBody>
      </p:sp>
      <p:sp>
        <p:nvSpPr>
          <p:cNvPr id="14" name="二等辺三角形 13"/>
          <p:cNvSpPr/>
          <p:nvPr/>
        </p:nvSpPr>
        <p:spPr>
          <a:xfrm>
            <a:off x="4828674" y="2311500"/>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4775964" y="2510581"/>
            <a:ext cx="389850" cy="215444"/>
          </a:xfrm>
          <a:prstGeom prst="rect">
            <a:avLst/>
          </a:prstGeom>
          <a:noFill/>
        </p:spPr>
        <p:txBody>
          <a:bodyPr wrap="none" rtlCol="0">
            <a:spAutoFit/>
          </a:bodyPr>
          <a:lstStyle/>
          <a:p>
            <a:r>
              <a:rPr kumimoji="1" lang="ja-JP" altLang="en-US" sz="800" dirty="0" smtClean="0"/>
              <a:t>施行</a:t>
            </a:r>
            <a:endParaRPr kumimoji="1" lang="ja-JP" altLang="en-US" sz="800" dirty="0"/>
          </a:p>
        </p:txBody>
      </p:sp>
      <p:cxnSp>
        <p:nvCxnSpPr>
          <p:cNvPr id="18" name="直線矢印コネクタ 17"/>
          <p:cNvCxnSpPr/>
          <p:nvPr/>
        </p:nvCxnSpPr>
        <p:spPr>
          <a:xfrm>
            <a:off x="2343592" y="2961015"/>
            <a:ext cx="4129976" cy="0"/>
          </a:xfrm>
          <a:prstGeom prst="straightConnector1">
            <a:avLst/>
          </a:prstGeom>
          <a:ln w="76200" cmpd="sng">
            <a:solidFill>
              <a:schemeClr val="accent6">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6" name="正方形/長方形 15"/>
          <p:cNvSpPr/>
          <p:nvPr/>
        </p:nvSpPr>
        <p:spPr>
          <a:xfrm>
            <a:off x="564830" y="2688961"/>
            <a:ext cx="1582484" cy="523220"/>
          </a:xfrm>
          <a:prstGeom prst="rect">
            <a:avLst/>
          </a:prstGeom>
          <a:solidFill>
            <a:schemeClr val="bg1">
              <a:alpha val="59000"/>
            </a:schemeClr>
          </a:solidFill>
        </p:spPr>
        <p:txBody>
          <a:bodyPr wrap="none">
            <a:spAutoFit/>
          </a:bodyPr>
          <a:lstStyle/>
          <a:p>
            <a:pPr lvl="0"/>
            <a:r>
              <a:rPr lang="ja-JP" altLang="en-US" sz="1400" dirty="0">
                <a:solidFill>
                  <a:srgbClr val="800000"/>
                </a:solidFill>
              </a:rPr>
              <a:t>日本郵政</a:t>
            </a:r>
            <a:r>
              <a:rPr lang="ja-JP" altLang="en-US" sz="1400" dirty="0" smtClean="0">
                <a:solidFill>
                  <a:srgbClr val="800000"/>
                </a:solidFill>
              </a:rPr>
              <a:t>グループ</a:t>
            </a:r>
            <a:endParaRPr lang="en-US" altLang="ja-JP" sz="1400" dirty="0" smtClean="0">
              <a:solidFill>
                <a:srgbClr val="800000"/>
              </a:solidFill>
            </a:endParaRPr>
          </a:p>
          <a:p>
            <a:pPr lvl="0"/>
            <a:r>
              <a:rPr lang="ja-JP" altLang="en-US" sz="1400" dirty="0" smtClean="0">
                <a:solidFill>
                  <a:srgbClr val="800000"/>
                </a:solidFill>
              </a:rPr>
              <a:t>システム</a:t>
            </a:r>
            <a:r>
              <a:rPr lang="ja-JP" altLang="en-US" sz="1400" dirty="0">
                <a:solidFill>
                  <a:srgbClr val="800000"/>
                </a:solidFill>
              </a:rPr>
              <a:t>刷新</a:t>
            </a:r>
          </a:p>
        </p:txBody>
      </p:sp>
      <p:sp>
        <p:nvSpPr>
          <p:cNvPr id="22" name="二等辺三角形 21"/>
          <p:cNvSpPr/>
          <p:nvPr/>
        </p:nvSpPr>
        <p:spPr>
          <a:xfrm>
            <a:off x="6277159" y="3354306"/>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p:cNvSpPr txBox="1"/>
          <p:nvPr/>
        </p:nvSpPr>
        <p:spPr>
          <a:xfrm>
            <a:off x="6224449" y="3573982"/>
            <a:ext cx="389850" cy="338554"/>
          </a:xfrm>
          <a:prstGeom prst="rect">
            <a:avLst/>
          </a:prstGeom>
          <a:noFill/>
        </p:spPr>
        <p:txBody>
          <a:bodyPr wrap="none" rtlCol="0">
            <a:spAutoFit/>
          </a:bodyPr>
          <a:lstStyle/>
          <a:p>
            <a:r>
              <a:rPr kumimoji="1" lang="ja-JP" altLang="en-US" sz="800" dirty="0" smtClean="0"/>
              <a:t>運用</a:t>
            </a:r>
            <a:endParaRPr kumimoji="1" lang="en-US" altLang="ja-JP" sz="800" dirty="0" smtClean="0"/>
          </a:p>
          <a:p>
            <a:r>
              <a:rPr lang="ja-JP" altLang="en-US" sz="800" dirty="0" smtClean="0"/>
              <a:t>開始</a:t>
            </a:r>
            <a:endParaRPr kumimoji="1" lang="ja-JP" altLang="en-US" sz="800" dirty="0"/>
          </a:p>
        </p:txBody>
      </p:sp>
      <p:sp>
        <p:nvSpPr>
          <p:cNvPr id="25" name="テキスト ボックス 24"/>
          <p:cNvSpPr txBox="1"/>
          <p:nvPr/>
        </p:nvSpPr>
        <p:spPr>
          <a:xfrm>
            <a:off x="3713758" y="2813563"/>
            <a:ext cx="1261884" cy="307777"/>
          </a:xfrm>
          <a:prstGeom prst="rect">
            <a:avLst/>
          </a:prstGeom>
          <a:noFill/>
        </p:spPr>
        <p:txBody>
          <a:bodyPr wrap="none" rtlCol="0">
            <a:spAutoFit/>
          </a:bodyPr>
          <a:lstStyle/>
          <a:p>
            <a:r>
              <a:rPr kumimoji="1" lang="ja-JP" altLang="en-US" sz="1400" dirty="0" smtClean="0">
                <a:solidFill>
                  <a:srgbClr val="800000"/>
                </a:solidFill>
              </a:rPr>
              <a:t>順次運用開始</a:t>
            </a:r>
            <a:endParaRPr kumimoji="1" lang="ja-JP" altLang="en-US" sz="1400" dirty="0">
              <a:solidFill>
                <a:srgbClr val="800000"/>
              </a:solidFill>
            </a:endParaRPr>
          </a:p>
        </p:txBody>
      </p:sp>
      <p:pic>
        <p:nvPicPr>
          <p:cNvPr id="28" name="図 27" descr="788px-Question_mark_alternate.svg.png"/>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932246" y="1947010"/>
            <a:ext cx="1167482" cy="1517134"/>
          </a:xfrm>
          <a:prstGeom prst="rect">
            <a:avLst/>
          </a:prstGeom>
          <a:ln>
            <a:noFill/>
          </a:ln>
          <a:effectLst>
            <a:outerShdw blurRad="292100" dist="139700" dir="2700000" algn="tl" rotWithShape="0">
              <a:srgbClr val="333333">
                <a:alpha val="65000"/>
              </a:srgbClr>
            </a:outerShdw>
          </a:effectLst>
        </p:spPr>
      </p:pic>
      <p:cxnSp>
        <p:nvCxnSpPr>
          <p:cNvPr id="30" name="直線コネクタ 29"/>
          <p:cNvCxnSpPr>
            <a:endCxn id="14" idx="1"/>
          </p:cNvCxnSpPr>
          <p:nvPr/>
        </p:nvCxnSpPr>
        <p:spPr>
          <a:xfrm>
            <a:off x="2343592" y="2421338"/>
            <a:ext cx="2546866" cy="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564830" y="2283110"/>
            <a:ext cx="1582351" cy="307777"/>
          </a:xfrm>
          <a:prstGeom prst="rect">
            <a:avLst/>
          </a:prstGeom>
        </p:spPr>
        <p:txBody>
          <a:bodyPr wrap="square">
            <a:spAutoFit/>
          </a:bodyPr>
          <a:lstStyle/>
          <a:p>
            <a:pPr lvl="0"/>
            <a:r>
              <a:rPr lang="ja-JP" altLang="en-US" sz="1400" dirty="0" smtClean="0">
                <a:solidFill>
                  <a:srgbClr val="800000"/>
                </a:solidFill>
              </a:rPr>
              <a:t>電力</a:t>
            </a:r>
            <a:r>
              <a:rPr lang="ja-JP" altLang="en-US" sz="1400" dirty="0">
                <a:solidFill>
                  <a:srgbClr val="800000"/>
                </a:solidFill>
              </a:rPr>
              <a:t>小売り自由化</a:t>
            </a:r>
          </a:p>
        </p:txBody>
      </p:sp>
      <p:cxnSp>
        <p:nvCxnSpPr>
          <p:cNvPr id="41" name="直線コネクタ 40"/>
          <p:cNvCxnSpPr>
            <a:endCxn id="22" idx="1"/>
          </p:cNvCxnSpPr>
          <p:nvPr/>
        </p:nvCxnSpPr>
        <p:spPr>
          <a:xfrm>
            <a:off x="2343592" y="3464144"/>
            <a:ext cx="3995351" cy="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21" name="正方形/長方形 20"/>
          <p:cNvSpPr/>
          <p:nvPr/>
        </p:nvSpPr>
        <p:spPr>
          <a:xfrm>
            <a:off x="564830" y="3241572"/>
            <a:ext cx="1740180" cy="523220"/>
          </a:xfrm>
          <a:prstGeom prst="rect">
            <a:avLst/>
          </a:prstGeom>
        </p:spPr>
        <p:txBody>
          <a:bodyPr wrap="none">
            <a:spAutoFit/>
          </a:bodyPr>
          <a:lstStyle/>
          <a:p>
            <a:pPr lvl="0"/>
            <a:r>
              <a:rPr lang="ja-JP" altLang="en-US" sz="1400" dirty="0">
                <a:solidFill>
                  <a:srgbClr val="800000"/>
                </a:solidFill>
              </a:rPr>
              <a:t>みずほ</a:t>
            </a:r>
            <a:r>
              <a:rPr lang="ja-JP" altLang="en-US" sz="1400" dirty="0" smtClean="0">
                <a:solidFill>
                  <a:srgbClr val="800000"/>
                </a:solidFill>
              </a:rPr>
              <a:t>銀行</a:t>
            </a:r>
            <a:endParaRPr lang="en-US" altLang="ja-JP" sz="1400" dirty="0" smtClean="0">
              <a:solidFill>
                <a:srgbClr val="800000"/>
              </a:solidFill>
            </a:endParaRPr>
          </a:p>
          <a:p>
            <a:pPr lvl="0"/>
            <a:r>
              <a:rPr lang="ja-JP" altLang="en-US" sz="1400" dirty="0" smtClean="0">
                <a:solidFill>
                  <a:srgbClr val="800000"/>
                </a:solidFill>
              </a:rPr>
              <a:t>勘定</a:t>
            </a:r>
            <a:r>
              <a:rPr lang="ja-JP" altLang="en-US" sz="1400" dirty="0">
                <a:solidFill>
                  <a:srgbClr val="800000"/>
                </a:solidFill>
              </a:rPr>
              <a:t>系システム刷新</a:t>
            </a:r>
          </a:p>
        </p:txBody>
      </p:sp>
      <p:sp>
        <p:nvSpPr>
          <p:cNvPr id="49" name="正方形/長方形 48"/>
          <p:cNvSpPr/>
          <p:nvPr/>
        </p:nvSpPr>
        <p:spPr>
          <a:xfrm>
            <a:off x="457200" y="1190351"/>
            <a:ext cx="1753286" cy="370703"/>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大規模プロジェクト</a:t>
            </a:r>
            <a:endParaRPr kumimoji="1" lang="ja-JP" altLang="en-US" sz="1200" dirty="0">
              <a:solidFill>
                <a:srgbClr val="FFFFFF"/>
              </a:solidFill>
              <a:latin typeface="ＭＳ Ｐゴシック"/>
              <a:ea typeface="ＭＳ Ｐゴシック"/>
              <a:cs typeface="ＭＳ Ｐゴシック"/>
            </a:endParaRPr>
          </a:p>
        </p:txBody>
      </p:sp>
      <p:sp>
        <p:nvSpPr>
          <p:cNvPr id="51" name="二等辺三角形 50"/>
          <p:cNvSpPr/>
          <p:nvPr/>
        </p:nvSpPr>
        <p:spPr>
          <a:xfrm rot="10800000">
            <a:off x="7063563" y="4852623"/>
            <a:ext cx="919892" cy="308132"/>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283710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457200" y="3614616"/>
            <a:ext cx="8071635" cy="289310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a:solidFill>
                <a:srgbClr val="FFFFFF"/>
              </a:solidFill>
              <a:latin typeface="ＭＳ Ｐゴシック"/>
              <a:ea typeface="ＭＳ Ｐゴシック"/>
              <a:cs typeface="ＭＳ Ｐゴシック"/>
            </a:endParaRPr>
          </a:p>
        </p:txBody>
      </p:sp>
      <p:sp>
        <p:nvSpPr>
          <p:cNvPr id="50" name="正方形/長方形 49"/>
          <p:cNvSpPr/>
          <p:nvPr/>
        </p:nvSpPr>
        <p:spPr>
          <a:xfrm>
            <a:off x="6524295" y="3619145"/>
            <a:ext cx="2004923" cy="28931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既存テクノロジーや</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開発手法</a:t>
            </a:r>
            <a:r>
              <a:rPr kumimoji="1" lang="ja-JP" altLang="en-US" sz="1600" dirty="0" smtClean="0">
                <a:solidFill>
                  <a:srgbClr val="FFFFFF"/>
                </a:solidFill>
                <a:latin typeface="ＭＳ Ｐゴシック"/>
                <a:ea typeface="ＭＳ Ｐゴシック"/>
                <a:cs typeface="ＭＳ Ｐゴシック"/>
              </a:rPr>
              <a:t>を前提</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とした</a:t>
            </a:r>
            <a:r>
              <a:rPr lang="ja-JP" altLang="en-US" sz="1600" dirty="0" smtClean="0">
                <a:solidFill>
                  <a:srgbClr val="FFFFFF"/>
                </a:solidFill>
                <a:latin typeface="ＭＳ Ｐゴシック"/>
                <a:ea typeface="ＭＳ Ｐゴシック"/>
                <a:cs typeface="ＭＳ Ｐゴシック"/>
              </a:rPr>
              <a:t>プロジェクト</a:t>
            </a:r>
            <a:endParaRPr lang="en-US" altLang="ja-JP" sz="1600" dirty="0" smtClean="0">
              <a:solidFill>
                <a:srgbClr val="FFFFFF"/>
              </a:solidFill>
              <a:latin typeface="ＭＳ Ｐゴシック"/>
              <a:ea typeface="ＭＳ Ｐゴシック"/>
              <a:cs typeface="ＭＳ Ｐゴシック"/>
            </a:endParaRPr>
          </a:p>
          <a:p>
            <a:pPr algn="ctr"/>
            <a:endParaRPr lang="en-US" altLang="ja-JP" sz="1600" dirty="0" smtClean="0">
              <a:solidFill>
                <a:srgbClr val="FFFFFF"/>
              </a:solidFill>
              <a:latin typeface="ＭＳ Ｐゴシック"/>
              <a:ea typeface="ＭＳ Ｐゴシック"/>
              <a:cs typeface="ＭＳ Ｐゴシック"/>
            </a:endParaRPr>
          </a:p>
          <a:p>
            <a:pPr algn="ctr"/>
            <a:endParaRPr kumimoji="1" lang="en-US" altLang="ja-JP" sz="1600" dirty="0">
              <a:solidFill>
                <a:srgbClr val="FFFFFF"/>
              </a:solidFill>
              <a:latin typeface="ＭＳ Ｐゴシック"/>
              <a:ea typeface="ＭＳ Ｐゴシック"/>
              <a:cs typeface="ＭＳ Ｐゴシック"/>
            </a:endParaRPr>
          </a:p>
          <a:p>
            <a:pPr algn="ctr"/>
            <a:endParaRPr lang="en-US" altLang="ja-JP" sz="1600" dirty="0" smtClean="0">
              <a:solidFill>
                <a:srgbClr val="FFFFFF"/>
              </a:solidFill>
              <a:latin typeface="ＭＳ Ｐゴシック"/>
              <a:ea typeface="ＭＳ Ｐゴシック"/>
              <a:cs typeface="ＭＳ Ｐゴシック"/>
            </a:endParaRPr>
          </a:p>
          <a:p>
            <a:pPr algn="ctr"/>
            <a:r>
              <a:rPr lang="ja-JP" altLang="en-US" sz="2000" dirty="0" smtClean="0">
                <a:solidFill>
                  <a:srgbClr val="FFFFFF"/>
                </a:solidFill>
                <a:latin typeface="ＭＳ Ｐゴシック"/>
                <a:ea typeface="ＭＳ Ｐゴシック"/>
                <a:cs typeface="ＭＳ Ｐゴシック"/>
              </a:rPr>
              <a:t>スキルの停滞</a:t>
            </a:r>
            <a:endParaRPr kumimoji="1" lang="en-US" altLang="ja-JP" sz="2000" dirty="0">
              <a:solidFill>
                <a:srgbClr val="FFFFFF"/>
              </a:solidFill>
              <a:latin typeface="ＭＳ Ｐゴシック"/>
              <a:ea typeface="ＭＳ Ｐゴシック"/>
              <a:cs typeface="ＭＳ Ｐゴシック"/>
            </a:endParaRPr>
          </a:p>
        </p:txBody>
      </p:sp>
      <p:cxnSp>
        <p:nvCxnSpPr>
          <p:cNvPr id="32" name="直線コネクタ 31"/>
          <p:cNvCxnSpPr>
            <a:endCxn id="9" idx="1"/>
          </p:cNvCxnSpPr>
          <p:nvPr/>
        </p:nvCxnSpPr>
        <p:spPr>
          <a:xfrm flipV="1">
            <a:off x="2343592" y="1565188"/>
            <a:ext cx="2018271" cy="1607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26" name="タイトル 25"/>
          <p:cNvSpPr>
            <a:spLocks noGrp="1"/>
          </p:cNvSpPr>
          <p:nvPr>
            <p:ph type="title"/>
          </p:nvPr>
        </p:nvSpPr>
        <p:spPr/>
        <p:txBody>
          <a:bodyPr/>
          <a:lstStyle/>
          <a:p>
            <a:r>
              <a:rPr lang="ja-JP" altLang="ja-JP" dirty="0"/>
              <a:t>求められるスキルと現実の</a:t>
            </a:r>
            <a:r>
              <a:rPr lang="ja-JP" altLang="ja-JP" dirty="0" smtClean="0"/>
              <a:t>不整合</a:t>
            </a:r>
            <a:r>
              <a:rPr lang="ja-JP" altLang="en-US" dirty="0" smtClean="0"/>
              <a:t>（詳細説明版）</a:t>
            </a:r>
            <a:r>
              <a:rPr lang="ja-JP" altLang="ja-JP" dirty="0" smtClean="0"/>
              <a:t> </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sp>
        <p:nvSpPr>
          <p:cNvPr id="3" name="正方形/長方形 2"/>
          <p:cNvSpPr/>
          <p:nvPr/>
        </p:nvSpPr>
        <p:spPr>
          <a:xfrm>
            <a:off x="565212" y="3619145"/>
            <a:ext cx="7964006" cy="2893100"/>
          </a:xfrm>
          <a:prstGeom prst="rect">
            <a:avLst/>
          </a:prstGeom>
        </p:spPr>
        <p:txBody>
          <a:bodyPr wrap="square">
            <a:spAutoFit/>
          </a:bodyPr>
          <a:lstStyle/>
          <a:p>
            <a:r>
              <a:rPr lang="ja-JP" altLang="en-US" sz="1400" dirty="0" smtClean="0">
                <a:solidFill>
                  <a:srgbClr val="800000"/>
                </a:solidFill>
              </a:rPr>
              <a:t>マイナンバー</a:t>
            </a:r>
            <a:r>
              <a:rPr lang="ja-JP" altLang="en-US" sz="1400" dirty="0">
                <a:solidFill>
                  <a:srgbClr val="800000"/>
                </a:solidFill>
              </a:rPr>
              <a:t>制度（社会保障と税の共通番号制度）</a:t>
            </a:r>
          </a:p>
          <a:p>
            <a:pPr marL="360363" lvl="1" indent="-171450">
              <a:buFont typeface="Wingdings" charset="2"/>
              <a:buChar char="l"/>
            </a:pPr>
            <a:r>
              <a:rPr lang="en-US" altLang="ja-JP" sz="1050" dirty="0" smtClean="0"/>
              <a:t>2015</a:t>
            </a:r>
            <a:r>
              <a:rPr lang="ja-JP" altLang="en-US" sz="1050" dirty="0" smtClean="0"/>
              <a:t>年</a:t>
            </a:r>
            <a:r>
              <a:rPr lang="en-US" altLang="ja-JP" sz="1050" dirty="0" smtClean="0"/>
              <a:t>10</a:t>
            </a:r>
            <a:r>
              <a:rPr lang="ja-JP" altLang="en-US" sz="1050" dirty="0" smtClean="0"/>
              <a:t>月番号配布。</a:t>
            </a:r>
            <a:r>
              <a:rPr lang="en-US" altLang="ja-JP" sz="1050" dirty="0" smtClean="0"/>
              <a:t>2016</a:t>
            </a:r>
            <a:r>
              <a:rPr lang="ja-JP" altLang="en-US" sz="1050" dirty="0"/>
              <a:t>年</a:t>
            </a:r>
            <a:r>
              <a:rPr lang="en-US" altLang="ja-JP" sz="1050" dirty="0"/>
              <a:t>1</a:t>
            </a:r>
            <a:r>
              <a:rPr lang="ja-JP" altLang="en-US" sz="1050" dirty="0"/>
              <a:t>月に運用開始</a:t>
            </a:r>
            <a:r>
              <a:rPr lang="ja-JP" altLang="en-US" sz="1050" dirty="0" smtClean="0"/>
              <a:t>。</a:t>
            </a:r>
            <a:endParaRPr lang="en-US" altLang="ja-JP" sz="1050" dirty="0" smtClean="0"/>
          </a:p>
          <a:p>
            <a:pPr marL="360363" lvl="1" indent="-171450">
              <a:buFont typeface="Wingdings" charset="2"/>
              <a:buChar char="l"/>
            </a:pPr>
            <a:r>
              <a:rPr lang="en-US" altLang="ja-JP" sz="1050" dirty="0" smtClean="0"/>
              <a:t>2015</a:t>
            </a:r>
            <a:r>
              <a:rPr lang="ja-JP" altLang="en-US" sz="1050" dirty="0" smtClean="0"/>
              <a:t>年、</a:t>
            </a:r>
            <a:r>
              <a:rPr lang="ja-JP" altLang="en-US" sz="1050" dirty="0"/>
              <a:t>全国の地方自治体や政府機関のシステム改修が集中</a:t>
            </a:r>
            <a:r>
              <a:rPr lang="ja-JP" altLang="en-US" sz="1050" dirty="0" smtClean="0"/>
              <a:t>。</a:t>
            </a:r>
            <a:endParaRPr lang="en-US" altLang="ja-JP" sz="1050" dirty="0" smtClean="0"/>
          </a:p>
          <a:p>
            <a:pPr marL="360363" lvl="1" indent="-171450">
              <a:buFont typeface="Wingdings" charset="2"/>
              <a:buChar char="l"/>
            </a:pPr>
            <a:r>
              <a:rPr lang="ja-JP" altLang="en-US" sz="1050" dirty="0" smtClean="0"/>
              <a:t>銀行</a:t>
            </a:r>
            <a:r>
              <a:rPr lang="ja-JP" altLang="en-US" sz="1050" dirty="0"/>
              <a:t>預金や医療に関する情報もマイナンバーに紐付けされ、企業も従業員の給与支払い</a:t>
            </a:r>
            <a:r>
              <a:rPr lang="ja-JP" altLang="en-US" sz="1050" dirty="0" smtClean="0"/>
              <a:t>など</a:t>
            </a:r>
            <a:endParaRPr lang="en-US" altLang="ja-JP" sz="1050" dirty="0" smtClean="0"/>
          </a:p>
          <a:p>
            <a:pPr marL="188913" lvl="1"/>
            <a:r>
              <a:rPr lang="ja-JP" altLang="ja-JP" sz="1050" dirty="0" smtClean="0"/>
              <a:t>　</a:t>
            </a:r>
            <a:r>
              <a:rPr lang="ja-JP" altLang="en-US" sz="1050" dirty="0" smtClean="0"/>
              <a:t>　の</a:t>
            </a:r>
            <a:r>
              <a:rPr lang="ja-JP" altLang="en-US" sz="1050" dirty="0"/>
              <a:t>システムを改修が必要。</a:t>
            </a:r>
          </a:p>
          <a:p>
            <a:r>
              <a:rPr lang="ja-JP" altLang="en-US" sz="1400" dirty="0" smtClean="0">
                <a:solidFill>
                  <a:srgbClr val="800000"/>
                </a:solidFill>
              </a:rPr>
              <a:t>電力</a:t>
            </a:r>
            <a:r>
              <a:rPr lang="ja-JP" altLang="en-US" sz="1400" dirty="0">
                <a:solidFill>
                  <a:srgbClr val="800000"/>
                </a:solidFill>
              </a:rPr>
              <a:t>小売り自由化</a:t>
            </a:r>
          </a:p>
          <a:p>
            <a:pPr marL="360363" lvl="1" indent="-171450">
              <a:buFont typeface="Wingdings" charset="2"/>
              <a:buChar char="l"/>
            </a:pPr>
            <a:r>
              <a:rPr lang="en-US" altLang="ja-JP" sz="1050" dirty="0"/>
              <a:t>2016</a:t>
            </a:r>
            <a:r>
              <a:rPr lang="ja-JP" altLang="en-US" sz="1050" dirty="0"/>
              <a:t>年</a:t>
            </a:r>
            <a:r>
              <a:rPr lang="en-US" altLang="ja-JP" sz="1050" dirty="0"/>
              <a:t>4</a:t>
            </a:r>
            <a:r>
              <a:rPr lang="ja-JP" altLang="en-US" sz="1050" dirty="0"/>
              <a:t>月から施行。</a:t>
            </a:r>
            <a:endParaRPr lang="en-US" altLang="ja-JP" sz="1050" dirty="0"/>
          </a:p>
          <a:p>
            <a:pPr marL="360363" lvl="1" indent="-171450">
              <a:buFont typeface="Wingdings" charset="2"/>
              <a:buChar char="l"/>
            </a:pPr>
            <a:r>
              <a:rPr lang="ja-JP" altLang="en-US" sz="1050" dirty="0"/>
              <a:t>新電力会社は、料金計算や顧客管理などのシステムを新規開発。</a:t>
            </a:r>
            <a:endParaRPr lang="en-US" altLang="ja-JP" sz="1050" dirty="0"/>
          </a:p>
          <a:p>
            <a:pPr marL="360363" lvl="1" indent="-171450">
              <a:buFont typeface="Wingdings" charset="2"/>
              <a:buChar char="l"/>
            </a:pPr>
            <a:r>
              <a:rPr lang="ja-JP" altLang="en-US" sz="1050" dirty="0"/>
              <a:t>電力会社から送配電部門を切り離す「発送電分離」など電力改革に伴う</a:t>
            </a:r>
            <a:r>
              <a:rPr lang="en-US" altLang="ja-JP" sz="1050" dirty="0"/>
              <a:t>IT</a:t>
            </a:r>
            <a:r>
              <a:rPr lang="ja-JP" altLang="en-US" sz="1050" dirty="0"/>
              <a:t>需要は</a:t>
            </a:r>
            <a:r>
              <a:rPr lang="en-US" altLang="ja-JP" sz="1050" dirty="0"/>
              <a:t>1</a:t>
            </a:r>
            <a:r>
              <a:rPr lang="ja-JP" altLang="en-US" sz="1050" dirty="0"/>
              <a:t>兆円規模。</a:t>
            </a:r>
          </a:p>
          <a:p>
            <a:r>
              <a:rPr lang="ja-JP" altLang="en-US" sz="1400" dirty="0" smtClean="0">
                <a:solidFill>
                  <a:srgbClr val="800000"/>
                </a:solidFill>
              </a:rPr>
              <a:t>日本</a:t>
            </a:r>
            <a:r>
              <a:rPr lang="ja-JP" altLang="en-US" sz="1400" dirty="0">
                <a:solidFill>
                  <a:srgbClr val="800000"/>
                </a:solidFill>
              </a:rPr>
              <a:t>郵政グループシステム刷新</a:t>
            </a:r>
          </a:p>
          <a:p>
            <a:pPr marL="360363" lvl="1" indent="-171450">
              <a:buFont typeface="Wingdings" charset="2"/>
              <a:buChar char="l"/>
            </a:pPr>
            <a:r>
              <a:rPr lang="en-US" altLang="ja-JP" sz="1050" dirty="0"/>
              <a:t>2014</a:t>
            </a:r>
            <a:r>
              <a:rPr lang="ja-JP" altLang="en-US" sz="1050" dirty="0"/>
              <a:t>年度から</a:t>
            </a:r>
            <a:r>
              <a:rPr lang="en-US" altLang="ja-JP" sz="1050" dirty="0"/>
              <a:t>2016</a:t>
            </a:r>
            <a:r>
              <a:rPr lang="ja-JP" altLang="en-US" sz="1050" dirty="0"/>
              <a:t>年度までに</a:t>
            </a:r>
            <a:r>
              <a:rPr lang="en-US" altLang="ja-JP" sz="1050" dirty="0"/>
              <a:t>4900</a:t>
            </a:r>
            <a:r>
              <a:rPr lang="ja-JP" altLang="en-US" sz="1050" dirty="0"/>
              <a:t>億円を投じてシステムを刷新。</a:t>
            </a:r>
            <a:endParaRPr lang="en-US" altLang="ja-JP" sz="1050" dirty="0"/>
          </a:p>
          <a:p>
            <a:pPr marL="360363" lvl="1" indent="-171450">
              <a:buFont typeface="Wingdings" charset="2"/>
              <a:buChar char="l"/>
            </a:pPr>
            <a:r>
              <a:rPr lang="ja-JP" altLang="en-US" sz="1050" dirty="0"/>
              <a:t>ピーク時には</a:t>
            </a:r>
            <a:r>
              <a:rPr lang="en-US" altLang="ja-JP" sz="1050" dirty="0"/>
              <a:t>1</a:t>
            </a:r>
            <a:r>
              <a:rPr lang="ja-JP" altLang="en-US" sz="1050" dirty="0"/>
              <a:t>万人の開発要員が必要。</a:t>
            </a:r>
          </a:p>
          <a:p>
            <a:r>
              <a:rPr lang="ja-JP" altLang="en-US" sz="1400" dirty="0" smtClean="0">
                <a:solidFill>
                  <a:srgbClr val="800000"/>
                </a:solidFill>
              </a:rPr>
              <a:t>みずほ</a:t>
            </a:r>
            <a:r>
              <a:rPr lang="ja-JP" altLang="en-US" sz="1400" dirty="0">
                <a:solidFill>
                  <a:srgbClr val="800000"/>
                </a:solidFill>
              </a:rPr>
              <a:t>銀行勘定系システム刷新</a:t>
            </a:r>
          </a:p>
          <a:p>
            <a:pPr marL="360363" lvl="1" indent="-171450">
              <a:buFont typeface="Wingdings" charset="2"/>
              <a:buChar char="l"/>
            </a:pPr>
            <a:r>
              <a:rPr lang="en-US" altLang="ja-JP" sz="1050" dirty="0"/>
              <a:t>2017</a:t>
            </a:r>
            <a:r>
              <a:rPr lang="ja-JP" altLang="en-US" sz="1050" dirty="0"/>
              <a:t>年</a:t>
            </a:r>
            <a:r>
              <a:rPr lang="en-US" altLang="ja-JP" sz="1050" dirty="0"/>
              <a:t>1</a:t>
            </a:r>
            <a:r>
              <a:rPr lang="ja-JP" altLang="en-US" sz="1050" dirty="0"/>
              <a:t>月に運用開始。</a:t>
            </a:r>
            <a:endParaRPr lang="en-US" altLang="ja-JP" sz="1050" dirty="0"/>
          </a:p>
          <a:p>
            <a:pPr marL="360363" lvl="1" indent="-171450">
              <a:buFont typeface="Wingdings" charset="2"/>
              <a:buChar char="l"/>
            </a:pPr>
            <a:r>
              <a:rPr lang="ja-JP" altLang="en-US" sz="1050" dirty="0"/>
              <a:t>投資規模</a:t>
            </a:r>
            <a:r>
              <a:rPr lang="en-US" altLang="ja-JP" sz="1050" dirty="0"/>
              <a:t>3000</a:t>
            </a:r>
            <a:r>
              <a:rPr lang="ja-JP" altLang="en-US" sz="1050" dirty="0"/>
              <a:t>億円以上、ピーク時</a:t>
            </a:r>
            <a:r>
              <a:rPr lang="en-US" altLang="ja-JP" sz="1050" dirty="0"/>
              <a:t>8000</a:t>
            </a:r>
            <a:r>
              <a:rPr lang="ja-JP" altLang="en-US" sz="1050" dirty="0"/>
              <a:t>人規模の開発体制。</a:t>
            </a:r>
            <a:endParaRPr lang="en-US" altLang="ja-JP" sz="1050" dirty="0"/>
          </a:p>
          <a:p>
            <a:pPr marL="360363" lvl="1" indent="-171450">
              <a:buFont typeface="Wingdings" charset="2"/>
              <a:buChar char="l"/>
            </a:pPr>
            <a:r>
              <a:rPr lang="en-US" altLang="ja-JP" sz="1050" dirty="0"/>
              <a:t>2015</a:t>
            </a:r>
            <a:r>
              <a:rPr lang="ja-JP" altLang="en-US" sz="1050" dirty="0"/>
              <a:t>年は開発とテストの作業が集中</a:t>
            </a:r>
            <a:r>
              <a:rPr lang="ja-JP" altLang="en-US" sz="1050" dirty="0" smtClean="0"/>
              <a:t>。</a:t>
            </a:r>
            <a:endParaRPr lang="ja-JP" altLang="en-US" sz="1050" dirty="0"/>
          </a:p>
        </p:txBody>
      </p:sp>
      <p:sp>
        <p:nvSpPr>
          <p:cNvPr id="5" name="ホームベース 4"/>
          <p:cNvSpPr/>
          <p:nvPr/>
        </p:nvSpPr>
        <p:spPr>
          <a:xfrm>
            <a:off x="6349240" y="892431"/>
            <a:ext cx="2179595" cy="370703"/>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2017</a:t>
            </a:r>
            <a:endParaRPr kumimoji="1" lang="ja-JP" altLang="en-US" sz="2000" dirty="0">
              <a:solidFill>
                <a:srgbClr val="FFFFFF"/>
              </a:solidFill>
              <a:latin typeface="ＭＳ Ｐゴシック"/>
              <a:ea typeface="ＭＳ Ｐゴシック"/>
              <a:cs typeface="ＭＳ Ｐゴシック"/>
            </a:endParaRPr>
          </a:p>
        </p:txBody>
      </p:sp>
      <p:sp>
        <p:nvSpPr>
          <p:cNvPr id="6" name="ホームベース 5"/>
          <p:cNvSpPr/>
          <p:nvPr/>
        </p:nvSpPr>
        <p:spPr>
          <a:xfrm>
            <a:off x="4344700" y="892431"/>
            <a:ext cx="2179595" cy="370703"/>
          </a:xfrm>
          <a:prstGeom prst="homePlat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2016</a:t>
            </a:r>
            <a:endParaRPr kumimoji="1" lang="ja-JP" altLang="en-US" sz="2000" dirty="0">
              <a:solidFill>
                <a:srgbClr val="FFFFFF"/>
              </a:solidFill>
              <a:latin typeface="ＭＳ Ｐゴシック"/>
              <a:ea typeface="ＭＳ Ｐゴシック"/>
              <a:cs typeface="ＭＳ Ｐゴシック"/>
            </a:endParaRPr>
          </a:p>
        </p:txBody>
      </p:sp>
      <p:sp>
        <p:nvSpPr>
          <p:cNvPr id="7" name="ホームベース 6"/>
          <p:cNvSpPr/>
          <p:nvPr/>
        </p:nvSpPr>
        <p:spPr>
          <a:xfrm>
            <a:off x="2343592" y="892431"/>
            <a:ext cx="2179595" cy="370703"/>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2015</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564830" y="1365814"/>
            <a:ext cx="1582351" cy="430887"/>
          </a:xfrm>
          <a:prstGeom prst="rect">
            <a:avLst/>
          </a:prstGeom>
        </p:spPr>
        <p:txBody>
          <a:bodyPr wrap="square">
            <a:spAutoFit/>
          </a:bodyPr>
          <a:lstStyle/>
          <a:p>
            <a:pPr lvl="0"/>
            <a:r>
              <a:rPr lang="ja-JP" altLang="en-US" sz="1400" dirty="0" smtClean="0">
                <a:solidFill>
                  <a:srgbClr val="800000"/>
                </a:solidFill>
              </a:rPr>
              <a:t>マイナンバー制度</a:t>
            </a:r>
            <a:endParaRPr lang="en-US" altLang="ja-JP" sz="1400" dirty="0" smtClean="0">
              <a:solidFill>
                <a:srgbClr val="800000"/>
              </a:solidFill>
            </a:endParaRPr>
          </a:p>
          <a:p>
            <a:pPr lvl="0"/>
            <a:r>
              <a:rPr lang="ja-JP" altLang="en-US" sz="800" dirty="0" smtClean="0">
                <a:solidFill>
                  <a:srgbClr val="800000"/>
                </a:solidFill>
              </a:rPr>
              <a:t>社会</a:t>
            </a:r>
            <a:r>
              <a:rPr lang="ja-JP" altLang="en-US" sz="800" dirty="0">
                <a:solidFill>
                  <a:srgbClr val="800000"/>
                </a:solidFill>
              </a:rPr>
              <a:t>保障と税の共通番号</a:t>
            </a:r>
            <a:r>
              <a:rPr lang="ja-JP" altLang="en-US" sz="800" dirty="0" smtClean="0">
                <a:solidFill>
                  <a:srgbClr val="800000"/>
                </a:solidFill>
              </a:rPr>
              <a:t>制度</a:t>
            </a:r>
            <a:endParaRPr lang="ja-JP" altLang="en-US" sz="800" dirty="0">
              <a:solidFill>
                <a:srgbClr val="800000"/>
              </a:solidFill>
            </a:endParaRPr>
          </a:p>
        </p:txBody>
      </p:sp>
      <p:sp>
        <p:nvSpPr>
          <p:cNvPr id="9" name="二等辺三角形 8"/>
          <p:cNvSpPr/>
          <p:nvPr/>
        </p:nvSpPr>
        <p:spPr>
          <a:xfrm>
            <a:off x="4300079" y="1455350"/>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二等辺三角形 9"/>
          <p:cNvSpPr/>
          <p:nvPr/>
        </p:nvSpPr>
        <p:spPr>
          <a:xfrm>
            <a:off x="3832507" y="1455350"/>
            <a:ext cx="247136" cy="219676"/>
          </a:xfrm>
          <a:prstGeom prst="triangl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3665424" y="1688755"/>
            <a:ext cx="595035" cy="215444"/>
          </a:xfrm>
          <a:prstGeom prst="rect">
            <a:avLst/>
          </a:prstGeom>
          <a:noFill/>
        </p:spPr>
        <p:txBody>
          <a:bodyPr wrap="none" rtlCol="0">
            <a:spAutoFit/>
          </a:bodyPr>
          <a:lstStyle/>
          <a:p>
            <a:r>
              <a:rPr lang="ja-JP" altLang="en-US" sz="800" dirty="0" smtClean="0"/>
              <a:t>番号配布</a:t>
            </a:r>
            <a:endParaRPr kumimoji="1" lang="ja-JP" altLang="en-US" sz="800" dirty="0"/>
          </a:p>
        </p:txBody>
      </p:sp>
      <p:sp>
        <p:nvSpPr>
          <p:cNvPr id="12" name="テキスト ボックス 11"/>
          <p:cNvSpPr txBox="1"/>
          <p:nvPr/>
        </p:nvSpPr>
        <p:spPr>
          <a:xfrm>
            <a:off x="4129559" y="1688755"/>
            <a:ext cx="595035" cy="215444"/>
          </a:xfrm>
          <a:prstGeom prst="rect">
            <a:avLst/>
          </a:prstGeom>
          <a:noFill/>
        </p:spPr>
        <p:txBody>
          <a:bodyPr wrap="none" rtlCol="0">
            <a:spAutoFit/>
          </a:bodyPr>
          <a:lstStyle/>
          <a:p>
            <a:r>
              <a:rPr kumimoji="1" lang="ja-JP" altLang="en-US" sz="800" dirty="0" smtClean="0"/>
              <a:t>運用</a:t>
            </a:r>
            <a:r>
              <a:rPr lang="ja-JP" altLang="en-US" sz="800" dirty="0" smtClean="0"/>
              <a:t>開始</a:t>
            </a:r>
            <a:endParaRPr kumimoji="1" lang="ja-JP" altLang="en-US" sz="800" dirty="0"/>
          </a:p>
        </p:txBody>
      </p:sp>
      <p:sp>
        <p:nvSpPr>
          <p:cNvPr id="14" name="二等辺三角形 13"/>
          <p:cNvSpPr/>
          <p:nvPr/>
        </p:nvSpPr>
        <p:spPr>
          <a:xfrm>
            <a:off x="4828674" y="2013580"/>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4775964" y="2212661"/>
            <a:ext cx="389850" cy="215444"/>
          </a:xfrm>
          <a:prstGeom prst="rect">
            <a:avLst/>
          </a:prstGeom>
          <a:noFill/>
        </p:spPr>
        <p:txBody>
          <a:bodyPr wrap="none" rtlCol="0">
            <a:spAutoFit/>
          </a:bodyPr>
          <a:lstStyle/>
          <a:p>
            <a:r>
              <a:rPr kumimoji="1" lang="ja-JP" altLang="en-US" sz="800" dirty="0" smtClean="0"/>
              <a:t>施行</a:t>
            </a:r>
            <a:endParaRPr kumimoji="1" lang="ja-JP" altLang="en-US" sz="800" dirty="0"/>
          </a:p>
        </p:txBody>
      </p:sp>
      <p:cxnSp>
        <p:nvCxnSpPr>
          <p:cNvPr id="18" name="直線矢印コネクタ 17"/>
          <p:cNvCxnSpPr/>
          <p:nvPr/>
        </p:nvCxnSpPr>
        <p:spPr>
          <a:xfrm>
            <a:off x="2343592" y="2663095"/>
            <a:ext cx="4129976" cy="0"/>
          </a:xfrm>
          <a:prstGeom prst="straightConnector1">
            <a:avLst/>
          </a:prstGeom>
          <a:ln w="76200" cmpd="sng">
            <a:solidFill>
              <a:schemeClr val="accent6">
                <a:lumMod val="60000"/>
                <a:lumOff val="40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6" name="正方形/長方形 15"/>
          <p:cNvSpPr/>
          <p:nvPr/>
        </p:nvSpPr>
        <p:spPr>
          <a:xfrm>
            <a:off x="564830" y="2391041"/>
            <a:ext cx="1582484" cy="523220"/>
          </a:xfrm>
          <a:prstGeom prst="rect">
            <a:avLst/>
          </a:prstGeom>
          <a:solidFill>
            <a:schemeClr val="bg1">
              <a:alpha val="59000"/>
            </a:schemeClr>
          </a:solidFill>
        </p:spPr>
        <p:txBody>
          <a:bodyPr wrap="none">
            <a:spAutoFit/>
          </a:bodyPr>
          <a:lstStyle/>
          <a:p>
            <a:pPr lvl="0"/>
            <a:r>
              <a:rPr lang="ja-JP" altLang="en-US" sz="1400" dirty="0">
                <a:solidFill>
                  <a:srgbClr val="800000"/>
                </a:solidFill>
              </a:rPr>
              <a:t>日本郵政</a:t>
            </a:r>
            <a:r>
              <a:rPr lang="ja-JP" altLang="en-US" sz="1400" dirty="0" smtClean="0">
                <a:solidFill>
                  <a:srgbClr val="800000"/>
                </a:solidFill>
              </a:rPr>
              <a:t>グループ</a:t>
            </a:r>
            <a:endParaRPr lang="en-US" altLang="ja-JP" sz="1400" dirty="0" smtClean="0">
              <a:solidFill>
                <a:srgbClr val="800000"/>
              </a:solidFill>
            </a:endParaRPr>
          </a:p>
          <a:p>
            <a:pPr lvl="0"/>
            <a:r>
              <a:rPr lang="ja-JP" altLang="en-US" sz="1400" dirty="0" smtClean="0">
                <a:solidFill>
                  <a:srgbClr val="800000"/>
                </a:solidFill>
              </a:rPr>
              <a:t>システム</a:t>
            </a:r>
            <a:r>
              <a:rPr lang="ja-JP" altLang="en-US" sz="1400" dirty="0">
                <a:solidFill>
                  <a:srgbClr val="800000"/>
                </a:solidFill>
              </a:rPr>
              <a:t>刷新</a:t>
            </a:r>
          </a:p>
        </p:txBody>
      </p:sp>
      <p:sp>
        <p:nvSpPr>
          <p:cNvPr id="22" name="二等辺三角形 21"/>
          <p:cNvSpPr/>
          <p:nvPr/>
        </p:nvSpPr>
        <p:spPr>
          <a:xfrm>
            <a:off x="6277159" y="3056386"/>
            <a:ext cx="247136" cy="219676"/>
          </a:xfrm>
          <a:prstGeom prst="triangl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p:cNvSpPr txBox="1"/>
          <p:nvPr/>
        </p:nvSpPr>
        <p:spPr>
          <a:xfrm>
            <a:off x="6224449" y="3276062"/>
            <a:ext cx="389850" cy="338554"/>
          </a:xfrm>
          <a:prstGeom prst="rect">
            <a:avLst/>
          </a:prstGeom>
          <a:noFill/>
        </p:spPr>
        <p:txBody>
          <a:bodyPr wrap="none" rtlCol="0">
            <a:spAutoFit/>
          </a:bodyPr>
          <a:lstStyle/>
          <a:p>
            <a:r>
              <a:rPr kumimoji="1" lang="ja-JP" altLang="en-US" sz="800" dirty="0" smtClean="0"/>
              <a:t>運用</a:t>
            </a:r>
            <a:endParaRPr kumimoji="1" lang="en-US" altLang="ja-JP" sz="800" dirty="0" smtClean="0"/>
          </a:p>
          <a:p>
            <a:r>
              <a:rPr lang="ja-JP" altLang="en-US" sz="800" dirty="0" smtClean="0"/>
              <a:t>開始</a:t>
            </a:r>
            <a:endParaRPr kumimoji="1" lang="ja-JP" altLang="en-US" sz="800" dirty="0"/>
          </a:p>
        </p:txBody>
      </p:sp>
      <p:sp>
        <p:nvSpPr>
          <p:cNvPr id="25" name="テキスト ボックス 24"/>
          <p:cNvSpPr txBox="1"/>
          <p:nvPr/>
        </p:nvSpPr>
        <p:spPr>
          <a:xfrm>
            <a:off x="3713758" y="2515643"/>
            <a:ext cx="1261884" cy="307777"/>
          </a:xfrm>
          <a:prstGeom prst="rect">
            <a:avLst/>
          </a:prstGeom>
          <a:noFill/>
        </p:spPr>
        <p:txBody>
          <a:bodyPr wrap="none" rtlCol="0">
            <a:spAutoFit/>
          </a:bodyPr>
          <a:lstStyle/>
          <a:p>
            <a:r>
              <a:rPr kumimoji="1" lang="ja-JP" altLang="en-US" sz="1400" dirty="0" smtClean="0">
                <a:solidFill>
                  <a:srgbClr val="800000"/>
                </a:solidFill>
              </a:rPr>
              <a:t>順次運用開始</a:t>
            </a:r>
            <a:endParaRPr kumimoji="1" lang="ja-JP" altLang="en-US" sz="1400" dirty="0">
              <a:solidFill>
                <a:srgbClr val="800000"/>
              </a:solidFill>
            </a:endParaRPr>
          </a:p>
        </p:txBody>
      </p:sp>
      <p:pic>
        <p:nvPicPr>
          <p:cNvPr id="28" name="図 27" descr="788px-Question_mark_alternate.svg.png"/>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932246" y="1649090"/>
            <a:ext cx="1167482" cy="1517134"/>
          </a:xfrm>
          <a:prstGeom prst="rect">
            <a:avLst/>
          </a:prstGeom>
          <a:ln>
            <a:noFill/>
          </a:ln>
          <a:effectLst>
            <a:outerShdw blurRad="292100" dist="139700" dir="2700000" algn="tl" rotWithShape="0">
              <a:srgbClr val="333333">
                <a:alpha val="65000"/>
              </a:srgbClr>
            </a:outerShdw>
          </a:effectLst>
        </p:spPr>
      </p:pic>
      <p:cxnSp>
        <p:nvCxnSpPr>
          <p:cNvPr id="30" name="直線コネクタ 29"/>
          <p:cNvCxnSpPr>
            <a:endCxn id="14" idx="1"/>
          </p:cNvCxnSpPr>
          <p:nvPr/>
        </p:nvCxnSpPr>
        <p:spPr>
          <a:xfrm>
            <a:off x="2343592" y="2123418"/>
            <a:ext cx="2546866" cy="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564830" y="1985190"/>
            <a:ext cx="1582351" cy="307777"/>
          </a:xfrm>
          <a:prstGeom prst="rect">
            <a:avLst/>
          </a:prstGeom>
        </p:spPr>
        <p:txBody>
          <a:bodyPr wrap="square">
            <a:spAutoFit/>
          </a:bodyPr>
          <a:lstStyle/>
          <a:p>
            <a:pPr lvl="0"/>
            <a:r>
              <a:rPr lang="ja-JP" altLang="en-US" sz="1400" dirty="0" smtClean="0">
                <a:solidFill>
                  <a:srgbClr val="800000"/>
                </a:solidFill>
              </a:rPr>
              <a:t>電力</a:t>
            </a:r>
            <a:r>
              <a:rPr lang="ja-JP" altLang="en-US" sz="1400" dirty="0">
                <a:solidFill>
                  <a:srgbClr val="800000"/>
                </a:solidFill>
              </a:rPr>
              <a:t>小売り自由化</a:t>
            </a:r>
          </a:p>
        </p:txBody>
      </p:sp>
      <p:cxnSp>
        <p:nvCxnSpPr>
          <p:cNvPr id="41" name="直線コネクタ 40"/>
          <p:cNvCxnSpPr>
            <a:endCxn id="22" idx="1"/>
          </p:cNvCxnSpPr>
          <p:nvPr/>
        </p:nvCxnSpPr>
        <p:spPr>
          <a:xfrm>
            <a:off x="2343592" y="3166224"/>
            <a:ext cx="3995351" cy="0"/>
          </a:xfrm>
          <a:prstGeom prst="line">
            <a:avLst/>
          </a:prstGeom>
          <a:ln>
            <a:solidFill>
              <a:srgbClr val="FAC090"/>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21" name="正方形/長方形 20"/>
          <p:cNvSpPr/>
          <p:nvPr/>
        </p:nvSpPr>
        <p:spPr>
          <a:xfrm>
            <a:off x="564830" y="2943652"/>
            <a:ext cx="1740180" cy="523220"/>
          </a:xfrm>
          <a:prstGeom prst="rect">
            <a:avLst/>
          </a:prstGeom>
        </p:spPr>
        <p:txBody>
          <a:bodyPr wrap="none">
            <a:spAutoFit/>
          </a:bodyPr>
          <a:lstStyle/>
          <a:p>
            <a:pPr lvl="0"/>
            <a:r>
              <a:rPr lang="ja-JP" altLang="en-US" sz="1400" dirty="0">
                <a:solidFill>
                  <a:srgbClr val="800000"/>
                </a:solidFill>
              </a:rPr>
              <a:t>みずほ</a:t>
            </a:r>
            <a:r>
              <a:rPr lang="ja-JP" altLang="en-US" sz="1400" dirty="0" smtClean="0">
                <a:solidFill>
                  <a:srgbClr val="800000"/>
                </a:solidFill>
              </a:rPr>
              <a:t>銀行</a:t>
            </a:r>
            <a:endParaRPr lang="en-US" altLang="ja-JP" sz="1400" dirty="0" smtClean="0">
              <a:solidFill>
                <a:srgbClr val="800000"/>
              </a:solidFill>
            </a:endParaRPr>
          </a:p>
          <a:p>
            <a:pPr lvl="0"/>
            <a:r>
              <a:rPr lang="ja-JP" altLang="en-US" sz="1400" dirty="0" smtClean="0">
                <a:solidFill>
                  <a:srgbClr val="800000"/>
                </a:solidFill>
              </a:rPr>
              <a:t>勘定</a:t>
            </a:r>
            <a:r>
              <a:rPr lang="ja-JP" altLang="en-US" sz="1400" dirty="0">
                <a:solidFill>
                  <a:srgbClr val="800000"/>
                </a:solidFill>
              </a:rPr>
              <a:t>系システム刷新</a:t>
            </a:r>
          </a:p>
        </p:txBody>
      </p:sp>
      <p:sp>
        <p:nvSpPr>
          <p:cNvPr id="49" name="正方形/長方形 48"/>
          <p:cNvSpPr/>
          <p:nvPr/>
        </p:nvSpPr>
        <p:spPr>
          <a:xfrm>
            <a:off x="457200" y="892431"/>
            <a:ext cx="1753286" cy="370703"/>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大規模プロジェクト</a:t>
            </a:r>
            <a:endParaRPr kumimoji="1" lang="ja-JP" altLang="en-US" sz="1200" dirty="0">
              <a:solidFill>
                <a:srgbClr val="FFFFFF"/>
              </a:solidFill>
              <a:latin typeface="ＭＳ Ｐゴシック"/>
              <a:ea typeface="ＭＳ Ｐゴシック"/>
              <a:cs typeface="ＭＳ Ｐゴシック"/>
            </a:endParaRPr>
          </a:p>
        </p:txBody>
      </p:sp>
      <p:sp>
        <p:nvSpPr>
          <p:cNvPr id="51" name="二等辺三角形 50"/>
          <p:cNvSpPr/>
          <p:nvPr/>
        </p:nvSpPr>
        <p:spPr>
          <a:xfrm rot="10800000">
            <a:off x="7063946" y="5128053"/>
            <a:ext cx="919892" cy="384434"/>
          </a:xfrm>
          <a:prstGeom prst="triangl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059885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609728" y="3112460"/>
            <a:ext cx="3998234" cy="266558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シチズンインテグレーターとの競合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23</a:t>
            </a:fld>
            <a:endParaRPr kumimoji="1" lang="ja-JP" altLang="en-US"/>
          </a:p>
        </p:txBody>
      </p:sp>
      <p:sp>
        <p:nvSpPr>
          <p:cNvPr id="4" name="正方形/長方形 3"/>
          <p:cNvSpPr/>
          <p:nvPr/>
        </p:nvSpPr>
        <p:spPr>
          <a:xfrm>
            <a:off x="627174" y="1003513"/>
            <a:ext cx="7886712" cy="71343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メイリオ"/>
                <a:ea typeface="メイリオ"/>
                <a:cs typeface="メイリオ"/>
              </a:rPr>
              <a:t>ビジネスロジック</a:t>
            </a:r>
            <a:endParaRPr kumimoji="1" lang="en-US" altLang="ja-JP" sz="2400" dirty="0" smtClean="0">
              <a:solidFill>
                <a:srgbClr val="FFFFFF"/>
              </a:solidFill>
              <a:latin typeface="メイリオ"/>
              <a:ea typeface="メイリオ"/>
              <a:cs typeface="メイリオ"/>
            </a:endParaRPr>
          </a:p>
          <a:p>
            <a:pPr algn="ctr"/>
            <a:r>
              <a:rPr lang="ja-JP" altLang="en-US" sz="1400" dirty="0" smtClean="0">
                <a:solidFill>
                  <a:srgbClr val="FFFFFF"/>
                </a:solidFill>
                <a:latin typeface="メイリオ"/>
                <a:ea typeface="メイリオ"/>
                <a:cs typeface="メイリオ"/>
              </a:rPr>
              <a:t>業務アプリケーションの開発対象</a:t>
            </a:r>
            <a:endParaRPr kumimoji="1" lang="ja-JP" altLang="en-US" sz="1400" dirty="0">
              <a:solidFill>
                <a:srgbClr val="FFFFFF"/>
              </a:solidFill>
              <a:latin typeface="メイリオ"/>
              <a:ea typeface="メイリオ"/>
              <a:cs typeface="メイリオ"/>
            </a:endParaRPr>
          </a:p>
        </p:txBody>
      </p:sp>
      <p:sp>
        <p:nvSpPr>
          <p:cNvPr id="6" name="正方形/長方形 5"/>
          <p:cNvSpPr/>
          <p:nvPr/>
        </p:nvSpPr>
        <p:spPr>
          <a:xfrm>
            <a:off x="630232" y="2798863"/>
            <a:ext cx="3807024" cy="713436"/>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プロフェッショナルデベロッパー</a:t>
            </a:r>
            <a:endParaRPr kumimoji="1" lang="en-US" altLang="ja-JP" sz="1400" dirty="0" smtClean="0">
              <a:solidFill>
                <a:srgbClr val="FFFFFF"/>
              </a:solidFill>
              <a:latin typeface="メイリオ"/>
              <a:ea typeface="メイリオ"/>
              <a:cs typeface="メイリオ"/>
            </a:endParaRPr>
          </a:p>
          <a:p>
            <a:pPr algn="ctr"/>
            <a:r>
              <a:rPr lang="ja-JP" altLang="en-US" sz="1400" dirty="0" smtClean="0">
                <a:solidFill>
                  <a:srgbClr val="FFFFFF"/>
                </a:solidFill>
                <a:latin typeface="メイリオ"/>
                <a:ea typeface="メイリオ"/>
                <a:cs typeface="メイリオ"/>
              </a:rPr>
              <a:t>が使うための開発ツール</a:t>
            </a:r>
            <a:endParaRPr kumimoji="1" lang="ja-JP" altLang="en-US" sz="1400" dirty="0">
              <a:solidFill>
                <a:srgbClr val="FFFFFF"/>
              </a:solidFill>
              <a:latin typeface="メイリオ"/>
              <a:ea typeface="メイリオ"/>
              <a:cs typeface="メイリオ"/>
            </a:endParaRPr>
          </a:p>
        </p:txBody>
      </p:sp>
      <p:sp>
        <p:nvSpPr>
          <p:cNvPr id="7" name="正方形/長方形 6"/>
          <p:cNvSpPr/>
          <p:nvPr/>
        </p:nvSpPr>
        <p:spPr>
          <a:xfrm>
            <a:off x="4706862" y="2798863"/>
            <a:ext cx="3807024" cy="71343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シチズンデベロッパー</a:t>
            </a:r>
            <a:endParaRPr kumimoji="1" lang="en-US" altLang="ja-JP" sz="1400" dirty="0" smtClean="0">
              <a:solidFill>
                <a:srgbClr val="FFFFFF"/>
              </a:solidFill>
              <a:latin typeface="メイリオ"/>
              <a:ea typeface="メイリオ"/>
              <a:cs typeface="メイリオ"/>
            </a:endParaRPr>
          </a:p>
          <a:p>
            <a:pPr algn="ctr"/>
            <a:r>
              <a:rPr lang="ja-JP" altLang="en-US" sz="1400" dirty="0" smtClean="0">
                <a:solidFill>
                  <a:srgbClr val="FFFFFF"/>
                </a:solidFill>
                <a:latin typeface="メイリオ"/>
                <a:ea typeface="メイリオ"/>
                <a:cs typeface="メイリオ"/>
              </a:rPr>
              <a:t>が使うための開発ツール</a:t>
            </a:r>
            <a:endParaRPr kumimoji="1" lang="ja-JP" altLang="en-US" sz="1400" dirty="0">
              <a:solidFill>
                <a:srgbClr val="FFFFFF"/>
              </a:solidFill>
              <a:latin typeface="メイリオ"/>
              <a:ea typeface="メイリオ"/>
              <a:cs typeface="メイリオ"/>
            </a:endParaRPr>
          </a:p>
        </p:txBody>
      </p:sp>
      <p:sp>
        <p:nvSpPr>
          <p:cNvPr id="8" name="正方形/長方形 7"/>
          <p:cNvSpPr/>
          <p:nvPr/>
        </p:nvSpPr>
        <p:spPr>
          <a:xfrm>
            <a:off x="627174" y="3582858"/>
            <a:ext cx="7886712" cy="1371991"/>
          </a:xfrm>
          <a:prstGeom prst="rect">
            <a:avLst/>
          </a:prstGeom>
          <a:gradFill flip="none" rotWithShape="1">
            <a:gsLst>
              <a:gs pos="0">
                <a:srgbClr val="800000"/>
              </a:gs>
              <a:gs pos="78000">
                <a:schemeClr val="accent6">
                  <a:lumMod val="60000"/>
                  <a:lumOff val="40000"/>
                </a:schemeClr>
              </a:gs>
            </a:gsLst>
            <a:lin ang="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メイリオ"/>
                <a:ea typeface="メイリオ"/>
                <a:cs typeface="メイリオ"/>
              </a:rPr>
              <a:t>高度な</a:t>
            </a:r>
            <a:r>
              <a:rPr kumimoji="1" lang="en-US" altLang="ja-JP" sz="2400" dirty="0" smtClean="0">
                <a:solidFill>
                  <a:srgbClr val="FFFFFF"/>
                </a:solidFill>
                <a:latin typeface="メイリオ"/>
                <a:ea typeface="メイリオ"/>
                <a:cs typeface="メイリオ"/>
              </a:rPr>
              <a:t>IT</a:t>
            </a:r>
            <a:r>
              <a:rPr kumimoji="1" lang="ja-JP" altLang="en-US" sz="2400" dirty="0" smtClean="0">
                <a:solidFill>
                  <a:srgbClr val="FFFFFF"/>
                </a:solidFill>
                <a:latin typeface="メイリオ"/>
                <a:ea typeface="メイリオ"/>
                <a:cs typeface="メイリオ"/>
              </a:rPr>
              <a:t>知識やスキル</a:t>
            </a:r>
            <a:endParaRPr kumimoji="1" lang="en-US" altLang="ja-JP" sz="2400" dirty="0" smtClean="0">
              <a:solidFill>
                <a:srgbClr val="FFFFFF"/>
              </a:solidFill>
              <a:latin typeface="メイリオ"/>
              <a:ea typeface="メイリオ"/>
              <a:cs typeface="メイリオ"/>
            </a:endParaRPr>
          </a:p>
          <a:p>
            <a:pPr marL="2571750" lvl="5" indent="-285750">
              <a:buFont typeface="Wingdings" charset="2"/>
              <a:buChar char="ü"/>
            </a:pPr>
            <a:r>
              <a:rPr kumimoji="1" lang="ja-JP" altLang="en-US" sz="1400" dirty="0" smtClean="0">
                <a:solidFill>
                  <a:srgbClr val="FFFFFF"/>
                </a:solidFill>
                <a:latin typeface="メイリオ"/>
                <a:ea typeface="メイリオ"/>
                <a:cs typeface="メイリオ"/>
              </a:rPr>
              <a:t>プログラミング・</a:t>
            </a:r>
            <a:r>
              <a:rPr lang="ja-JP" altLang="en-US" sz="1400" dirty="0" smtClean="0">
                <a:solidFill>
                  <a:srgbClr val="FFFFFF"/>
                </a:solidFill>
                <a:latin typeface="メイリオ"/>
                <a:ea typeface="メイリオ"/>
                <a:cs typeface="メイリオ"/>
              </a:rPr>
              <a:t>テスト</a:t>
            </a:r>
            <a:endParaRPr lang="en-US" altLang="ja-JP" sz="1400" dirty="0" smtClean="0">
              <a:solidFill>
                <a:srgbClr val="FFFFFF"/>
              </a:solidFill>
              <a:latin typeface="メイリオ"/>
              <a:ea typeface="メイリオ"/>
              <a:cs typeface="メイリオ"/>
            </a:endParaRPr>
          </a:p>
          <a:p>
            <a:pPr marL="2571750" lvl="5" indent="-285750">
              <a:buFont typeface="Wingdings" charset="2"/>
              <a:buChar char="ü"/>
            </a:pPr>
            <a:r>
              <a:rPr kumimoji="1" lang="ja-JP" altLang="en-US" sz="1400" dirty="0" smtClean="0">
                <a:solidFill>
                  <a:srgbClr val="FFFFFF"/>
                </a:solidFill>
                <a:latin typeface="メイリオ"/>
                <a:ea typeface="メイリオ"/>
                <a:cs typeface="メイリオ"/>
              </a:rPr>
              <a:t>システムインフラの構築</a:t>
            </a:r>
            <a:endParaRPr kumimoji="1" lang="en-US" altLang="ja-JP" sz="1400" dirty="0" smtClean="0">
              <a:solidFill>
                <a:srgbClr val="FFFFFF"/>
              </a:solidFill>
              <a:latin typeface="メイリオ"/>
              <a:ea typeface="メイリオ"/>
              <a:cs typeface="メイリオ"/>
            </a:endParaRPr>
          </a:p>
          <a:p>
            <a:pPr marL="2571750" lvl="5" indent="-285750">
              <a:buFont typeface="Wingdings" charset="2"/>
              <a:buChar char="ü"/>
            </a:pPr>
            <a:r>
              <a:rPr lang="ja-JP" altLang="en-US" sz="1400" dirty="0" smtClean="0">
                <a:solidFill>
                  <a:srgbClr val="FFFFFF"/>
                </a:solidFill>
                <a:latin typeface="メイリオ"/>
                <a:ea typeface="メイリオ"/>
                <a:cs typeface="メイリオ"/>
              </a:rPr>
              <a:t>システムインフラの運用管理　など</a:t>
            </a:r>
            <a:endParaRPr kumimoji="1" lang="ja-JP" altLang="en-US" sz="1400" dirty="0">
              <a:solidFill>
                <a:srgbClr val="FFFFFF"/>
              </a:solidFill>
              <a:latin typeface="メイリオ"/>
              <a:ea typeface="メイリオ"/>
              <a:cs typeface="メイリオ"/>
            </a:endParaRPr>
          </a:p>
        </p:txBody>
      </p:sp>
      <p:sp>
        <p:nvSpPr>
          <p:cNvPr id="11" name="テキスト ボックス 10"/>
          <p:cNvSpPr txBox="1"/>
          <p:nvPr/>
        </p:nvSpPr>
        <p:spPr>
          <a:xfrm>
            <a:off x="4997052" y="5017568"/>
            <a:ext cx="3262432" cy="707886"/>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2000" dirty="0" smtClean="0">
                <a:solidFill>
                  <a:srgbClr val="FFFFFF"/>
                </a:solidFill>
                <a:latin typeface="メイリオ"/>
                <a:ea typeface="メイリオ"/>
                <a:cs typeface="メイリオ"/>
              </a:rPr>
              <a:t>クラウドや人工知能などの</a:t>
            </a:r>
            <a:endParaRPr kumimoji="1" lang="en-US" altLang="ja-JP" sz="2000" dirty="0" smtClean="0">
              <a:solidFill>
                <a:srgbClr val="FFFFFF"/>
              </a:solidFill>
              <a:latin typeface="メイリオ"/>
              <a:ea typeface="メイリオ"/>
              <a:cs typeface="メイリオ"/>
            </a:endParaRPr>
          </a:p>
          <a:p>
            <a:pPr algn="ctr"/>
            <a:r>
              <a:rPr kumimoji="1" lang="ja-JP" altLang="en-US" sz="2000" dirty="0" smtClean="0">
                <a:solidFill>
                  <a:srgbClr val="FFFFFF"/>
                </a:solidFill>
                <a:latin typeface="メイリオ"/>
                <a:ea typeface="メイリオ"/>
                <a:cs typeface="メイリオ"/>
              </a:rPr>
              <a:t>イノベーション</a:t>
            </a:r>
            <a:endParaRPr kumimoji="1" lang="ja-JP" altLang="en-US" sz="2000" dirty="0">
              <a:solidFill>
                <a:srgbClr val="FFFFFF"/>
              </a:solidFill>
              <a:latin typeface="メイリオ"/>
              <a:ea typeface="メイリオ"/>
              <a:cs typeface="メイリオ"/>
            </a:endParaRPr>
          </a:p>
        </p:txBody>
      </p:sp>
      <p:sp>
        <p:nvSpPr>
          <p:cNvPr id="12" name="正方形/長方形 11"/>
          <p:cNvSpPr/>
          <p:nvPr/>
        </p:nvSpPr>
        <p:spPr>
          <a:xfrm>
            <a:off x="630232" y="2007028"/>
            <a:ext cx="3807024" cy="713436"/>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ニーズ把握・要件定義</a:t>
            </a:r>
            <a:endParaRPr kumimoji="1" lang="ja-JP" altLang="en-US" sz="2000" dirty="0">
              <a:solidFill>
                <a:srgbClr val="FFFFFF"/>
              </a:solidFill>
              <a:latin typeface="メイリオ"/>
              <a:ea typeface="メイリオ"/>
              <a:cs typeface="メイリオ"/>
            </a:endParaRPr>
          </a:p>
        </p:txBody>
      </p:sp>
      <p:sp>
        <p:nvSpPr>
          <p:cNvPr id="13" name="正方形/長方形 12"/>
          <p:cNvSpPr/>
          <p:nvPr/>
        </p:nvSpPr>
        <p:spPr>
          <a:xfrm>
            <a:off x="4706862" y="2007028"/>
            <a:ext cx="3807024" cy="713436"/>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accent2">
                    <a:lumMod val="75000"/>
                  </a:schemeClr>
                </a:solidFill>
                <a:latin typeface="メイリオ"/>
                <a:ea typeface="メイリオ"/>
                <a:cs typeface="メイリオ"/>
              </a:rPr>
              <a:t>ニーズや要件は</a:t>
            </a:r>
            <a:r>
              <a:rPr lang="ja-JP" altLang="en-US" sz="1400" dirty="0" smtClean="0">
                <a:solidFill>
                  <a:schemeClr val="accent2">
                    <a:lumMod val="75000"/>
                  </a:schemeClr>
                </a:solidFill>
                <a:latin typeface="メイリオ"/>
                <a:ea typeface="メイリオ"/>
                <a:cs typeface="メイリオ"/>
              </a:rPr>
              <a:t>、ユーザーである</a:t>
            </a:r>
            <a:endParaRPr lang="en-US" altLang="ja-JP" sz="1400" dirty="0" smtClean="0">
              <a:solidFill>
                <a:schemeClr val="accent2">
                  <a:lumMod val="75000"/>
                </a:schemeClr>
              </a:solidFill>
              <a:latin typeface="メイリオ"/>
              <a:ea typeface="メイリオ"/>
              <a:cs typeface="メイリオ"/>
            </a:endParaRPr>
          </a:p>
          <a:p>
            <a:pPr algn="ctr"/>
            <a:r>
              <a:rPr lang="ja-JP" altLang="en-US" sz="1400" dirty="0" smtClean="0">
                <a:solidFill>
                  <a:schemeClr val="accent2">
                    <a:lumMod val="75000"/>
                  </a:schemeClr>
                </a:solidFill>
                <a:latin typeface="メイリオ"/>
                <a:ea typeface="メイリオ"/>
                <a:cs typeface="メイリオ"/>
              </a:rPr>
              <a:t>シチズンデベロッパーが把握</a:t>
            </a:r>
            <a:endParaRPr kumimoji="1" lang="ja-JP" altLang="en-US" sz="1400" dirty="0">
              <a:solidFill>
                <a:schemeClr val="accent2">
                  <a:lumMod val="75000"/>
                </a:schemeClr>
              </a:solidFill>
              <a:latin typeface="メイリオ"/>
              <a:ea typeface="メイリオ"/>
              <a:cs typeface="メイリオ"/>
            </a:endParaRPr>
          </a:p>
        </p:txBody>
      </p:sp>
      <p:sp>
        <p:nvSpPr>
          <p:cNvPr id="14" name="正方形/長方形 13"/>
          <p:cNvSpPr/>
          <p:nvPr/>
        </p:nvSpPr>
        <p:spPr>
          <a:xfrm>
            <a:off x="630232" y="5064609"/>
            <a:ext cx="3807024" cy="713436"/>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高度な専門知識や開発経験</a:t>
            </a:r>
            <a:endParaRPr kumimoji="1" lang="ja-JP" altLang="en-US" sz="2000" dirty="0">
              <a:solidFill>
                <a:srgbClr val="FFFFFF"/>
              </a:solidFill>
              <a:latin typeface="メイリオ"/>
              <a:ea typeface="メイリオ"/>
              <a:cs typeface="メイリオ"/>
            </a:endParaRPr>
          </a:p>
        </p:txBody>
      </p:sp>
      <p:sp>
        <p:nvSpPr>
          <p:cNvPr id="15" name="下矢印 14"/>
          <p:cNvSpPr/>
          <p:nvPr/>
        </p:nvSpPr>
        <p:spPr>
          <a:xfrm>
            <a:off x="2179428" y="1646391"/>
            <a:ext cx="752609" cy="360638"/>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下矢印 15"/>
          <p:cNvSpPr/>
          <p:nvPr/>
        </p:nvSpPr>
        <p:spPr>
          <a:xfrm>
            <a:off x="6248219" y="1646390"/>
            <a:ext cx="752609" cy="360638"/>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713412" y="5840764"/>
            <a:ext cx="211672" cy="454719"/>
            <a:chOff x="626312" y="838875"/>
            <a:chExt cx="603656" cy="1238713"/>
          </a:xfrm>
        </p:grpSpPr>
        <p:sp>
          <p:nvSpPr>
            <p:cNvPr id="17" name="円/楕円 16"/>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 name="テキスト ボックス 19"/>
          <p:cNvSpPr txBox="1"/>
          <p:nvPr/>
        </p:nvSpPr>
        <p:spPr>
          <a:xfrm>
            <a:off x="987798" y="5938338"/>
            <a:ext cx="3467616" cy="338554"/>
          </a:xfrm>
          <a:prstGeom prst="rect">
            <a:avLst/>
          </a:prstGeom>
          <a:noFill/>
        </p:spPr>
        <p:txBody>
          <a:bodyPr wrap="none" rtlCol="0">
            <a:spAutoFit/>
          </a:bodyPr>
          <a:lstStyle/>
          <a:p>
            <a:r>
              <a:rPr kumimoji="1" lang="ja-JP" altLang="en-US" sz="1600" dirty="0" smtClean="0">
                <a:latin typeface="メイリオ"/>
                <a:ea typeface="メイリオ"/>
                <a:cs typeface="メイリオ"/>
              </a:rPr>
              <a:t>プロフェッショナル・デベロッパー</a:t>
            </a:r>
            <a:endParaRPr kumimoji="1" lang="ja-JP" altLang="en-US" sz="1600" dirty="0">
              <a:latin typeface="メイリオ"/>
              <a:ea typeface="メイリオ"/>
              <a:cs typeface="メイリオ"/>
            </a:endParaRPr>
          </a:p>
        </p:txBody>
      </p:sp>
      <p:grpSp>
        <p:nvGrpSpPr>
          <p:cNvPr id="21" name="図形グループ 20"/>
          <p:cNvGrpSpPr/>
          <p:nvPr/>
        </p:nvGrpSpPr>
        <p:grpSpPr>
          <a:xfrm>
            <a:off x="4609728" y="5828577"/>
            <a:ext cx="211672" cy="454719"/>
            <a:chOff x="626312" y="838875"/>
            <a:chExt cx="603656" cy="1238713"/>
          </a:xfrm>
        </p:grpSpPr>
        <p:sp>
          <p:nvSpPr>
            <p:cNvPr id="22" name="円/楕円 21"/>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4" name="テキスト ボックス 23"/>
          <p:cNvSpPr txBox="1"/>
          <p:nvPr/>
        </p:nvSpPr>
        <p:spPr>
          <a:xfrm>
            <a:off x="4946834" y="5926151"/>
            <a:ext cx="3467616" cy="338554"/>
          </a:xfrm>
          <a:prstGeom prst="rect">
            <a:avLst/>
          </a:prstGeom>
          <a:noFill/>
        </p:spPr>
        <p:txBody>
          <a:bodyPr wrap="none" rtlCol="0">
            <a:spAutoFit/>
          </a:bodyPr>
          <a:lstStyle/>
          <a:p>
            <a:r>
              <a:rPr kumimoji="1" lang="ja-JP" altLang="en-US" sz="1600" dirty="0" smtClean="0">
                <a:latin typeface="メイリオ"/>
                <a:ea typeface="メイリオ"/>
                <a:cs typeface="メイリオ"/>
              </a:rPr>
              <a:t>シチズン（一般人）・デベロッパー</a:t>
            </a:r>
            <a:endParaRPr kumimoji="1" lang="ja-JP" altLang="en-US" sz="1600" dirty="0">
              <a:latin typeface="メイリオ"/>
              <a:ea typeface="メイリオ"/>
              <a:cs typeface="メイリオ"/>
            </a:endParaRPr>
          </a:p>
        </p:txBody>
      </p:sp>
    </p:spTree>
    <p:extLst>
      <p:ext uri="{BB962C8B-B14F-4D97-AF65-F5344CB8AC3E}">
        <p14:creationId xmlns:p14="http://schemas.microsoft.com/office/powerpoint/2010/main" val="1046397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664606" y="1113273"/>
            <a:ext cx="3857119" cy="94079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メイリオ"/>
                <a:ea typeface="メイリオ"/>
                <a:cs typeface="メイリオ"/>
              </a:rPr>
              <a:t>経済発展</a:t>
            </a:r>
            <a:endParaRPr kumimoji="1" lang="en-US" altLang="ja-JP" sz="2800" dirty="0" smtClean="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ja-JP" altLang="en-US" dirty="0"/>
              <a:t>グローバル競争との</a:t>
            </a:r>
            <a:r>
              <a:rPr lang="ja-JP" altLang="en-US" dirty="0" smtClean="0"/>
              <a:t>対峙・競争</a:t>
            </a:r>
            <a:r>
              <a:rPr kumimoji="1" lang="ja-JP" altLang="en-US" dirty="0" smtClean="0"/>
              <a:t>原理の変化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sp>
        <p:nvSpPr>
          <p:cNvPr id="4" name="正方形/長方形 3"/>
          <p:cNvSpPr/>
          <p:nvPr/>
        </p:nvSpPr>
        <p:spPr>
          <a:xfrm>
            <a:off x="627174" y="1113273"/>
            <a:ext cx="3770883" cy="2681265"/>
          </a:xfrm>
          <a:prstGeom prst="rect">
            <a:avLst/>
          </a:prstGeom>
          <a:solidFill>
            <a:srgbClr val="00CC3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メイリオ"/>
                <a:ea typeface="メイリオ"/>
                <a:cs typeface="メイリオ"/>
              </a:rPr>
              <a:t>1970</a:t>
            </a:r>
            <a:r>
              <a:rPr kumimoji="1" lang="ja-JP" altLang="en-US" sz="2000" dirty="0" smtClean="0">
                <a:solidFill>
                  <a:srgbClr val="FFFFFF"/>
                </a:solidFill>
                <a:latin typeface="メイリオ"/>
                <a:ea typeface="メイリオ"/>
                <a:cs typeface="メイリオ"/>
              </a:rPr>
              <a:t>年代</a:t>
            </a:r>
            <a:r>
              <a:rPr kumimoji="1" lang="en-US" altLang="ja-JP" sz="2000" dirty="0" smtClean="0">
                <a:solidFill>
                  <a:srgbClr val="FFFFFF"/>
                </a:solidFill>
                <a:latin typeface="メイリオ"/>
                <a:ea typeface="メイリオ"/>
                <a:cs typeface="メイリオ"/>
              </a:rPr>
              <a:t>〜1980</a:t>
            </a:r>
            <a:r>
              <a:rPr kumimoji="1" lang="ja-JP" altLang="en-US" sz="2000" dirty="0" smtClean="0">
                <a:solidFill>
                  <a:srgbClr val="FFFFFF"/>
                </a:solidFill>
                <a:latin typeface="メイリオ"/>
                <a:ea typeface="メイリオ"/>
                <a:cs typeface="メイリオ"/>
              </a:rPr>
              <a:t>年代</a:t>
            </a:r>
            <a:endParaRPr kumimoji="1" lang="en-US" altLang="ja-JP" sz="2000" dirty="0" smtClean="0">
              <a:solidFill>
                <a:srgbClr val="FFFFFF"/>
              </a:solidFill>
              <a:latin typeface="メイリオ"/>
              <a:ea typeface="メイリオ"/>
              <a:cs typeface="メイリオ"/>
            </a:endParaRPr>
          </a:p>
          <a:p>
            <a:pPr algn="ctr"/>
            <a:r>
              <a:rPr lang="ja-JP" altLang="en-US" sz="2400" dirty="0" smtClean="0">
                <a:solidFill>
                  <a:srgbClr val="FFFFFF"/>
                </a:solidFill>
                <a:latin typeface="メイリオ"/>
                <a:ea typeface="メイリオ"/>
                <a:cs typeface="メイリオ"/>
              </a:rPr>
              <a:t>世界一の労働生産性</a:t>
            </a:r>
            <a:endParaRPr lang="en-US" altLang="ja-JP" sz="2400" dirty="0" smtClean="0">
              <a:solidFill>
                <a:srgbClr val="FFFFFF"/>
              </a:solidFill>
              <a:latin typeface="メイリオ"/>
              <a:ea typeface="メイリオ"/>
              <a:cs typeface="メイリオ"/>
            </a:endParaRPr>
          </a:p>
          <a:p>
            <a:pPr algn="ctr"/>
            <a:endParaRPr lang="en-US" altLang="ja-JP" sz="2000"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いいものを、安く、大量に！</a:t>
            </a:r>
            <a:endParaRPr kumimoji="1" lang="en-US" altLang="ja-JP" dirty="0" smtClean="0">
              <a:solidFill>
                <a:srgbClr val="FFFFFF"/>
              </a:solidFill>
              <a:latin typeface="メイリオ"/>
              <a:ea typeface="メイリオ"/>
              <a:cs typeface="メイリオ"/>
            </a:endParaRPr>
          </a:p>
          <a:p>
            <a:pPr algn="ctr"/>
            <a:r>
              <a:rPr lang="ja-JP" altLang="en-US" sz="2400" dirty="0" smtClean="0">
                <a:solidFill>
                  <a:srgbClr val="FFFFFF"/>
                </a:solidFill>
                <a:latin typeface="メイリオ"/>
                <a:ea typeface="メイリオ"/>
                <a:cs typeface="メイリオ"/>
              </a:rPr>
              <a:t>「費用対効果の追求」</a:t>
            </a:r>
            <a:endParaRPr kumimoji="1" lang="ja-JP" altLang="en-US" sz="2400" dirty="0">
              <a:solidFill>
                <a:srgbClr val="FFFFFF"/>
              </a:solidFill>
              <a:latin typeface="メイリオ"/>
              <a:ea typeface="メイリオ"/>
              <a:cs typeface="メイリオ"/>
            </a:endParaRPr>
          </a:p>
        </p:txBody>
      </p:sp>
      <p:sp>
        <p:nvSpPr>
          <p:cNvPr id="5" name="正方形/長方形 4"/>
          <p:cNvSpPr/>
          <p:nvPr/>
        </p:nvSpPr>
        <p:spPr>
          <a:xfrm>
            <a:off x="4750842" y="3794538"/>
            <a:ext cx="3770883" cy="2681265"/>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メイリオ"/>
                <a:ea typeface="メイリオ"/>
                <a:cs typeface="メイリオ"/>
              </a:rPr>
              <a:t>労働生産性の低下</a:t>
            </a:r>
            <a:endParaRPr lang="en-US" altLang="ja-JP" sz="2400" dirty="0">
              <a:solidFill>
                <a:srgbClr val="FFFFFF"/>
              </a:solidFill>
              <a:latin typeface="メイリオ"/>
              <a:ea typeface="メイリオ"/>
              <a:cs typeface="メイリオ"/>
            </a:endParaRPr>
          </a:p>
          <a:p>
            <a:pPr algn="ctr"/>
            <a:r>
              <a:rPr kumimoji="1" lang="ja-JP" altLang="ja-JP" sz="2000" dirty="0">
                <a:solidFill>
                  <a:srgbClr val="FFFFFF"/>
                </a:solidFill>
                <a:latin typeface="メイリオ"/>
                <a:ea typeface="メイリオ"/>
                <a:cs typeface="メイリオ"/>
              </a:rPr>
              <a:t>　</a:t>
            </a:r>
            <a:r>
              <a:rPr kumimoji="1" lang="en-US" altLang="ja-JP" sz="2000" dirty="0" smtClean="0">
                <a:solidFill>
                  <a:srgbClr val="FFFFFF"/>
                </a:solidFill>
                <a:latin typeface="メイリオ"/>
                <a:ea typeface="メイリオ"/>
                <a:cs typeface="メイリオ"/>
              </a:rPr>
              <a:t>OECD</a:t>
            </a:r>
            <a:r>
              <a:rPr kumimoji="1" lang="ja-JP" altLang="en-US" sz="2000" dirty="0" smtClean="0">
                <a:solidFill>
                  <a:srgbClr val="FFFFFF"/>
                </a:solidFill>
                <a:latin typeface="メイリオ"/>
                <a:ea typeface="メイリオ"/>
                <a:cs typeface="メイリオ"/>
              </a:rPr>
              <a:t>加盟国（</a:t>
            </a:r>
            <a:r>
              <a:rPr kumimoji="1" lang="en-US" altLang="ja-JP" sz="2000" dirty="0" smtClean="0">
                <a:solidFill>
                  <a:srgbClr val="FFFFFF"/>
                </a:solidFill>
                <a:latin typeface="メイリオ"/>
                <a:ea typeface="メイリオ"/>
                <a:cs typeface="メイリオ"/>
              </a:rPr>
              <a:t>2013</a:t>
            </a:r>
            <a:r>
              <a:rPr lang="ja-JP" altLang="en-US" sz="2000" dirty="0" smtClean="0">
                <a:solidFill>
                  <a:srgbClr val="FFFFFF"/>
                </a:solidFill>
                <a:latin typeface="メイリオ"/>
                <a:ea typeface="メイリオ"/>
                <a:cs typeface="メイリオ"/>
              </a:rPr>
              <a:t>年</a:t>
            </a:r>
            <a:r>
              <a:rPr kumimoji="1" lang="ja-JP" altLang="en-US" sz="2000" dirty="0" smtClean="0">
                <a:solidFill>
                  <a:srgbClr val="FFFFFF"/>
                </a:solidFill>
                <a:latin typeface="メイリオ"/>
                <a:ea typeface="メイリオ"/>
                <a:cs typeface="メイリオ"/>
              </a:rPr>
              <a:t>）</a:t>
            </a:r>
            <a:endParaRPr kumimoji="1" lang="en-US" altLang="ja-JP" sz="2000" dirty="0" smtClean="0">
              <a:solidFill>
                <a:srgbClr val="FFFFFF"/>
              </a:solidFill>
              <a:latin typeface="メイリオ"/>
              <a:ea typeface="メイリオ"/>
              <a:cs typeface="メイリオ"/>
            </a:endParaRPr>
          </a:p>
          <a:p>
            <a:pPr algn="ctr"/>
            <a:r>
              <a:rPr kumimoji="1" lang="en-US" altLang="ja-JP" sz="2800" dirty="0" smtClean="0">
                <a:solidFill>
                  <a:srgbClr val="FFFFFF"/>
                </a:solidFill>
                <a:latin typeface="メイリオ"/>
                <a:ea typeface="メイリオ"/>
                <a:cs typeface="メイリオ"/>
              </a:rPr>
              <a:t>34</a:t>
            </a:r>
            <a:r>
              <a:rPr kumimoji="1" lang="ja-JP" altLang="en-US" sz="2800" dirty="0" smtClean="0">
                <a:solidFill>
                  <a:srgbClr val="FFFFFF"/>
                </a:solidFill>
                <a:latin typeface="メイリオ"/>
                <a:ea typeface="メイリオ"/>
                <a:cs typeface="メイリオ"/>
              </a:rPr>
              <a:t>カ国中</a:t>
            </a:r>
            <a:r>
              <a:rPr kumimoji="1" lang="en-US" altLang="ja-JP" sz="2800" dirty="0" smtClean="0">
                <a:solidFill>
                  <a:srgbClr val="FFFFFF"/>
                </a:solidFill>
                <a:latin typeface="メイリオ"/>
                <a:ea typeface="メイリオ"/>
                <a:cs typeface="メイリオ"/>
              </a:rPr>
              <a:t>21</a:t>
            </a:r>
            <a:r>
              <a:rPr kumimoji="1" lang="ja-JP" altLang="en-US" sz="2800" dirty="0" smtClean="0">
                <a:solidFill>
                  <a:srgbClr val="FFFFFF"/>
                </a:solidFill>
                <a:latin typeface="メイリオ"/>
                <a:ea typeface="メイリオ"/>
                <a:cs typeface="メイリオ"/>
              </a:rPr>
              <a:t>位</a:t>
            </a:r>
            <a:endParaRPr kumimoji="1" lang="en-US" altLang="ja-JP" sz="2800" dirty="0" smtClean="0">
              <a:solidFill>
                <a:srgbClr val="FFFFFF"/>
              </a:solidFill>
              <a:latin typeface="メイリオ"/>
              <a:ea typeface="メイリオ"/>
              <a:cs typeface="メイリオ"/>
            </a:endParaRPr>
          </a:p>
        </p:txBody>
      </p:sp>
      <p:sp>
        <p:nvSpPr>
          <p:cNvPr id="6" name="ホームベース 5"/>
          <p:cNvSpPr/>
          <p:nvPr/>
        </p:nvSpPr>
        <p:spPr>
          <a:xfrm>
            <a:off x="627174" y="3959176"/>
            <a:ext cx="4186386" cy="2461746"/>
          </a:xfrm>
          <a:prstGeom prst="homePlate">
            <a:avLst>
              <a:gd name="adj" fmla="val 1433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smtClean="0">
                <a:solidFill>
                  <a:srgbClr val="FFFFFF"/>
                </a:solidFill>
                <a:latin typeface="メイリオ"/>
                <a:ea typeface="メイリオ"/>
                <a:cs typeface="メイリオ"/>
              </a:rPr>
              <a:t>IT</a:t>
            </a:r>
            <a:r>
              <a:rPr kumimoji="1" lang="ja-JP" altLang="en-US" sz="2800" dirty="0" smtClean="0">
                <a:solidFill>
                  <a:srgbClr val="FFFFFF"/>
                </a:solidFill>
                <a:latin typeface="メイリオ"/>
                <a:ea typeface="メイリオ"/>
                <a:cs typeface="メイリオ"/>
              </a:rPr>
              <a:t>ニーズの変化</a:t>
            </a:r>
            <a:endParaRPr kumimoji="1" lang="en-US" altLang="ja-JP" sz="2800" dirty="0" smtClean="0">
              <a:solidFill>
                <a:srgbClr val="FFFFFF"/>
              </a:solidFill>
              <a:latin typeface="メイリオ"/>
              <a:ea typeface="メイリオ"/>
              <a:cs typeface="メイリオ"/>
            </a:endParaRPr>
          </a:p>
          <a:p>
            <a:pPr marL="171450" indent="-171450">
              <a:buFont typeface="Wingdings" charset="2"/>
              <a:buChar char="ü"/>
            </a:pPr>
            <a:r>
              <a:rPr lang="ja-JP" altLang="en-US" sz="1400" dirty="0" smtClean="0">
                <a:solidFill>
                  <a:srgbClr val="FFFFFF"/>
                </a:solidFill>
                <a:latin typeface="メイリオ"/>
                <a:ea typeface="メイリオ"/>
                <a:cs typeface="メイリオ"/>
              </a:rPr>
              <a:t>コスト削減や生産性向上のための情報システムが一巡</a:t>
            </a:r>
            <a:endParaRPr lang="en-US" altLang="ja-JP" sz="1400" dirty="0" smtClean="0">
              <a:solidFill>
                <a:srgbClr val="FFFFFF"/>
              </a:solidFill>
              <a:latin typeface="メイリオ"/>
              <a:ea typeface="メイリオ"/>
              <a:cs typeface="メイリオ"/>
            </a:endParaRPr>
          </a:p>
          <a:p>
            <a:pPr marL="171450" indent="-171450">
              <a:buFont typeface="Wingdings" charset="2"/>
              <a:buChar char="ü"/>
            </a:pPr>
            <a:r>
              <a:rPr kumimoji="1" lang="ja-JP" altLang="en-US" sz="1400" dirty="0" smtClean="0">
                <a:solidFill>
                  <a:srgbClr val="FFFFFF"/>
                </a:solidFill>
                <a:latin typeface="メイリオ"/>
                <a:ea typeface="メイリオ"/>
                <a:cs typeface="メイリオ"/>
              </a:rPr>
              <a:t>ビジネス・モデルの変革や競争優位の手段としての期待拡大</a:t>
            </a:r>
            <a:endParaRPr kumimoji="1" lang="en-US" altLang="ja-JP" sz="1400" dirty="0" smtClean="0">
              <a:solidFill>
                <a:srgbClr val="FFFFFF"/>
              </a:solidFill>
              <a:latin typeface="メイリオ"/>
              <a:ea typeface="メイリオ"/>
              <a:cs typeface="メイリオ"/>
            </a:endParaRPr>
          </a:p>
          <a:p>
            <a:pPr marL="171450" indent="-171450">
              <a:buFont typeface="Wingdings" charset="2"/>
              <a:buChar char="ü"/>
            </a:pPr>
            <a:r>
              <a:rPr lang="ja-JP" altLang="ja-JP" sz="1400" dirty="0">
                <a:solidFill>
                  <a:srgbClr val="FFFFFF"/>
                </a:solidFill>
                <a:latin typeface="メイリオ"/>
                <a:ea typeface="メイリオ"/>
                <a:cs typeface="メイリオ"/>
              </a:rPr>
              <a:t>新たなテクノロジーの登場により、社会環境やビジネス環境が変化したことで、価値観やニーズも大きく変化 </a:t>
            </a:r>
            <a:endParaRPr kumimoji="1" lang="ja-JP" altLang="en-US" sz="1400" dirty="0">
              <a:solidFill>
                <a:srgbClr val="FFFFFF"/>
              </a:solidFill>
              <a:latin typeface="メイリオ"/>
              <a:ea typeface="メイリオ"/>
              <a:cs typeface="メイリオ"/>
            </a:endParaRPr>
          </a:p>
        </p:txBody>
      </p:sp>
      <p:sp>
        <p:nvSpPr>
          <p:cNvPr id="7" name="ホームベース 6"/>
          <p:cNvSpPr/>
          <p:nvPr/>
        </p:nvSpPr>
        <p:spPr>
          <a:xfrm rot="5400000">
            <a:off x="4656732" y="1983543"/>
            <a:ext cx="1967825" cy="1779606"/>
          </a:xfrm>
          <a:prstGeom prst="homePlate">
            <a:avLst>
              <a:gd name="adj" fmla="val 32693"/>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400" dirty="0">
              <a:solidFill>
                <a:srgbClr val="FFFFFF"/>
              </a:solidFill>
              <a:latin typeface="メイリオ"/>
              <a:ea typeface="メイリオ"/>
              <a:cs typeface="メイリオ"/>
            </a:endParaRPr>
          </a:p>
        </p:txBody>
      </p:sp>
      <p:sp>
        <p:nvSpPr>
          <p:cNvPr id="8" name="ホームベース 7"/>
          <p:cNvSpPr/>
          <p:nvPr/>
        </p:nvSpPr>
        <p:spPr>
          <a:xfrm rot="5400000">
            <a:off x="6582789" y="1983543"/>
            <a:ext cx="1967824" cy="1779606"/>
          </a:xfrm>
          <a:prstGeom prst="homePlate">
            <a:avLst>
              <a:gd name="adj" fmla="val 32693"/>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9" name="テキスト ボックス 8"/>
          <p:cNvSpPr txBox="1"/>
          <p:nvPr/>
        </p:nvSpPr>
        <p:spPr>
          <a:xfrm>
            <a:off x="4750842" y="2302891"/>
            <a:ext cx="1769268" cy="7386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1400" dirty="0" smtClean="0">
                <a:solidFill>
                  <a:schemeClr val="bg1"/>
                </a:solidFill>
                <a:latin typeface="メイリオ"/>
                <a:ea typeface="メイリオ"/>
                <a:cs typeface="メイリオ"/>
              </a:rPr>
              <a:t>「費用対効果」</a:t>
            </a:r>
            <a:endParaRPr lang="en-US" altLang="ja-JP" sz="1400" dirty="0" smtClean="0">
              <a:solidFill>
                <a:schemeClr val="bg1"/>
              </a:solidFill>
              <a:latin typeface="メイリオ"/>
              <a:ea typeface="メイリオ"/>
              <a:cs typeface="メイリオ"/>
            </a:endParaRPr>
          </a:p>
          <a:p>
            <a:pPr algn="ctr"/>
            <a:r>
              <a:rPr kumimoji="1" lang="ja-JP" altLang="en-US" sz="1400" dirty="0" err="1" smtClean="0">
                <a:solidFill>
                  <a:schemeClr val="bg1"/>
                </a:solidFill>
                <a:latin typeface="メイリオ"/>
                <a:ea typeface="メイリオ"/>
                <a:cs typeface="メイリオ"/>
              </a:rPr>
              <a:t>だけ</a:t>
            </a:r>
            <a:r>
              <a:rPr kumimoji="1" lang="ja-JP" altLang="en-US" sz="1400" dirty="0" smtClean="0">
                <a:solidFill>
                  <a:schemeClr val="bg1"/>
                </a:solidFill>
                <a:latin typeface="メイリオ"/>
                <a:ea typeface="メイリオ"/>
                <a:cs typeface="メイリオ"/>
              </a:rPr>
              <a:t>ではモノを</a:t>
            </a:r>
            <a:endParaRPr kumimoji="1" lang="en-US" altLang="ja-JP" sz="1400" dirty="0" smtClean="0">
              <a:solidFill>
                <a:schemeClr val="bg1"/>
              </a:solidFill>
              <a:latin typeface="メイリオ"/>
              <a:ea typeface="メイリオ"/>
              <a:cs typeface="メイリオ"/>
            </a:endParaRPr>
          </a:p>
          <a:p>
            <a:pPr algn="ctr"/>
            <a:r>
              <a:rPr kumimoji="1" lang="ja-JP" altLang="en-US" sz="1400" dirty="0" smtClean="0">
                <a:solidFill>
                  <a:schemeClr val="bg1"/>
                </a:solidFill>
                <a:latin typeface="メイリオ"/>
                <a:ea typeface="メイリオ"/>
                <a:cs typeface="メイリオ"/>
              </a:rPr>
              <a:t>買わなくなった</a:t>
            </a:r>
            <a:endParaRPr kumimoji="1" lang="ja-JP" altLang="en-US" sz="1400" dirty="0">
              <a:solidFill>
                <a:schemeClr val="bg1"/>
              </a:solidFill>
              <a:latin typeface="メイリオ"/>
              <a:ea typeface="メイリオ"/>
              <a:cs typeface="メイリオ"/>
            </a:endParaRPr>
          </a:p>
        </p:txBody>
      </p:sp>
      <p:sp>
        <p:nvSpPr>
          <p:cNvPr id="10" name="テキスト ボックス 9"/>
          <p:cNvSpPr txBox="1"/>
          <p:nvPr/>
        </p:nvSpPr>
        <p:spPr>
          <a:xfrm>
            <a:off x="6676898" y="2389130"/>
            <a:ext cx="1779607"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ja-JP" altLang="en-US" sz="1400" dirty="0" smtClean="0">
                <a:solidFill>
                  <a:schemeClr val="bg1"/>
                </a:solidFill>
                <a:latin typeface="メイリオ"/>
                <a:ea typeface="メイリオ"/>
                <a:cs typeface="メイリオ"/>
              </a:rPr>
              <a:t>賃金の上昇で</a:t>
            </a:r>
            <a:endParaRPr kumimoji="1" lang="en-US" altLang="ja-JP" sz="1400" dirty="0" smtClean="0">
              <a:solidFill>
                <a:schemeClr val="bg1"/>
              </a:solidFill>
              <a:latin typeface="メイリオ"/>
              <a:ea typeface="メイリオ"/>
              <a:cs typeface="メイリオ"/>
            </a:endParaRPr>
          </a:p>
          <a:p>
            <a:pPr algn="ctr"/>
            <a:r>
              <a:rPr lang="ja-JP" altLang="en-US" sz="1400" dirty="0" smtClean="0">
                <a:solidFill>
                  <a:schemeClr val="bg1"/>
                </a:solidFill>
                <a:latin typeface="メイリオ"/>
                <a:ea typeface="メイリオ"/>
                <a:cs typeface="メイリオ"/>
              </a:rPr>
              <a:t>労働単価も上昇</a:t>
            </a:r>
            <a:endParaRPr kumimoji="1" lang="ja-JP" altLang="en-US" sz="1400" dirty="0">
              <a:solidFill>
                <a:schemeClr val="bg1"/>
              </a:solidFill>
              <a:latin typeface="メイリオ"/>
              <a:ea typeface="メイリオ"/>
              <a:cs typeface="メイリオ"/>
            </a:endParaRPr>
          </a:p>
        </p:txBody>
      </p:sp>
      <p:sp>
        <p:nvSpPr>
          <p:cNvPr id="11" name="右矢印 10"/>
          <p:cNvSpPr/>
          <p:nvPr/>
        </p:nvSpPr>
        <p:spPr>
          <a:xfrm rot="2577047">
            <a:off x="3753018" y="3503847"/>
            <a:ext cx="1634791" cy="807515"/>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910004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51454" y="1607191"/>
            <a:ext cx="2412120" cy="90943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メイリオ"/>
                <a:ea typeface="メイリオ"/>
                <a:cs typeface="メイリオ"/>
              </a:rPr>
              <a:t>航空会社</a:t>
            </a:r>
            <a:endParaRPr kumimoji="1" lang="ja-JP" altLang="en-US" sz="24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異業種との競合</a:t>
            </a:r>
            <a:endParaRPr kumimoji="1" lang="ja-JP" altLang="en-US" dirty="0"/>
          </a:p>
        </p:txBody>
      </p:sp>
      <p:sp>
        <p:nvSpPr>
          <p:cNvPr id="3" name="スライド番号プレースホルダー 2"/>
          <p:cNvSpPr>
            <a:spLocks noGrp="1"/>
          </p:cNvSpPr>
          <p:nvPr>
            <p:ph type="sldNum" sz="quarter" idx="12"/>
          </p:nvPr>
        </p:nvSpPr>
        <p:spPr>
          <a:xfrm>
            <a:off x="6917916" y="6662961"/>
            <a:ext cx="2133600" cy="217800"/>
          </a:xfrm>
          <a:effectLst>
            <a:outerShdw blurRad="50800" dist="38100" dir="2700000" algn="tl" rotWithShape="0">
              <a:prstClr val="black">
                <a:alpha val="40000"/>
              </a:prstClr>
            </a:outerShdw>
          </a:effectLst>
        </p:spPr>
        <p:txBody>
          <a:bodyPr/>
          <a:lstStyle/>
          <a:p>
            <a:fld id="{8FF8CC5D-A65D-5946-99B5-645367A967AD}" type="slidenum">
              <a:rPr kumimoji="1" lang="ja-JP" altLang="en-US" smtClean="0"/>
              <a:t>25</a:t>
            </a:fld>
            <a:endParaRPr kumimoji="1" lang="ja-JP" altLang="en-US"/>
          </a:p>
        </p:txBody>
      </p:sp>
      <p:sp>
        <p:nvSpPr>
          <p:cNvPr id="8" name="ホームベース 7"/>
          <p:cNvSpPr/>
          <p:nvPr/>
        </p:nvSpPr>
        <p:spPr>
          <a:xfrm>
            <a:off x="2775242" y="1607191"/>
            <a:ext cx="3075126" cy="909435"/>
          </a:xfrm>
          <a:prstGeom prst="homePlate">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ja-JP" sz="1600" dirty="0">
                <a:solidFill>
                  <a:srgbClr val="FFFFFF"/>
                </a:solidFill>
                <a:latin typeface="メイリオ"/>
                <a:ea typeface="メイリオ"/>
                <a:cs typeface="メイリオ"/>
              </a:rPr>
              <a:t>空港から空港へヒトやモノを移送すること </a:t>
            </a:r>
            <a:endParaRPr lang="ja-JP" altLang="en-US" sz="1600" dirty="0">
              <a:solidFill>
                <a:srgbClr val="FFFFFF"/>
              </a:solidFill>
              <a:latin typeface="メイリオ"/>
              <a:ea typeface="メイリオ"/>
              <a:cs typeface="メイリオ"/>
            </a:endParaRPr>
          </a:p>
        </p:txBody>
      </p:sp>
      <p:sp>
        <p:nvSpPr>
          <p:cNvPr id="9" name="ホームベース 8"/>
          <p:cNvSpPr/>
          <p:nvPr/>
        </p:nvSpPr>
        <p:spPr>
          <a:xfrm>
            <a:off x="2775242" y="2626385"/>
            <a:ext cx="3075126" cy="909435"/>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地理的に遠く離れた場所にヒトやモノを移送すること</a:t>
            </a:r>
            <a:endParaRPr kumimoji="1" lang="ja-JP" altLang="en-US" sz="1600" dirty="0">
              <a:solidFill>
                <a:srgbClr val="FFFFFF"/>
              </a:solidFill>
              <a:latin typeface="メイリオ"/>
              <a:ea typeface="メイリオ"/>
              <a:cs typeface="メイリオ"/>
            </a:endParaRPr>
          </a:p>
        </p:txBody>
      </p:sp>
      <p:sp>
        <p:nvSpPr>
          <p:cNvPr id="12" name="ホームベース 11"/>
          <p:cNvSpPr/>
          <p:nvPr/>
        </p:nvSpPr>
        <p:spPr>
          <a:xfrm>
            <a:off x="2775242" y="3645579"/>
            <a:ext cx="3075126" cy="909435"/>
          </a:xfrm>
          <a:prstGeom prst="homePlat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地理的に遠く離れた場所にいるヒトとコミュニケーションすること</a:t>
            </a:r>
            <a:endParaRPr kumimoji="1" lang="ja-JP" altLang="en-US" sz="1600" dirty="0">
              <a:solidFill>
                <a:srgbClr val="FFFFFF"/>
              </a:solidFill>
              <a:latin typeface="メイリオ"/>
              <a:ea typeface="メイリオ"/>
              <a:cs typeface="メイリオ"/>
            </a:endParaRPr>
          </a:p>
        </p:txBody>
      </p:sp>
      <p:sp>
        <p:nvSpPr>
          <p:cNvPr id="13" name="ホームベース 12"/>
          <p:cNvSpPr/>
          <p:nvPr/>
        </p:nvSpPr>
        <p:spPr>
          <a:xfrm>
            <a:off x="2775242" y="4664773"/>
            <a:ext cx="3075126" cy="909435"/>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地理的に遠く離れた場所にあるものを手に入れること</a:t>
            </a:r>
            <a:endParaRPr kumimoji="1" lang="ja-JP" altLang="en-US" sz="1600" dirty="0">
              <a:solidFill>
                <a:srgbClr val="FFFFFF"/>
              </a:solidFill>
              <a:latin typeface="メイリオ"/>
              <a:ea typeface="メイリオ"/>
              <a:cs typeface="メイリオ"/>
            </a:endParaRPr>
          </a:p>
        </p:txBody>
      </p:sp>
      <p:sp>
        <p:nvSpPr>
          <p:cNvPr id="14" name="正方形/長方形 13"/>
          <p:cNvSpPr/>
          <p:nvPr/>
        </p:nvSpPr>
        <p:spPr>
          <a:xfrm>
            <a:off x="5850367" y="1607191"/>
            <a:ext cx="2807812" cy="42022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メイリオ"/>
                <a:ea typeface="メイリオ"/>
                <a:cs typeface="メイリオ"/>
              </a:rPr>
              <a:t>ほか</a:t>
            </a:r>
            <a:r>
              <a:rPr kumimoji="1" lang="ja-JP" altLang="en-US" sz="1600" dirty="0" smtClean="0">
                <a:solidFill>
                  <a:srgbClr val="FFFFFF"/>
                </a:solidFill>
                <a:latin typeface="メイリオ"/>
                <a:ea typeface="メイリオ"/>
                <a:cs typeface="メイリオ"/>
              </a:rPr>
              <a:t>の航空会社</a:t>
            </a: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kumimoji="1" lang="ja-JP" altLang="en-US" sz="1600" dirty="0">
              <a:solidFill>
                <a:srgbClr val="FFFFFF"/>
              </a:solidFill>
              <a:latin typeface="メイリオ"/>
              <a:ea typeface="メイリオ"/>
              <a:cs typeface="メイリオ"/>
            </a:endParaRPr>
          </a:p>
        </p:txBody>
      </p:sp>
      <p:sp>
        <p:nvSpPr>
          <p:cNvPr id="15" name="正方形/長方形 14"/>
          <p:cNvSpPr/>
          <p:nvPr/>
        </p:nvSpPr>
        <p:spPr>
          <a:xfrm>
            <a:off x="5973827" y="2626385"/>
            <a:ext cx="2814444" cy="310462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600" dirty="0" smtClean="0">
              <a:solidFill>
                <a:srgbClr val="FFFFFF"/>
              </a:solidFill>
              <a:latin typeface="メイリオ"/>
              <a:ea typeface="メイリオ"/>
              <a:cs typeface="メイリオ"/>
            </a:endParaRPr>
          </a:p>
          <a:p>
            <a:pPr algn="ctr"/>
            <a:r>
              <a:rPr kumimoji="1" lang="ja-JP" altLang="en-US" sz="1600" dirty="0" smtClean="0">
                <a:solidFill>
                  <a:srgbClr val="FFFFFF"/>
                </a:solidFill>
                <a:latin typeface="メイリオ"/>
                <a:ea typeface="メイリオ"/>
                <a:cs typeface="メイリオ"/>
              </a:rPr>
              <a:t>高速鉄道や</a:t>
            </a:r>
            <a:endParaRPr kumimoji="1" lang="en-US" altLang="ja-JP" sz="1600" dirty="0" smtClean="0">
              <a:solidFill>
                <a:srgbClr val="FFFFFF"/>
              </a:solidFill>
              <a:latin typeface="メイリオ"/>
              <a:ea typeface="メイリオ"/>
              <a:cs typeface="メイリオ"/>
            </a:endParaRPr>
          </a:p>
          <a:p>
            <a:pPr algn="ctr"/>
            <a:r>
              <a:rPr kumimoji="1" lang="ja-JP" altLang="en-US" sz="1600" dirty="0" smtClean="0">
                <a:solidFill>
                  <a:srgbClr val="FFFFFF"/>
                </a:solidFill>
                <a:latin typeface="メイリオ"/>
                <a:ea typeface="メイリオ"/>
                <a:cs typeface="メイリオ"/>
              </a:rPr>
              <a:t>長距離高速バス</a:t>
            </a: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smtClean="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smtClean="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kumimoji="1" lang="en-US" altLang="ja-JP" sz="1600" dirty="0" smtClean="0">
              <a:solidFill>
                <a:srgbClr val="FFFFFF"/>
              </a:solidFill>
              <a:latin typeface="メイリオ"/>
              <a:ea typeface="メイリオ"/>
              <a:cs typeface="メイリオ"/>
            </a:endParaRPr>
          </a:p>
        </p:txBody>
      </p:sp>
      <p:sp>
        <p:nvSpPr>
          <p:cNvPr id="16" name="正方形/長方形 15"/>
          <p:cNvSpPr/>
          <p:nvPr/>
        </p:nvSpPr>
        <p:spPr>
          <a:xfrm>
            <a:off x="6028705" y="3645579"/>
            <a:ext cx="2759566" cy="201486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メイリオ"/>
                <a:ea typeface="メイリオ"/>
                <a:cs typeface="メイリオ"/>
              </a:rPr>
              <a:t>テレビ</a:t>
            </a:r>
            <a:r>
              <a:rPr lang="ja-JP" altLang="en-US" sz="1600" dirty="0">
                <a:solidFill>
                  <a:srgbClr val="FFFFFF"/>
                </a:solidFill>
                <a:latin typeface="メイリオ"/>
                <a:ea typeface="メイリオ"/>
                <a:cs typeface="メイリオ"/>
              </a:rPr>
              <a:t>会議</a:t>
            </a:r>
            <a:endParaRPr lang="en-US" altLang="ja-JP" sz="1600" dirty="0">
              <a:solidFill>
                <a:srgbClr val="FFFFFF"/>
              </a:solidFill>
              <a:latin typeface="メイリオ"/>
              <a:ea typeface="メイリオ"/>
              <a:cs typeface="メイリオ"/>
            </a:endParaRPr>
          </a:p>
          <a:p>
            <a:pPr algn="ctr"/>
            <a:r>
              <a:rPr lang="ja-JP" altLang="en-US" sz="1600" dirty="0" smtClean="0">
                <a:solidFill>
                  <a:srgbClr val="FFFFFF"/>
                </a:solidFill>
                <a:latin typeface="メイリオ"/>
                <a:ea typeface="メイリオ"/>
                <a:cs typeface="メイリオ"/>
              </a:rPr>
              <a:t>システム</a:t>
            </a:r>
            <a:endParaRPr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a:p>
            <a:pPr algn="ctr"/>
            <a:endParaRPr lang="en-US" altLang="ja-JP" sz="1600" dirty="0" smtClean="0">
              <a:solidFill>
                <a:srgbClr val="FFFFFF"/>
              </a:solidFill>
              <a:latin typeface="メイリオ"/>
              <a:ea typeface="メイリオ"/>
              <a:cs typeface="メイリオ"/>
            </a:endParaRPr>
          </a:p>
          <a:p>
            <a:pPr algn="ctr"/>
            <a:endParaRPr lang="en-US" altLang="ja-JP" sz="1600" dirty="0">
              <a:solidFill>
                <a:srgbClr val="FFFFFF"/>
              </a:solidFill>
              <a:latin typeface="メイリオ"/>
              <a:ea typeface="メイリオ"/>
              <a:cs typeface="メイリオ"/>
            </a:endParaRPr>
          </a:p>
        </p:txBody>
      </p:sp>
      <p:sp>
        <p:nvSpPr>
          <p:cNvPr id="17" name="正方形/長方形 16"/>
          <p:cNvSpPr/>
          <p:nvPr/>
        </p:nvSpPr>
        <p:spPr>
          <a:xfrm>
            <a:off x="6091422" y="4664773"/>
            <a:ext cx="2767410" cy="909435"/>
          </a:xfrm>
          <a:prstGeom prst="rect">
            <a:avLst/>
          </a:prstGeom>
          <a:solidFill>
            <a:srgbClr val="37609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インターネット通販や</a:t>
            </a:r>
            <a:endParaRPr kumimoji="1" lang="en-US" altLang="ja-JP" sz="1600" dirty="0" smtClean="0">
              <a:solidFill>
                <a:srgbClr val="FFFFFF"/>
              </a:solidFill>
              <a:latin typeface="メイリオ"/>
              <a:ea typeface="メイリオ"/>
              <a:cs typeface="メイリオ"/>
            </a:endParaRPr>
          </a:p>
          <a:p>
            <a:pPr algn="ctr"/>
            <a:r>
              <a:rPr kumimoji="1" lang="en-US" altLang="ja-JP" sz="1600" dirty="0" smtClean="0">
                <a:solidFill>
                  <a:srgbClr val="FFFFFF"/>
                </a:solidFill>
                <a:latin typeface="メイリオ"/>
                <a:ea typeface="メイリオ"/>
                <a:cs typeface="メイリオ"/>
              </a:rPr>
              <a:t>3D</a:t>
            </a:r>
            <a:r>
              <a:rPr kumimoji="1" lang="ja-JP" altLang="en-US" sz="1600" dirty="0" smtClean="0">
                <a:solidFill>
                  <a:srgbClr val="FFFFFF"/>
                </a:solidFill>
                <a:latin typeface="メイリオ"/>
                <a:ea typeface="メイリオ"/>
                <a:cs typeface="メイリオ"/>
              </a:rPr>
              <a:t>プリンター</a:t>
            </a:r>
            <a:endParaRPr kumimoji="1" lang="ja-JP" altLang="en-US" sz="1600" dirty="0">
              <a:solidFill>
                <a:srgbClr val="FFFFFF"/>
              </a:solidFill>
              <a:latin typeface="メイリオ"/>
              <a:ea typeface="メイリオ"/>
              <a:cs typeface="メイリオ"/>
            </a:endParaRPr>
          </a:p>
        </p:txBody>
      </p:sp>
      <p:sp>
        <p:nvSpPr>
          <p:cNvPr id="18" name="正方形/長方形 17"/>
          <p:cNvSpPr/>
          <p:nvPr/>
        </p:nvSpPr>
        <p:spPr>
          <a:xfrm>
            <a:off x="151454" y="2713838"/>
            <a:ext cx="2412120" cy="1200329"/>
          </a:xfrm>
          <a:prstGeom prst="rect">
            <a:avLst/>
          </a:prstGeom>
        </p:spPr>
        <p:txBody>
          <a:bodyPr wrap="square">
            <a:spAutoFit/>
          </a:bodyPr>
          <a:lstStyle/>
          <a:p>
            <a:r>
              <a:rPr lang="ja-JP" altLang="ja-JP" dirty="0">
                <a:solidFill>
                  <a:srgbClr val="800000"/>
                </a:solidFill>
                <a:latin typeface="メイリオ"/>
                <a:ea typeface="メイリオ"/>
                <a:cs typeface="メイリオ"/>
              </a:rPr>
              <a:t>テクノロジーの進化と共に新たな</a:t>
            </a:r>
            <a:r>
              <a:rPr lang="ja-JP" altLang="ja-JP" dirty="0" smtClean="0">
                <a:solidFill>
                  <a:srgbClr val="800000"/>
                </a:solidFill>
                <a:latin typeface="メイリオ"/>
                <a:ea typeface="メイリオ"/>
                <a:cs typeface="メイリオ"/>
              </a:rPr>
              <a:t>競合</a:t>
            </a:r>
            <a:r>
              <a:rPr lang="ja-JP" altLang="en-US" dirty="0" smtClean="0">
                <a:solidFill>
                  <a:srgbClr val="800000"/>
                </a:solidFill>
                <a:latin typeface="メイリオ"/>
                <a:ea typeface="メイリオ"/>
                <a:cs typeface="メイリオ"/>
              </a:rPr>
              <a:t>が登場し、</a:t>
            </a:r>
            <a:r>
              <a:rPr lang="ja-JP" altLang="ja-JP" dirty="0" smtClean="0">
                <a:solidFill>
                  <a:srgbClr val="800000"/>
                </a:solidFill>
                <a:latin typeface="メイリオ"/>
                <a:ea typeface="メイリオ"/>
                <a:cs typeface="メイリオ"/>
              </a:rPr>
              <a:t>市場</a:t>
            </a:r>
            <a:r>
              <a:rPr lang="ja-JP" altLang="ja-JP" dirty="0">
                <a:solidFill>
                  <a:srgbClr val="800000"/>
                </a:solidFill>
                <a:latin typeface="メイリオ"/>
                <a:ea typeface="メイリオ"/>
                <a:cs typeface="メイリオ"/>
              </a:rPr>
              <a:t>を奪い合うことになる </a:t>
            </a:r>
            <a:endParaRPr lang="ja-JP" altLang="en-US" dirty="0">
              <a:solidFill>
                <a:srgbClr val="800000"/>
              </a:solidFill>
              <a:latin typeface="メイリオ"/>
              <a:ea typeface="メイリオ"/>
              <a:cs typeface="メイリオ"/>
            </a:endParaRPr>
          </a:p>
        </p:txBody>
      </p:sp>
      <p:sp>
        <p:nvSpPr>
          <p:cNvPr id="19" name="正方形/長方形 18"/>
          <p:cNvSpPr/>
          <p:nvPr/>
        </p:nvSpPr>
        <p:spPr>
          <a:xfrm>
            <a:off x="2775242" y="1158906"/>
            <a:ext cx="2626294" cy="369332"/>
          </a:xfrm>
          <a:prstGeom prst="rect">
            <a:avLst/>
          </a:prstGeom>
        </p:spPr>
        <p:txBody>
          <a:bodyPr wrap="square">
            <a:spAutoFit/>
          </a:bodyPr>
          <a:lstStyle/>
          <a:p>
            <a:pPr algn="ctr"/>
            <a:r>
              <a:rPr lang="ja-JP" altLang="ja-JP" dirty="0">
                <a:solidFill>
                  <a:srgbClr val="0000FF"/>
                </a:solidFill>
                <a:latin typeface="メイリオ"/>
                <a:ea typeface="メイリオ"/>
                <a:cs typeface="メイリオ"/>
              </a:rPr>
              <a:t>お客様に提供する価値 </a:t>
            </a:r>
            <a:endParaRPr lang="ja-JP" altLang="en-US" dirty="0">
              <a:solidFill>
                <a:srgbClr val="0000FF"/>
              </a:solidFill>
              <a:latin typeface="メイリオ"/>
              <a:ea typeface="メイリオ"/>
              <a:cs typeface="メイリオ"/>
            </a:endParaRPr>
          </a:p>
        </p:txBody>
      </p:sp>
      <p:sp>
        <p:nvSpPr>
          <p:cNvPr id="20" name="正方形/長方形 19"/>
          <p:cNvSpPr/>
          <p:nvPr/>
        </p:nvSpPr>
        <p:spPr>
          <a:xfrm>
            <a:off x="5850366" y="1158906"/>
            <a:ext cx="3008465" cy="369332"/>
          </a:xfrm>
          <a:prstGeom prst="rect">
            <a:avLst/>
          </a:prstGeom>
        </p:spPr>
        <p:txBody>
          <a:bodyPr wrap="square">
            <a:spAutoFit/>
          </a:bodyPr>
          <a:lstStyle/>
          <a:p>
            <a:pPr algn="ctr"/>
            <a:r>
              <a:rPr lang="ja-JP" altLang="en-US" dirty="0" smtClean="0">
                <a:solidFill>
                  <a:srgbClr val="0000FF"/>
                </a:solidFill>
                <a:latin typeface="メイリオ"/>
                <a:ea typeface="メイリオ"/>
                <a:cs typeface="メイリオ"/>
              </a:rPr>
              <a:t>競　合</a:t>
            </a:r>
            <a:endParaRPr lang="ja-JP" altLang="en-US" dirty="0">
              <a:solidFill>
                <a:srgbClr val="0000FF"/>
              </a:solidFill>
              <a:latin typeface="メイリオ"/>
              <a:ea typeface="メイリオ"/>
              <a:cs typeface="メイリオ"/>
            </a:endParaRPr>
          </a:p>
        </p:txBody>
      </p:sp>
    </p:spTree>
    <p:extLst>
      <p:ext uri="{BB962C8B-B14F-4D97-AF65-F5344CB8AC3E}">
        <p14:creationId xmlns:p14="http://schemas.microsoft.com/office/powerpoint/2010/main" val="3794779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800" dirty="0" smtClean="0">
                <a:solidFill>
                  <a:schemeClr val="bg1"/>
                </a:solidFill>
                <a:latin typeface="メイリオ"/>
                <a:ea typeface="メイリオ"/>
                <a:cs typeface="メイリオ"/>
              </a:rPr>
              <a:t>第２章</a:t>
            </a:r>
            <a:endParaRPr lang="en-US" altLang="ja-JP" sz="2800" dirty="0" smtClean="0">
              <a:solidFill>
                <a:schemeClr val="bg1"/>
              </a:solidFill>
              <a:latin typeface="メイリオ"/>
              <a:ea typeface="メイリオ"/>
              <a:cs typeface="メイリオ"/>
            </a:endParaRPr>
          </a:p>
          <a:p>
            <a:pPr algn="r"/>
            <a:r>
              <a:rPr lang="ja-JP" altLang="ja-JP" sz="2000" dirty="0" smtClean="0">
                <a:solidFill>
                  <a:schemeClr val="bg1"/>
                </a:solidFill>
                <a:latin typeface="メイリオ"/>
                <a:ea typeface="メイリオ"/>
                <a:cs typeface="メイリオ"/>
              </a:rPr>
              <a:t>システムインテグレーション</a:t>
            </a:r>
            <a:endParaRPr lang="en-US" altLang="ja-JP" sz="2000" dirty="0" smtClean="0">
              <a:solidFill>
                <a:schemeClr val="bg1"/>
              </a:solidFill>
              <a:latin typeface="メイリオ"/>
              <a:ea typeface="メイリオ"/>
              <a:cs typeface="メイリオ"/>
            </a:endParaRPr>
          </a:p>
          <a:p>
            <a:pPr algn="r"/>
            <a:r>
              <a:rPr lang="ja-JP" altLang="ja-JP" sz="2000" dirty="0" smtClean="0">
                <a:solidFill>
                  <a:schemeClr val="bg1"/>
                </a:solidFill>
                <a:latin typeface="メイリオ"/>
                <a:ea typeface="メイリオ"/>
                <a:cs typeface="メイリオ"/>
              </a:rPr>
              <a:t>の</a:t>
            </a:r>
            <a:r>
              <a:rPr lang="ja-JP" altLang="ja-JP" sz="2000" dirty="0">
                <a:solidFill>
                  <a:schemeClr val="bg1"/>
                </a:solidFill>
                <a:latin typeface="メイリオ"/>
                <a:ea typeface="メイリオ"/>
                <a:cs typeface="メイリオ"/>
              </a:rPr>
              <a:t>現実と課題 </a:t>
            </a:r>
            <a:r>
              <a:rPr lang="ja-JP" altLang="en-US" sz="1600" dirty="0" smtClean="0">
                <a:solidFill>
                  <a:schemeClr val="bg1"/>
                </a:solidFill>
                <a:latin typeface="メイリオ"/>
                <a:ea typeface="メイリオ"/>
                <a:cs typeface="メイリオ"/>
              </a:rPr>
              <a:t>　</a:t>
            </a:r>
            <a:endParaRPr lang="ja-JP" altLang="en-US" sz="1600" dirty="0">
              <a:solidFill>
                <a:schemeClr val="bg1"/>
              </a:solidFill>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6517215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直角三角形 61"/>
          <p:cNvSpPr/>
          <p:nvPr/>
        </p:nvSpPr>
        <p:spPr>
          <a:xfrm>
            <a:off x="244062" y="3714213"/>
            <a:ext cx="2654500" cy="2695206"/>
          </a:xfrm>
          <a:prstGeom prst="rtTriangle">
            <a:avLst/>
          </a:prstGeom>
          <a:solidFill>
            <a:schemeClr val="accent6">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sz="2400" dirty="0" smtClean="0">
                <a:solidFill>
                  <a:schemeClr val="tx1">
                    <a:lumMod val="50000"/>
                    <a:lumOff val="50000"/>
                  </a:schemeClr>
                </a:solidFill>
                <a:latin typeface="メイリオ"/>
                <a:ea typeface="メイリオ"/>
                <a:cs typeface="メイリオ"/>
              </a:rPr>
              <a:t>ビジネスの変革を牽引するビジネス・トレンド　</a:t>
            </a:r>
            <a:r>
              <a:rPr kumimoji="1" lang="en-US" altLang="ja-JP" sz="2400" dirty="0" smtClean="0">
                <a:solidFill>
                  <a:schemeClr val="tx1">
                    <a:lumMod val="50000"/>
                    <a:lumOff val="50000"/>
                  </a:schemeClr>
                </a:solidFill>
                <a:latin typeface="メイリオ"/>
                <a:ea typeface="メイリオ"/>
                <a:cs typeface="メイリオ"/>
              </a:rPr>
              <a:t>2015</a:t>
            </a:r>
            <a:endParaRPr kumimoji="1" lang="ja-JP" altLang="en-US" sz="2400" dirty="0">
              <a:solidFill>
                <a:schemeClr val="tx1">
                  <a:lumMod val="50000"/>
                  <a:lumOff val="50000"/>
                </a:schemeClr>
              </a:solidFill>
              <a:latin typeface="メイリオ"/>
              <a:ea typeface="メイリオ"/>
              <a:cs typeface="メイリオ"/>
            </a:endParaRPr>
          </a:p>
        </p:txBody>
      </p:sp>
      <p:sp>
        <p:nvSpPr>
          <p:cNvPr id="65" name="直角三角形 64"/>
          <p:cNvSpPr/>
          <p:nvPr/>
        </p:nvSpPr>
        <p:spPr>
          <a:xfrm rot="10800000">
            <a:off x="240370" y="3721599"/>
            <a:ext cx="1347555" cy="1351294"/>
          </a:xfrm>
          <a:prstGeom prst="rtTriangle">
            <a:avLst/>
          </a:prstGeom>
          <a:solidFill>
            <a:schemeClr val="bg2">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6" name="直角三角形 65"/>
          <p:cNvSpPr/>
          <p:nvPr/>
        </p:nvSpPr>
        <p:spPr>
          <a:xfrm rot="10800000">
            <a:off x="1573157" y="5065508"/>
            <a:ext cx="1347555" cy="1351294"/>
          </a:xfrm>
          <a:prstGeom prst="rtTriangle">
            <a:avLst/>
          </a:prstGeom>
          <a:solidFill>
            <a:schemeClr val="bg2">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70" name="正方形/長方形 69"/>
          <p:cNvSpPr/>
          <p:nvPr/>
        </p:nvSpPr>
        <p:spPr>
          <a:xfrm>
            <a:off x="1579670" y="3721598"/>
            <a:ext cx="1336480" cy="1358677"/>
          </a:xfrm>
          <a:prstGeom prst="rect">
            <a:avLst/>
          </a:prstGeom>
          <a:solidFill>
            <a:schemeClr val="accent3">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8" name="正方形/長方形 57"/>
          <p:cNvSpPr/>
          <p:nvPr/>
        </p:nvSpPr>
        <p:spPr>
          <a:xfrm>
            <a:off x="244014" y="2399839"/>
            <a:ext cx="2654548" cy="1314375"/>
          </a:xfrm>
          <a:prstGeom prst="rect">
            <a:avLst/>
          </a:prstGeom>
          <a:solidFill>
            <a:schemeClr val="accent5">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9" name="正方形/長方形 58"/>
          <p:cNvSpPr/>
          <p:nvPr/>
        </p:nvSpPr>
        <p:spPr>
          <a:xfrm>
            <a:off x="2917020" y="3721599"/>
            <a:ext cx="1314328" cy="2687820"/>
          </a:xfrm>
          <a:prstGeom prst="rect">
            <a:avLst/>
          </a:prstGeom>
          <a:solidFill>
            <a:schemeClr val="accent5">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7" name="直角三角形 66"/>
          <p:cNvSpPr/>
          <p:nvPr/>
        </p:nvSpPr>
        <p:spPr>
          <a:xfrm rot="5400000">
            <a:off x="3587057" y="4380632"/>
            <a:ext cx="2661929" cy="1369754"/>
          </a:xfrm>
          <a:prstGeom prst="rtTriangle">
            <a:avLst/>
          </a:prstGeom>
          <a:solidFill>
            <a:schemeClr val="accent4">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8" name="直角三角形 67"/>
          <p:cNvSpPr/>
          <p:nvPr/>
        </p:nvSpPr>
        <p:spPr>
          <a:xfrm rot="16200000">
            <a:off x="892893" y="386793"/>
            <a:ext cx="1347555" cy="2674851"/>
          </a:xfrm>
          <a:prstGeom prst="rtTriangle">
            <a:avLst/>
          </a:prstGeom>
          <a:solidFill>
            <a:schemeClr val="accent4">
              <a:lumMod val="75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5" name="直角三角形 54"/>
          <p:cNvSpPr/>
          <p:nvPr/>
        </p:nvSpPr>
        <p:spPr>
          <a:xfrm rot="5400000">
            <a:off x="907662" y="381254"/>
            <a:ext cx="1347555" cy="2674851"/>
          </a:xfrm>
          <a:prstGeom prst="rtTriangle">
            <a:avLst/>
          </a:prstGeom>
          <a:solidFill>
            <a:srgbClr val="800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7" name="直角三角形 56"/>
          <p:cNvSpPr/>
          <p:nvPr/>
        </p:nvSpPr>
        <p:spPr>
          <a:xfrm rot="16200000">
            <a:off x="3579723" y="4389812"/>
            <a:ext cx="2661929" cy="1369756"/>
          </a:xfrm>
          <a:prstGeom prst="rtTriangle">
            <a:avLst/>
          </a:prstGeom>
          <a:solidFill>
            <a:srgbClr val="800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50" name="正方形/長方形 49"/>
          <p:cNvSpPr/>
          <p:nvPr/>
        </p:nvSpPr>
        <p:spPr>
          <a:xfrm>
            <a:off x="2215554" y="3049643"/>
            <a:ext cx="1336480" cy="1358677"/>
          </a:xfrm>
          <a:prstGeom prst="rect">
            <a:avLst/>
          </a:prstGeom>
          <a:solidFill>
            <a:srgbClr val="008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cxnSp>
        <p:nvCxnSpPr>
          <p:cNvPr id="75" name="直線矢印コネクタ 74"/>
          <p:cNvCxnSpPr/>
          <p:nvPr/>
        </p:nvCxnSpPr>
        <p:spPr>
          <a:xfrm flipH="1" flipV="1">
            <a:off x="472914" y="1044903"/>
            <a:ext cx="46" cy="4220038"/>
          </a:xfrm>
          <a:prstGeom prst="straightConnector1">
            <a:avLst/>
          </a:prstGeom>
          <a:ln w="762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a:off x="1375413" y="6200933"/>
            <a:ext cx="4234870" cy="1"/>
          </a:xfrm>
          <a:prstGeom prst="straightConnector1">
            <a:avLst/>
          </a:prstGeom>
          <a:ln w="762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83" name="テキスト ボックス 82"/>
          <p:cNvSpPr txBox="1"/>
          <p:nvPr/>
        </p:nvSpPr>
        <p:spPr>
          <a:xfrm>
            <a:off x="724010" y="1242637"/>
            <a:ext cx="651403" cy="369332"/>
          </a:xfrm>
          <a:prstGeom prst="rect">
            <a:avLst/>
          </a:prstGeom>
          <a:noFill/>
          <a:ln>
            <a:noFill/>
          </a:ln>
        </p:spPr>
        <p:txBody>
          <a:bodyPr wrap="none" rtlCol="0">
            <a:spAutoFit/>
          </a:bodyPr>
          <a:lstStyle/>
          <a:p>
            <a:r>
              <a:rPr lang="en-US" altLang="ja-JP" dirty="0" smtClean="0">
                <a:solidFill>
                  <a:srgbClr val="FFFFFF"/>
                </a:solidFill>
                <a:latin typeface="メイリオ"/>
                <a:ea typeface="メイリオ"/>
                <a:cs typeface="メイリオ"/>
              </a:rPr>
              <a:t>OSS</a:t>
            </a:r>
            <a:endParaRPr kumimoji="1" lang="ja-JP" altLang="en-US" dirty="0">
              <a:solidFill>
                <a:srgbClr val="FFFFFF"/>
              </a:solidFill>
              <a:latin typeface="メイリオ"/>
              <a:ea typeface="メイリオ"/>
              <a:cs typeface="メイリオ"/>
            </a:endParaRPr>
          </a:p>
        </p:txBody>
      </p:sp>
      <p:sp>
        <p:nvSpPr>
          <p:cNvPr id="84" name="テキスト ボックス 83"/>
          <p:cNvSpPr txBox="1"/>
          <p:nvPr/>
        </p:nvSpPr>
        <p:spPr>
          <a:xfrm>
            <a:off x="4480135" y="5687938"/>
            <a:ext cx="1107996"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クラウド</a:t>
            </a:r>
            <a:endParaRPr kumimoji="1" lang="ja-JP" altLang="en-US" dirty="0">
              <a:solidFill>
                <a:srgbClr val="FFFFFF"/>
              </a:solidFill>
              <a:latin typeface="メイリオ"/>
              <a:ea typeface="メイリオ"/>
              <a:cs typeface="メイリオ"/>
            </a:endParaRPr>
          </a:p>
        </p:txBody>
      </p:sp>
      <p:sp>
        <p:nvSpPr>
          <p:cNvPr id="89" name="テキスト ボックス 88"/>
          <p:cNvSpPr txBox="1"/>
          <p:nvPr/>
        </p:nvSpPr>
        <p:spPr>
          <a:xfrm>
            <a:off x="590583" y="2864977"/>
            <a:ext cx="1569660"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ビッグデータ</a:t>
            </a:r>
            <a:endParaRPr kumimoji="1" lang="ja-JP" altLang="en-US" dirty="0">
              <a:solidFill>
                <a:srgbClr val="FFFFFF"/>
              </a:solidFill>
              <a:latin typeface="メイリオ"/>
              <a:ea typeface="メイリオ"/>
              <a:cs typeface="メイリオ"/>
            </a:endParaRPr>
          </a:p>
        </p:txBody>
      </p:sp>
      <p:sp>
        <p:nvSpPr>
          <p:cNvPr id="90" name="テキスト ボックス 89"/>
          <p:cNvSpPr txBox="1"/>
          <p:nvPr/>
        </p:nvSpPr>
        <p:spPr>
          <a:xfrm>
            <a:off x="3286314" y="4895609"/>
            <a:ext cx="569387" cy="369332"/>
          </a:xfrm>
          <a:prstGeom prst="rect">
            <a:avLst/>
          </a:prstGeom>
          <a:noFill/>
          <a:ln>
            <a:noFill/>
          </a:ln>
        </p:spPr>
        <p:txBody>
          <a:bodyPr wrap="none" rtlCol="0">
            <a:spAutoFit/>
          </a:bodyPr>
          <a:lstStyle/>
          <a:p>
            <a:r>
              <a:rPr kumimoji="1" lang="en-US" altLang="ja-JP" dirty="0" err="1" smtClean="0">
                <a:solidFill>
                  <a:srgbClr val="FFFFFF"/>
                </a:solidFill>
                <a:latin typeface="メイリオ"/>
                <a:ea typeface="メイリオ"/>
                <a:cs typeface="メイリオ"/>
              </a:rPr>
              <a:t>IoT</a:t>
            </a:r>
            <a:endParaRPr kumimoji="1" lang="ja-JP" altLang="en-US" dirty="0">
              <a:solidFill>
                <a:srgbClr val="FFFFFF"/>
              </a:solidFill>
              <a:latin typeface="メイリオ"/>
              <a:ea typeface="メイリオ"/>
              <a:cs typeface="メイリオ"/>
            </a:endParaRPr>
          </a:p>
        </p:txBody>
      </p:sp>
      <p:sp>
        <p:nvSpPr>
          <p:cNvPr id="91" name="テキスト ボックス 90"/>
          <p:cNvSpPr txBox="1"/>
          <p:nvPr/>
        </p:nvSpPr>
        <p:spPr>
          <a:xfrm>
            <a:off x="1396961" y="1901044"/>
            <a:ext cx="1338828"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ソーシャル</a:t>
            </a:r>
            <a:endParaRPr kumimoji="1" lang="ja-JP" altLang="en-US" dirty="0">
              <a:solidFill>
                <a:srgbClr val="FFFFFF"/>
              </a:solidFill>
              <a:latin typeface="メイリオ"/>
              <a:ea typeface="メイリオ"/>
              <a:cs typeface="メイリオ"/>
            </a:endParaRPr>
          </a:p>
        </p:txBody>
      </p:sp>
      <p:sp>
        <p:nvSpPr>
          <p:cNvPr id="94" name="テキスト ボックス 93"/>
          <p:cNvSpPr txBox="1"/>
          <p:nvPr/>
        </p:nvSpPr>
        <p:spPr>
          <a:xfrm>
            <a:off x="4240576" y="4042334"/>
            <a:ext cx="1107996" cy="461665"/>
          </a:xfrm>
          <a:prstGeom prst="rect">
            <a:avLst/>
          </a:prstGeom>
          <a:noFill/>
          <a:ln>
            <a:noFill/>
          </a:ln>
        </p:spPr>
        <p:txBody>
          <a:bodyPr wrap="none" rtlCol="0">
            <a:spAutoFit/>
          </a:bodyPr>
          <a:lstStyle/>
          <a:p>
            <a:r>
              <a:rPr lang="ja-JP" altLang="en-US" sz="1200" dirty="0">
                <a:solidFill>
                  <a:srgbClr val="FFFFFF"/>
                </a:solidFill>
                <a:latin typeface="メイリオ"/>
                <a:ea typeface="メイリオ"/>
                <a:cs typeface="メイリオ"/>
              </a:rPr>
              <a:t>ウエアラブル</a:t>
            </a:r>
          </a:p>
          <a:p>
            <a:pPr algn="ctr"/>
            <a:r>
              <a:rPr kumimoji="1" lang="ja-JP" altLang="en-US" sz="1200" dirty="0" smtClean="0">
                <a:solidFill>
                  <a:srgbClr val="FFFFFF"/>
                </a:solidFill>
                <a:latin typeface="メイリオ"/>
                <a:ea typeface="メイリオ"/>
                <a:cs typeface="メイリオ"/>
              </a:rPr>
              <a:t>モバイル</a:t>
            </a:r>
            <a:endParaRPr kumimoji="1" lang="en-US" altLang="ja-JP" sz="1200" dirty="0" smtClean="0">
              <a:solidFill>
                <a:srgbClr val="FFFFFF"/>
              </a:solidFill>
              <a:latin typeface="メイリオ"/>
              <a:ea typeface="メイリオ"/>
              <a:cs typeface="メイリオ"/>
            </a:endParaRPr>
          </a:p>
        </p:txBody>
      </p:sp>
      <p:sp>
        <p:nvSpPr>
          <p:cNvPr id="95" name="テキスト ボックス 94"/>
          <p:cNvSpPr txBox="1"/>
          <p:nvPr/>
        </p:nvSpPr>
        <p:spPr>
          <a:xfrm>
            <a:off x="280377" y="4408320"/>
            <a:ext cx="562586" cy="369332"/>
          </a:xfrm>
          <a:prstGeom prst="rect">
            <a:avLst/>
          </a:prstGeom>
          <a:noFill/>
          <a:ln>
            <a:noFill/>
          </a:ln>
        </p:spPr>
        <p:txBody>
          <a:bodyPr wrap="none" rtlCol="0">
            <a:spAutoFit/>
          </a:bodyPr>
          <a:lstStyle/>
          <a:p>
            <a:pPr algn="r"/>
            <a:r>
              <a:rPr lang="en-US" altLang="ja-JP" dirty="0" err="1" smtClean="0">
                <a:solidFill>
                  <a:srgbClr val="FFFFFF"/>
                </a:solidFill>
                <a:latin typeface="メイリオ"/>
                <a:ea typeface="メイリオ"/>
                <a:cs typeface="メイリオ"/>
              </a:rPr>
              <a:t>SDi</a:t>
            </a:r>
            <a:endParaRPr lang="en-US" altLang="ja-JP" dirty="0" smtClean="0">
              <a:solidFill>
                <a:srgbClr val="FFFFFF"/>
              </a:solidFill>
              <a:latin typeface="メイリオ"/>
              <a:ea typeface="メイリオ"/>
              <a:cs typeface="メイリオ"/>
            </a:endParaRPr>
          </a:p>
        </p:txBody>
      </p:sp>
      <p:sp>
        <p:nvSpPr>
          <p:cNvPr id="96" name="テキスト ボックス 95"/>
          <p:cNvSpPr txBox="1"/>
          <p:nvPr/>
        </p:nvSpPr>
        <p:spPr>
          <a:xfrm>
            <a:off x="724010" y="3811501"/>
            <a:ext cx="800219" cy="584776"/>
          </a:xfrm>
          <a:prstGeom prst="rect">
            <a:avLst/>
          </a:prstGeom>
          <a:noFill/>
          <a:ln>
            <a:noFill/>
          </a:ln>
        </p:spPr>
        <p:txBody>
          <a:bodyPr wrap="none" rtlCol="0">
            <a:spAutoFit/>
          </a:bodyPr>
          <a:lstStyle/>
          <a:p>
            <a:pPr algn="r"/>
            <a:r>
              <a:rPr kumimoji="1" lang="ja-JP" altLang="en-US" sz="1200" dirty="0" smtClean="0">
                <a:solidFill>
                  <a:srgbClr val="FFFFFF"/>
                </a:solidFill>
                <a:latin typeface="メイリオ"/>
                <a:ea typeface="メイリオ"/>
                <a:cs typeface="メイリオ"/>
              </a:rPr>
              <a:t>コンテナ</a:t>
            </a:r>
            <a:endParaRPr kumimoji="1" lang="en-US" altLang="ja-JP" sz="1200" dirty="0" smtClean="0">
              <a:solidFill>
                <a:srgbClr val="FFFFFF"/>
              </a:solidFill>
              <a:latin typeface="メイリオ"/>
              <a:ea typeface="メイリオ"/>
              <a:cs typeface="メイリオ"/>
            </a:endParaRPr>
          </a:p>
          <a:p>
            <a:pPr algn="r"/>
            <a:r>
              <a:rPr kumimoji="1" lang="ja-JP" altLang="en-US" sz="1200" dirty="0" smtClean="0">
                <a:solidFill>
                  <a:srgbClr val="FFFFFF"/>
                </a:solidFill>
                <a:latin typeface="メイリオ"/>
                <a:ea typeface="メイリオ"/>
                <a:cs typeface="メイリオ"/>
              </a:rPr>
              <a:t>仮想化</a:t>
            </a:r>
            <a:endParaRPr kumimoji="1" lang="en-US" altLang="ja-JP" sz="1200" dirty="0" smtClean="0">
              <a:solidFill>
                <a:srgbClr val="FFFFFF"/>
              </a:solidFill>
              <a:latin typeface="メイリオ"/>
              <a:ea typeface="メイリオ"/>
              <a:cs typeface="メイリオ"/>
            </a:endParaRPr>
          </a:p>
          <a:p>
            <a:pPr algn="r"/>
            <a:r>
              <a:rPr lang="en-US" altLang="ja-JP" sz="800" dirty="0" err="1" smtClean="0">
                <a:solidFill>
                  <a:srgbClr val="FFFFFF"/>
                </a:solidFill>
                <a:latin typeface="メイリオ"/>
                <a:ea typeface="メイリオ"/>
                <a:cs typeface="メイリオ"/>
              </a:rPr>
              <a:t>Docker</a:t>
            </a:r>
            <a:endParaRPr kumimoji="1" lang="ja-JP" altLang="en-US" sz="800" dirty="0">
              <a:solidFill>
                <a:srgbClr val="FFFFFF"/>
              </a:solidFill>
              <a:latin typeface="メイリオ"/>
              <a:ea typeface="メイリオ"/>
              <a:cs typeface="メイリオ"/>
            </a:endParaRPr>
          </a:p>
        </p:txBody>
      </p:sp>
      <p:sp>
        <p:nvSpPr>
          <p:cNvPr id="97" name="テキスト ボックス 96"/>
          <p:cNvSpPr txBox="1"/>
          <p:nvPr/>
        </p:nvSpPr>
        <p:spPr>
          <a:xfrm>
            <a:off x="1802377" y="5109813"/>
            <a:ext cx="1107808" cy="646331"/>
          </a:xfrm>
          <a:prstGeom prst="rect">
            <a:avLst/>
          </a:prstGeom>
          <a:noFill/>
          <a:ln>
            <a:noFill/>
          </a:ln>
        </p:spPr>
        <p:txBody>
          <a:bodyPr wrap="square" rtlCol="0">
            <a:spAutoFit/>
          </a:bodyPr>
          <a:lstStyle/>
          <a:p>
            <a:pPr algn="r"/>
            <a:r>
              <a:rPr kumimoji="1" lang="ja-JP" altLang="en-US" sz="1000" dirty="0" smtClean="0">
                <a:solidFill>
                  <a:srgbClr val="FFFFFF"/>
                </a:solidFill>
                <a:latin typeface="メイリオ"/>
                <a:ea typeface="メイリオ"/>
                <a:cs typeface="メイリオ"/>
              </a:rPr>
              <a:t>新ハードウェア</a:t>
            </a:r>
            <a:endParaRPr kumimoji="1" lang="en-US" altLang="ja-JP" sz="1000" dirty="0" smtClean="0">
              <a:solidFill>
                <a:srgbClr val="FFFFFF"/>
              </a:solidFill>
              <a:latin typeface="メイリオ"/>
              <a:ea typeface="メイリオ"/>
              <a:cs typeface="メイリオ"/>
            </a:endParaRPr>
          </a:p>
          <a:p>
            <a:pPr algn="r"/>
            <a:r>
              <a:rPr lang="ja-JP" altLang="en-US" sz="1000" dirty="0" smtClean="0">
                <a:solidFill>
                  <a:srgbClr val="FFFFFF"/>
                </a:solidFill>
                <a:latin typeface="メイリオ"/>
                <a:ea typeface="メイリオ"/>
                <a:cs typeface="メイリオ"/>
              </a:rPr>
              <a:t>テクノロジー</a:t>
            </a:r>
            <a:endParaRPr lang="en-US" altLang="ja-JP" sz="1000" dirty="0" smtClean="0">
              <a:solidFill>
                <a:srgbClr val="FFFFFF"/>
              </a:solidFill>
              <a:latin typeface="メイリオ"/>
              <a:ea typeface="メイリオ"/>
              <a:cs typeface="メイリオ"/>
            </a:endParaRPr>
          </a:p>
          <a:p>
            <a:pPr algn="r"/>
            <a:r>
              <a:rPr lang="ja-JP" altLang="en-US" sz="800" dirty="0" smtClean="0">
                <a:solidFill>
                  <a:srgbClr val="FFFFFF"/>
                </a:solidFill>
                <a:latin typeface="メイリオ"/>
                <a:ea typeface="メイリオ"/>
                <a:cs typeface="メイリオ"/>
              </a:rPr>
              <a:t>ベアメタル</a:t>
            </a:r>
            <a:endParaRPr lang="en-US" altLang="ja-JP" sz="800" dirty="0" smtClean="0">
              <a:solidFill>
                <a:srgbClr val="FFFFFF"/>
              </a:solidFill>
              <a:latin typeface="メイリオ"/>
              <a:ea typeface="メイリオ"/>
              <a:cs typeface="メイリオ"/>
            </a:endParaRPr>
          </a:p>
          <a:p>
            <a:pPr algn="r"/>
            <a:r>
              <a:rPr kumimoji="1" lang="en-US" altLang="ja-JP" sz="800" dirty="0" smtClean="0">
                <a:solidFill>
                  <a:srgbClr val="FFFFFF"/>
                </a:solidFill>
                <a:latin typeface="メイリオ"/>
                <a:ea typeface="メイリオ"/>
                <a:cs typeface="メイリオ"/>
              </a:rPr>
              <a:t>SSD </a:t>
            </a:r>
            <a:r>
              <a:rPr kumimoji="1" lang="ja-JP" altLang="en-US" sz="800" dirty="0" smtClean="0">
                <a:solidFill>
                  <a:srgbClr val="FFFFFF"/>
                </a:solidFill>
                <a:latin typeface="メイリオ"/>
                <a:ea typeface="メイリオ"/>
                <a:cs typeface="メイリオ"/>
              </a:rPr>
              <a:t>など</a:t>
            </a:r>
            <a:endParaRPr kumimoji="1" lang="en-US" altLang="ja-JP" sz="800" dirty="0" smtClean="0">
              <a:solidFill>
                <a:srgbClr val="FFFFFF"/>
              </a:solidFill>
              <a:latin typeface="メイリオ"/>
              <a:ea typeface="メイリオ"/>
              <a:cs typeface="メイリオ"/>
            </a:endParaRPr>
          </a:p>
        </p:txBody>
      </p:sp>
      <p:sp>
        <p:nvSpPr>
          <p:cNvPr id="98" name="テキスト ボックス 97"/>
          <p:cNvSpPr txBox="1"/>
          <p:nvPr/>
        </p:nvSpPr>
        <p:spPr>
          <a:xfrm>
            <a:off x="291403" y="4741721"/>
            <a:ext cx="1056700" cy="338554"/>
          </a:xfrm>
          <a:prstGeom prst="rect">
            <a:avLst/>
          </a:prstGeom>
          <a:noFill/>
          <a:ln>
            <a:noFill/>
          </a:ln>
        </p:spPr>
        <p:txBody>
          <a:bodyPr wrap="none" rtlCol="0">
            <a:spAutoFit/>
          </a:bodyPr>
          <a:lstStyle/>
          <a:p>
            <a:r>
              <a:rPr lang="en-US" altLang="ja-JP" sz="800" dirty="0" smtClean="0">
                <a:solidFill>
                  <a:srgbClr val="FFFFFF"/>
                </a:solidFill>
                <a:latin typeface="メイリオ"/>
                <a:ea typeface="メイリオ"/>
                <a:cs typeface="メイリオ"/>
              </a:rPr>
              <a:t>Software Defined </a:t>
            </a:r>
          </a:p>
          <a:p>
            <a:r>
              <a:rPr lang="en-US" altLang="ja-JP" sz="800" dirty="0" smtClean="0">
                <a:solidFill>
                  <a:srgbClr val="FFFFFF"/>
                </a:solidFill>
                <a:latin typeface="メイリオ"/>
                <a:ea typeface="メイリオ"/>
                <a:cs typeface="メイリオ"/>
              </a:rPr>
              <a:t>Infrastructure</a:t>
            </a:r>
          </a:p>
        </p:txBody>
      </p:sp>
      <p:sp>
        <p:nvSpPr>
          <p:cNvPr id="105" name="テキスト ボックス 104"/>
          <p:cNvSpPr txBox="1"/>
          <p:nvPr/>
        </p:nvSpPr>
        <p:spPr>
          <a:xfrm>
            <a:off x="1470335" y="5733391"/>
            <a:ext cx="800219" cy="584776"/>
          </a:xfrm>
          <a:prstGeom prst="rect">
            <a:avLst/>
          </a:prstGeom>
          <a:noFill/>
          <a:ln>
            <a:noFill/>
          </a:ln>
        </p:spPr>
        <p:txBody>
          <a:bodyPr wrap="none" rtlCol="0">
            <a:spAutoFit/>
          </a:bodyPr>
          <a:lstStyle/>
          <a:p>
            <a:r>
              <a:rPr lang="ja-JP" altLang="en-US" sz="800" dirty="0" smtClean="0">
                <a:solidFill>
                  <a:srgbClr val="FFFFFF"/>
                </a:solidFill>
                <a:latin typeface="メイリオ"/>
                <a:ea typeface="メイリオ"/>
                <a:cs typeface="メイリオ"/>
              </a:rPr>
              <a:t>ソフトウェア</a:t>
            </a:r>
            <a:endParaRPr lang="en-US" altLang="ja-JP" sz="800" dirty="0" smtClean="0">
              <a:solidFill>
                <a:srgbClr val="FFFFFF"/>
              </a:solidFill>
              <a:latin typeface="メイリオ"/>
              <a:ea typeface="メイリオ"/>
              <a:cs typeface="メイリオ"/>
            </a:endParaRPr>
          </a:p>
          <a:p>
            <a:r>
              <a:rPr lang="ja-JP" altLang="en-US" sz="800" dirty="0" smtClean="0">
                <a:solidFill>
                  <a:srgbClr val="FFFFFF"/>
                </a:solidFill>
                <a:latin typeface="メイリオ"/>
                <a:ea typeface="メイリオ"/>
                <a:cs typeface="メイリオ"/>
              </a:rPr>
              <a:t>によって</a:t>
            </a:r>
            <a:endParaRPr lang="en-US" altLang="ja-JP" sz="800" dirty="0" smtClean="0">
              <a:solidFill>
                <a:srgbClr val="FFFFFF"/>
              </a:solidFill>
              <a:latin typeface="メイリオ"/>
              <a:ea typeface="メイリオ"/>
              <a:cs typeface="メイリオ"/>
            </a:endParaRPr>
          </a:p>
          <a:p>
            <a:r>
              <a:rPr lang="ja-JP" altLang="en-US" sz="800" dirty="0" smtClean="0">
                <a:solidFill>
                  <a:srgbClr val="FFFFFF"/>
                </a:solidFill>
                <a:latin typeface="メイリオ"/>
                <a:ea typeface="メイリオ"/>
                <a:cs typeface="メイリオ"/>
              </a:rPr>
              <a:t>定義された</a:t>
            </a:r>
            <a:endParaRPr lang="en-US" altLang="ja-JP" sz="800" dirty="0" smtClean="0">
              <a:solidFill>
                <a:srgbClr val="FFFFFF"/>
              </a:solidFill>
              <a:latin typeface="メイリオ"/>
              <a:ea typeface="メイリオ"/>
              <a:cs typeface="メイリオ"/>
            </a:endParaRPr>
          </a:p>
          <a:p>
            <a:r>
              <a:rPr lang="ja-JP" altLang="en-US" sz="800" dirty="0" smtClean="0">
                <a:solidFill>
                  <a:srgbClr val="FFFFFF"/>
                </a:solidFill>
                <a:latin typeface="メイリオ"/>
                <a:ea typeface="メイリオ"/>
                <a:cs typeface="メイリオ"/>
              </a:rPr>
              <a:t>システム基盤</a:t>
            </a:r>
            <a:endParaRPr lang="en-US" altLang="ja-JP" sz="800" dirty="0" smtClean="0">
              <a:solidFill>
                <a:srgbClr val="FFFFFF"/>
              </a:solidFill>
              <a:latin typeface="メイリオ"/>
              <a:ea typeface="メイリオ"/>
              <a:cs typeface="メイリオ"/>
            </a:endParaRPr>
          </a:p>
        </p:txBody>
      </p:sp>
      <p:sp>
        <p:nvSpPr>
          <p:cNvPr id="49" name="正方形/長方形 48"/>
          <p:cNvSpPr/>
          <p:nvPr/>
        </p:nvSpPr>
        <p:spPr>
          <a:xfrm>
            <a:off x="2898562" y="2392457"/>
            <a:ext cx="1340171" cy="1336525"/>
          </a:xfrm>
          <a:prstGeom prst="rect">
            <a:avLst/>
          </a:prstGeom>
          <a:solidFill>
            <a:schemeClr val="accent5">
              <a:lumMod val="50000"/>
            </a:schemeClr>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0" name="正方形/長方形 59"/>
          <p:cNvSpPr/>
          <p:nvPr/>
        </p:nvSpPr>
        <p:spPr>
          <a:xfrm>
            <a:off x="2904096" y="1041161"/>
            <a:ext cx="1336480" cy="1358677"/>
          </a:xfrm>
          <a:prstGeom prst="rect">
            <a:avLst/>
          </a:prstGeom>
          <a:solidFill>
            <a:srgbClr val="3366FF"/>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1" name="正方形/長方形 60"/>
          <p:cNvSpPr/>
          <p:nvPr/>
        </p:nvSpPr>
        <p:spPr>
          <a:xfrm>
            <a:off x="4240576" y="2407223"/>
            <a:ext cx="1362323" cy="1321760"/>
          </a:xfrm>
          <a:prstGeom prst="rect">
            <a:avLst/>
          </a:prstGeom>
          <a:solidFill>
            <a:srgbClr val="3366FF"/>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63" name="直角三角形 62"/>
          <p:cNvSpPr/>
          <p:nvPr/>
        </p:nvSpPr>
        <p:spPr>
          <a:xfrm>
            <a:off x="4240576" y="1052285"/>
            <a:ext cx="1347555" cy="1351294"/>
          </a:xfrm>
          <a:prstGeom prst="rtTriangle">
            <a:avLst/>
          </a:prstGeom>
          <a:solidFill>
            <a:srgbClr val="0000FF"/>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92" name="テキスト ボックス 91"/>
          <p:cNvSpPr txBox="1"/>
          <p:nvPr/>
        </p:nvSpPr>
        <p:spPr>
          <a:xfrm>
            <a:off x="2998036" y="1483677"/>
            <a:ext cx="1107996" cy="369332"/>
          </a:xfrm>
          <a:prstGeom prst="rect">
            <a:avLst/>
          </a:prstGeom>
          <a:noFill/>
          <a:ln>
            <a:noFill/>
          </a:ln>
        </p:spPr>
        <p:txBody>
          <a:bodyPr wrap="none" rtlCol="0">
            <a:spAutoFit/>
          </a:bodyPr>
          <a:lstStyle/>
          <a:p>
            <a:r>
              <a:rPr kumimoji="1" lang="ja-JP" altLang="en-US" dirty="0" smtClean="0">
                <a:solidFill>
                  <a:srgbClr val="FFFFFF"/>
                </a:solidFill>
                <a:latin typeface="メイリオ"/>
                <a:ea typeface="メイリオ"/>
                <a:cs typeface="メイリオ"/>
              </a:rPr>
              <a:t>ロボット</a:t>
            </a:r>
            <a:endParaRPr kumimoji="1" lang="ja-JP" altLang="en-US" dirty="0">
              <a:solidFill>
                <a:srgbClr val="FFFFFF"/>
              </a:solidFill>
              <a:latin typeface="メイリオ"/>
              <a:ea typeface="メイリオ"/>
              <a:cs typeface="メイリオ"/>
            </a:endParaRPr>
          </a:p>
        </p:txBody>
      </p:sp>
      <p:sp>
        <p:nvSpPr>
          <p:cNvPr id="93" name="テキスト ボックス 92"/>
          <p:cNvSpPr txBox="1"/>
          <p:nvPr/>
        </p:nvSpPr>
        <p:spPr>
          <a:xfrm>
            <a:off x="4358661" y="2772644"/>
            <a:ext cx="1107996" cy="553998"/>
          </a:xfrm>
          <a:prstGeom prst="rect">
            <a:avLst/>
          </a:prstGeom>
          <a:noFill/>
          <a:ln>
            <a:noFill/>
          </a:ln>
        </p:spPr>
        <p:txBody>
          <a:bodyPr wrap="none" rtlCol="0">
            <a:spAutoFit/>
          </a:bodyPr>
          <a:lstStyle/>
          <a:p>
            <a:pPr algn="ctr"/>
            <a:r>
              <a:rPr kumimoji="1" lang="ja-JP" altLang="en-US" dirty="0" smtClean="0">
                <a:solidFill>
                  <a:srgbClr val="FFFFFF"/>
                </a:solidFill>
                <a:latin typeface="メイリオ"/>
                <a:ea typeface="メイリオ"/>
                <a:cs typeface="メイリオ"/>
              </a:rPr>
              <a:t>スマート</a:t>
            </a:r>
            <a:endParaRPr kumimoji="1" lang="en-US" altLang="ja-JP"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アシスタント</a:t>
            </a:r>
            <a:endParaRPr kumimoji="1" lang="ja-JP" altLang="en-US" sz="1200" dirty="0">
              <a:solidFill>
                <a:srgbClr val="FFFFFF"/>
              </a:solidFill>
              <a:latin typeface="メイリオ"/>
              <a:ea typeface="メイリオ"/>
              <a:cs typeface="メイリオ"/>
            </a:endParaRPr>
          </a:p>
        </p:txBody>
      </p:sp>
      <p:sp>
        <p:nvSpPr>
          <p:cNvPr id="106" name="テキスト ボックス 105"/>
          <p:cNvSpPr txBox="1"/>
          <p:nvPr/>
        </p:nvSpPr>
        <p:spPr>
          <a:xfrm>
            <a:off x="229244" y="762340"/>
            <a:ext cx="954107" cy="276999"/>
          </a:xfrm>
          <a:prstGeom prst="rect">
            <a:avLst/>
          </a:prstGeom>
          <a:noFill/>
        </p:spPr>
        <p:txBody>
          <a:bodyPr wrap="none" rtlCol="0">
            <a:spAutoFit/>
          </a:bodyPr>
          <a:lstStyle/>
          <a:p>
            <a:r>
              <a:rPr kumimoji="1" lang="ja-JP" altLang="en-US" sz="1200" dirty="0" smtClean="0">
                <a:solidFill>
                  <a:srgbClr val="FF6600"/>
                </a:solidFill>
                <a:latin typeface="メイリオ"/>
                <a:ea typeface="メイリオ"/>
                <a:cs typeface="メイリオ"/>
              </a:rPr>
              <a:t>オープン化</a:t>
            </a:r>
            <a:endParaRPr kumimoji="1" lang="ja-JP" altLang="en-US" sz="1200" dirty="0">
              <a:solidFill>
                <a:srgbClr val="FF6600"/>
              </a:solidFill>
              <a:latin typeface="メイリオ"/>
              <a:ea typeface="メイリオ"/>
              <a:cs typeface="メイリオ"/>
            </a:endParaRPr>
          </a:p>
        </p:txBody>
      </p:sp>
      <p:sp>
        <p:nvSpPr>
          <p:cNvPr id="107" name="テキスト ボックス 106"/>
          <p:cNvSpPr txBox="1"/>
          <p:nvPr/>
        </p:nvSpPr>
        <p:spPr>
          <a:xfrm>
            <a:off x="4634024" y="761450"/>
            <a:ext cx="954107" cy="276999"/>
          </a:xfrm>
          <a:prstGeom prst="rect">
            <a:avLst/>
          </a:prstGeom>
          <a:noFill/>
        </p:spPr>
        <p:txBody>
          <a:bodyPr wrap="none" rtlCol="0">
            <a:spAutoFit/>
          </a:bodyPr>
          <a:lstStyle/>
          <a:p>
            <a:r>
              <a:rPr kumimoji="1" lang="ja-JP" altLang="en-US" sz="1200" dirty="0" smtClean="0">
                <a:solidFill>
                  <a:srgbClr val="FF6600"/>
                </a:solidFill>
                <a:latin typeface="メイリオ"/>
                <a:ea typeface="メイリオ"/>
                <a:cs typeface="メイリオ"/>
              </a:rPr>
              <a:t>スマート化</a:t>
            </a:r>
            <a:endParaRPr kumimoji="1" lang="ja-JP" altLang="en-US" sz="1200" dirty="0">
              <a:solidFill>
                <a:srgbClr val="FF6600"/>
              </a:solidFill>
              <a:latin typeface="メイリオ"/>
              <a:ea typeface="メイリオ"/>
              <a:cs typeface="メイリオ"/>
            </a:endParaRPr>
          </a:p>
        </p:txBody>
      </p:sp>
      <p:sp>
        <p:nvSpPr>
          <p:cNvPr id="108" name="テキスト ボックス 107"/>
          <p:cNvSpPr txBox="1"/>
          <p:nvPr/>
        </p:nvSpPr>
        <p:spPr>
          <a:xfrm>
            <a:off x="4648792" y="6416802"/>
            <a:ext cx="954107" cy="276999"/>
          </a:xfrm>
          <a:prstGeom prst="rect">
            <a:avLst/>
          </a:prstGeom>
          <a:noFill/>
        </p:spPr>
        <p:txBody>
          <a:bodyPr wrap="none" rtlCol="0">
            <a:spAutoFit/>
          </a:bodyPr>
          <a:lstStyle/>
          <a:p>
            <a:r>
              <a:rPr lang="ja-JP" altLang="en-US" sz="1200" dirty="0" smtClean="0">
                <a:solidFill>
                  <a:srgbClr val="FF6600"/>
                </a:solidFill>
                <a:latin typeface="メイリオ"/>
                <a:ea typeface="メイリオ"/>
                <a:cs typeface="メイリオ"/>
              </a:rPr>
              <a:t>サービス</a:t>
            </a:r>
            <a:r>
              <a:rPr kumimoji="1" lang="ja-JP" altLang="en-US" sz="1200" dirty="0" smtClean="0">
                <a:solidFill>
                  <a:srgbClr val="FF6600"/>
                </a:solidFill>
                <a:latin typeface="メイリオ"/>
                <a:ea typeface="メイリオ"/>
                <a:cs typeface="メイリオ"/>
              </a:rPr>
              <a:t>化</a:t>
            </a:r>
            <a:endParaRPr kumimoji="1" lang="ja-JP" altLang="en-US" sz="1200" dirty="0">
              <a:solidFill>
                <a:srgbClr val="FF6600"/>
              </a:solidFill>
              <a:latin typeface="メイリオ"/>
              <a:ea typeface="メイリオ"/>
              <a:cs typeface="メイリオ"/>
            </a:endParaRPr>
          </a:p>
        </p:txBody>
      </p:sp>
      <p:sp>
        <p:nvSpPr>
          <p:cNvPr id="109" name="テキスト ボックス 108"/>
          <p:cNvSpPr txBox="1"/>
          <p:nvPr/>
        </p:nvSpPr>
        <p:spPr>
          <a:xfrm>
            <a:off x="5985105" y="3426277"/>
            <a:ext cx="2820228" cy="3200876"/>
          </a:xfrm>
          <a:prstGeom prst="rect">
            <a:avLst/>
          </a:prstGeom>
          <a:noFill/>
        </p:spPr>
        <p:txBody>
          <a:bodyPr wrap="square" rtlCol="0">
            <a:spAutoFit/>
          </a:bodyPr>
          <a:lstStyle/>
          <a:p>
            <a:r>
              <a:rPr kumimoji="1" lang="ja-JP" altLang="en-US" sz="1600" dirty="0" smtClean="0">
                <a:solidFill>
                  <a:schemeClr val="tx1">
                    <a:lumMod val="50000"/>
                    <a:lumOff val="50000"/>
                  </a:schemeClr>
                </a:solidFill>
                <a:latin typeface="メイリオ"/>
                <a:ea typeface="メイリオ"/>
                <a:cs typeface="メイリオ"/>
              </a:rPr>
              <a:t>ビジネスを牽引する</a:t>
            </a:r>
            <a:r>
              <a:rPr kumimoji="1" lang="en-US" altLang="ja-JP" sz="1600" dirty="0" smtClean="0">
                <a:solidFill>
                  <a:schemeClr val="tx1">
                    <a:lumMod val="50000"/>
                    <a:lumOff val="50000"/>
                  </a:schemeClr>
                </a:solidFill>
                <a:latin typeface="メイリオ"/>
                <a:ea typeface="メイリオ"/>
                <a:cs typeface="メイリオ"/>
              </a:rPr>
              <a:t>3</a:t>
            </a:r>
            <a:r>
              <a:rPr kumimoji="1" lang="ja-JP" altLang="en-US" sz="1600" dirty="0" smtClean="0">
                <a:solidFill>
                  <a:schemeClr val="tx1">
                    <a:lumMod val="50000"/>
                    <a:lumOff val="50000"/>
                  </a:schemeClr>
                </a:solidFill>
                <a:latin typeface="メイリオ"/>
                <a:ea typeface="メイリオ"/>
                <a:cs typeface="メイリオ"/>
              </a:rPr>
              <a:t>つの</a:t>
            </a:r>
            <a:endParaRPr kumimoji="1" lang="en-US" altLang="ja-JP" sz="1600" dirty="0" smtClean="0">
              <a:solidFill>
                <a:schemeClr val="tx1">
                  <a:lumMod val="50000"/>
                  <a:lumOff val="50000"/>
                </a:schemeClr>
              </a:solidFill>
              <a:latin typeface="メイリオ"/>
              <a:ea typeface="メイリオ"/>
              <a:cs typeface="メイリオ"/>
            </a:endParaRPr>
          </a:p>
          <a:p>
            <a:r>
              <a:rPr kumimoji="1" lang="ja-JP" altLang="en-US" sz="1600" dirty="0" smtClean="0">
                <a:solidFill>
                  <a:schemeClr val="tx1">
                    <a:lumMod val="50000"/>
                    <a:lumOff val="50000"/>
                  </a:schemeClr>
                </a:solidFill>
                <a:latin typeface="メイリオ"/>
                <a:ea typeface="メイリオ"/>
                <a:cs typeface="メイリオ"/>
              </a:rPr>
              <a:t>ドライビング・フォース</a:t>
            </a:r>
            <a:endParaRPr kumimoji="1" lang="en-US" altLang="ja-JP" sz="1600" dirty="0" smtClean="0">
              <a:solidFill>
                <a:schemeClr val="tx1">
                  <a:lumMod val="50000"/>
                  <a:lumOff val="50000"/>
                </a:schemeClr>
              </a:solidFill>
              <a:latin typeface="メイリオ"/>
              <a:ea typeface="メイリオ"/>
              <a:cs typeface="メイリオ"/>
            </a:endParaRPr>
          </a:p>
          <a:p>
            <a:endParaRPr kumimoji="1" lang="en-US" altLang="ja-JP" sz="1600" dirty="0" smtClean="0">
              <a:solidFill>
                <a:schemeClr val="tx1">
                  <a:lumMod val="50000"/>
                  <a:lumOff val="50000"/>
                </a:schemeClr>
              </a:solidFill>
              <a:latin typeface="メイリオ"/>
              <a:ea typeface="メイリオ"/>
              <a:cs typeface="メイリオ"/>
            </a:endParaRPr>
          </a:p>
          <a:p>
            <a:r>
              <a:rPr kumimoji="1" lang="ja-JP" altLang="en-US" b="1" dirty="0" smtClean="0">
                <a:solidFill>
                  <a:schemeClr val="tx1">
                    <a:lumMod val="50000"/>
                    <a:lumOff val="50000"/>
                  </a:schemeClr>
                </a:solidFill>
                <a:latin typeface="メイリオ"/>
                <a:ea typeface="メイリオ"/>
                <a:cs typeface="メイリオ"/>
              </a:rPr>
              <a:t>オープン化</a:t>
            </a:r>
            <a:endParaRPr kumimoji="1" lang="en-US" altLang="ja-JP" b="1" dirty="0" smtClean="0">
              <a:solidFill>
                <a:schemeClr val="tx1">
                  <a:lumMod val="50000"/>
                  <a:lumOff val="50000"/>
                </a:schemeClr>
              </a:solidFill>
              <a:latin typeface="メイリオ"/>
              <a:ea typeface="メイリオ"/>
              <a:cs typeface="メイリオ"/>
            </a:endParaRPr>
          </a:p>
          <a:p>
            <a:r>
              <a:rPr kumimoji="1" lang="en-US" altLang="ja-JP" sz="1000" dirty="0" smtClean="0">
                <a:solidFill>
                  <a:schemeClr val="tx1">
                    <a:lumMod val="50000"/>
                    <a:lumOff val="50000"/>
                  </a:schemeClr>
                </a:solidFill>
                <a:latin typeface="メイリオ"/>
                <a:ea typeface="メイリオ"/>
                <a:cs typeface="メイリオ"/>
              </a:rPr>
              <a:t>OSS</a:t>
            </a:r>
            <a:r>
              <a:rPr kumimoji="1" lang="ja-JP" altLang="en-US" sz="1000" dirty="0" smtClean="0">
                <a:solidFill>
                  <a:schemeClr val="tx1">
                    <a:lumMod val="50000"/>
                    <a:lumOff val="50000"/>
                  </a:schemeClr>
                </a:solidFill>
                <a:latin typeface="メイリオ"/>
                <a:ea typeface="メイリオ"/>
                <a:cs typeface="メイリオ"/>
              </a:rPr>
              <a:t>（</a:t>
            </a:r>
            <a:r>
              <a:rPr kumimoji="1" lang="en-US" altLang="ja-JP" sz="1000" dirty="0" smtClean="0">
                <a:solidFill>
                  <a:schemeClr val="tx1">
                    <a:lumMod val="50000"/>
                    <a:lumOff val="50000"/>
                  </a:schemeClr>
                </a:solidFill>
                <a:latin typeface="メイリオ"/>
                <a:ea typeface="メイリオ"/>
                <a:cs typeface="メイリオ"/>
              </a:rPr>
              <a:t>Open Source Software</a:t>
            </a:r>
            <a:r>
              <a:rPr kumimoji="1" lang="ja-JP" altLang="en-US" sz="1000" dirty="0" smtClean="0">
                <a:solidFill>
                  <a:schemeClr val="tx1">
                    <a:lumMod val="50000"/>
                    <a:lumOff val="50000"/>
                  </a:schemeClr>
                </a:solidFill>
                <a:latin typeface="メイリオ"/>
                <a:ea typeface="メイリオ"/>
                <a:cs typeface="メイリオ"/>
              </a:rPr>
              <a:t>）に牽引され</a:t>
            </a:r>
            <a:r>
              <a:rPr lang="ja-JP" altLang="en-US" sz="1000" dirty="0" smtClean="0">
                <a:solidFill>
                  <a:schemeClr val="tx1">
                    <a:lumMod val="50000"/>
                    <a:lumOff val="50000"/>
                  </a:schemeClr>
                </a:solidFill>
                <a:latin typeface="メイリオ"/>
                <a:ea typeface="メイリオ"/>
                <a:cs typeface="メイリオ"/>
              </a:rPr>
              <a:t>、データ、ハードウェア、人のつながりなどがオープン化する。</a:t>
            </a:r>
            <a:endParaRPr lang="en-US" altLang="ja-JP" sz="1000" dirty="0" smtClean="0">
              <a:solidFill>
                <a:schemeClr val="tx1">
                  <a:lumMod val="50000"/>
                  <a:lumOff val="50000"/>
                </a:schemeClr>
              </a:solidFill>
              <a:latin typeface="メイリオ"/>
              <a:ea typeface="メイリオ"/>
              <a:cs typeface="メイリオ"/>
            </a:endParaRPr>
          </a:p>
          <a:p>
            <a:r>
              <a:rPr lang="ja-JP" altLang="en-US" b="1" dirty="0" smtClean="0">
                <a:solidFill>
                  <a:schemeClr val="tx1">
                    <a:lumMod val="50000"/>
                    <a:lumOff val="50000"/>
                  </a:schemeClr>
                </a:solidFill>
                <a:latin typeface="メイリオ"/>
                <a:ea typeface="メイリオ"/>
                <a:cs typeface="メイリオ"/>
              </a:rPr>
              <a:t>スマート化</a:t>
            </a:r>
            <a:endParaRPr lang="en-US" altLang="ja-JP" b="1" dirty="0" smtClean="0">
              <a:solidFill>
                <a:schemeClr val="tx1">
                  <a:lumMod val="50000"/>
                  <a:lumOff val="50000"/>
                </a:schemeClr>
              </a:solidFill>
              <a:latin typeface="メイリオ"/>
              <a:ea typeface="メイリオ"/>
              <a:cs typeface="メイリオ"/>
            </a:endParaRPr>
          </a:p>
          <a:p>
            <a:r>
              <a:rPr lang="ja-JP" altLang="en-US" sz="1000" dirty="0" smtClean="0">
                <a:solidFill>
                  <a:schemeClr val="tx1">
                    <a:lumMod val="50000"/>
                    <a:lumOff val="50000"/>
                  </a:schemeClr>
                </a:solidFill>
                <a:latin typeface="メイリオ"/>
                <a:ea typeface="メイリオ"/>
                <a:cs typeface="メイリオ"/>
              </a:rPr>
              <a:t>人工知能（</a:t>
            </a:r>
            <a:r>
              <a:rPr lang="en-US" altLang="ja-JP" sz="1000" dirty="0" smtClean="0">
                <a:solidFill>
                  <a:schemeClr val="tx1">
                    <a:lumMod val="50000"/>
                    <a:lumOff val="50000"/>
                  </a:schemeClr>
                </a:solidFill>
                <a:latin typeface="メイリオ"/>
                <a:ea typeface="メイリオ"/>
                <a:cs typeface="メイリオ"/>
              </a:rPr>
              <a:t>AI: Artificial Intelligence</a:t>
            </a:r>
            <a:r>
              <a:rPr lang="ja-JP" altLang="en-US" sz="1000" dirty="0" smtClean="0">
                <a:solidFill>
                  <a:schemeClr val="tx1">
                    <a:lumMod val="50000"/>
                    <a:lumOff val="50000"/>
                  </a:schemeClr>
                </a:solidFill>
                <a:latin typeface="メイリオ"/>
                <a:ea typeface="メイリオ"/>
                <a:cs typeface="メイリオ"/>
              </a:rPr>
              <a:t>）に牽引され、新しい人と機械との関係が模索される。</a:t>
            </a:r>
            <a:endParaRPr lang="en-US" altLang="ja-JP" sz="1000" dirty="0" smtClean="0">
              <a:solidFill>
                <a:schemeClr val="tx1">
                  <a:lumMod val="50000"/>
                  <a:lumOff val="50000"/>
                </a:schemeClr>
              </a:solidFill>
              <a:latin typeface="メイリオ"/>
              <a:ea typeface="メイリオ"/>
              <a:cs typeface="メイリオ"/>
            </a:endParaRPr>
          </a:p>
          <a:p>
            <a:r>
              <a:rPr kumimoji="1" lang="ja-JP" altLang="en-US" b="1" dirty="0" smtClean="0">
                <a:solidFill>
                  <a:schemeClr val="tx1">
                    <a:lumMod val="50000"/>
                    <a:lumOff val="50000"/>
                  </a:schemeClr>
                </a:solidFill>
                <a:latin typeface="メイリオ"/>
                <a:ea typeface="メイリオ"/>
                <a:cs typeface="メイリオ"/>
              </a:rPr>
              <a:t>サービス化</a:t>
            </a:r>
            <a:endParaRPr kumimoji="1" lang="en-US" altLang="ja-JP" b="1" dirty="0" smtClean="0">
              <a:solidFill>
                <a:schemeClr val="tx1">
                  <a:lumMod val="50000"/>
                  <a:lumOff val="50000"/>
                </a:schemeClr>
              </a:solidFill>
              <a:latin typeface="メイリオ"/>
              <a:ea typeface="メイリオ"/>
              <a:cs typeface="メイリオ"/>
            </a:endParaRPr>
          </a:p>
          <a:p>
            <a:r>
              <a:rPr lang="ja-JP" altLang="en-US" sz="1000" dirty="0" smtClean="0">
                <a:solidFill>
                  <a:schemeClr val="tx1">
                    <a:lumMod val="50000"/>
                    <a:lumOff val="50000"/>
                  </a:schemeClr>
                </a:solidFill>
                <a:latin typeface="メイリオ"/>
                <a:ea typeface="メイリオ"/>
                <a:cs typeface="メイリオ"/>
              </a:rPr>
              <a:t>クラウド・コンピューティングに牽引され、インフラ、プラットフォーム、アプリケーションの全てのレイヤーでサービス化が促進される。</a:t>
            </a:r>
            <a:endParaRPr kumimoji="1" lang="ja-JP" altLang="en-US" sz="1000" dirty="0">
              <a:solidFill>
                <a:schemeClr val="tx1">
                  <a:lumMod val="50000"/>
                  <a:lumOff val="50000"/>
                </a:schemeClr>
              </a:solidFill>
              <a:latin typeface="メイリオ"/>
              <a:ea typeface="メイリオ"/>
              <a:cs typeface="メイリオ"/>
            </a:endParaRPr>
          </a:p>
        </p:txBody>
      </p:sp>
      <p:sp>
        <p:nvSpPr>
          <p:cNvPr id="110" name="テキスト ボックス 109"/>
          <p:cNvSpPr txBox="1"/>
          <p:nvPr/>
        </p:nvSpPr>
        <p:spPr>
          <a:xfrm>
            <a:off x="5985105" y="1033779"/>
            <a:ext cx="2820228" cy="1938992"/>
          </a:xfrm>
          <a:prstGeom prst="rect">
            <a:avLst/>
          </a:prstGeom>
          <a:noFill/>
        </p:spPr>
        <p:txBody>
          <a:bodyPr wrap="square" rtlCol="0">
            <a:spAutoFit/>
          </a:bodyPr>
          <a:lstStyle/>
          <a:p>
            <a:pPr algn="ctr"/>
            <a:r>
              <a:rPr kumimoji="1" lang="en-US" altLang="ja-JP" sz="2000" b="1" dirty="0" smtClean="0">
                <a:solidFill>
                  <a:schemeClr val="tx1">
                    <a:lumMod val="50000"/>
                    <a:lumOff val="50000"/>
                  </a:schemeClr>
                </a:solidFill>
                <a:latin typeface="メイリオ"/>
                <a:ea typeface="メイリオ"/>
                <a:cs typeface="メイリオ"/>
              </a:rPr>
              <a:t>IT</a:t>
            </a:r>
            <a:r>
              <a:rPr kumimoji="1" lang="ja-JP" altLang="en-US" sz="2000" b="1" dirty="0" smtClean="0">
                <a:solidFill>
                  <a:schemeClr val="tx1">
                    <a:lumMod val="50000"/>
                    <a:lumOff val="50000"/>
                  </a:schemeClr>
                </a:solidFill>
                <a:latin typeface="メイリオ"/>
                <a:ea typeface="メイリオ"/>
                <a:cs typeface="メイリオ"/>
              </a:rPr>
              <a:t>ビジネス</a:t>
            </a:r>
            <a:r>
              <a:rPr kumimoji="1" lang="en-US" altLang="ja-JP" sz="2000" b="1" dirty="0" smtClean="0">
                <a:solidFill>
                  <a:schemeClr val="tx1">
                    <a:lumMod val="50000"/>
                    <a:lumOff val="50000"/>
                  </a:schemeClr>
                </a:solidFill>
                <a:latin typeface="メイリオ"/>
                <a:ea typeface="メイリオ"/>
                <a:cs typeface="メイリオ"/>
              </a:rPr>
              <a:t> </a:t>
            </a:r>
            <a:r>
              <a:rPr kumimoji="1" lang="ja-JP" altLang="en-US" sz="1200" b="1" dirty="0" smtClean="0">
                <a:solidFill>
                  <a:schemeClr val="tx1">
                    <a:lumMod val="50000"/>
                    <a:lumOff val="50000"/>
                  </a:schemeClr>
                </a:solidFill>
                <a:latin typeface="メイリオ"/>
                <a:ea typeface="メイリオ"/>
                <a:cs typeface="メイリオ"/>
              </a:rPr>
              <a:t>から</a:t>
            </a:r>
            <a:r>
              <a:rPr kumimoji="1" lang="en-US" altLang="ja-JP" sz="1200" b="1" dirty="0" smtClean="0">
                <a:solidFill>
                  <a:schemeClr val="tx1">
                    <a:lumMod val="50000"/>
                    <a:lumOff val="50000"/>
                  </a:schemeClr>
                </a:solidFill>
                <a:latin typeface="メイリオ"/>
                <a:ea typeface="メイリオ"/>
                <a:cs typeface="メイリオ"/>
              </a:rPr>
              <a:t> </a:t>
            </a:r>
          </a:p>
          <a:p>
            <a:pPr algn="ctr"/>
            <a:r>
              <a:rPr kumimoji="1" lang="ja-JP" altLang="en-US" sz="2000" b="1" dirty="0" smtClean="0">
                <a:solidFill>
                  <a:schemeClr val="tx1">
                    <a:lumMod val="50000"/>
                    <a:lumOff val="50000"/>
                  </a:schemeClr>
                </a:solidFill>
                <a:latin typeface="メイリオ"/>
                <a:ea typeface="メイリオ"/>
                <a:cs typeface="メイリオ"/>
              </a:rPr>
              <a:t>デジタル・ビジネス</a:t>
            </a:r>
            <a:r>
              <a:rPr kumimoji="1" lang="en-US" altLang="ja-JP" sz="2000" b="1" dirty="0" smtClean="0">
                <a:solidFill>
                  <a:schemeClr val="tx1">
                    <a:lumMod val="50000"/>
                    <a:lumOff val="50000"/>
                  </a:schemeClr>
                </a:solidFill>
                <a:latin typeface="メイリオ"/>
                <a:ea typeface="メイリオ"/>
                <a:cs typeface="メイリオ"/>
              </a:rPr>
              <a:t> </a:t>
            </a:r>
            <a:r>
              <a:rPr kumimoji="1" lang="ja-JP" altLang="en-US" sz="1200" b="1" dirty="0" smtClean="0">
                <a:solidFill>
                  <a:schemeClr val="tx1">
                    <a:lumMod val="50000"/>
                    <a:lumOff val="50000"/>
                  </a:schemeClr>
                </a:solidFill>
                <a:latin typeface="メイリオ"/>
                <a:ea typeface="メイリオ"/>
                <a:cs typeface="メイリオ"/>
              </a:rPr>
              <a:t>へ</a:t>
            </a:r>
            <a:endParaRPr kumimoji="1" lang="en-US" altLang="ja-JP" sz="1200" b="1" dirty="0" smtClean="0">
              <a:solidFill>
                <a:schemeClr val="tx1">
                  <a:lumMod val="50000"/>
                  <a:lumOff val="50000"/>
                </a:schemeClr>
              </a:solidFill>
              <a:latin typeface="メイリオ"/>
              <a:ea typeface="メイリオ"/>
              <a:cs typeface="メイリオ"/>
            </a:endParaRPr>
          </a:p>
          <a:p>
            <a:endParaRPr lang="en-US" altLang="ja-JP" sz="1000" dirty="0" smtClean="0">
              <a:solidFill>
                <a:schemeClr val="tx1">
                  <a:lumMod val="50000"/>
                  <a:lumOff val="50000"/>
                </a:schemeClr>
              </a:solidFill>
              <a:latin typeface="メイリオ"/>
              <a:ea typeface="メイリオ"/>
              <a:cs typeface="メイリオ"/>
            </a:endParaRPr>
          </a:p>
          <a:p>
            <a:r>
              <a:rPr lang="en-US" altLang="ja-JP" sz="1000" dirty="0" err="1" smtClean="0">
                <a:solidFill>
                  <a:schemeClr val="tx1">
                    <a:lumMod val="50000"/>
                    <a:lumOff val="50000"/>
                  </a:schemeClr>
                </a:solidFill>
                <a:latin typeface="メイリオ"/>
                <a:ea typeface="メイリオ"/>
                <a:cs typeface="メイリオ"/>
              </a:rPr>
              <a:t>IoT</a:t>
            </a:r>
            <a:r>
              <a:rPr lang="ja-JP" altLang="en-US" sz="1000" dirty="0" smtClean="0">
                <a:solidFill>
                  <a:schemeClr val="tx1">
                    <a:lumMod val="50000"/>
                    <a:lumOff val="50000"/>
                  </a:schemeClr>
                </a:solidFill>
                <a:latin typeface="メイリオ"/>
                <a:ea typeface="メイリオ"/>
                <a:cs typeface="メイリオ"/>
              </a:rPr>
              <a:t>の普及は現実社会のデジタルデータ化を加速する。また、ロボットや</a:t>
            </a:r>
            <a:r>
              <a:rPr lang="en-US" altLang="ja-JP" sz="1000" dirty="0" smtClean="0">
                <a:solidFill>
                  <a:schemeClr val="tx1">
                    <a:lumMod val="50000"/>
                    <a:lumOff val="50000"/>
                  </a:schemeClr>
                </a:solidFill>
                <a:latin typeface="メイリオ"/>
                <a:ea typeface="メイリオ"/>
                <a:cs typeface="メイリオ"/>
              </a:rPr>
              <a:t>3D</a:t>
            </a:r>
            <a:r>
              <a:rPr lang="ja-JP" altLang="en-US" sz="1000" dirty="0" smtClean="0">
                <a:solidFill>
                  <a:schemeClr val="tx1">
                    <a:lumMod val="50000"/>
                    <a:lumOff val="50000"/>
                  </a:schemeClr>
                </a:solidFill>
                <a:latin typeface="メイリオ"/>
                <a:ea typeface="メイリオ"/>
                <a:cs typeface="メイリオ"/>
              </a:rPr>
              <a:t>プリンティングの登場は、「情報」の受け渡しを越えた機械</a:t>
            </a:r>
            <a:r>
              <a:rPr lang="ja-JP" altLang="en-US" sz="1000" dirty="0">
                <a:solidFill>
                  <a:schemeClr val="tx1">
                    <a:lumMod val="50000"/>
                    <a:lumOff val="50000"/>
                  </a:schemeClr>
                </a:solidFill>
                <a:latin typeface="メイリオ"/>
                <a:ea typeface="メイリオ"/>
                <a:cs typeface="メイリオ"/>
              </a:rPr>
              <a:t>と人間と</a:t>
            </a:r>
            <a:r>
              <a:rPr lang="ja-JP" altLang="en-US" sz="1000" dirty="0" smtClean="0">
                <a:solidFill>
                  <a:schemeClr val="tx1">
                    <a:lumMod val="50000"/>
                    <a:lumOff val="50000"/>
                  </a:schemeClr>
                </a:solidFill>
                <a:latin typeface="メイリオ"/>
                <a:ea typeface="メイリオ"/>
                <a:cs typeface="メイリオ"/>
              </a:rPr>
              <a:t>の新しい係わりを生みだしている。</a:t>
            </a:r>
            <a:endParaRPr lang="en-US" altLang="ja-JP" sz="1000" dirty="0" smtClean="0">
              <a:solidFill>
                <a:schemeClr val="tx1">
                  <a:lumMod val="50000"/>
                  <a:lumOff val="50000"/>
                </a:schemeClr>
              </a:solidFill>
              <a:latin typeface="メイリオ"/>
              <a:ea typeface="メイリオ"/>
              <a:cs typeface="メイリオ"/>
            </a:endParaRPr>
          </a:p>
          <a:p>
            <a:r>
              <a:rPr kumimoji="1" lang="ja-JP" altLang="en-US" sz="1000" dirty="0" smtClean="0">
                <a:solidFill>
                  <a:schemeClr val="tx1">
                    <a:lumMod val="50000"/>
                    <a:lumOff val="50000"/>
                  </a:schemeClr>
                </a:solidFill>
                <a:latin typeface="メイリオ"/>
                <a:ea typeface="メイリオ"/>
                <a:cs typeface="メイリオ"/>
              </a:rPr>
              <a:t>日常生活や社会、経済に関わる活動は、これまでにも増して「デジタル」が広範に支える時代を迎えようとしている。</a:t>
            </a:r>
            <a:endParaRPr kumimoji="1" lang="en-US" altLang="ja-JP" sz="1000" dirty="0" smtClean="0">
              <a:solidFill>
                <a:schemeClr val="tx1">
                  <a:lumMod val="50000"/>
                  <a:lumOff val="50000"/>
                </a:schemeClr>
              </a:solidFill>
              <a:latin typeface="メイリオ"/>
              <a:ea typeface="メイリオ"/>
              <a:cs typeface="メイリオ"/>
            </a:endParaRPr>
          </a:p>
        </p:txBody>
      </p:sp>
      <p:sp>
        <p:nvSpPr>
          <p:cNvPr id="111" name="二等辺三角形 110"/>
          <p:cNvSpPr/>
          <p:nvPr/>
        </p:nvSpPr>
        <p:spPr>
          <a:xfrm rot="10800000">
            <a:off x="5985105" y="3085883"/>
            <a:ext cx="2820228" cy="481517"/>
          </a:xfrm>
          <a:prstGeom prst="triangle">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直角三角形 52"/>
          <p:cNvSpPr/>
          <p:nvPr/>
        </p:nvSpPr>
        <p:spPr>
          <a:xfrm rot="10800000">
            <a:off x="4232318" y="1038449"/>
            <a:ext cx="1368835" cy="1368773"/>
          </a:xfrm>
          <a:prstGeom prst="rtTriangle">
            <a:avLst/>
          </a:prstGeom>
          <a:solidFill>
            <a:srgbClr val="8000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cxnSp>
        <p:nvCxnSpPr>
          <p:cNvPr id="73" name="直線矢印コネクタ 72"/>
          <p:cNvCxnSpPr>
            <a:endCxn id="53" idx="2"/>
          </p:cNvCxnSpPr>
          <p:nvPr/>
        </p:nvCxnSpPr>
        <p:spPr>
          <a:xfrm flipV="1">
            <a:off x="1388439" y="1038449"/>
            <a:ext cx="4212714" cy="4226494"/>
          </a:xfrm>
          <a:prstGeom prst="straightConnector1">
            <a:avLst/>
          </a:prstGeom>
          <a:ln w="762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45" name="正方形/長方形 44"/>
          <p:cNvSpPr/>
          <p:nvPr/>
        </p:nvSpPr>
        <p:spPr>
          <a:xfrm>
            <a:off x="244061" y="5168885"/>
            <a:ext cx="1226274" cy="1224742"/>
          </a:xfrm>
          <a:prstGeom prst="rect">
            <a:avLst/>
          </a:prstGeom>
          <a:solidFill>
            <a:srgbClr val="FF6600"/>
          </a:solidFill>
          <a:ln>
            <a:solidFill>
              <a:schemeClr val="bg1"/>
            </a:solid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w="38100" cmpd="sng">
                <a:solidFill>
                  <a:srgbClr val="FFFFFF"/>
                </a:solidFill>
              </a:ln>
              <a:solidFill>
                <a:srgbClr val="FFFFFF"/>
              </a:solidFill>
              <a:latin typeface="メイリオ"/>
              <a:ea typeface="メイリオ"/>
              <a:cs typeface="メイリオ"/>
            </a:endParaRPr>
          </a:p>
        </p:txBody>
      </p:sp>
      <p:sp>
        <p:nvSpPr>
          <p:cNvPr id="71" name="テキスト ボックス 70"/>
          <p:cNvSpPr txBox="1"/>
          <p:nvPr/>
        </p:nvSpPr>
        <p:spPr>
          <a:xfrm>
            <a:off x="288965" y="5264941"/>
            <a:ext cx="1107996" cy="1046440"/>
          </a:xfrm>
          <a:prstGeom prst="rect">
            <a:avLst/>
          </a:prstGeom>
          <a:noFill/>
          <a:ln>
            <a:noFill/>
          </a:ln>
        </p:spPr>
        <p:txBody>
          <a:bodyPr wrap="none" rtlCol="0">
            <a:spAutoFit/>
          </a:bodyPr>
          <a:lstStyle/>
          <a:p>
            <a:r>
              <a:rPr kumimoji="1" lang="en-US" altLang="ja-JP" sz="2400" dirty="0" smtClean="0">
                <a:solidFill>
                  <a:schemeClr val="bg1"/>
                </a:solidFill>
                <a:latin typeface="メイリオ"/>
                <a:ea typeface="メイリオ"/>
                <a:cs typeface="メイリオ"/>
              </a:rPr>
              <a:t>IT</a:t>
            </a:r>
            <a:r>
              <a:rPr kumimoji="1" lang="ja-JP" altLang="en-US" sz="1200" dirty="0" smtClean="0">
                <a:solidFill>
                  <a:schemeClr val="bg1"/>
                </a:solidFill>
                <a:latin typeface="メイリオ"/>
                <a:ea typeface="メイリオ"/>
                <a:cs typeface="メイリオ"/>
              </a:rPr>
              <a:t>から</a:t>
            </a:r>
            <a:endParaRPr kumimoji="1" lang="en-US" altLang="ja-JP" sz="1200" dirty="0" smtClean="0">
              <a:solidFill>
                <a:schemeClr val="bg1"/>
              </a:solidFill>
              <a:latin typeface="メイリオ"/>
              <a:ea typeface="メイリオ"/>
              <a:cs typeface="メイリオ"/>
            </a:endParaRPr>
          </a:p>
          <a:p>
            <a:r>
              <a:rPr lang="en-US" altLang="ja-JP" sz="600" dirty="0" smtClean="0">
                <a:solidFill>
                  <a:schemeClr val="bg1"/>
                </a:solidFill>
                <a:latin typeface="メイリオ"/>
                <a:ea typeface="メイリオ"/>
                <a:cs typeface="メイリオ"/>
              </a:rPr>
              <a:t>Information Technology</a:t>
            </a:r>
            <a:endParaRPr kumimoji="1" lang="en-US" altLang="ja-JP" sz="600" dirty="0" smtClean="0">
              <a:solidFill>
                <a:schemeClr val="bg1"/>
              </a:solidFill>
              <a:latin typeface="メイリオ"/>
              <a:ea typeface="メイリオ"/>
              <a:cs typeface="メイリオ"/>
            </a:endParaRPr>
          </a:p>
          <a:p>
            <a:r>
              <a:rPr lang="en-US" altLang="ja-JP" sz="2400" dirty="0" smtClean="0">
                <a:solidFill>
                  <a:schemeClr val="bg1"/>
                </a:solidFill>
                <a:latin typeface="メイリオ"/>
                <a:ea typeface="メイリオ"/>
                <a:cs typeface="メイリオ"/>
              </a:rPr>
              <a:t>DT</a:t>
            </a:r>
            <a:r>
              <a:rPr lang="ja-JP" altLang="en-US" sz="1200" dirty="0" smtClean="0">
                <a:solidFill>
                  <a:schemeClr val="bg1"/>
                </a:solidFill>
                <a:latin typeface="メイリオ"/>
                <a:ea typeface="メイリオ"/>
                <a:cs typeface="メイリオ"/>
              </a:rPr>
              <a:t>へ</a:t>
            </a:r>
            <a:endParaRPr lang="en-US" altLang="ja-JP" sz="600" dirty="0" smtClean="0">
              <a:solidFill>
                <a:schemeClr val="bg1"/>
              </a:solidFill>
              <a:latin typeface="メイリオ"/>
              <a:ea typeface="メイリオ"/>
              <a:cs typeface="メイリオ"/>
            </a:endParaRPr>
          </a:p>
          <a:p>
            <a:r>
              <a:rPr kumimoji="1" lang="en-US" altLang="ja-JP" sz="600" dirty="0" smtClean="0">
                <a:solidFill>
                  <a:schemeClr val="bg1"/>
                </a:solidFill>
                <a:latin typeface="メイリオ"/>
                <a:ea typeface="メイリオ"/>
                <a:cs typeface="メイリオ"/>
              </a:rPr>
              <a:t>Digital Technology  </a:t>
            </a:r>
            <a:endParaRPr kumimoji="1" lang="ja-JP" altLang="en-US" sz="600" dirty="0">
              <a:solidFill>
                <a:schemeClr val="bg1"/>
              </a:solidFill>
              <a:latin typeface="メイリオ"/>
              <a:ea typeface="メイリオ"/>
              <a:cs typeface="メイリオ"/>
            </a:endParaRPr>
          </a:p>
        </p:txBody>
      </p:sp>
      <p:sp>
        <p:nvSpPr>
          <p:cNvPr id="86" name="テキスト ボックス 85"/>
          <p:cNvSpPr txBox="1"/>
          <p:nvPr/>
        </p:nvSpPr>
        <p:spPr>
          <a:xfrm>
            <a:off x="3179275" y="2853862"/>
            <a:ext cx="745517" cy="369332"/>
          </a:xfrm>
          <a:prstGeom prst="rect">
            <a:avLst/>
          </a:prstGeom>
          <a:noFill/>
          <a:ln>
            <a:noFill/>
          </a:ln>
        </p:spPr>
        <p:txBody>
          <a:bodyPr wrap="none" rtlCol="0">
            <a:spAutoFit/>
          </a:bodyPr>
          <a:lstStyle/>
          <a:p>
            <a:r>
              <a:rPr lang="en-US" altLang="ja-JP" dirty="0" err="1" smtClean="0">
                <a:solidFill>
                  <a:schemeClr val="bg1"/>
                </a:solidFill>
                <a:latin typeface="メイリオ"/>
                <a:ea typeface="メイリオ"/>
                <a:cs typeface="メイリオ"/>
              </a:rPr>
              <a:t>SaaS</a:t>
            </a:r>
            <a:endParaRPr kumimoji="1" lang="ja-JP" altLang="en-US" dirty="0">
              <a:solidFill>
                <a:schemeClr val="bg1"/>
              </a:solidFill>
              <a:latin typeface="メイリオ"/>
              <a:ea typeface="メイリオ"/>
              <a:cs typeface="メイリオ"/>
            </a:endParaRPr>
          </a:p>
        </p:txBody>
      </p:sp>
      <p:sp>
        <p:nvSpPr>
          <p:cNvPr id="87" name="テキスト ボックス 86"/>
          <p:cNvSpPr txBox="1"/>
          <p:nvPr/>
        </p:nvSpPr>
        <p:spPr>
          <a:xfrm>
            <a:off x="2325172" y="3811501"/>
            <a:ext cx="730977" cy="369332"/>
          </a:xfrm>
          <a:prstGeom prst="rect">
            <a:avLst/>
          </a:prstGeom>
          <a:noFill/>
          <a:ln>
            <a:noFill/>
          </a:ln>
        </p:spPr>
        <p:txBody>
          <a:bodyPr wrap="none" rtlCol="0">
            <a:spAutoFit/>
          </a:bodyPr>
          <a:lstStyle/>
          <a:p>
            <a:r>
              <a:rPr lang="en-US" altLang="ja-JP" dirty="0" err="1" smtClean="0">
                <a:solidFill>
                  <a:schemeClr val="bg1"/>
                </a:solidFill>
                <a:latin typeface="メイリオ"/>
                <a:ea typeface="メイリオ"/>
                <a:cs typeface="メイリオ"/>
              </a:rPr>
              <a:t>PaaS</a:t>
            </a:r>
            <a:endParaRPr kumimoji="1" lang="ja-JP" altLang="en-US" dirty="0">
              <a:solidFill>
                <a:schemeClr val="bg1"/>
              </a:solidFill>
              <a:latin typeface="メイリオ"/>
              <a:ea typeface="メイリオ"/>
              <a:cs typeface="メイリオ"/>
            </a:endParaRPr>
          </a:p>
        </p:txBody>
      </p:sp>
      <p:sp>
        <p:nvSpPr>
          <p:cNvPr id="88" name="テキスト ボックス 87"/>
          <p:cNvSpPr txBox="1"/>
          <p:nvPr/>
        </p:nvSpPr>
        <p:spPr>
          <a:xfrm>
            <a:off x="1700694" y="4440885"/>
            <a:ext cx="688147" cy="369332"/>
          </a:xfrm>
          <a:prstGeom prst="rect">
            <a:avLst/>
          </a:prstGeom>
          <a:noFill/>
          <a:ln>
            <a:noFill/>
          </a:ln>
        </p:spPr>
        <p:txBody>
          <a:bodyPr wrap="none" rtlCol="0">
            <a:spAutoFit/>
          </a:bodyPr>
          <a:lstStyle/>
          <a:p>
            <a:r>
              <a:rPr lang="en-US" altLang="ja-JP" dirty="0" err="1" smtClean="0">
                <a:solidFill>
                  <a:schemeClr val="bg1"/>
                </a:solidFill>
                <a:latin typeface="メイリオ"/>
                <a:ea typeface="メイリオ"/>
                <a:cs typeface="メイリオ"/>
              </a:rPr>
              <a:t>IaaS</a:t>
            </a:r>
            <a:endParaRPr kumimoji="1" lang="ja-JP" altLang="en-US" dirty="0">
              <a:solidFill>
                <a:schemeClr val="bg1"/>
              </a:solidFill>
              <a:latin typeface="メイリオ"/>
              <a:ea typeface="メイリオ"/>
              <a:cs typeface="メイリオ"/>
            </a:endParaRPr>
          </a:p>
        </p:txBody>
      </p:sp>
      <p:sp>
        <p:nvSpPr>
          <p:cNvPr id="82" name="テキスト ボックス 81"/>
          <p:cNvSpPr txBox="1"/>
          <p:nvPr/>
        </p:nvSpPr>
        <p:spPr>
          <a:xfrm>
            <a:off x="4571007" y="1039339"/>
            <a:ext cx="1107996" cy="923330"/>
          </a:xfrm>
          <a:prstGeom prst="rect">
            <a:avLst/>
          </a:prstGeom>
          <a:noFill/>
          <a:ln>
            <a:noFill/>
          </a:ln>
        </p:spPr>
        <p:txBody>
          <a:bodyPr wrap="none" rtlCol="0">
            <a:spAutoFit/>
          </a:bodyPr>
          <a:lstStyle/>
          <a:p>
            <a:r>
              <a:rPr lang="ja-JP" altLang="en-US" dirty="0" smtClean="0">
                <a:solidFill>
                  <a:srgbClr val="FFFFFF"/>
                </a:solidFill>
                <a:latin typeface="メイリオ"/>
                <a:ea typeface="メイリオ"/>
                <a:cs typeface="メイリオ"/>
              </a:rPr>
              <a:t>人工</a:t>
            </a:r>
            <a:endParaRPr lang="en-US" altLang="ja-JP" dirty="0" smtClean="0">
              <a:solidFill>
                <a:srgbClr val="FFFFFF"/>
              </a:solidFill>
              <a:latin typeface="メイリオ"/>
              <a:ea typeface="メイリオ"/>
              <a:cs typeface="メイリオ"/>
            </a:endParaRPr>
          </a:p>
          <a:p>
            <a:endParaRPr lang="en-US" altLang="ja-JP" dirty="0" smtClean="0">
              <a:solidFill>
                <a:srgbClr val="FFFFFF"/>
              </a:solidFill>
              <a:latin typeface="メイリオ"/>
              <a:ea typeface="メイリオ"/>
              <a:cs typeface="メイリオ"/>
            </a:endParaRPr>
          </a:p>
          <a:p>
            <a:r>
              <a:rPr lang="ja-JP" altLang="ja-JP" dirty="0">
                <a:solidFill>
                  <a:srgbClr val="FFFFFF"/>
                </a:solidFill>
                <a:latin typeface="メイリオ"/>
                <a:ea typeface="メイリオ"/>
                <a:cs typeface="メイリオ"/>
              </a:rPr>
              <a:t>　</a:t>
            </a:r>
            <a:r>
              <a:rPr lang="ja-JP" altLang="en-US" dirty="0" smtClean="0">
                <a:solidFill>
                  <a:srgbClr val="FFFFFF"/>
                </a:solidFill>
                <a:latin typeface="メイリオ"/>
                <a:ea typeface="メイリオ"/>
                <a:cs typeface="メイリオ"/>
              </a:rPr>
              <a:t>　知能</a:t>
            </a:r>
            <a:endParaRPr kumimoji="1" lang="ja-JP" altLang="en-US" dirty="0">
              <a:solidFill>
                <a:srgbClr val="FFFFFF"/>
              </a:solidFill>
              <a:latin typeface="メイリオ"/>
              <a:ea typeface="メイリオ"/>
              <a:cs typeface="メイリオ"/>
            </a:endParaRPr>
          </a:p>
        </p:txBody>
      </p:sp>
      <p:sp>
        <p:nvSpPr>
          <p:cNvPr id="85" name="テキスト ボックス 84"/>
          <p:cNvSpPr txBox="1"/>
          <p:nvPr/>
        </p:nvSpPr>
        <p:spPr>
          <a:xfrm>
            <a:off x="4225809" y="1842301"/>
            <a:ext cx="954107" cy="400110"/>
          </a:xfrm>
          <a:prstGeom prst="rect">
            <a:avLst/>
          </a:prstGeom>
          <a:noFill/>
          <a:ln>
            <a:noFill/>
          </a:ln>
        </p:spPr>
        <p:txBody>
          <a:bodyPr wrap="none" rtlCol="0">
            <a:spAutoFit/>
          </a:bodyPr>
          <a:lstStyle/>
          <a:p>
            <a:r>
              <a:rPr kumimoji="1" lang="ja-JP" altLang="en-US" sz="1000" dirty="0" smtClean="0">
                <a:solidFill>
                  <a:schemeClr val="bg1"/>
                </a:solidFill>
                <a:latin typeface="メイリオ"/>
                <a:ea typeface="メイリオ"/>
                <a:cs typeface="メイリオ"/>
              </a:rPr>
              <a:t>コンテクスト</a:t>
            </a:r>
            <a:endParaRPr kumimoji="1" lang="en-US" altLang="ja-JP" sz="1000" dirty="0" smtClean="0">
              <a:solidFill>
                <a:schemeClr val="bg1"/>
              </a:solidFill>
              <a:latin typeface="メイリオ"/>
              <a:ea typeface="メイリオ"/>
              <a:cs typeface="メイリオ"/>
            </a:endParaRPr>
          </a:p>
          <a:p>
            <a:r>
              <a:rPr lang="ja-JP" altLang="en-US" sz="1000" dirty="0" smtClean="0">
                <a:solidFill>
                  <a:schemeClr val="bg1"/>
                </a:solidFill>
                <a:latin typeface="メイリオ"/>
                <a:ea typeface="メイリオ"/>
                <a:cs typeface="メイリオ"/>
              </a:rPr>
              <a:t>テクノロジー</a:t>
            </a:r>
            <a:endParaRPr kumimoji="1" lang="ja-JP" altLang="en-US" sz="10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565020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800" dirty="0" smtClean="0">
                <a:solidFill>
                  <a:schemeClr val="bg1"/>
                </a:solidFill>
                <a:latin typeface="メイリオ"/>
                <a:ea typeface="メイリオ"/>
                <a:cs typeface="メイリオ"/>
              </a:rPr>
              <a:t>第３章</a:t>
            </a:r>
            <a:endParaRPr lang="en-US" altLang="ja-JP" sz="2800" dirty="0" smtClean="0">
              <a:solidFill>
                <a:schemeClr val="bg1"/>
              </a:solidFill>
              <a:latin typeface="メイリオ"/>
              <a:ea typeface="メイリオ"/>
              <a:cs typeface="メイリオ"/>
            </a:endParaRPr>
          </a:p>
          <a:p>
            <a:pPr algn="r"/>
            <a:r>
              <a:rPr lang="ja-JP" altLang="ja-JP" sz="2000" dirty="0">
                <a:solidFill>
                  <a:srgbClr val="FFFFFF"/>
                </a:solidFill>
                <a:latin typeface="メイリオ"/>
                <a:ea typeface="メイリオ"/>
                <a:cs typeface="メイリオ"/>
              </a:rPr>
              <a:t>ポスト</a:t>
            </a:r>
            <a:r>
              <a:rPr lang="en-US" altLang="ja-JP" sz="2000" dirty="0">
                <a:solidFill>
                  <a:srgbClr val="FFFFFF"/>
                </a:solidFill>
                <a:latin typeface="メイリオ"/>
                <a:ea typeface="メイリオ"/>
                <a:cs typeface="メイリオ"/>
              </a:rPr>
              <a:t>SI</a:t>
            </a:r>
            <a:r>
              <a:rPr lang="ja-JP" altLang="ja-JP" sz="2000" dirty="0">
                <a:solidFill>
                  <a:srgbClr val="FFFFFF"/>
                </a:solidFill>
                <a:latin typeface="メイリオ"/>
                <a:ea typeface="メイリオ"/>
                <a:cs typeface="メイリオ"/>
              </a:rPr>
              <a:t>ビジネス</a:t>
            </a:r>
            <a:r>
              <a:rPr lang="ja-JP" altLang="ja-JP" sz="2000" dirty="0" smtClean="0">
                <a:solidFill>
                  <a:srgbClr val="FFFFFF"/>
                </a:solidFill>
                <a:latin typeface="メイリオ"/>
                <a:ea typeface="メイリオ"/>
                <a:cs typeface="メイリオ"/>
              </a:rPr>
              <a:t>の</a:t>
            </a:r>
            <a:endParaRPr lang="en-US" altLang="ja-JP" sz="2000" dirty="0" smtClean="0">
              <a:solidFill>
                <a:srgbClr val="FFFFFF"/>
              </a:solidFill>
              <a:latin typeface="メイリオ"/>
              <a:ea typeface="メイリオ"/>
              <a:cs typeface="メイリオ"/>
            </a:endParaRPr>
          </a:p>
          <a:p>
            <a:pPr algn="r"/>
            <a:r>
              <a:rPr lang="en-US" altLang="ja-JP" sz="2000" dirty="0" smtClean="0">
                <a:solidFill>
                  <a:srgbClr val="FFFFFF"/>
                </a:solidFill>
                <a:latin typeface="メイリオ"/>
                <a:ea typeface="メイリオ"/>
                <a:cs typeface="メイリオ"/>
              </a:rPr>
              <a:t>4</a:t>
            </a:r>
            <a:r>
              <a:rPr lang="ja-JP" altLang="ja-JP" sz="2000" dirty="0">
                <a:solidFill>
                  <a:srgbClr val="FFFFFF"/>
                </a:solidFill>
                <a:latin typeface="メイリオ"/>
                <a:ea typeface="メイリオ"/>
                <a:cs typeface="メイリオ"/>
              </a:rPr>
              <a:t>つの戦略と</a:t>
            </a:r>
            <a:r>
              <a:rPr lang="en-US" altLang="ja-JP" sz="2000" dirty="0">
                <a:solidFill>
                  <a:srgbClr val="FFFFFF"/>
                </a:solidFill>
                <a:latin typeface="メイリオ"/>
                <a:ea typeface="メイリオ"/>
                <a:cs typeface="メイリオ"/>
              </a:rPr>
              <a:t>9</a:t>
            </a:r>
            <a:r>
              <a:rPr lang="ja-JP" altLang="ja-JP" sz="2000" dirty="0" smtClean="0">
                <a:solidFill>
                  <a:srgbClr val="FFFFFF"/>
                </a:solidFill>
                <a:latin typeface="メイリオ"/>
                <a:ea typeface="メイリオ"/>
                <a:cs typeface="メイリオ"/>
              </a:rPr>
              <a:t>つの</a:t>
            </a:r>
            <a:r>
              <a:rPr lang="ja-JP" altLang="en-US" sz="2000" dirty="0" smtClean="0">
                <a:solidFill>
                  <a:srgbClr val="FFFFFF"/>
                </a:solidFill>
                <a:latin typeface="メイリオ"/>
                <a:ea typeface="メイリオ"/>
                <a:cs typeface="メイリオ"/>
              </a:rPr>
              <a:t>シナリオ</a:t>
            </a:r>
            <a:endParaRPr lang="en-US" altLang="ja-JP" sz="2000" dirty="0" smtClean="0">
              <a:solidFill>
                <a:srgbClr val="FFFFFF"/>
              </a:solidFill>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5110391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ポスト</a:t>
            </a:r>
            <a:r>
              <a:rPr kumimoji="1" lang="en-US" altLang="ja-JP" dirty="0" smtClean="0"/>
              <a:t>SI</a:t>
            </a:r>
            <a:r>
              <a:rPr kumimoji="1" lang="ja-JP" altLang="en-US" dirty="0" smtClean="0"/>
              <a:t>ビジネスの位置付け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sp>
        <p:nvSpPr>
          <p:cNvPr id="4" name="正方形/長方形 3"/>
          <p:cNvSpPr/>
          <p:nvPr/>
        </p:nvSpPr>
        <p:spPr>
          <a:xfrm>
            <a:off x="457200" y="1151922"/>
            <a:ext cx="3943142" cy="3858805"/>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754178" y="1151923"/>
            <a:ext cx="3943141" cy="385880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754178" y="5242090"/>
            <a:ext cx="3943141" cy="113715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国内</a:t>
            </a:r>
            <a:r>
              <a:rPr kumimoji="1" lang="en-US" altLang="ja-JP" sz="1600" dirty="0" smtClean="0">
                <a:solidFill>
                  <a:srgbClr val="FFFFFF"/>
                </a:solidFill>
                <a:latin typeface="ＭＳ Ｐゴシック"/>
                <a:ea typeface="ＭＳ Ｐゴシック"/>
                <a:cs typeface="ＭＳ Ｐゴシック"/>
              </a:rPr>
              <a:t>SI</a:t>
            </a:r>
            <a:r>
              <a:rPr kumimoji="1" lang="ja-JP" altLang="en-US" sz="1600" dirty="0" smtClean="0">
                <a:solidFill>
                  <a:srgbClr val="FFFFFF"/>
                </a:solidFill>
                <a:latin typeface="ＭＳ Ｐゴシック"/>
                <a:ea typeface="ＭＳ Ｐゴシック"/>
                <a:cs typeface="ＭＳ Ｐゴシック"/>
              </a:rPr>
              <a:t>事業者が取り組むには難しい領域</a:t>
            </a:r>
            <a:endParaRPr kumimoji="1" lang="en-US" altLang="ja-JP" sz="1600" dirty="0" smtClean="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AWS</a:t>
            </a:r>
            <a:r>
              <a:rPr kumimoji="1" lang="ja-JP" altLang="en-US" sz="1400" dirty="0" smtClean="0">
                <a:solidFill>
                  <a:srgbClr val="FFFFFF"/>
                </a:solidFill>
                <a:latin typeface="ＭＳ Ｐゴシック"/>
                <a:ea typeface="ＭＳ Ｐゴシック"/>
                <a:cs typeface="ＭＳ Ｐゴシック"/>
              </a:rPr>
              <a:t>や</a:t>
            </a:r>
            <a:r>
              <a:rPr kumimoji="1" lang="en-US" altLang="ja-JP" sz="1400" dirty="0" smtClean="0">
                <a:solidFill>
                  <a:srgbClr val="FFFFFF"/>
                </a:solidFill>
                <a:latin typeface="ＭＳ Ｐゴシック"/>
                <a:ea typeface="ＭＳ Ｐゴシック"/>
                <a:cs typeface="ＭＳ Ｐゴシック"/>
              </a:rPr>
              <a:t>Windows Azure Platform</a:t>
            </a:r>
            <a:r>
              <a:rPr kumimoji="1" lang="ja-JP" altLang="en-US" sz="1400" dirty="0" smtClean="0">
                <a:solidFill>
                  <a:srgbClr val="FFFFFF"/>
                </a:solidFill>
                <a:latin typeface="ＭＳ Ｐゴシック"/>
                <a:ea typeface="ＭＳ Ｐゴシック"/>
                <a:cs typeface="ＭＳ Ｐゴシック"/>
              </a:rPr>
              <a:t>などの</a:t>
            </a:r>
            <a:r>
              <a:rPr kumimoji="1" lang="en-US" altLang="ja-JP" sz="1400" dirty="0" err="1" smtClean="0">
                <a:solidFill>
                  <a:srgbClr val="FFFFFF"/>
                </a:solidFill>
                <a:latin typeface="ＭＳ Ｐゴシック"/>
                <a:ea typeface="ＭＳ Ｐゴシック"/>
                <a:cs typeface="ＭＳ Ｐゴシック"/>
              </a:rPr>
              <a:t>IaaS</a:t>
            </a:r>
            <a:r>
              <a:rPr kumimoji="1" lang="ja-JP" altLang="en-US" sz="1400" dirty="0" smtClean="0">
                <a:solidFill>
                  <a:srgbClr val="FFFFFF"/>
                </a:solidFill>
                <a:latin typeface="ＭＳ Ｐゴシック"/>
                <a:ea typeface="ＭＳ Ｐゴシック"/>
                <a:cs typeface="ＭＳ Ｐゴシック"/>
              </a:rPr>
              <a:t>、</a:t>
            </a:r>
            <a:r>
              <a:rPr kumimoji="1" lang="en-US" altLang="ja-JP" sz="1400" dirty="0" err="1" smtClean="0">
                <a:solidFill>
                  <a:srgbClr val="FFFFFF"/>
                </a:solidFill>
                <a:latin typeface="ＭＳ Ｐゴシック"/>
                <a:ea typeface="ＭＳ Ｐゴシック"/>
                <a:cs typeface="ＭＳ Ｐゴシック"/>
              </a:rPr>
              <a:t>Salesforce.com</a:t>
            </a:r>
            <a:r>
              <a:rPr kumimoji="1" lang="ja-JP" altLang="en-US" sz="1400" dirty="0" smtClean="0">
                <a:solidFill>
                  <a:srgbClr val="FFFFFF"/>
                </a:solidFill>
                <a:latin typeface="ＭＳ Ｐゴシック"/>
                <a:ea typeface="ＭＳ Ｐゴシック"/>
                <a:cs typeface="ＭＳ Ｐゴシック"/>
              </a:rPr>
              <a:t>や</a:t>
            </a:r>
            <a:r>
              <a:rPr lang="en-US" altLang="ja-JP" sz="1400" dirty="0" err="1" smtClean="0">
                <a:solidFill>
                  <a:srgbClr val="FFFFFF"/>
                </a:solidFill>
                <a:latin typeface="ＭＳ Ｐゴシック"/>
                <a:ea typeface="ＭＳ Ｐゴシック"/>
                <a:cs typeface="ＭＳ Ｐゴシック"/>
              </a:rPr>
              <a:t>Bluemix</a:t>
            </a:r>
            <a:r>
              <a:rPr lang="ja-JP" altLang="en-US" sz="1400" dirty="0" smtClean="0">
                <a:solidFill>
                  <a:srgbClr val="FFFFFF"/>
                </a:solidFill>
                <a:latin typeface="ＭＳ Ｐゴシック"/>
                <a:ea typeface="ＭＳ Ｐゴシック"/>
                <a:cs typeface="ＭＳ Ｐゴシック"/>
              </a:rPr>
              <a:t>などの汎用</a:t>
            </a:r>
            <a:r>
              <a:rPr lang="en-US" altLang="ja-JP" sz="1400" dirty="0" err="1" smtClean="0">
                <a:solidFill>
                  <a:srgbClr val="FFFFFF"/>
                </a:solidFill>
                <a:latin typeface="ＭＳ Ｐゴシック"/>
                <a:ea typeface="ＭＳ Ｐゴシック"/>
                <a:cs typeface="ＭＳ Ｐゴシック"/>
              </a:rPr>
              <a:t>PaaS</a:t>
            </a:r>
            <a:endParaRPr lang="en-US" altLang="ja-JP" sz="1400" dirty="0">
              <a:solidFill>
                <a:srgbClr val="FFFFFF"/>
              </a:solidFill>
              <a:latin typeface="ＭＳ Ｐゴシック"/>
              <a:ea typeface="ＭＳ Ｐゴシック"/>
              <a:cs typeface="ＭＳ Ｐゴシック"/>
            </a:endParaRPr>
          </a:p>
        </p:txBody>
      </p:sp>
      <p:sp>
        <p:nvSpPr>
          <p:cNvPr id="7" name="正方形/長方形 6"/>
          <p:cNvSpPr/>
          <p:nvPr/>
        </p:nvSpPr>
        <p:spPr>
          <a:xfrm>
            <a:off x="2424545" y="3464204"/>
            <a:ext cx="6161343" cy="127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ＭＳ Ｐゴシック"/>
                <a:ea typeface="ＭＳ Ｐゴシック"/>
                <a:cs typeface="ＭＳ Ｐゴシック"/>
              </a:rPr>
              <a:t>　　減少傾向にはあるが、今後とも存続する業務領域</a:t>
            </a:r>
            <a:endParaRPr kumimoji="1" lang="en-US" altLang="ja-JP" sz="20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lang="ja-JP" altLang="en-US" sz="1600" dirty="0" smtClean="0">
                <a:solidFill>
                  <a:srgbClr val="FFFFFF"/>
                </a:solidFill>
                <a:latin typeface="ＭＳ Ｐゴシック"/>
                <a:ea typeface="ＭＳ Ｐゴシック"/>
                <a:cs typeface="ＭＳ Ｐゴシック"/>
              </a:rPr>
              <a:t>既存システムの保守や周辺機能の追加開発</a:t>
            </a:r>
            <a:endParaRPr lang="en-US" altLang="ja-JP" sz="16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kumimoji="1" lang="ja-JP" altLang="en-US" sz="1600" dirty="0" smtClean="0">
                <a:solidFill>
                  <a:srgbClr val="FFFFFF"/>
                </a:solidFill>
                <a:latin typeface="ＭＳ Ｐゴシック"/>
                <a:ea typeface="ＭＳ Ｐゴシック"/>
                <a:cs typeface="ＭＳ Ｐゴシック"/>
              </a:rPr>
              <a:t>ユーザー企業の独自システムに関する運用管理</a:t>
            </a:r>
            <a:endParaRPr kumimoji="1" lang="en-US" altLang="ja-JP" sz="1600" dirty="0" smtClean="0">
              <a:solidFill>
                <a:srgbClr val="FFFFFF"/>
              </a:solidFill>
              <a:latin typeface="ＭＳ Ｐゴシック"/>
              <a:ea typeface="ＭＳ Ｐゴシック"/>
              <a:cs typeface="ＭＳ Ｐゴシック"/>
            </a:endParaRPr>
          </a:p>
          <a:p>
            <a:pPr marL="742950" lvl="1" indent="-285750">
              <a:buFont typeface="Wingdings" charset="2"/>
              <a:buChar char="v"/>
            </a:pPr>
            <a:r>
              <a:rPr lang="ja-JP" altLang="en-US" sz="1600" dirty="0" smtClean="0">
                <a:solidFill>
                  <a:srgbClr val="FFFFFF"/>
                </a:solidFill>
                <a:latin typeface="ＭＳ Ｐゴシック"/>
                <a:ea typeface="ＭＳ Ｐゴシック"/>
                <a:cs typeface="ＭＳ Ｐゴシック"/>
              </a:rPr>
              <a:t>特定業務・技術スキルを持つ個人に依存した業務</a:t>
            </a:r>
            <a:endParaRPr kumimoji="1" lang="ja-JP" altLang="en-US" sz="16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457200" y="1264113"/>
            <a:ext cx="3943142" cy="584776"/>
          </a:xfrm>
          <a:prstGeom prst="rect">
            <a:avLst/>
          </a:prstGeom>
          <a:noFill/>
        </p:spPr>
        <p:txBody>
          <a:bodyPr wrap="square" rtlCol="0">
            <a:spAutoFit/>
          </a:bodyPr>
          <a:lstStyle/>
          <a:p>
            <a:pPr algn="ctr"/>
            <a:r>
              <a:rPr kumimoji="1" lang="ja-JP" altLang="en-US" sz="3200" smtClean="0">
                <a:solidFill>
                  <a:schemeClr val="bg1"/>
                </a:solidFill>
                <a:latin typeface="メイリオ"/>
                <a:ea typeface="メイリオ"/>
                <a:cs typeface="メイリオ"/>
              </a:rPr>
              <a:t>従来型</a:t>
            </a:r>
            <a:r>
              <a:rPr kumimoji="1" lang="en-US" altLang="ja-JP" sz="3200" smtClean="0">
                <a:solidFill>
                  <a:schemeClr val="bg1"/>
                </a:solidFill>
                <a:latin typeface="メイリオ"/>
                <a:ea typeface="メイリオ"/>
                <a:cs typeface="メイリオ"/>
              </a:rPr>
              <a:t>SI</a:t>
            </a:r>
            <a:r>
              <a:rPr kumimoji="1" lang="ja-JP" altLang="en-US" sz="3200" dirty="0" smtClean="0">
                <a:solidFill>
                  <a:schemeClr val="bg1"/>
                </a:solidFill>
                <a:latin typeface="メイリオ"/>
                <a:ea typeface="メイリオ"/>
                <a:cs typeface="メイリオ"/>
              </a:rPr>
              <a:t>ビジネス</a:t>
            </a:r>
            <a:endParaRPr kumimoji="1" lang="ja-JP" altLang="en-US" sz="3200" dirty="0">
              <a:solidFill>
                <a:schemeClr val="bg1"/>
              </a:solidFill>
              <a:latin typeface="メイリオ"/>
              <a:ea typeface="メイリオ"/>
              <a:cs typeface="メイリオ"/>
            </a:endParaRPr>
          </a:p>
        </p:txBody>
      </p:sp>
      <p:sp>
        <p:nvSpPr>
          <p:cNvPr id="9" name="テキスト ボックス 8"/>
          <p:cNvSpPr txBox="1"/>
          <p:nvPr/>
        </p:nvSpPr>
        <p:spPr>
          <a:xfrm>
            <a:off x="4754178" y="1240530"/>
            <a:ext cx="3943141" cy="584776"/>
          </a:xfrm>
          <a:prstGeom prst="rect">
            <a:avLst/>
          </a:prstGeom>
          <a:noFill/>
        </p:spPr>
        <p:txBody>
          <a:bodyPr wrap="square" rtlCol="0">
            <a:spAutoFit/>
          </a:bodyPr>
          <a:lstStyle/>
          <a:p>
            <a:pPr algn="ctr"/>
            <a:r>
              <a:rPr kumimoji="1" lang="ja-JP" altLang="en-US" sz="3200" dirty="0" smtClean="0">
                <a:solidFill>
                  <a:schemeClr val="bg1"/>
                </a:solidFill>
                <a:latin typeface="メイリオ"/>
                <a:ea typeface="メイリオ"/>
                <a:cs typeface="メイリオ"/>
              </a:rPr>
              <a:t>ポスト</a:t>
            </a:r>
            <a:r>
              <a:rPr kumimoji="1" lang="en-US" altLang="ja-JP" sz="3200" dirty="0" smtClean="0">
                <a:solidFill>
                  <a:schemeClr val="bg1"/>
                </a:solidFill>
                <a:latin typeface="メイリオ"/>
                <a:ea typeface="メイリオ"/>
                <a:cs typeface="メイリオ"/>
              </a:rPr>
              <a:t>SI</a:t>
            </a:r>
            <a:r>
              <a:rPr kumimoji="1" lang="ja-JP" altLang="en-US" sz="3200" dirty="0" smtClean="0">
                <a:solidFill>
                  <a:schemeClr val="bg1"/>
                </a:solidFill>
                <a:latin typeface="メイリオ"/>
                <a:ea typeface="メイリオ"/>
                <a:cs typeface="メイリオ"/>
              </a:rPr>
              <a:t>ビジネス</a:t>
            </a:r>
            <a:endParaRPr kumimoji="1" lang="ja-JP" altLang="en-US" sz="3200" dirty="0">
              <a:solidFill>
                <a:schemeClr val="bg1"/>
              </a:solidFill>
              <a:latin typeface="メイリオ"/>
              <a:ea typeface="メイリオ"/>
              <a:cs typeface="メイリオ"/>
            </a:endParaRPr>
          </a:p>
        </p:txBody>
      </p:sp>
      <p:sp>
        <p:nvSpPr>
          <p:cNvPr id="10" name="テキスト ボックス 9"/>
          <p:cNvSpPr txBox="1"/>
          <p:nvPr/>
        </p:nvSpPr>
        <p:spPr>
          <a:xfrm>
            <a:off x="611560" y="1972991"/>
            <a:ext cx="2759713" cy="1323439"/>
          </a:xfrm>
          <a:prstGeom prst="rect">
            <a:avLst/>
          </a:prstGeom>
          <a:noFill/>
        </p:spPr>
        <p:txBody>
          <a:bodyPr wrap="square" rtlCol="0">
            <a:spAutoFit/>
          </a:bodyPr>
          <a:lstStyle/>
          <a:p>
            <a:r>
              <a:rPr kumimoji="1" lang="ja-JP" altLang="en-US" sz="2000" dirty="0" smtClean="0">
                <a:solidFill>
                  <a:schemeClr val="bg1"/>
                </a:solidFill>
                <a:latin typeface="メイリオ"/>
                <a:ea typeface="メイリオ"/>
                <a:cs typeface="メイリオ"/>
              </a:rPr>
              <a:t>受託開発・保守、運用管理業務派遣などの工数積算を前提したビジネス・モデル</a:t>
            </a:r>
            <a:endParaRPr kumimoji="1" lang="ja-JP" altLang="en-US" sz="2000" dirty="0">
              <a:solidFill>
                <a:schemeClr val="bg1"/>
              </a:solidFill>
              <a:latin typeface="メイリオ"/>
              <a:ea typeface="メイリオ"/>
              <a:cs typeface="メイリオ"/>
            </a:endParaRPr>
          </a:p>
        </p:txBody>
      </p:sp>
      <p:sp>
        <p:nvSpPr>
          <p:cNvPr id="11" name="テキスト ボックス 10"/>
          <p:cNvSpPr txBox="1"/>
          <p:nvPr/>
        </p:nvSpPr>
        <p:spPr>
          <a:xfrm>
            <a:off x="4858095" y="1972991"/>
            <a:ext cx="3727793" cy="1323439"/>
          </a:xfrm>
          <a:prstGeom prst="rect">
            <a:avLst/>
          </a:prstGeom>
          <a:noFill/>
        </p:spPr>
        <p:txBody>
          <a:bodyPr wrap="square" rtlCol="0">
            <a:spAutoFit/>
          </a:bodyPr>
          <a:lstStyle/>
          <a:p>
            <a:r>
              <a:rPr kumimoji="1" lang="ja-JP" altLang="en-US" sz="2000" dirty="0" smtClean="0">
                <a:solidFill>
                  <a:schemeClr val="bg1"/>
                </a:solidFill>
                <a:latin typeface="メイリオ"/>
                <a:ea typeface="メイリオ"/>
                <a:cs typeface="メイリオ"/>
              </a:rPr>
              <a:t>新しいテクノロジーや開発手法を駆使し、工数積算にこだわらず、収益構造も工夫したビジネスモデル</a:t>
            </a:r>
            <a:endParaRPr kumimoji="1" lang="ja-JP" altLang="en-US" sz="2000" dirty="0">
              <a:solidFill>
                <a:schemeClr val="bg1"/>
              </a:solidFill>
              <a:latin typeface="メイリオ"/>
              <a:ea typeface="メイリオ"/>
              <a:cs typeface="メイリオ"/>
            </a:endParaRPr>
          </a:p>
        </p:txBody>
      </p:sp>
      <p:sp>
        <p:nvSpPr>
          <p:cNvPr id="12" name="右矢印 11"/>
          <p:cNvSpPr/>
          <p:nvPr/>
        </p:nvSpPr>
        <p:spPr>
          <a:xfrm>
            <a:off x="3371273" y="1972991"/>
            <a:ext cx="1510783" cy="1276400"/>
          </a:xfrm>
          <a:prstGeom prs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メイリオ"/>
                <a:ea typeface="メイリオ"/>
                <a:cs typeface="メイリオ"/>
              </a:rPr>
              <a:t>シフト</a:t>
            </a:r>
            <a:endParaRPr lang="ja-JP" altLang="en-US" sz="2400" dirty="0">
              <a:solidFill>
                <a:srgbClr val="FFFFFF"/>
              </a:solidFill>
              <a:latin typeface="メイリオ"/>
              <a:ea typeface="メイリオ"/>
              <a:cs typeface="メイリオ"/>
            </a:endParaRPr>
          </a:p>
        </p:txBody>
      </p:sp>
      <p:sp>
        <p:nvSpPr>
          <p:cNvPr id="16" name="屈折矢印 15"/>
          <p:cNvSpPr/>
          <p:nvPr/>
        </p:nvSpPr>
        <p:spPr>
          <a:xfrm rot="5400000">
            <a:off x="1197937" y="3322310"/>
            <a:ext cx="1260178" cy="1346969"/>
          </a:xfrm>
          <a:prstGeom prst="bentUpArrow">
            <a:avLst>
              <a:gd name="adj1" fmla="val 50000"/>
              <a:gd name="adj2" fmla="val 41329"/>
              <a:gd name="adj3" fmla="val 25883"/>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ja-JP" altLang="en-US" sz="2000" dirty="0">
              <a:solidFill>
                <a:srgbClr val="FFFFFF"/>
              </a:solidFill>
              <a:latin typeface="ＭＳ Ｐゴシック"/>
              <a:ea typeface="ＭＳ Ｐゴシック"/>
              <a:cs typeface="ＭＳ Ｐゴシック"/>
            </a:endParaRPr>
          </a:p>
        </p:txBody>
      </p:sp>
      <p:sp>
        <p:nvSpPr>
          <p:cNvPr id="17" name="正方形/長方形 16"/>
          <p:cNvSpPr/>
          <p:nvPr/>
        </p:nvSpPr>
        <p:spPr>
          <a:xfrm>
            <a:off x="1349995" y="3840865"/>
            <a:ext cx="800219" cy="461665"/>
          </a:xfrm>
          <a:prstGeom prst="rect">
            <a:avLst/>
          </a:prstGeom>
        </p:spPr>
        <p:txBody>
          <a:bodyPr wrap="none">
            <a:spAutoFit/>
          </a:bodyPr>
          <a:lstStyle/>
          <a:p>
            <a:pPr lvl="0" algn="ctr"/>
            <a:r>
              <a:rPr lang="ja-JP" altLang="en-US" sz="2400" dirty="0" smtClean="0">
                <a:solidFill>
                  <a:srgbClr val="FFFFFF"/>
                </a:solidFill>
                <a:latin typeface="メイリオ"/>
                <a:ea typeface="メイリオ"/>
                <a:cs typeface="メイリオ"/>
              </a:rPr>
              <a:t>継続</a:t>
            </a:r>
            <a:endParaRPr lang="ja-JP" altLang="en-US" sz="2400" dirty="0">
              <a:solidFill>
                <a:srgbClr val="FFFFFF"/>
              </a:solidFill>
              <a:latin typeface="メイリオ"/>
              <a:ea typeface="メイリオ"/>
              <a:cs typeface="メイリオ"/>
            </a:endParaRPr>
          </a:p>
        </p:txBody>
      </p:sp>
      <p:sp>
        <p:nvSpPr>
          <p:cNvPr id="18" name="正方形/長方形 17"/>
          <p:cNvSpPr/>
          <p:nvPr/>
        </p:nvSpPr>
        <p:spPr>
          <a:xfrm>
            <a:off x="457200" y="5242090"/>
            <a:ext cx="3943142" cy="1137154"/>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インフラ・プラットフォーム</a:t>
            </a:r>
            <a:endParaRPr kumimoji="1" lang="en-US" altLang="ja-JP" sz="2000" dirty="0" smtClean="0">
              <a:solidFill>
                <a:srgbClr val="FFFFFF"/>
              </a:solidFill>
              <a:latin typeface="メイリオ"/>
              <a:ea typeface="メイリオ"/>
              <a:cs typeface="メイリオ"/>
            </a:endParaRPr>
          </a:p>
          <a:p>
            <a:pPr algn="ctr"/>
            <a:r>
              <a:rPr kumimoji="1" lang="ja-JP" altLang="en-US" sz="2000" dirty="0" smtClean="0">
                <a:solidFill>
                  <a:srgbClr val="FFFFFF"/>
                </a:solidFill>
                <a:latin typeface="メイリオ"/>
                <a:ea typeface="メイリオ"/>
                <a:cs typeface="メイリオ"/>
              </a:rPr>
              <a:t>の</a:t>
            </a:r>
            <a:r>
              <a:rPr lang="ja-JP" altLang="en-US" sz="2000" dirty="0" smtClean="0">
                <a:solidFill>
                  <a:srgbClr val="FFFFFF"/>
                </a:solidFill>
                <a:latin typeface="メイリオ"/>
                <a:ea typeface="メイリオ"/>
                <a:cs typeface="メイリオ"/>
              </a:rPr>
              <a:t>構築・運用管理</a:t>
            </a:r>
            <a:endParaRPr kumimoji="1" lang="ja-JP" altLang="en-US" sz="2000" dirty="0">
              <a:solidFill>
                <a:srgbClr val="FFFFFF"/>
              </a:solidFill>
              <a:latin typeface="メイリオ"/>
              <a:ea typeface="メイリオ"/>
              <a:cs typeface="メイリオ"/>
            </a:endParaRPr>
          </a:p>
        </p:txBody>
      </p:sp>
      <p:sp>
        <p:nvSpPr>
          <p:cNvPr id="19" name="右矢印 18"/>
          <p:cNvSpPr/>
          <p:nvPr/>
        </p:nvSpPr>
        <p:spPr>
          <a:xfrm>
            <a:off x="4225636" y="5511030"/>
            <a:ext cx="656420" cy="646546"/>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4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761197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800" dirty="0" smtClean="0">
                <a:solidFill>
                  <a:schemeClr val="bg1"/>
                </a:solidFill>
                <a:latin typeface="メイリオ"/>
                <a:ea typeface="メイリオ"/>
                <a:cs typeface="メイリオ"/>
              </a:rPr>
              <a:t>第１章</a:t>
            </a:r>
            <a:endParaRPr lang="en-US" altLang="ja-JP" sz="2800" dirty="0" smtClean="0">
              <a:solidFill>
                <a:schemeClr val="bg1"/>
              </a:solidFill>
              <a:latin typeface="メイリオ"/>
              <a:ea typeface="メイリオ"/>
              <a:cs typeface="メイリオ"/>
            </a:endParaRPr>
          </a:p>
          <a:p>
            <a:pPr algn="r"/>
            <a:r>
              <a:rPr lang="ja-JP" altLang="ja-JP" sz="2000" dirty="0" smtClean="0">
                <a:solidFill>
                  <a:schemeClr val="bg1"/>
                </a:solidFill>
                <a:latin typeface="メイリオ"/>
                <a:ea typeface="メイリオ"/>
                <a:cs typeface="メイリオ"/>
              </a:rPr>
              <a:t>システムインテグレーション</a:t>
            </a:r>
            <a:endParaRPr lang="en-US" altLang="ja-JP" sz="2000" dirty="0" smtClean="0">
              <a:solidFill>
                <a:schemeClr val="bg1"/>
              </a:solidFill>
              <a:latin typeface="メイリオ"/>
              <a:ea typeface="メイリオ"/>
              <a:cs typeface="メイリオ"/>
            </a:endParaRPr>
          </a:p>
          <a:p>
            <a:pPr algn="r"/>
            <a:r>
              <a:rPr lang="ja-JP" altLang="ja-JP" sz="2000" dirty="0" smtClean="0">
                <a:solidFill>
                  <a:schemeClr val="bg1"/>
                </a:solidFill>
                <a:latin typeface="メイリオ"/>
                <a:ea typeface="メイリオ"/>
                <a:cs typeface="メイリオ"/>
              </a:rPr>
              <a:t>の</a:t>
            </a:r>
            <a:r>
              <a:rPr lang="ja-JP" altLang="ja-JP" sz="2000" dirty="0">
                <a:solidFill>
                  <a:schemeClr val="bg1"/>
                </a:solidFill>
                <a:latin typeface="メイリオ"/>
                <a:ea typeface="メイリオ"/>
                <a:cs typeface="メイリオ"/>
              </a:rPr>
              <a:t>現実と課題 </a:t>
            </a:r>
            <a:r>
              <a:rPr lang="ja-JP" altLang="en-US" sz="1600" dirty="0" smtClean="0">
                <a:solidFill>
                  <a:schemeClr val="bg1"/>
                </a:solidFill>
                <a:latin typeface="メイリオ"/>
                <a:ea typeface="メイリオ"/>
                <a:cs typeface="メイリオ"/>
              </a:rPr>
              <a:t>　</a:t>
            </a:r>
            <a:endParaRPr lang="ja-JP" altLang="en-US" sz="1600" dirty="0">
              <a:solidFill>
                <a:schemeClr val="bg1"/>
              </a:solidFill>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984015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ポスト</a:t>
            </a:r>
            <a:r>
              <a:rPr lang="en-US" altLang="ja-JP" dirty="0"/>
              <a:t>SI</a:t>
            </a:r>
            <a:r>
              <a:rPr lang="ja-JP" altLang="en-US" dirty="0" smtClean="0"/>
              <a:t>ビジネス・モデル</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cxnSp>
        <p:nvCxnSpPr>
          <p:cNvPr id="5" name="直線矢印コネクタ 4"/>
          <p:cNvCxnSpPr/>
          <p:nvPr/>
        </p:nvCxnSpPr>
        <p:spPr>
          <a:xfrm flipH="1">
            <a:off x="4603483" y="1100683"/>
            <a:ext cx="1" cy="5161994"/>
          </a:xfrm>
          <a:prstGeom prst="straightConnector1">
            <a:avLst/>
          </a:prstGeom>
          <a:ln>
            <a:solidFill>
              <a:srgbClr val="008000"/>
            </a:solidFill>
            <a:headEnd type="arrow"/>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1366715" y="3681680"/>
            <a:ext cx="6466926" cy="23302"/>
          </a:xfrm>
          <a:prstGeom prst="straightConnector1">
            <a:avLst/>
          </a:prstGeom>
          <a:ln>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a:xfrm>
            <a:off x="1654033"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特化型</a:t>
            </a:r>
            <a:endParaRPr kumimoji="1" lang="en-US" altLang="ja-JP" dirty="0" smtClean="0">
              <a:solidFill>
                <a:srgbClr val="FFFFFF"/>
              </a:solidFill>
              <a:latin typeface="メイリオ"/>
              <a:ea typeface="メイリオ"/>
              <a:cs typeface="メイリオ"/>
            </a:endParaRPr>
          </a:p>
          <a:p>
            <a:pPr algn="ctr"/>
            <a:r>
              <a:rPr kumimoji="1" lang="en-US" altLang="ja-JP" dirty="0" smtClean="0">
                <a:solidFill>
                  <a:srgbClr val="FFFFFF"/>
                </a:solidFill>
                <a:latin typeface="メイリオ"/>
                <a:ea typeface="メイリオ"/>
                <a:cs typeface="メイリオ"/>
              </a:rPr>
              <a:t>SaaS</a:t>
            </a:r>
            <a:r>
              <a:rPr lang="ja-JP" altLang="en-US" dirty="0">
                <a:solidFill>
                  <a:srgbClr val="FFFFFF"/>
                </a:solidFill>
                <a:latin typeface="メイリオ"/>
                <a:ea typeface="メイリオ"/>
                <a:cs typeface="メイリオ"/>
              </a:rPr>
              <a:t>／</a:t>
            </a:r>
            <a:r>
              <a:rPr lang="en-US" altLang="ja-JP" dirty="0" smtClean="0">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11" name="正方形/長方形 10"/>
          <p:cNvSpPr/>
          <p:nvPr/>
        </p:nvSpPr>
        <p:spPr>
          <a:xfrm>
            <a:off x="1654033"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ビジネス</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サービス</a:t>
            </a:r>
            <a:endParaRPr kumimoji="1" lang="ja-JP" altLang="en-US" dirty="0">
              <a:solidFill>
                <a:srgbClr val="FFFFFF"/>
              </a:solidFill>
              <a:latin typeface="メイリオ"/>
              <a:ea typeface="メイリオ"/>
              <a:cs typeface="メイリオ"/>
            </a:endParaRPr>
          </a:p>
        </p:txBody>
      </p:sp>
      <p:sp>
        <p:nvSpPr>
          <p:cNvPr id="12" name="正方形/長方形 11"/>
          <p:cNvSpPr/>
          <p:nvPr/>
        </p:nvSpPr>
        <p:spPr>
          <a:xfrm>
            <a:off x="1654033"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業種・業務特化</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インテグレーション</a:t>
            </a:r>
            <a:endParaRPr kumimoji="1" lang="ja-JP" altLang="en-US" dirty="0">
              <a:solidFill>
                <a:srgbClr val="FFFFFF"/>
              </a:solidFill>
              <a:latin typeface="メイリオ"/>
              <a:ea typeface="メイリオ"/>
              <a:cs typeface="メイリオ"/>
            </a:endParaRPr>
          </a:p>
        </p:txBody>
      </p:sp>
      <p:sp>
        <p:nvSpPr>
          <p:cNvPr id="13" name="テキスト ボックス 12"/>
          <p:cNvSpPr txBox="1"/>
          <p:nvPr/>
        </p:nvSpPr>
        <p:spPr>
          <a:xfrm>
            <a:off x="3812642" y="820605"/>
            <a:ext cx="1581683" cy="338554"/>
          </a:xfrm>
          <a:prstGeom prst="rect">
            <a:avLst/>
          </a:prstGeom>
          <a:noFill/>
        </p:spPr>
        <p:txBody>
          <a:bodyPr wrap="none" rtlCol="0">
            <a:spAutoFit/>
          </a:bodyPr>
          <a:lstStyle/>
          <a:p>
            <a:pPr algn="ctr"/>
            <a:r>
              <a:rPr kumimoji="1" lang="ja-JP" altLang="en-US" sz="1600" dirty="0" smtClean="0">
                <a:solidFill>
                  <a:srgbClr val="008000"/>
                </a:solidFill>
              </a:rPr>
              <a:t>アプリケーション</a:t>
            </a:r>
            <a:endParaRPr kumimoji="1" lang="ja-JP" altLang="en-US" sz="1600" dirty="0">
              <a:solidFill>
                <a:srgbClr val="008000"/>
              </a:solidFill>
            </a:endParaRPr>
          </a:p>
        </p:txBody>
      </p:sp>
      <p:sp>
        <p:nvSpPr>
          <p:cNvPr id="14" name="正方形/長方形 13"/>
          <p:cNvSpPr/>
          <p:nvPr/>
        </p:nvSpPr>
        <p:spPr>
          <a:xfrm>
            <a:off x="1654033" y="3841197"/>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コンサルテーション</a:t>
            </a:r>
            <a:endParaRPr kumimoji="1" lang="ja-JP" altLang="en-US" dirty="0">
              <a:solidFill>
                <a:srgbClr val="FFFFFF"/>
              </a:solidFill>
              <a:latin typeface="メイリオ"/>
              <a:ea typeface="メイリオ"/>
              <a:cs typeface="メイリオ"/>
            </a:endParaRPr>
          </a:p>
        </p:txBody>
      </p:sp>
      <p:sp>
        <p:nvSpPr>
          <p:cNvPr id="15" name="正方形/長方形 14"/>
          <p:cNvSpPr/>
          <p:nvPr/>
        </p:nvSpPr>
        <p:spPr>
          <a:xfrm>
            <a:off x="1654033" y="4511415"/>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インフラ構築</a:t>
            </a:r>
            <a:endParaRPr kumimoji="1" lang="ja-JP" altLang="en-US" dirty="0">
              <a:solidFill>
                <a:srgbClr val="FFFFFF"/>
              </a:solidFill>
              <a:latin typeface="メイリオ"/>
              <a:ea typeface="メイリオ"/>
              <a:cs typeface="メイリオ"/>
            </a:endParaRPr>
          </a:p>
        </p:txBody>
      </p:sp>
      <p:sp>
        <p:nvSpPr>
          <p:cNvPr id="16" name="正方形/長方形 15"/>
          <p:cNvSpPr/>
          <p:nvPr/>
        </p:nvSpPr>
        <p:spPr>
          <a:xfrm>
            <a:off x="1654033" y="5186694"/>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クラウド運用管理</a:t>
            </a:r>
            <a:endParaRPr kumimoji="1" lang="ja-JP" altLang="en-US" dirty="0">
              <a:solidFill>
                <a:srgbClr val="FFFFFF"/>
              </a:solidFill>
              <a:latin typeface="メイリオ"/>
              <a:ea typeface="メイリオ"/>
              <a:cs typeface="メイリオ"/>
            </a:endParaRPr>
          </a:p>
        </p:txBody>
      </p:sp>
      <p:sp>
        <p:nvSpPr>
          <p:cNvPr id="17" name="正方形/長方形 16"/>
          <p:cNvSpPr/>
          <p:nvPr/>
        </p:nvSpPr>
        <p:spPr>
          <a:xfrm>
            <a:off x="4893515"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内製化支援</a:t>
            </a:r>
            <a:endParaRPr kumimoji="1" lang="ja-JP" altLang="en-US" dirty="0">
              <a:solidFill>
                <a:srgbClr val="FFFFFF"/>
              </a:solidFill>
              <a:latin typeface="メイリオ"/>
              <a:ea typeface="メイリオ"/>
              <a:cs typeface="メイリオ"/>
            </a:endParaRPr>
          </a:p>
        </p:txBody>
      </p:sp>
      <p:sp>
        <p:nvSpPr>
          <p:cNvPr id="18" name="正方形/長方形 17"/>
          <p:cNvSpPr/>
          <p:nvPr/>
        </p:nvSpPr>
        <p:spPr>
          <a:xfrm>
            <a:off x="4893515"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シチズン</a:t>
            </a:r>
            <a:endParaRPr kumimoji="1" lang="en-US" altLang="ja-JP" dirty="0" smtClean="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デベロッパー支援</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4893515"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アジャイル型</a:t>
            </a:r>
            <a:endParaRPr lang="en-US" altLang="ja-JP" dirty="0" smtClean="0">
              <a:solidFill>
                <a:srgbClr val="FFFFFF"/>
              </a:solidFill>
              <a:latin typeface="メイリオ"/>
              <a:ea typeface="メイリオ"/>
              <a:cs typeface="メイリオ"/>
            </a:endParaRPr>
          </a:p>
          <a:p>
            <a:pPr algn="ctr"/>
            <a:r>
              <a:rPr lang="ja-JP" altLang="en-US" dirty="0" smtClean="0">
                <a:solidFill>
                  <a:srgbClr val="FFFFFF"/>
                </a:solidFill>
                <a:latin typeface="メイリオ"/>
                <a:ea typeface="メイリオ"/>
                <a:cs typeface="メイリオ"/>
              </a:rPr>
              <a:t>受託</a:t>
            </a:r>
            <a:r>
              <a:rPr lang="ja-JP" altLang="en-US" dirty="0">
                <a:solidFill>
                  <a:srgbClr val="FFFFFF"/>
                </a:solidFill>
                <a:latin typeface="メイリオ"/>
                <a:ea typeface="メイリオ"/>
                <a:cs typeface="メイリオ"/>
              </a:rPr>
              <a:t>開発</a:t>
            </a:r>
          </a:p>
        </p:txBody>
      </p:sp>
      <p:sp>
        <p:nvSpPr>
          <p:cNvPr id="20" name="正方形/長方形 19"/>
          <p:cNvSpPr/>
          <p:nvPr/>
        </p:nvSpPr>
        <p:spPr>
          <a:xfrm>
            <a:off x="4893515" y="3841197"/>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汎用型</a:t>
            </a:r>
            <a:endParaRPr lang="en-US" altLang="ja-JP" dirty="0" smtClean="0">
              <a:solidFill>
                <a:srgbClr val="FFFFFF"/>
              </a:solidFill>
              <a:latin typeface="メイリオ"/>
              <a:ea typeface="メイリオ"/>
              <a:cs typeface="メイリオ"/>
            </a:endParaRPr>
          </a:p>
          <a:p>
            <a:pPr algn="ctr"/>
            <a:r>
              <a:rPr kumimoji="1" lang="en-US" altLang="ja-JP" dirty="0" smtClean="0">
                <a:solidFill>
                  <a:srgbClr val="FFFFFF"/>
                </a:solidFill>
                <a:latin typeface="メイリオ"/>
                <a:ea typeface="メイリオ"/>
                <a:cs typeface="メイリオ"/>
              </a:rPr>
              <a:t>SaaS</a:t>
            </a:r>
            <a:r>
              <a:rPr lang="ja-JP" altLang="en-US" dirty="0">
                <a:solidFill>
                  <a:srgbClr val="FFFFFF"/>
                </a:solidFill>
                <a:latin typeface="メイリオ"/>
                <a:ea typeface="メイリオ"/>
                <a:cs typeface="メイリオ"/>
              </a:rPr>
              <a:t>／</a:t>
            </a:r>
            <a:r>
              <a:rPr kumimoji="1" lang="en-US" altLang="ja-JP" dirty="0" smtClean="0">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22" name="正方形/長方形 21"/>
          <p:cNvSpPr/>
          <p:nvPr/>
        </p:nvSpPr>
        <p:spPr>
          <a:xfrm>
            <a:off x="4893515" y="5186694"/>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データセンター</a:t>
            </a:r>
            <a:endParaRPr kumimoji="1" lang="ja-JP" altLang="en-US" dirty="0">
              <a:solidFill>
                <a:srgbClr val="FFFFFF"/>
              </a:solidFill>
              <a:latin typeface="メイリオ"/>
              <a:ea typeface="メイリオ"/>
              <a:cs typeface="メイリオ"/>
            </a:endParaRPr>
          </a:p>
        </p:txBody>
      </p:sp>
      <p:sp>
        <p:nvSpPr>
          <p:cNvPr id="23" name="テキスト ボックス 22"/>
          <p:cNvSpPr txBox="1"/>
          <p:nvPr/>
        </p:nvSpPr>
        <p:spPr>
          <a:xfrm>
            <a:off x="4100782" y="6262677"/>
            <a:ext cx="1005403" cy="338554"/>
          </a:xfrm>
          <a:prstGeom prst="rect">
            <a:avLst/>
          </a:prstGeom>
          <a:noFill/>
        </p:spPr>
        <p:txBody>
          <a:bodyPr wrap="none" rtlCol="0">
            <a:spAutoFit/>
          </a:bodyPr>
          <a:lstStyle/>
          <a:p>
            <a:pPr algn="ctr"/>
            <a:r>
              <a:rPr lang="ja-JP" altLang="en-US" sz="1600" dirty="0" smtClean="0">
                <a:solidFill>
                  <a:srgbClr val="008000"/>
                </a:solidFill>
                <a:latin typeface="メイリオ"/>
                <a:ea typeface="メイリオ"/>
                <a:cs typeface="メイリオ"/>
              </a:rPr>
              <a:t>インフラ</a:t>
            </a:r>
            <a:endParaRPr kumimoji="1" lang="en-US" altLang="ja-JP" sz="1600" dirty="0" smtClean="0">
              <a:solidFill>
                <a:srgbClr val="008000"/>
              </a:solidFill>
              <a:latin typeface="メイリオ"/>
              <a:ea typeface="メイリオ"/>
              <a:cs typeface="メイリオ"/>
            </a:endParaRPr>
          </a:p>
        </p:txBody>
      </p:sp>
      <p:sp>
        <p:nvSpPr>
          <p:cNvPr id="24" name="テキスト ボックス 23"/>
          <p:cNvSpPr txBox="1"/>
          <p:nvPr/>
        </p:nvSpPr>
        <p:spPr>
          <a:xfrm>
            <a:off x="893464" y="3248447"/>
            <a:ext cx="430887" cy="913070"/>
          </a:xfrm>
          <a:prstGeom prst="rect">
            <a:avLst/>
          </a:prstGeom>
          <a:noFill/>
        </p:spPr>
        <p:txBody>
          <a:bodyPr vert="eaVert" wrap="none" rtlCol="0">
            <a:spAutoFit/>
          </a:bodyPr>
          <a:lstStyle/>
          <a:p>
            <a:pPr algn="ctr"/>
            <a:r>
              <a:rPr kumimoji="1" lang="ja-JP" altLang="en-US" sz="1600" dirty="0" smtClean="0">
                <a:solidFill>
                  <a:srgbClr val="000090"/>
                </a:solidFill>
                <a:latin typeface="メイリオ"/>
                <a:ea typeface="メイリオ"/>
                <a:cs typeface="メイリオ"/>
              </a:rPr>
              <a:t>専門特化</a:t>
            </a:r>
            <a:endParaRPr kumimoji="1" lang="ja-JP" altLang="en-US" sz="1600" dirty="0">
              <a:solidFill>
                <a:srgbClr val="000090"/>
              </a:solidFill>
              <a:latin typeface="メイリオ"/>
              <a:ea typeface="メイリオ"/>
              <a:cs typeface="メイリオ"/>
            </a:endParaRPr>
          </a:p>
        </p:txBody>
      </p:sp>
      <p:sp>
        <p:nvSpPr>
          <p:cNvPr id="25" name="テキスト ボックス 24"/>
          <p:cNvSpPr txBox="1"/>
          <p:nvPr/>
        </p:nvSpPr>
        <p:spPr>
          <a:xfrm>
            <a:off x="7813891" y="3205888"/>
            <a:ext cx="430887" cy="998188"/>
          </a:xfrm>
          <a:prstGeom prst="rect">
            <a:avLst/>
          </a:prstGeom>
          <a:noFill/>
        </p:spPr>
        <p:txBody>
          <a:bodyPr vert="eaVert" wrap="square" rtlCol="0">
            <a:spAutoFit/>
          </a:bodyPr>
          <a:lstStyle/>
          <a:p>
            <a:pPr algn="ctr"/>
            <a:r>
              <a:rPr kumimoji="1" lang="ja-JP" altLang="en-US" sz="1600" dirty="0" smtClean="0">
                <a:solidFill>
                  <a:srgbClr val="000090"/>
                </a:solidFill>
                <a:latin typeface="メイリオ"/>
                <a:ea typeface="メイリオ"/>
                <a:cs typeface="メイリオ"/>
              </a:rPr>
              <a:t>スピード</a:t>
            </a:r>
            <a:endParaRPr kumimoji="1" lang="ja-JP" altLang="en-US" sz="1600" dirty="0">
              <a:solidFill>
                <a:srgbClr val="000090"/>
              </a:solidFill>
              <a:latin typeface="メイリオ"/>
              <a:ea typeface="メイリオ"/>
              <a:cs typeface="メイリオ"/>
            </a:endParaRPr>
          </a:p>
        </p:txBody>
      </p:sp>
      <p:sp>
        <p:nvSpPr>
          <p:cNvPr id="6" name="正方形/長方形 5"/>
          <p:cNvSpPr/>
          <p:nvPr/>
        </p:nvSpPr>
        <p:spPr>
          <a:xfrm>
            <a:off x="4716016"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6" name="正方形/長方形 25"/>
          <p:cNvSpPr/>
          <p:nvPr/>
        </p:nvSpPr>
        <p:spPr>
          <a:xfrm>
            <a:off x="1457389"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solidFill>
                  <a:srgbClr val="FF6600"/>
                </a:solidFill>
                <a:latin typeface="メイリオ"/>
                <a:ea typeface="メイリオ"/>
                <a:cs typeface="メイリオ"/>
              </a:rPr>
              <a:t>　　　　　アプリケーション</a:t>
            </a:r>
            <a:endParaRPr kumimoji="1" lang="en-US" altLang="ja-JP" sz="1000" dirty="0" smtClean="0">
              <a:solidFill>
                <a:srgbClr val="FF6600"/>
              </a:solidFill>
              <a:latin typeface="メイリオ"/>
              <a:ea typeface="メイリオ"/>
              <a:cs typeface="メイリオ"/>
            </a:endParaRPr>
          </a:p>
          <a:p>
            <a:r>
              <a:rPr kumimoji="1" lang="ja-JP" altLang="en-US" sz="1000" dirty="0" smtClean="0">
                <a:solidFill>
                  <a:srgbClr val="FF6600"/>
                </a:solidFill>
                <a:latin typeface="メイリオ"/>
                <a:ea typeface="メイリオ"/>
                <a:cs typeface="メイリオ"/>
              </a:rPr>
              <a:t>　　　　　プロフェッショナル</a:t>
            </a:r>
            <a:endParaRPr kumimoji="1" lang="ja-JP" altLang="en-US" sz="1000" dirty="0">
              <a:solidFill>
                <a:srgbClr val="FF6600"/>
              </a:solidFill>
              <a:latin typeface="メイリオ"/>
              <a:ea typeface="メイリオ"/>
              <a:cs typeface="メイリオ"/>
            </a:endParaRPr>
          </a:p>
        </p:txBody>
      </p:sp>
      <p:sp>
        <p:nvSpPr>
          <p:cNvPr id="7" name="正方形/長方形 6"/>
          <p:cNvSpPr/>
          <p:nvPr/>
        </p:nvSpPr>
        <p:spPr>
          <a:xfrm>
            <a:off x="3301166" y="1232558"/>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10" name="正方形/長方形 9"/>
          <p:cNvSpPr/>
          <p:nvPr/>
        </p:nvSpPr>
        <p:spPr>
          <a:xfrm>
            <a:off x="5224316" y="1239722"/>
            <a:ext cx="203132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ビジネス同期化戦略</a:t>
            </a:r>
          </a:p>
        </p:txBody>
      </p:sp>
      <p:sp>
        <p:nvSpPr>
          <p:cNvPr id="27" name="正方形/長方形 26"/>
          <p:cNvSpPr/>
          <p:nvPr/>
        </p:nvSpPr>
        <p:spPr>
          <a:xfrm>
            <a:off x="4711200"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8" name="正方形/長方形 27"/>
          <p:cNvSpPr/>
          <p:nvPr/>
        </p:nvSpPr>
        <p:spPr>
          <a:xfrm>
            <a:off x="1452573"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solidFill>
                  <a:srgbClr val="FF6600"/>
                </a:solidFill>
                <a:latin typeface="メイリオ"/>
                <a:ea typeface="メイリオ"/>
                <a:cs typeface="メイリオ"/>
              </a:rPr>
              <a:t>　　　　　</a:t>
            </a:r>
            <a:endParaRPr kumimoji="1" lang="ja-JP" altLang="en-US" sz="1000" dirty="0">
              <a:solidFill>
                <a:srgbClr val="FF6600"/>
              </a:solidFill>
              <a:latin typeface="メイリオ"/>
              <a:ea typeface="メイリオ"/>
              <a:cs typeface="メイリオ"/>
            </a:endParaRPr>
          </a:p>
        </p:txBody>
      </p:sp>
      <p:sp>
        <p:nvSpPr>
          <p:cNvPr id="29" name="正方形/長方形 28"/>
          <p:cNvSpPr/>
          <p:nvPr/>
        </p:nvSpPr>
        <p:spPr>
          <a:xfrm>
            <a:off x="2020400" y="5778756"/>
            <a:ext cx="2286000" cy="400110"/>
          </a:xfrm>
          <a:prstGeom prst="rect">
            <a:avLst/>
          </a:prstGeom>
        </p:spPr>
        <p:txBody>
          <a:bodyPr>
            <a:spAutoFit/>
          </a:bodyPr>
          <a:lstStyle/>
          <a:p>
            <a:pPr lvl="0"/>
            <a:r>
              <a:rPr lang="ja-JP" altLang="en-US" sz="1000" dirty="0" smtClean="0">
                <a:solidFill>
                  <a:srgbClr val="FF6600"/>
                </a:solidFill>
                <a:latin typeface="メイリオ"/>
                <a:ea typeface="メイリオ"/>
                <a:cs typeface="メイリオ"/>
              </a:rPr>
              <a:t>クラウド</a:t>
            </a:r>
            <a:endParaRPr lang="en-US" altLang="ja-JP" sz="1000" dirty="0">
              <a:solidFill>
                <a:srgbClr val="FF6600"/>
              </a:solidFill>
              <a:latin typeface="メイリオ"/>
              <a:ea typeface="メイリオ"/>
              <a:cs typeface="メイリオ"/>
            </a:endParaRPr>
          </a:p>
          <a:p>
            <a:pPr lvl="0"/>
            <a:r>
              <a:rPr lang="ja-JP" altLang="en-US" sz="1000" dirty="0" smtClean="0">
                <a:solidFill>
                  <a:srgbClr val="FF6600"/>
                </a:solidFill>
                <a:latin typeface="メイリオ"/>
                <a:ea typeface="メイリオ"/>
                <a:cs typeface="メイリオ"/>
              </a:rPr>
              <a:t>プロフェッショナル</a:t>
            </a:r>
            <a:endParaRPr lang="ja-JP" altLang="en-US" sz="1000" dirty="0">
              <a:solidFill>
                <a:srgbClr val="FF6600"/>
              </a:solidFill>
              <a:latin typeface="メイリオ"/>
              <a:ea typeface="メイリオ"/>
              <a:cs typeface="メイリオ"/>
            </a:endParaRPr>
          </a:p>
        </p:txBody>
      </p:sp>
      <p:sp>
        <p:nvSpPr>
          <p:cNvPr id="30" name="正方形/長方形 29"/>
          <p:cNvSpPr/>
          <p:nvPr/>
        </p:nvSpPr>
        <p:spPr>
          <a:xfrm>
            <a:off x="3217607" y="5807164"/>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31" name="正方形/長方形 30"/>
          <p:cNvSpPr/>
          <p:nvPr/>
        </p:nvSpPr>
        <p:spPr>
          <a:xfrm>
            <a:off x="5326909" y="5807164"/>
            <a:ext cx="1826141" cy="338554"/>
          </a:xfrm>
          <a:prstGeom prst="rect">
            <a:avLst/>
          </a:prstGeom>
        </p:spPr>
        <p:txBody>
          <a:bodyPr wrap="none">
            <a:spAutoFit/>
          </a:bodyPr>
          <a:lstStyle/>
          <a:p>
            <a:pPr lvl="0" algn="ctr"/>
            <a:r>
              <a:rPr lang="ja-JP" altLang="en-US" sz="1600" dirty="0" smtClean="0">
                <a:solidFill>
                  <a:srgbClr val="FF6600"/>
                </a:solidFill>
                <a:latin typeface="メイリオ"/>
                <a:ea typeface="メイリオ"/>
                <a:cs typeface="メイリオ"/>
              </a:rPr>
              <a:t>インフラ提供戦略</a:t>
            </a:r>
            <a:endParaRPr lang="ja-JP" altLang="en-US" sz="1600" dirty="0">
              <a:solidFill>
                <a:srgbClr val="FF6600"/>
              </a:solidFill>
              <a:latin typeface="メイリオ"/>
              <a:ea typeface="メイリオ"/>
              <a:cs typeface="メイリオ"/>
            </a:endParaRPr>
          </a:p>
        </p:txBody>
      </p:sp>
      <p:sp>
        <p:nvSpPr>
          <p:cNvPr id="32" name="正方形/長方形 31"/>
          <p:cNvSpPr/>
          <p:nvPr/>
        </p:nvSpPr>
        <p:spPr>
          <a:xfrm>
            <a:off x="4893515" y="4511415"/>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smtClean="0">
                <a:solidFill>
                  <a:srgbClr val="FFFFFF"/>
                </a:solidFill>
                <a:latin typeface="メイリオ"/>
                <a:ea typeface="メイリオ"/>
                <a:cs typeface="メイリオ"/>
              </a:rPr>
              <a:t>IaaS</a:t>
            </a:r>
            <a:endParaRPr kumimoji="1" lang="ja-JP" altLang="en-US"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718750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プライベートクラウド</a:t>
            </a:r>
            <a:endParaRPr kumimoji="1" lang="ja-JP" altLang="en-US" dirty="0"/>
          </a:p>
        </p:txBody>
      </p:sp>
      <p:sp>
        <p:nvSpPr>
          <p:cNvPr id="3" name="スライド番号プレースホルダー 2"/>
          <p:cNvSpPr>
            <a:spLocks noGrp="1"/>
          </p:cNvSpPr>
          <p:nvPr>
            <p:ph type="sldNum" sz="quarter" idx="12"/>
          </p:nvPr>
        </p:nvSpPr>
        <p:spPr>
          <a:xfrm>
            <a:off x="6934702" y="6508280"/>
            <a:ext cx="2133600" cy="217800"/>
          </a:xfrm>
        </p:spPr>
        <p:txBody>
          <a:bodyPr/>
          <a:lstStyle/>
          <a:p>
            <a:fld id="{8FF8CC5D-A65D-5946-99B5-645367A967AD}" type="slidenum">
              <a:rPr kumimoji="1" lang="ja-JP" altLang="en-US" smtClean="0">
                <a:latin typeface="Meiryo" charset="-128"/>
                <a:ea typeface="Meiryo" charset="-128"/>
                <a:cs typeface="Meiryo" charset="-128"/>
              </a:rPr>
              <a:t>31</a:t>
            </a:fld>
            <a:endParaRPr kumimoji="1" lang="ja-JP" altLang="en-US">
              <a:latin typeface="Meiryo" charset="-128"/>
              <a:ea typeface="Meiryo" charset="-128"/>
              <a:cs typeface="Meiryo" charset="-128"/>
            </a:endParaRPr>
          </a:p>
        </p:txBody>
      </p:sp>
      <p:sp>
        <p:nvSpPr>
          <p:cNvPr id="4" name="正方形/長方形 3"/>
          <p:cNvSpPr/>
          <p:nvPr/>
        </p:nvSpPr>
        <p:spPr>
          <a:xfrm>
            <a:off x="392950" y="836712"/>
            <a:ext cx="8358100" cy="504055"/>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Meiryo" charset="-128"/>
                <a:ea typeface="Meiryo" charset="-128"/>
                <a:cs typeface="Meiryo" charset="-128"/>
              </a:rPr>
              <a:t>プライベート・クラウド</a:t>
            </a:r>
            <a:endParaRPr kumimoji="1" lang="ja-JP" altLang="en-US" dirty="0">
              <a:solidFill>
                <a:srgbClr val="FFFFFF"/>
              </a:solidFill>
              <a:latin typeface="Meiryo" charset="-128"/>
              <a:ea typeface="Meiryo" charset="-128"/>
              <a:cs typeface="Meiryo" charset="-128"/>
            </a:endParaRPr>
          </a:p>
        </p:txBody>
      </p:sp>
      <p:sp>
        <p:nvSpPr>
          <p:cNvPr id="5" name="正方形/長方形 4"/>
          <p:cNvSpPr/>
          <p:nvPr/>
        </p:nvSpPr>
        <p:spPr>
          <a:xfrm>
            <a:off x="3205011" y="1412776"/>
            <a:ext cx="5548495" cy="45517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0" bIns="0" numCol="1" rtlCol="0" anchor="ctr"/>
          <a:lstStyle/>
          <a:p>
            <a:pPr algn="ctr"/>
            <a:r>
              <a:rPr lang="ja-JP" altLang="en-US" sz="1400" b="1" dirty="0" smtClean="0">
                <a:solidFill>
                  <a:srgbClr val="FFFFFF"/>
                </a:solidFill>
                <a:latin typeface="Meiryo" charset="-128"/>
                <a:ea typeface="Meiryo" charset="-128"/>
                <a:cs typeface="Meiryo" charset="-128"/>
              </a:rPr>
              <a:t>ホステッド</a:t>
            </a:r>
            <a:endParaRPr lang="en-US" altLang="ja-JP" sz="1400" b="1" dirty="0" smtClean="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6" name="正方形/長方形 5"/>
          <p:cNvSpPr/>
          <p:nvPr/>
        </p:nvSpPr>
        <p:spPr>
          <a:xfrm>
            <a:off x="392950" y="1412776"/>
            <a:ext cx="2738890" cy="953124"/>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オンプレミス</a:t>
            </a:r>
            <a:endParaRPr lang="en-US" altLang="ja-JP" sz="1400" b="1" dirty="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7" name="正方形/長方形 6"/>
          <p:cNvSpPr/>
          <p:nvPr/>
        </p:nvSpPr>
        <p:spPr>
          <a:xfrm>
            <a:off x="3205011" y="1931651"/>
            <a:ext cx="2738890" cy="43424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デ</a:t>
            </a:r>
            <a:r>
              <a:rPr kumimoji="1" lang="ja-JP" altLang="en-US" sz="1400" b="1" dirty="0" smtClean="0">
                <a:solidFill>
                  <a:srgbClr val="FFFFFF"/>
                </a:solidFill>
                <a:latin typeface="Meiryo" charset="-128"/>
                <a:ea typeface="Meiryo" charset="-128"/>
                <a:cs typeface="Meiryo" charset="-128"/>
              </a:rPr>
              <a:t>ディケイテッド</a:t>
            </a:r>
            <a:endParaRPr kumimoji="1" lang="en-US" altLang="ja-JP" sz="1400" b="1" dirty="0" smtClean="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8" name="正方形/長方形 7"/>
          <p:cNvSpPr/>
          <p:nvPr/>
        </p:nvSpPr>
        <p:spPr>
          <a:xfrm>
            <a:off x="6017072" y="1928278"/>
            <a:ext cx="2736434" cy="44099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コミュニティ</a:t>
            </a:r>
            <a:endParaRPr lang="en-US" altLang="ja-JP" sz="1400" b="1" dirty="0" smtClean="0">
              <a:solidFill>
                <a:srgbClr val="FFFFFF"/>
              </a:solidFill>
              <a:latin typeface="Meiryo" charset="-128"/>
              <a:ea typeface="Meiryo" charset="-128"/>
              <a:cs typeface="Meiryo" charset="-128"/>
            </a:endParaRPr>
          </a:p>
          <a:p>
            <a:pPr algn="ctr"/>
            <a:r>
              <a:rPr lang="ja-JP" altLang="en-US" sz="900" dirty="0">
                <a:solidFill>
                  <a:srgbClr val="FFFFFF"/>
                </a:solidFill>
                <a:latin typeface="Meiryo" charset="-128"/>
                <a:ea typeface="Meiryo" charset="-128"/>
                <a:cs typeface="Meiryo" charset="-128"/>
              </a:rPr>
              <a:t>プライベート・</a:t>
            </a:r>
            <a:r>
              <a:rPr lang="ja-JP" altLang="en-US" sz="900" dirty="0" smtClean="0">
                <a:solidFill>
                  <a:srgbClr val="FFFFFF"/>
                </a:solidFill>
                <a:latin typeface="Meiryo" charset="-128"/>
                <a:ea typeface="Meiryo" charset="-128"/>
                <a:cs typeface="Meiryo" charset="-128"/>
              </a:rPr>
              <a:t>クラウド</a:t>
            </a:r>
            <a:endParaRPr lang="ja-JP" altLang="en-US" sz="900" dirty="0">
              <a:solidFill>
                <a:srgbClr val="FFFFFF"/>
              </a:solidFill>
              <a:latin typeface="Meiryo" charset="-128"/>
              <a:ea typeface="Meiryo" charset="-128"/>
              <a:cs typeface="Meiryo" charset="-128"/>
            </a:endParaRPr>
          </a:p>
        </p:txBody>
      </p:sp>
      <p:sp>
        <p:nvSpPr>
          <p:cNvPr id="9" name="正方形/長方形 8"/>
          <p:cNvSpPr/>
          <p:nvPr/>
        </p:nvSpPr>
        <p:spPr>
          <a:xfrm>
            <a:off x="392950" y="2421482"/>
            <a:ext cx="2738890" cy="4031854"/>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endParaRPr kumimoji="1" lang="ja-JP" altLang="en-US" sz="800" dirty="0">
              <a:solidFill>
                <a:schemeClr val="accent3">
                  <a:lumMod val="50000"/>
                </a:schemeClr>
              </a:solidFill>
              <a:latin typeface="Meiryo" charset="-128"/>
              <a:ea typeface="Meiryo" charset="-128"/>
              <a:cs typeface="Meiryo" charset="-128"/>
            </a:endParaRPr>
          </a:p>
        </p:txBody>
      </p:sp>
      <p:sp>
        <p:nvSpPr>
          <p:cNvPr id="11" name="正方形/長方形 10"/>
          <p:cNvSpPr/>
          <p:nvPr/>
        </p:nvSpPr>
        <p:spPr>
          <a:xfrm>
            <a:off x="3205011" y="2426154"/>
            <a:ext cx="5548495" cy="4027182"/>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800" dirty="0">
              <a:solidFill>
                <a:schemeClr val="accent5">
                  <a:lumMod val="75000"/>
                </a:schemeClr>
              </a:solidFill>
              <a:latin typeface="Meiryo" charset="-128"/>
              <a:ea typeface="Meiryo" charset="-128"/>
              <a:cs typeface="Meiryo" charset="-128"/>
            </a:endParaRPr>
          </a:p>
        </p:txBody>
      </p:sp>
      <p:sp>
        <p:nvSpPr>
          <p:cNvPr id="13" name="正方形/長方形 12"/>
          <p:cNvSpPr/>
          <p:nvPr/>
        </p:nvSpPr>
        <p:spPr>
          <a:xfrm>
            <a:off x="3241661" y="2831198"/>
            <a:ext cx="2702240" cy="252399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kumimoji="1" lang="ja-JP" altLang="en-US" sz="900" dirty="0">
              <a:solidFill>
                <a:srgbClr val="FFFFFF"/>
              </a:solidFill>
              <a:latin typeface="Meiryo" charset="-128"/>
              <a:ea typeface="Meiryo" charset="-128"/>
              <a:cs typeface="Meiryo" charset="-128"/>
            </a:endParaRPr>
          </a:p>
        </p:txBody>
      </p:sp>
      <p:sp>
        <p:nvSpPr>
          <p:cNvPr id="14" name="正方形/長方形 13"/>
          <p:cNvSpPr/>
          <p:nvPr/>
        </p:nvSpPr>
        <p:spPr>
          <a:xfrm>
            <a:off x="6087863" y="2821086"/>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5" name="正方形/長方形 14"/>
          <p:cNvSpPr/>
          <p:nvPr/>
        </p:nvSpPr>
        <p:spPr>
          <a:xfrm>
            <a:off x="6950786" y="2831198"/>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6" name="正方形/長方形 15"/>
          <p:cNvSpPr/>
          <p:nvPr/>
        </p:nvSpPr>
        <p:spPr>
          <a:xfrm>
            <a:off x="7827268" y="2831198"/>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8" name="正方形/長方形 17"/>
          <p:cNvSpPr/>
          <p:nvPr/>
        </p:nvSpPr>
        <p:spPr>
          <a:xfrm>
            <a:off x="6950786" y="3697723"/>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9" name="正方形/長方形 18"/>
          <p:cNvSpPr/>
          <p:nvPr/>
        </p:nvSpPr>
        <p:spPr>
          <a:xfrm>
            <a:off x="7827268" y="3697723"/>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0" name="正方形/長方形 19"/>
          <p:cNvSpPr/>
          <p:nvPr/>
        </p:nvSpPr>
        <p:spPr>
          <a:xfrm>
            <a:off x="6087969" y="4552992"/>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1" name="正方形/長方形 20"/>
          <p:cNvSpPr/>
          <p:nvPr/>
        </p:nvSpPr>
        <p:spPr>
          <a:xfrm>
            <a:off x="6950892" y="4563104"/>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2" name="正方形/長方形 21"/>
          <p:cNvSpPr/>
          <p:nvPr/>
        </p:nvSpPr>
        <p:spPr>
          <a:xfrm>
            <a:off x="7827374" y="4563104"/>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3" name="正方形/長方形 22"/>
          <p:cNvSpPr/>
          <p:nvPr/>
        </p:nvSpPr>
        <p:spPr>
          <a:xfrm>
            <a:off x="3994734" y="3807951"/>
            <a:ext cx="1154532" cy="101881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900" dirty="0" smtClean="0">
                <a:solidFill>
                  <a:srgbClr val="FFFFFF"/>
                </a:solidFill>
                <a:latin typeface="Meiryo" charset="-128"/>
                <a:ea typeface="Meiryo" charset="-128"/>
                <a:cs typeface="Meiryo" charset="-128"/>
              </a:rPr>
              <a:t>ユーザー企業に</a:t>
            </a:r>
          </a:p>
          <a:p>
            <a:pPr algn="ctr"/>
            <a:r>
              <a:rPr lang="ja-JP" altLang="en-US" sz="900" dirty="0" smtClean="0">
                <a:solidFill>
                  <a:srgbClr val="FFFFFF"/>
                </a:solidFill>
                <a:latin typeface="Meiryo" charset="-128"/>
                <a:ea typeface="Meiryo" charset="-128"/>
                <a:cs typeface="Meiryo" charset="-128"/>
              </a:rPr>
              <a:t>システム資源を</a:t>
            </a:r>
          </a:p>
          <a:p>
            <a:pPr algn="ctr"/>
            <a:r>
              <a:rPr lang="ja-JP" altLang="en-US" sz="900" dirty="0" smtClean="0">
                <a:solidFill>
                  <a:srgbClr val="FFFFFF"/>
                </a:solidFill>
                <a:latin typeface="Meiryo" charset="-128"/>
                <a:ea typeface="Meiryo" charset="-128"/>
                <a:cs typeface="Meiryo" charset="-128"/>
              </a:rPr>
              <a:t>占有・割り当て</a:t>
            </a:r>
            <a:endParaRPr lang="ja-JP" altLang="en-US" sz="900" dirty="0">
              <a:solidFill>
                <a:srgbClr val="FFFFFF"/>
              </a:solidFill>
              <a:latin typeface="Meiryo" charset="-128"/>
              <a:ea typeface="Meiryo" charset="-128"/>
              <a:cs typeface="Meiryo" charset="-128"/>
            </a:endParaRPr>
          </a:p>
        </p:txBody>
      </p:sp>
      <p:sp>
        <p:nvSpPr>
          <p:cNvPr id="24" name="テキスト ボックス 23"/>
          <p:cNvSpPr txBox="1"/>
          <p:nvPr/>
        </p:nvSpPr>
        <p:spPr>
          <a:xfrm>
            <a:off x="3320987" y="3413124"/>
            <a:ext cx="2492991" cy="369332"/>
          </a:xfrm>
          <a:prstGeom prst="rect">
            <a:avLst/>
          </a:prstGeom>
          <a:noFill/>
        </p:spPr>
        <p:txBody>
          <a:bodyPr wrap="none" rtlCol="0">
            <a:spAutoFit/>
          </a:bodyPr>
          <a:lstStyle/>
          <a:p>
            <a:pPr algn="ctr"/>
            <a:r>
              <a:rPr kumimoji="1" lang="ja-JP" altLang="en-US" dirty="0" smtClean="0">
                <a:solidFill>
                  <a:schemeClr val="accent5">
                    <a:lumMod val="75000"/>
                  </a:schemeClr>
                </a:solidFill>
                <a:latin typeface="Meiryo" charset="-128"/>
                <a:ea typeface="Meiryo" charset="-128"/>
                <a:cs typeface="Meiryo" charset="-128"/>
              </a:rPr>
              <a:t>パブリック・クラウド</a:t>
            </a:r>
            <a:endParaRPr kumimoji="1" lang="ja-JP" altLang="en-US" dirty="0">
              <a:solidFill>
                <a:schemeClr val="accent5">
                  <a:lumMod val="75000"/>
                </a:schemeClr>
              </a:solidFill>
              <a:latin typeface="Meiryo" charset="-128"/>
              <a:ea typeface="Meiryo" charset="-128"/>
              <a:cs typeface="Meiryo" charset="-128"/>
            </a:endParaRPr>
          </a:p>
        </p:txBody>
      </p:sp>
      <p:sp>
        <p:nvSpPr>
          <p:cNvPr id="25" name="テキスト ボックス 24"/>
          <p:cNvSpPr txBox="1"/>
          <p:nvPr/>
        </p:nvSpPr>
        <p:spPr>
          <a:xfrm>
            <a:off x="392950" y="2463279"/>
            <a:ext cx="2738890" cy="461665"/>
          </a:xfrm>
          <a:prstGeom prst="rect">
            <a:avLst/>
          </a:prstGeom>
          <a:noFill/>
        </p:spPr>
        <p:txBody>
          <a:bodyPr wrap="square" rtlCol="0">
            <a:spAutoFit/>
          </a:bodyPr>
          <a:lstStyle/>
          <a:p>
            <a:pPr algn="ctr"/>
            <a:r>
              <a:rPr kumimoji="1" lang="ja-JP" altLang="en-US" sz="1200" dirty="0" smtClean="0">
                <a:solidFill>
                  <a:schemeClr val="accent3">
                    <a:lumMod val="50000"/>
                  </a:schemeClr>
                </a:solidFill>
                <a:latin typeface="Meiryo" charset="-128"/>
                <a:ea typeface="Meiryo" charset="-128"/>
                <a:cs typeface="Meiryo" charset="-128"/>
              </a:rPr>
              <a:t>ユーザー企業・自社構内</a:t>
            </a:r>
          </a:p>
          <a:p>
            <a:pPr algn="ctr"/>
            <a:r>
              <a:rPr kumimoji="1" lang="ja-JP" altLang="en-US" sz="1200" dirty="0" smtClean="0">
                <a:solidFill>
                  <a:schemeClr val="accent3">
                    <a:lumMod val="50000"/>
                  </a:schemeClr>
                </a:solidFill>
                <a:latin typeface="Meiryo" charset="-128"/>
                <a:ea typeface="Meiryo" charset="-128"/>
                <a:cs typeface="Meiryo" charset="-128"/>
              </a:rPr>
              <a:t>データセンタ・占有借用施設内</a:t>
            </a:r>
            <a:endParaRPr kumimoji="1" lang="ja-JP" altLang="en-US" sz="1200" dirty="0">
              <a:solidFill>
                <a:schemeClr val="accent3">
                  <a:lumMod val="50000"/>
                </a:schemeClr>
              </a:solidFill>
              <a:latin typeface="Meiryo" charset="-128"/>
              <a:ea typeface="Meiryo" charset="-128"/>
              <a:cs typeface="Meiryo" charset="-128"/>
            </a:endParaRPr>
          </a:p>
        </p:txBody>
      </p:sp>
      <p:sp>
        <p:nvSpPr>
          <p:cNvPr id="26" name="テキスト ボックス 25"/>
          <p:cNvSpPr txBox="1"/>
          <p:nvPr/>
        </p:nvSpPr>
        <p:spPr>
          <a:xfrm>
            <a:off x="4692485" y="2493669"/>
            <a:ext cx="2646878" cy="338554"/>
          </a:xfrm>
          <a:prstGeom prst="rect">
            <a:avLst/>
          </a:prstGeom>
          <a:noFill/>
        </p:spPr>
        <p:txBody>
          <a:bodyPr wrap="none" rtlCol="0">
            <a:spAutoFit/>
          </a:bodyPr>
          <a:lstStyle/>
          <a:p>
            <a:pPr algn="ctr"/>
            <a:r>
              <a:rPr kumimoji="1" lang="ja-JP" altLang="en-US" sz="1600" dirty="0" smtClean="0">
                <a:solidFill>
                  <a:srgbClr val="0432FF"/>
                </a:solidFill>
                <a:latin typeface="Meiryo" charset="-128"/>
                <a:ea typeface="Meiryo" charset="-128"/>
                <a:cs typeface="Meiryo" charset="-128"/>
              </a:rPr>
              <a:t>クラウド・サービス事業者</a:t>
            </a:r>
            <a:endParaRPr kumimoji="1" lang="ja-JP" altLang="en-US" sz="1600" dirty="0">
              <a:solidFill>
                <a:srgbClr val="0432FF"/>
              </a:solidFill>
              <a:latin typeface="Meiryo" charset="-128"/>
              <a:ea typeface="Meiryo" charset="-128"/>
              <a:cs typeface="Meiryo" charset="-128"/>
            </a:endParaRPr>
          </a:p>
        </p:txBody>
      </p:sp>
      <p:sp>
        <p:nvSpPr>
          <p:cNvPr id="27" name="正方形/長方形 26"/>
          <p:cNvSpPr/>
          <p:nvPr/>
        </p:nvSpPr>
        <p:spPr>
          <a:xfrm>
            <a:off x="1130902" y="3803269"/>
            <a:ext cx="1154533" cy="101571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dirty="0" smtClean="0">
                <a:solidFill>
                  <a:srgbClr val="FFFFFF"/>
                </a:solidFill>
                <a:latin typeface="Meiryo" charset="-128"/>
                <a:ea typeface="Meiryo" charset="-128"/>
                <a:cs typeface="Meiryo" charset="-128"/>
              </a:rPr>
              <a:t>自社専用</a:t>
            </a:r>
          </a:p>
          <a:p>
            <a:pPr algn="ctr"/>
            <a:r>
              <a:rPr kumimoji="1" lang="ja-JP" altLang="en-US" sz="900" dirty="0" smtClean="0">
                <a:solidFill>
                  <a:srgbClr val="FFFFFF"/>
                </a:solidFill>
                <a:latin typeface="Meiryo" charset="-128"/>
                <a:ea typeface="Meiryo" charset="-128"/>
                <a:cs typeface="Meiryo" charset="-128"/>
              </a:rPr>
              <a:t>クラウド環境</a:t>
            </a:r>
            <a:endParaRPr kumimoji="1" lang="ja-JP" altLang="en-US" sz="900" dirty="0">
              <a:solidFill>
                <a:srgbClr val="FFFFFF"/>
              </a:solidFill>
              <a:latin typeface="Meiryo" charset="-128"/>
              <a:ea typeface="Meiryo" charset="-128"/>
              <a:cs typeface="Meiryo" charset="-128"/>
            </a:endParaRPr>
          </a:p>
        </p:txBody>
      </p:sp>
      <p:sp>
        <p:nvSpPr>
          <p:cNvPr id="28" name="正方形/長方形 27"/>
          <p:cNvSpPr/>
          <p:nvPr/>
        </p:nvSpPr>
        <p:spPr>
          <a:xfrm>
            <a:off x="6086996" y="3689941"/>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9" name="正方形/長方形 28"/>
          <p:cNvSpPr/>
          <p:nvPr/>
        </p:nvSpPr>
        <p:spPr>
          <a:xfrm>
            <a:off x="6801207" y="3803269"/>
            <a:ext cx="1200295" cy="101881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900" dirty="0" smtClean="0">
                <a:solidFill>
                  <a:srgbClr val="FFFFFF"/>
                </a:solidFill>
                <a:latin typeface="Meiryo" charset="-128"/>
                <a:ea typeface="Meiryo" charset="-128"/>
                <a:cs typeface="Meiryo" charset="-128"/>
              </a:rPr>
              <a:t>予め用意された</a:t>
            </a:r>
          </a:p>
          <a:p>
            <a:pPr algn="ctr"/>
            <a:r>
              <a:rPr lang="ja-JP" altLang="en-US" sz="900" dirty="0" smtClean="0">
                <a:solidFill>
                  <a:srgbClr val="FFFFFF"/>
                </a:solidFill>
                <a:latin typeface="Meiryo" charset="-128"/>
                <a:ea typeface="Meiryo" charset="-128"/>
                <a:cs typeface="Meiryo" charset="-128"/>
              </a:rPr>
              <a:t>標準仕様を組合せユーザー企業毎に個別仕様で</a:t>
            </a:r>
          </a:p>
          <a:p>
            <a:pPr algn="ctr"/>
            <a:r>
              <a:rPr lang="ja-JP" altLang="en-US" sz="900" dirty="0" smtClean="0">
                <a:solidFill>
                  <a:srgbClr val="FFFFFF"/>
                </a:solidFill>
                <a:latin typeface="Meiryo" charset="-128"/>
                <a:ea typeface="Meiryo" charset="-128"/>
                <a:cs typeface="Meiryo" charset="-128"/>
              </a:rPr>
              <a:t>クラウドを提供</a:t>
            </a:r>
            <a:endParaRPr lang="ja-JP" altLang="en-US" sz="900" dirty="0">
              <a:solidFill>
                <a:srgbClr val="FFFFFF"/>
              </a:solidFill>
              <a:latin typeface="Meiryo" charset="-128"/>
              <a:ea typeface="Meiryo" charset="-128"/>
              <a:cs typeface="Meiryo" charset="-128"/>
            </a:endParaRPr>
          </a:p>
        </p:txBody>
      </p:sp>
      <p:sp>
        <p:nvSpPr>
          <p:cNvPr id="30" name="テキスト ボックス 29"/>
          <p:cNvSpPr txBox="1"/>
          <p:nvPr/>
        </p:nvSpPr>
        <p:spPr>
          <a:xfrm>
            <a:off x="392950" y="5416043"/>
            <a:ext cx="2738890" cy="338554"/>
          </a:xfrm>
          <a:prstGeom prst="rect">
            <a:avLst/>
          </a:prstGeom>
          <a:noFill/>
        </p:spPr>
        <p:txBody>
          <a:bodyPr wrap="square" rtlCol="0">
            <a:spAutoFit/>
          </a:bodyPr>
          <a:lstStyle/>
          <a:p>
            <a:pPr algn="ctr"/>
            <a:r>
              <a:rPr kumimoji="1" lang="ja-JP" altLang="en-US" sz="1600" dirty="0" smtClean="0">
                <a:solidFill>
                  <a:schemeClr val="accent3">
                    <a:lumMod val="50000"/>
                  </a:schemeClr>
                </a:solidFill>
                <a:latin typeface="Meiryo" charset="-128"/>
                <a:ea typeface="Meiryo" charset="-128"/>
                <a:cs typeface="Meiryo" charset="-128"/>
              </a:rPr>
              <a:t>ユーザー</a:t>
            </a:r>
            <a:r>
              <a:rPr kumimoji="1" lang="ja-JP" altLang="en-US" sz="1600" smtClean="0">
                <a:solidFill>
                  <a:schemeClr val="accent3">
                    <a:lumMod val="50000"/>
                  </a:schemeClr>
                </a:solidFill>
                <a:latin typeface="Meiryo" charset="-128"/>
                <a:ea typeface="Meiryo" charset="-128"/>
                <a:cs typeface="Meiryo" charset="-128"/>
              </a:rPr>
              <a:t>企業の資産</a:t>
            </a:r>
            <a:endParaRPr kumimoji="1" lang="ja-JP" altLang="en-US" sz="1600" dirty="0">
              <a:solidFill>
                <a:schemeClr val="accent3">
                  <a:lumMod val="50000"/>
                </a:schemeClr>
              </a:solidFill>
              <a:latin typeface="Meiryo" charset="-128"/>
              <a:ea typeface="Meiryo" charset="-128"/>
              <a:cs typeface="Meiryo" charset="-128"/>
            </a:endParaRPr>
          </a:p>
        </p:txBody>
      </p:sp>
      <p:sp>
        <p:nvSpPr>
          <p:cNvPr id="31" name="テキスト ボックス 30"/>
          <p:cNvSpPr txBox="1"/>
          <p:nvPr/>
        </p:nvSpPr>
        <p:spPr>
          <a:xfrm>
            <a:off x="3224578" y="5417470"/>
            <a:ext cx="5526472" cy="338554"/>
          </a:xfrm>
          <a:prstGeom prst="rect">
            <a:avLst/>
          </a:prstGeom>
          <a:noFill/>
        </p:spPr>
        <p:txBody>
          <a:bodyPr wrap="square" rtlCol="0">
            <a:spAutoFit/>
          </a:bodyPr>
          <a:lstStyle/>
          <a:p>
            <a:pPr algn="ctr"/>
            <a:r>
              <a:rPr kumimoji="1" lang="ja-JP" altLang="en-US" sz="1600" dirty="0" smtClean="0">
                <a:solidFill>
                  <a:srgbClr val="0432FF"/>
                </a:solidFill>
                <a:latin typeface="Meiryo" charset="-128"/>
                <a:ea typeface="Meiryo" charset="-128"/>
                <a:cs typeface="Meiryo" charset="-128"/>
              </a:rPr>
              <a:t>クラウド・サービス事業者の資産</a:t>
            </a:r>
            <a:endParaRPr kumimoji="1" lang="ja-JP" altLang="en-US" sz="1600" dirty="0">
              <a:solidFill>
                <a:srgbClr val="0432FF"/>
              </a:solidFill>
              <a:latin typeface="Meiryo" charset="-128"/>
              <a:ea typeface="Meiryo" charset="-128"/>
              <a:cs typeface="Meiryo" charset="-128"/>
            </a:endParaRPr>
          </a:p>
        </p:txBody>
      </p:sp>
      <p:grpSp>
        <p:nvGrpSpPr>
          <p:cNvPr id="32" name="図形グループ 31"/>
          <p:cNvGrpSpPr/>
          <p:nvPr/>
        </p:nvGrpSpPr>
        <p:grpSpPr>
          <a:xfrm>
            <a:off x="683568" y="3123274"/>
            <a:ext cx="131584" cy="275838"/>
            <a:chOff x="1305189" y="2570455"/>
            <a:chExt cx="969964" cy="2007872"/>
          </a:xfrm>
        </p:grpSpPr>
        <p:sp>
          <p:nvSpPr>
            <p:cNvPr id="33" name="円/楕円 3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4" name="フローチャート: 論理積ゲート 3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35" name="図形グループ 34"/>
          <p:cNvGrpSpPr/>
          <p:nvPr/>
        </p:nvGrpSpPr>
        <p:grpSpPr>
          <a:xfrm>
            <a:off x="905791" y="3123274"/>
            <a:ext cx="131584" cy="275838"/>
            <a:chOff x="1305189" y="2570455"/>
            <a:chExt cx="969964" cy="2007872"/>
          </a:xfrm>
        </p:grpSpPr>
        <p:sp>
          <p:nvSpPr>
            <p:cNvPr id="36" name="円/楕円 3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7" name="フローチャート: 論理積ゲート 3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38" name="図形グループ 37"/>
          <p:cNvGrpSpPr/>
          <p:nvPr/>
        </p:nvGrpSpPr>
        <p:grpSpPr>
          <a:xfrm>
            <a:off x="776853" y="3026569"/>
            <a:ext cx="131584" cy="275838"/>
            <a:chOff x="1305189" y="2570455"/>
            <a:chExt cx="969964" cy="2007872"/>
          </a:xfrm>
        </p:grpSpPr>
        <p:sp>
          <p:nvSpPr>
            <p:cNvPr id="39" name="円/楕円 3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0" name="フローチャート: 論理積ゲート 3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41" name="テキスト ボックス 40"/>
          <p:cNvSpPr txBox="1"/>
          <p:nvPr/>
        </p:nvSpPr>
        <p:spPr>
          <a:xfrm>
            <a:off x="1043608" y="3140122"/>
            <a:ext cx="1910935" cy="307777"/>
          </a:xfrm>
          <a:prstGeom prst="rect">
            <a:avLst/>
          </a:prstGeom>
          <a:noFill/>
        </p:spPr>
        <p:txBody>
          <a:bodyPr wrap="square" rtlCol="0">
            <a:spAutoFit/>
          </a:bodyPr>
          <a:lstStyle/>
          <a:p>
            <a:pPr algn="r"/>
            <a:r>
              <a:rPr kumimoji="1" lang="ja-JP" altLang="en-US" sz="1400" dirty="0" smtClean="0">
                <a:solidFill>
                  <a:schemeClr val="accent3">
                    <a:lumMod val="50000"/>
                  </a:schemeClr>
                </a:solidFill>
                <a:latin typeface="Meiryo" charset="-128"/>
                <a:ea typeface="Meiryo" charset="-128"/>
                <a:cs typeface="Meiryo" charset="-128"/>
              </a:rPr>
              <a:t>運用管理責任は自社</a:t>
            </a:r>
            <a:endParaRPr kumimoji="1" lang="ja-JP" altLang="en-US" sz="1400" dirty="0">
              <a:solidFill>
                <a:schemeClr val="accent3">
                  <a:lumMod val="50000"/>
                </a:schemeClr>
              </a:solidFill>
              <a:latin typeface="Meiryo" charset="-128"/>
              <a:ea typeface="Meiryo" charset="-128"/>
              <a:cs typeface="Meiryo" charset="-128"/>
            </a:endParaRPr>
          </a:p>
        </p:txBody>
      </p:sp>
      <p:sp>
        <p:nvSpPr>
          <p:cNvPr id="51" name="テキスト ボックス 50"/>
          <p:cNvSpPr txBox="1"/>
          <p:nvPr/>
        </p:nvSpPr>
        <p:spPr>
          <a:xfrm>
            <a:off x="3240687" y="3140122"/>
            <a:ext cx="2703214" cy="307777"/>
          </a:xfrm>
          <a:prstGeom prst="rect">
            <a:avLst/>
          </a:prstGeom>
          <a:noFill/>
        </p:spPr>
        <p:txBody>
          <a:bodyPr wrap="square" rtlCol="0">
            <a:spAutoFit/>
          </a:bodyPr>
          <a:lstStyle/>
          <a:p>
            <a:pPr algn="ctr"/>
            <a:r>
              <a:rPr kumimoji="1" lang="ja-JP" altLang="en-US" sz="1400" dirty="0" smtClean="0">
                <a:solidFill>
                  <a:schemeClr val="accent5">
                    <a:lumMod val="75000"/>
                  </a:schemeClr>
                </a:solidFill>
                <a:latin typeface="Meiryo" charset="-128"/>
                <a:ea typeface="Meiryo" charset="-128"/>
                <a:cs typeface="Meiryo" charset="-128"/>
              </a:rPr>
              <a:t>運用管理責任は事業者</a:t>
            </a:r>
            <a:endParaRPr kumimoji="1" lang="ja-JP" altLang="en-US" sz="1400" dirty="0">
              <a:solidFill>
                <a:schemeClr val="accent5">
                  <a:lumMod val="75000"/>
                </a:schemeClr>
              </a:solidFill>
              <a:latin typeface="Meiryo" charset="-128"/>
              <a:ea typeface="Meiryo" charset="-128"/>
              <a:cs typeface="Meiryo" charset="-128"/>
            </a:endParaRPr>
          </a:p>
        </p:txBody>
      </p:sp>
      <p:sp>
        <p:nvSpPr>
          <p:cNvPr id="52" name="テキスト ボックス 51"/>
          <p:cNvSpPr txBox="1"/>
          <p:nvPr/>
        </p:nvSpPr>
        <p:spPr>
          <a:xfrm>
            <a:off x="6033682" y="3140122"/>
            <a:ext cx="2703214" cy="307777"/>
          </a:xfrm>
          <a:prstGeom prst="rect">
            <a:avLst/>
          </a:prstGeom>
          <a:noFill/>
        </p:spPr>
        <p:txBody>
          <a:bodyPr wrap="square" rtlCol="0">
            <a:spAutoFit/>
          </a:bodyPr>
          <a:lstStyle/>
          <a:p>
            <a:pPr algn="ctr"/>
            <a:r>
              <a:rPr kumimoji="1" lang="ja-JP" altLang="en-US" sz="1400" dirty="0" smtClean="0">
                <a:solidFill>
                  <a:srgbClr val="0070C0"/>
                </a:solidFill>
                <a:latin typeface="Meiryo" charset="-128"/>
                <a:ea typeface="Meiryo" charset="-128"/>
                <a:cs typeface="Meiryo" charset="-128"/>
              </a:rPr>
              <a:t>運用管理責任は事業者</a:t>
            </a:r>
            <a:endParaRPr kumimoji="1" lang="ja-JP" altLang="en-US" sz="1400" dirty="0">
              <a:solidFill>
                <a:srgbClr val="0070C0"/>
              </a:solidFill>
              <a:latin typeface="Meiryo" charset="-128"/>
              <a:ea typeface="Meiryo" charset="-128"/>
              <a:cs typeface="Meiryo" charset="-128"/>
            </a:endParaRPr>
          </a:p>
        </p:txBody>
      </p:sp>
      <p:sp>
        <p:nvSpPr>
          <p:cNvPr id="53" name="テキスト ボックス 52"/>
          <p:cNvSpPr txBox="1"/>
          <p:nvPr/>
        </p:nvSpPr>
        <p:spPr>
          <a:xfrm>
            <a:off x="390494" y="4969749"/>
            <a:ext cx="2724736" cy="276999"/>
          </a:xfrm>
          <a:prstGeom prst="rect">
            <a:avLst/>
          </a:prstGeom>
          <a:noFill/>
        </p:spPr>
        <p:txBody>
          <a:bodyPr wrap="square" rtlCol="0">
            <a:spAutoFit/>
          </a:bodyPr>
          <a:lstStyle/>
          <a:p>
            <a:pPr algn="ctr"/>
            <a:r>
              <a:rPr kumimoji="1" lang="ja-JP" altLang="en-US" sz="1200" dirty="0" smtClean="0">
                <a:solidFill>
                  <a:schemeClr val="accent3">
                    <a:lumMod val="50000"/>
                  </a:schemeClr>
                </a:solidFill>
                <a:latin typeface="Meiryo" charset="-128"/>
                <a:ea typeface="Meiryo" charset="-128"/>
                <a:cs typeface="Meiryo" charset="-128"/>
              </a:rPr>
              <a:t>リース</a:t>
            </a:r>
            <a:r>
              <a:rPr kumimoji="1" lang="ja-JP" altLang="en-US" sz="1200" smtClean="0">
                <a:solidFill>
                  <a:schemeClr val="accent3">
                    <a:lumMod val="50000"/>
                  </a:schemeClr>
                </a:solidFill>
                <a:latin typeface="Meiryo" charset="-128"/>
                <a:ea typeface="Meiryo" charset="-128"/>
                <a:cs typeface="Meiryo" charset="-128"/>
              </a:rPr>
              <a:t>または減価償却</a:t>
            </a:r>
            <a:endParaRPr kumimoji="1" lang="ja-JP" altLang="en-US" sz="1200" dirty="0">
              <a:solidFill>
                <a:schemeClr val="accent3">
                  <a:lumMod val="50000"/>
                </a:schemeClr>
              </a:solidFill>
              <a:latin typeface="Meiryo" charset="-128"/>
              <a:ea typeface="Meiryo" charset="-128"/>
              <a:cs typeface="Meiryo" charset="-128"/>
            </a:endParaRPr>
          </a:p>
        </p:txBody>
      </p:sp>
      <p:sp>
        <p:nvSpPr>
          <p:cNvPr id="54" name="テキスト ボックス 53"/>
          <p:cNvSpPr txBox="1"/>
          <p:nvPr/>
        </p:nvSpPr>
        <p:spPr>
          <a:xfrm>
            <a:off x="3240687" y="4972146"/>
            <a:ext cx="2703213" cy="276999"/>
          </a:xfrm>
          <a:prstGeom prst="rect">
            <a:avLst/>
          </a:prstGeom>
          <a:noFill/>
        </p:spPr>
        <p:txBody>
          <a:bodyPr wrap="square" rtlCol="0">
            <a:spAutoFit/>
          </a:bodyPr>
          <a:lstStyle/>
          <a:p>
            <a:pPr algn="ctr"/>
            <a:r>
              <a:rPr kumimoji="1" lang="ja-JP" altLang="en-US" sz="1200" dirty="0" smtClean="0">
                <a:solidFill>
                  <a:schemeClr val="accent5">
                    <a:lumMod val="75000"/>
                  </a:schemeClr>
                </a:solidFill>
                <a:latin typeface="Meiryo" charset="-128"/>
                <a:ea typeface="Meiryo" charset="-128"/>
                <a:cs typeface="Meiryo" charset="-128"/>
              </a:rPr>
              <a:t>サブスクリプション</a:t>
            </a:r>
            <a:endParaRPr kumimoji="1" lang="ja-JP" altLang="en-US" sz="1200" dirty="0">
              <a:solidFill>
                <a:schemeClr val="accent5">
                  <a:lumMod val="75000"/>
                </a:schemeClr>
              </a:solidFill>
              <a:latin typeface="Meiryo" charset="-128"/>
              <a:ea typeface="Meiryo" charset="-128"/>
              <a:cs typeface="Meiryo" charset="-128"/>
            </a:endParaRPr>
          </a:p>
        </p:txBody>
      </p:sp>
      <p:sp>
        <p:nvSpPr>
          <p:cNvPr id="55" name="テキスト ボックス 54"/>
          <p:cNvSpPr txBox="1"/>
          <p:nvPr/>
        </p:nvSpPr>
        <p:spPr>
          <a:xfrm>
            <a:off x="6086996" y="4971845"/>
            <a:ext cx="2586515" cy="276999"/>
          </a:xfrm>
          <a:prstGeom prst="rect">
            <a:avLst/>
          </a:prstGeom>
          <a:noFill/>
        </p:spPr>
        <p:txBody>
          <a:bodyPr wrap="square" rtlCol="0">
            <a:spAutoFit/>
          </a:bodyPr>
          <a:lstStyle/>
          <a:p>
            <a:pPr algn="ctr"/>
            <a:r>
              <a:rPr kumimoji="1" lang="ja-JP" altLang="en-US" sz="1200" dirty="0" smtClean="0">
                <a:solidFill>
                  <a:srgbClr val="0070C0"/>
                </a:solidFill>
                <a:latin typeface="Meiryo" charset="-128"/>
                <a:ea typeface="Meiryo" charset="-128"/>
                <a:cs typeface="Meiryo" charset="-128"/>
              </a:rPr>
              <a:t>サブスクリプション</a:t>
            </a:r>
            <a:r>
              <a:rPr kumimoji="1" lang="en-US" altLang="ja-JP" sz="1200" dirty="0" smtClean="0">
                <a:solidFill>
                  <a:srgbClr val="0070C0"/>
                </a:solidFill>
                <a:latin typeface="Meiryo" charset="-128"/>
                <a:ea typeface="Meiryo" charset="-128"/>
                <a:cs typeface="Meiryo" charset="-128"/>
              </a:rPr>
              <a:t>+</a:t>
            </a:r>
            <a:r>
              <a:rPr kumimoji="1" lang="ja-JP" altLang="en-US" sz="1200" dirty="0" smtClean="0">
                <a:solidFill>
                  <a:srgbClr val="0070C0"/>
                </a:solidFill>
                <a:latin typeface="Meiryo" charset="-128"/>
                <a:ea typeface="Meiryo" charset="-128"/>
                <a:cs typeface="Meiryo" charset="-128"/>
              </a:rPr>
              <a:t>初期費用</a:t>
            </a:r>
            <a:endParaRPr kumimoji="1" lang="ja-JP" altLang="en-US" sz="1200" dirty="0">
              <a:solidFill>
                <a:srgbClr val="0070C0"/>
              </a:solidFill>
              <a:latin typeface="Meiryo" charset="-128"/>
              <a:ea typeface="Meiryo" charset="-128"/>
              <a:cs typeface="Meiryo" charset="-128"/>
            </a:endParaRPr>
          </a:p>
        </p:txBody>
      </p:sp>
      <p:sp>
        <p:nvSpPr>
          <p:cNvPr id="56" name="テキスト ボックス 55"/>
          <p:cNvSpPr txBox="1"/>
          <p:nvPr/>
        </p:nvSpPr>
        <p:spPr>
          <a:xfrm>
            <a:off x="845912" y="5760232"/>
            <a:ext cx="1724511" cy="553998"/>
          </a:xfrm>
          <a:prstGeom prst="rect">
            <a:avLst/>
          </a:prstGeom>
          <a:noFill/>
        </p:spPr>
        <p:txBody>
          <a:bodyPr wrap="none" tIns="0" bIns="0" rtlCol="0">
            <a:spAutoFit/>
          </a:bodyPr>
          <a:lstStyle/>
          <a:p>
            <a:pPr marL="171450" indent="-171450">
              <a:buFont typeface="Wingdings" charset="2"/>
              <a:buChar char="l"/>
            </a:pPr>
            <a:r>
              <a:rPr kumimoji="1" lang="en-US" altLang="ja-JP" sz="1200" dirty="0" err="1" smtClean="0">
                <a:solidFill>
                  <a:schemeClr val="accent3">
                    <a:lumMod val="50000"/>
                  </a:schemeClr>
                </a:solidFill>
              </a:rPr>
              <a:t>OpenStack</a:t>
            </a:r>
            <a:r>
              <a:rPr kumimoji="1" lang="ja-JP" altLang="en-US" sz="1200" dirty="0" smtClean="0">
                <a:solidFill>
                  <a:schemeClr val="accent3">
                    <a:lumMod val="50000"/>
                  </a:schemeClr>
                </a:solidFill>
              </a:rPr>
              <a:t>（</a:t>
            </a:r>
            <a:r>
              <a:rPr kumimoji="1" lang="en-US" altLang="ja-JP" sz="1200" dirty="0" smtClean="0">
                <a:solidFill>
                  <a:schemeClr val="accent3">
                    <a:lumMod val="50000"/>
                  </a:schemeClr>
                </a:solidFill>
              </a:rPr>
              <a:t>OSS</a:t>
            </a:r>
            <a:r>
              <a:rPr kumimoji="1" lang="ja-JP" altLang="en-US" sz="1200" dirty="0" smtClean="0">
                <a:solidFill>
                  <a:schemeClr val="accent3">
                    <a:lumMod val="50000"/>
                  </a:schemeClr>
                </a:solidFill>
              </a:rPr>
              <a:t>）</a:t>
            </a:r>
            <a:endParaRPr lang="en-US" altLang="ja-JP" sz="1200" dirty="0">
              <a:solidFill>
                <a:schemeClr val="accent3">
                  <a:lumMod val="50000"/>
                </a:schemeClr>
              </a:solidFill>
            </a:endParaRPr>
          </a:p>
          <a:p>
            <a:pPr marL="171450" indent="-171450">
              <a:buFont typeface="Wingdings" charset="2"/>
              <a:buChar char="l"/>
            </a:pPr>
            <a:r>
              <a:rPr lang="en-US" altLang="ja-JP" sz="1200" dirty="0" smtClean="0">
                <a:solidFill>
                  <a:schemeClr val="accent3">
                    <a:lumMod val="50000"/>
                  </a:schemeClr>
                </a:solidFill>
              </a:rPr>
              <a:t>Microsoft Azure Stack</a:t>
            </a:r>
            <a:endParaRPr lang="en-US" altLang="ja-JP" sz="1200" dirty="0">
              <a:solidFill>
                <a:schemeClr val="accent3">
                  <a:lumMod val="50000"/>
                </a:schemeClr>
              </a:solidFill>
            </a:endParaRPr>
          </a:p>
          <a:p>
            <a:pPr marL="171450" indent="-171450">
              <a:buFont typeface="Wingdings" charset="2"/>
              <a:buChar char="l"/>
            </a:pPr>
            <a:r>
              <a:rPr kumimoji="1" lang="en-US" altLang="ja-JP" sz="1200" dirty="0" err="1" smtClean="0">
                <a:solidFill>
                  <a:schemeClr val="accent3">
                    <a:lumMod val="50000"/>
                  </a:schemeClr>
                </a:solidFill>
              </a:rPr>
              <a:t>Vmware</a:t>
            </a:r>
            <a:r>
              <a:rPr kumimoji="1" lang="en-US" altLang="ja-JP" sz="1200" dirty="0" smtClean="0">
                <a:solidFill>
                  <a:schemeClr val="accent3">
                    <a:lumMod val="50000"/>
                  </a:schemeClr>
                </a:solidFill>
              </a:rPr>
              <a:t> vSphere </a:t>
            </a:r>
            <a:r>
              <a:rPr kumimoji="1" lang="ja-JP" altLang="en-US" sz="1200" dirty="0" smtClean="0">
                <a:solidFill>
                  <a:schemeClr val="accent3">
                    <a:lumMod val="50000"/>
                  </a:schemeClr>
                </a:solidFill>
              </a:rPr>
              <a:t>など</a:t>
            </a:r>
            <a:endParaRPr kumimoji="1" lang="ja-JP" altLang="en-US" sz="1200" dirty="0">
              <a:solidFill>
                <a:schemeClr val="accent3">
                  <a:lumMod val="50000"/>
                </a:schemeClr>
              </a:solidFill>
            </a:endParaRPr>
          </a:p>
        </p:txBody>
      </p:sp>
      <p:sp>
        <p:nvSpPr>
          <p:cNvPr id="57" name="テキスト ボックス 56"/>
          <p:cNvSpPr txBox="1"/>
          <p:nvPr/>
        </p:nvSpPr>
        <p:spPr>
          <a:xfrm>
            <a:off x="3554042" y="5760232"/>
            <a:ext cx="2047997" cy="553998"/>
          </a:xfrm>
          <a:prstGeom prst="rect">
            <a:avLst/>
          </a:prstGeom>
          <a:noFill/>
        </p:spPr>
        <p:txBody>
          <a:bodyPr wrap="none" tIns="0" bIns="0" rtlCol="0">
            <a:spAutoFit/>
          </a:bodyPr>
          <a:lstStyle/>
          <a:p>
            <a:pPr marL="171450" indent="-171450">
              <a:buFont typeface="Wingdings" charset="2"/>
              <a:buChar char="l"/>
            </a:pPr>
            <a:r>
              <a:rPr lang="en-US" altLang="ja-JP" sz="1200" dirty="0" smtClean="0">
                <a:solidFill>
                  <a:schemeClr val="accent5">
                    <a:lumMod val="75000"/>
                  </a:schemeClr>
                </a:solidFill>
              </a:rPr>
              <a:t>AWS Virtual Private Cloud</a:t>
            </a:r>
            <a:endParaRPr lang="ja-JP" altLang="en-US" sz="1200" dirty="0" smtClean="0">
              <a:solidFill>
                <a:schemeClr val="accent5">
                  <a:lumMod val="75000"/>
                </a:schemeClr>
              </a:solidFill>
            </a:endParaRPr>
          </a:p>
          <a:p>
            <a:pPr marL="171450" indent="-171450">
              <a:buFont typeface="Wingdings" charset="2"/>
              <a:buChar char="l"/>
            </a:pPr>
            <a:r>
              <a:rPr lang="en-US" altLang="ja-JP" sz="1200" dirty="0" smtClean="0">
                <a:solidFill>
                  <a:schemeClr val="accent5">
                    <a:lumMod val="75000"/>
                  </a:schemeClr>
                </a:solidFill>
              </a:rPr>
              <a:t>Microsoft Virtual Network</a:t>
            </a:r>
            <a:endParaRPr lang="en-US" altLang="ja-JP" sz="1200" dirty="0">
              <a:solidFill>
                <a:schemeClr val="accent5">
                  <a:lumMod val="75000"/>
                </a:schemeClr>
              </a:solidFill>
            </a:endParaRPr>
          </a:p>
          <a:p>
            <a:pPr marL="171450" indent="-171450">
              <a:buFont typeface="Wingdings" charset="2"/>
              <a:buChar char="l"/>
            </a:pPr>
            <a:r>
              <a:rPr lang="en-US" altLang="ja-JP" sz="1200" dirty="0" smtClean="0">
                <a:solidFill>
                  <a:schemeClr val="accent5">
                    <a:lumMod val="75000"/>
                  </a:schemeClr>
                </a:solidFill>
              </a:rPr>
              <a:t>IBM </a:t>
            </a:r>
            <a:r>
              <a:rPr lang="en-US" altLang="ja-JP" sz="1200" dirty="0" err="1" smtClean="0">
                <a:solidFill>
                  <a:schemeClr val="accent5">
                    <a:lumMod val="75000"/>
                  </a:schemeClr>
                </a:solidFill>
              </a:rPr>
              <a:t>Blumix</a:t>
            </a:r>
            <a:r>
              <a:rPr lang="en-US" altLang="ja-JP" sz="1200" dirty="0" smtClean="0">
                <a:solidFill>
                  <a:schemeClr val="accent5">
                    <a:lumMod val="75000"/>
                  </a:schemeClr>
                </a:solidFill>
              </a:rPr>
              <a:t> Dedicated </a:t>
            </a:r>
            <a:r>
              <a:rPr kumimoji="1" lang="ja-JP" altLang="en-US" sz="1200" dirty="0" smtClean="0">
                <a:solidFill>
                  <a:schemeClr val="accent5">
                    <a:lumMod val="75000"/>
                  </a:schemeClr>
                </a:solidFill>
              </a:rPr>
              <a:t>など</a:t>
            </a:r>
            <a:endParaRPr kumimoji="1" lang="ja-JP" altLang="en-US" sz="1200" dirty="0">
              <a:solidFill>
                <a:schemeClr val="accent5">
                  <a:lumMod val="75000"/>
                </a:schemeClr>
              </a:solidFill>
            </a:endParaRPr>
          </a:p>
        </p:txBody>
      </p:sp>
      <p:sp>
        <p:nvSpPr>
          <p:cNvPr id="58" name="テキスト ボックス 57"/>
          <p:cNvSpPr txBox="1"/>
          <p:nvPr/>
        </p:nvSpPr>
        <p:spPr>
          <a:xfrm>
            <a:off x="6551042" y="5764116"/>
            <a:ext cx="1953420" cy="553998"/>
          </a:xfrm>
          <a:prstGeom prst="rect">
            <a:avLst/>
          </a:prstGeom>
          <a:noFill/>
        </p:spPr>
        <p:txBody>
          <a:bodyPr wrap="none" tIns="0" bIns="0" rtlCol="0">
            <a:spAutoFit/>
          </a:bodyPr>
          <a:lstStyle/>
          <a:p>
            <a:pPr marL="171450" indent="-171450">
              <a:buFont typeface="Wingdings" charset="2"/>
              <a:buChar char="l"/>
            </a:pPr>
            <a:r>
              <a:rPr lang="en-US" altLang="ja-JP" sz="1200" dirty="0" smtClean="0">
                <a:solidFill>
                  <a:srgbClr val="0070C0"/>
                </a:solidFill>
              </a:rPr>
              <a:t>NTT</a:t>
            </a:r>
            <a:r>
              <a:rPr lang="ja-JP" altLang="en-US" sz="1200" dirty="0" smtClean="0">
                <a:solidFill>
                  <a:srgbClr val="0070C0"/>
                </a:solidFill>
              </a:rPr>
              <a:t>コム</a:t>
            </a:r>
            <a:r>
              <a:rPr lang="en-US" altLang="ja-JP" sz="1200" dirty="0" smtClean="0">
                <a:solidFill>
                  <a:srgbClr val="0070C0"/>
                </a:solidFill>
              </a:rPr>
              <a:t> Enterprise Cloud</a:t>
            </a:r>
          </a:p>
          <a:p>
            <a:pPr marL="171450" indent="-171450">
              <a:buFont typeface="Wingdings" charset="2"/>
              <a:buChar char="l"/>
            </a:pPr>
            <a:r>
              <a:rPr kumimoji="1" lang="en-US" altLang="ja-JP" sz="1200" dirty="0" smtClean="0">
                <a:solidFill>
                  <a:srgbClr val="0070C0"/>
                </a:solidFill>
              </a:rPr>
              <a:t>NSSOL </a:t>
            </a:r>
            <a:r>
              <a:rPr kumimoji="1" lang="en-US" altLang="ja-JP" sz="1200" dirty="0" err="1" smtClean="0">
                <a:solidFill>
                  <a:srgbClr val="0070C0"/>
                </a:solidFill>
              </a:rPr>
              <a:t>absonne</a:t>
            </a:r>
            <a:endParaRPr lang="ja-JP" altLang="en-US" sz="1200" dirty="0">
              <a:solidFill>
                <a:srgbClr val="0070C0"/>
              </a:solidFill>
            </a:endParaRPr>
          </a:p>
          <a:p>
            <a:pPr marL="171450" indent="-171450">
              <a:buFont typeface="Wingdings" charset="2"/>
              <a:buChar char="l"/>
            </a:pPr>
            <a:r>
              <a:rPr lang="en-US" altLang="ja-JP" sz="1200" dirty="0">
                <a:solidFill>
                  <a:srgbClr val="0070C0"/>
                </a:solidFill>
              </a:rPr>
              <a:t>CTC </a:t>
            </a:r>
            <a:r>
              <a:rPr lang="en-US" altLang="ja-JP" sz="1200" dirty="0" smtClean="0">
                <a:solidFill>
                  <a:srgbClr val="0070C0"/>
                </a:solidFill>
              </a:rPr>
              <a:t>CUVICmc2 </a:t>
            </a:r>
            <a:r>
              <a:rPr kumimoji="1" lang="ja-JP" altLang="en-US" sz="1200" dirty="0" smtClean="0">
                <a:solidFill>
                  <a:srgbClr val="0070C0"/>
                </a:solidFill>
              </a:rPr>
              <a:t>など</a:t>
            </a:r>
            <a:endParaRPr kumimoji="1" lang="ja-JP" altLang="en-US" sz="1200" dirty="0">
              <a:solidFill>
                <a:srgbClr val="0070C0"/>
              </a:solidFill>
            </a:endParaRPr>
          </a:p>
        </p:txBody>
      </p:sp>
    </p:spTree>
    <p:extLst>
      <p:ext uri="{BB962C8B-B14F-4D97-AF65-F5344CB8AC3E}">
        <p14:creationId xmlns:p14="http://schemas.microsoft.com/office/powerpoint/2010/main" val="977384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 65"/>
          <p:cNvSpPr/>
          <p:nvPr/>
        </p:nvSpPr>
        <p:spPr>
          <a:xfrm>
            <a:off x="4815279" y="1771207"/>
            <a:ext cx="3896179" cy="1936189"/>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149" name="片側の 2 つの角を切り取った四角形 148"/>
          <p:cNvSpPr/>
          <p:nvPr/>
        </p:nvSpPr>
        <p:spPr>
          <a:xfrm>
            <a:off x="6464300" y="4929818"/>
            <a:ext cx="1274724" cy="1222258"/>
          </a:xfrm>
          <a:prstGeom prst="snip2SameRect">
            <a:avLst>
              <a:gd name="adj1" fmla="val 0"/>
              <a:gd name="adj2" fmla="val 0"/>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0" name="片側の 2 つの角を切り取った四角形 149"/>
          <p:cNvSpPr/>
          <p:nvPr/>
        </p:nvSpPr>
        <p:spPr>
          <a:xfrm>
            <a:off x="4990768" y="4909202"/>
            <a:ext cx="754746" cy="1222258"/>
          </a:xfrm>
          <a:prstGeom prst="snip2SameRect">
            <a:avLst>
              <a:gd name="adj1" fmla="val 50000"/>
              <a:gd name="adj2" fmla="val 0"/>
            </a:avLst>
          </a:prstGeom>
          <a:solidFill>
            <a:schemeClr val="accent6">
              <a:lumMod val="50000"/>
              <a:alpha val="47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0" name="片側の 2 つの角を切り取った四角形 139"/>
          <p:cNvSpPr/>
          <p:nvPr/>
        </p:nvSpPr>
        <p:spPr>
          <a:xfrm flipV="1">
            <a:off x="5936030" y="5869310"/>
            <a:ext cx="378647" cy="282765"/>
          </a:xfrm>
          <a:prstGeom prst="snip2Same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1" name="右大かっこ 140"/>
          <p:cNvSpPr/>
          <p:nvPr/>
        </p:nvSpPr>
        <p:spPr>
          <a:xfrm>
            <a:off x="6321090" y="5934491"/>
            <a:ext cx="103436" cy="130365"/>
          </a:xfrm>
          <a:prstGeom prst="rightBracket">
            <a:avLst/>
          </a:prstGeom>
          <a:solidFill>
            <a:schemeClr val="bg1">
              <a:lumMod val="65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メイリオ"/>
              <a:ea typeface="メイリオ"/>
              <a:cs typeface="メイリオ"/>
            </a:endParaRPr>
          </a:p>
        </p:txBody>
      </p:sp>
      <p:sp>
        <p:nvSpPr>
          <p:cNvPr id="4" name="正方形/長方形 3"/>
          <p:cNvSpPr/>
          <p:nvPr/>
        </p:nvSpPr>
        <p:spPr>
          <a:xfrm>
            <a:off x="345488" y="3637570"/>
            <a:ext cx="3911600" cy="2526818"/>
          </a:xfrm>
          <a:prstGeom prst="rect">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これから</a:t>
            </a:r>
            <a:r>
              <a:rPr kumimoji="1" lang="ja-JP" altLang="en-US" dirty="0" smtClean="0"/>
              <a:t>のインフラ</a:t>
            </a:r>
            <a:endParaRPr kumimoji="1" lang="ja-JP" altLang="en-US" dirty="0"/>
          </a:p>
        </p:txBody>
      </p:sp>
      <p:grpSp>
        <p:nvGrpSpPr>
          <p:cNvPr id="5" name="図形グループ 4"/>
          <p:cNvGrpSpPr/>
          <p:nvPr/>
        </p:nvGrpSpPr>
        <p:grpSpPr>
          <a:xfrm>
            <a:off x="7900325" y="5132501"/>
            <a:ext cx="452632" cy="369857"/>
            <a:chOff x="-62676" y="3965594"/>
            <a:chExt cx="679541" cy="593816"/>
          </a:xfrm>
        </p:grpSpPr>
        <p:sp>
          <p:nvSpPr>
            <p:cNvPr id="6" name="角丸四角形 5"/>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8" name="図形グループ 7"/>
          <p:cNvGrpSpPr/>
          <p:nvPr/>
        </p:nvGrpSpPr>
        <p:grpSpPr>
          <a:xfrm>
            <a:off x="8371579" y="5103192"/>
            <a:ext cx="237248" cy="390909"/>
            <a:chOff x="1140657" y="4229811"/>
            <a:chExt cx="341289" cy="550466"/>
          </a:xfrm>
        </p:grpSpPr>
        <p:sp>
          <p:nvSpPr>
            <p:cNvPr id="9" name="角丸四角形 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1" name="図形グループ 10"/>
          <p:cNvGrpSpPr/>
          <p:nvPr/>
        </p:nvGrpSpPr>
        <p:grpSpPr>
          <a:xfrm>
            <a:off x="5103991" y="5076029"/>
            <a:ext cx="517785" cy="587435"/>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3" name="図 12"/>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 name="図形グループ 13"/>
          <p:cNvGrpSpPr/>
          <p:nvPr/>
        </p:nvGrpSpPr>
        <p:grpSpPr>
          <a:xfrm>
            <a:off x="4825258" y="4241576"/>
            <a:ext cx="517785" cy="587435"/>
            <a:chOff x="2667295" y="1059799"/>
            <a:chExt cx="681672" cy="722281"/>
          </a:xfrm>
        </p:grpSpPr>
        <p:sp>
          <p:nvSpPr>
            <p:cNvPr id="15" name="角丸四角形 1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6" name="図 15"/>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2" name="図形グループ 31"/>
          <p:cNvGrpSpPr/>
          <p:nvPr/>
        </p:nvGrpSpPr>
        <p:grpSpPr>
          <a:xfrm>
            <a:off x="8268920" y="4256443"/>
            <a:ext cx="452632" cy="369857"/>
            <a:chOff x="-62676" y="3965594"/>
            <a:chExt cx="679541" cy="593816"/>
          </a:xfrm>
        </p:grpSpPr>
        <p:sp>
          <p:nvSpPr>
            <p:cNvPr id="33" name="角丸四角形 3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35" name="図形グループ 34"/>
          <p:cNvGrpSpPr/>
          <p:nvPr/>
        </p:nvGrpSpPr>
        <p:grpSpPr>
          <a:xfrm>
            <a:off x="5298122" y="5305958"/>
            <a:ext cx="265954" cy="577851"/>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8" name="図形グループ 37"/>
          <p:cNvGrpSpPr/>
          <p:nvPr/>
        </p:nvGrpSpPr>
        <p:grpSpPr>
          <a:xfrm>
            <a:off x="4914294" y="4459422"/>
            <a:ext cx="265954" cy="577851"/>
            <a:chOff x="1946324" y="4125162"/>
            <a:chExt cx="969964" cy="2007872"/>
          </a:xfrm>
        </p:grpSpPr>
        <p:sp>
          <p:nvSpPr>
            <p:cNvPr id="39" name="円/楕円 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0" name="フローチャート: 論理積ゲート 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4" name="図形グループ 43"/>
          <p:cNvGrpSpPr/>
          <p:nvPr/>
        </p:nvGrpSpPr>
        <p:grpSpPr>
          <a:xfrm>
            <a:off x="8443873" y="4442239"/>
            <a:ext cx="265954" cy="57785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7" name="図形グループ 46"/>
          <p:cNvGrpSpPr/>
          <p:nvPr/>
        </p:nvGrpSpPr>
        <p:grpSpPr>
          <a:xfrm>
            <a:off x="7939688" y="5317431"/>
            <a:ext cx="265954" cy="577850"/>
            <a:chOff x="1946324" y="4125162"/>
            <a:chExt cx="969964" cy="2007867"/>
          </a:xfrm>
        </p:grpSpPr>
        <p:sp>
          <p:nvSpPr>
            <p:cNvPr id="48" name="円/楕円 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フローチャート: 論理積ゲート 48"/>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0" name="図形グループ 49"/>
          <p:cNvGrpSpPr/>
          <p:nvPr/>
        </p:nvGrpSpPr>
        <p:grpSpPr>
          <a:xfrm>
            <a:off x="8309461" y="5321038"/>
            <a:ext cx="265954" cy="577851"/>
            <a:chOff x="1946324" y="4125162"/>
            <a:chExt cx="969964" cy="2007872"/>
          </a:xfrm>
        </p:grpSpPr>
        <p:sp>
          <p:nvSpPr>
            <p:cNvPr id="51" name="円/楕円 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フローチャート: 論理積ゲート 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 name="スライド番号プレースホルダー 2"/>
          <p:cNvSpPr>
            <a:spLocks noGrp="1"/>
          </p:cNvSpPr>
          <p:nvPr>
            <p:ph type="sldNum" sz="quarter" idx="12"/>
          </p:nvPr>
        </p:nvSpPr>
        <p:spPr>
          <a:xfrm>
            <a:off x="6957020" y="6640200"/>
            <a:ext cx="2133600" cy="217800"/>
          </a:xfrm>
        </p:spPr>
        <p:txBody>
          <a:bodyPr/>
          <a:lstStyle/>
          <a:p>
            <a:fld id="{8FF8CC5D-A65D-5946-99B5-645367A967AD}" type="slidenum">
              <a:rPr kumimoji="1" lang="ja-JP" altLang="en-US" smtClean="0"/>
              <a:t>32</a:t>
            </a:fld>
            <a:endParaRPr kumimoji="1" lang="ja-JP" altLang="en-US"/>
          </a:p>
        </p:txBody>
      </p:sp>
      <p:grpSp>
        <p:nvGrpSpPr>
          <p:cNvPr id="143" name="図形グループ 142"/>
          <p:cNvGrpSpPr/>
          <p:nvPr/>
        </p:nvGrpSpPr>
        <p:grpSpPr>
          <a:xfrm>
            <a:off x="6560122" y="5076029"/>
            <a:ext cx="517785" cy="587435"/>
            <a:chOff x="2667295" y="1059799"/>
            <a:chExt cx="681672" cy="722281"/>
          </a:xfrm>
        </p:grpSpPr>
        <p:sp>
          <p:nvSpPr>
            <p:cNvPr id="144" name="角丸四角形 14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5" name="図 14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6" name="図形グループ 145"/>
          <p:cNvGrpSpPr/>
          <p:nvPr/>
        </p:nvGrpSpPr>
        <p:grpSpPr>
          <a:xfrm>
            <a:off x="6741553" y="5305958"/>
            <a:ext cx="265954" cy="577851"/>
            <a:chOff x="1946324" y="4125162"/>
            <a:chExt cx="969964" cy="2007872"/>
          </a:xfrm>
        </p:grpSpPr>
        <p:sp>
          <p:nvSpPr>
            <p:cNvPr id="147" name="円/楕円 1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8" name="フローチャート: 論理積ゲート 1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1" name="図形グループ 150"/>
          <p:cNvGrpSpPr/>
          <p:nvPr/>
        </p:nvGrpSpPr>
        <p:grpSpPr>
          <a:xfrm>
            <a:off x="5807719" y="5121029"/>
            <a:ext cx="452632" cy="369857"/>
            <a:chOff x="-62676" y="3965594"/>
            <a:chExt cx="679541" cy="593816"/>
          </a:xfrm>
        </p:grpSpPr>
        <p:sp>
          <p:nvSpPr>
            <p:cNvPr id="152" name="角丸四角形 151"/>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53" name="図 152"/>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54" name="図形グループ 153"/>
          <p:cNvGrpSpPr/>
          <p:nvPr/>
        </p:nvGrpSpPr>
        <p:grpSpPr>
          <a:xfrm>
            <a:off x="5847082" y="5305959"/>
            <a:ext cx="265954" cy="577850"/>
            <a:chOff x="1946324" y="4125162"/>
            <a:chExt cx="969964" cy="2007867"/>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6" name="フローチャート: 論理積ゲート 155"/>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58" name="テキスト ボックス 157"/>
          <p:cNvSpPr txBox="1"/>
          <p:nvPr/>
        </p:nvSpPr>
        <p:spPr>
          <a:xfrm>
            <a:off x="4990768" y="5887389"/>
            <a:ext cx="754746"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自宅</a:t>
            </a:r>
            <a:endParaRPr kumimoji="1" lang="ja-JP" altLang="en-US" sz="1200" dirty="0">
              <a:solidFill>
                <a:schemeClr val="bg1"/>
              </a:solidFill>
              <a:latin typeface="メイリオ"/>
              <a:ea typeface="メイリオ"/>
              <a:cs typeface="メイリオ"/>
            </a:endParaRPr>
          </a:p>
        </p:txBody>
      </p:sp>
      <p:sp>
        <p:nvSpPr>
          <p:cNvPr id="159" name="テキスト ボックス 158"/>
          <p:cNvSpPr txBox="1"/>
          <p:nvPr/>
        </p:nvSpPr>
        <p:spPr>
          <a:xfrm>
            <a:off x="5669780" y="5887389"/>
            <a:ext cx="754746" cy="276999"/>
          </a:xfrm>
          <a:prstGeom prst="rect">
            <a:avLst/>
          </a:prstGeom>
          <a:noFill/>
        </p:spPr>
        <p:txBody>
          <a:bodyPr wrap="square" rtlCol="0">
            <a:spAutoFit/>
          </a:bodyPr>
          <a:lstStyle/>
          <a:p>
            <a:pPr algn="ctr"/>
            <a:r>
              <a:rPr kumimoji="1" lang="ja-JP" altLang="en-US" sz="1200" dirty="0" smtClean="0">
                <a:solidFill>
                  <a:schemeClr val="tx1">
                    <a:lumMod val="95000"/>
                    <a:lumOff val="5000"/>
                  </a:schemeClr>
                </a:solidFill>
                <a:latin typeface="メイリオ"/>
                <a:ea typeface="メイリオ"/>
                <a:cs typeface="メイリオ"/>
              </a:rPr>
              <a:t>カフェ</a:t>
            </a:r>
            <a:endParaRPr kumimoji="1" lang="ja-JP" altLang="en-US" sz="1200" dirty="0">
              <a:solidFill>
                <a:schemeClr val="tx1">
                  <a:lumMod val="95000"/>
                  <a:lumOff val="5000"/>
                </a:schemeClr>
              </a:solidFill>
              <a:latin typeface="メイリオ"/>
              <a:ea typeface="メイリオ"/>
              <a:cs typeface="メイリオ"/>
            </a:endParaRPr>
          </a:p>
        </p:txBody>
      </p:sp>
      <p:sp>
        <p:nvSpPr>
          <p:cNvPr id="160" name="テキスト ボックス 159"/>
          <p:cNvSpPr txBox="1"/>
          <p:nvPr/>
        </p:nvSpPr>
        <p:spPr>
          <a:xfrm>
            <a:off x="6464300" y="5887389"/>
            <a:ext cx="1274724"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66" name="正方形/長方形 165"/>
          <p:cNvSpPr/>
          <p:nvPr/>
        </p:nvSpPr>
        <p:spPr>
          <a:xfrm>
            <a:off x="6223035" y="2269428"/>
            <a:ext cx="1112146" cy="61103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メイリオ"/>
                <a:ea typeface="メイリオ"/>
                <a:cs typeface="メイリオ"/>
              </a:rPr>
              <a:t>仮想</a:t>
            </a:r>
            <a:endParaRPr lang="en-US" altLang="ja-JP" sz="1000" dirty="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データセンター</a:t>
            </a:r>
            <a:endParaRPr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a:t>
            </a:r>
            <a:r>
              <a:rPr lang="en-US" altLang="ja-JP" sz="800" dirty="0" smtClean="0">
                <a:solidFill>
                  <a:srgbClr val="FFFFFF"/>
                </a:solidFill>
                <a:latin typeface="メイリオ"/>
                <a:ea typeface="メイリオ"/>
                <a:cs typeface="メイリオ"/>
              </a:rPr>
              <a:t>NPO</a:t>
            </a:r>
            <a:r>
              <a:rPr lang="ja-JP" altLang="en-US" sz="800" dirty="0" smtClean="0">
                <a:solidFill>
                  <a:srgbClr val="FFFFFF"/>
                </a:solidFill>
                <a:latin typeface="メイリオ"/>
                <a:ea typeface="メイリオ"/>
                <a:cs typeface="メイリオ"/>
              </a:rPr>
              <a:t>やコミュニティ）</a:t>
            </a:r>
            <a:endParaRPr lang="en-US" altLang="ja-JP" sz="800" dirty="0">
              <a:solidFill>
                <a:srgbClr val="FFFFFF"/>
              </a:solidFill>
              <a:latin typeface="メイリオ"/>
              <a:ea typeface="メイリオ"/>
              <a:cs typeface="メイリオ"/>
            </a:endParaRPr>
          </a:p>
        </p:txBody>
      </p:sp>
      <p:sp>
        <p:nvSpPr>
          <p:cNvPr id="170" name="テキスト ボックス 169"/>
          <p:cNvSpPr txBox="1"/>
          <p:nvPr/>
        </p:nvSpPr>
        <p:spPr>
          <a:xfrm>
            <a:off x="379103" y="1115795"/>
            <a:ext cx="3877985" cy="461665"/>
          </a:xfrm>
          <a:prstGeom prst="rect">
            <a:avLst/>
          </a:prstGeom>
          <a:noFill/>
        </p:spPr>
        <p:txBody>
          <a:bodyPr wrap="none" rtlCol="0">
            <a:spAutoFit/>
          </a:bodyPr>
          <a:lstStyle/>
          <a:p>
            <a:pPr algn="ctr"/>
            <a:r>
              <a:rPr kumimoji="1" lang="ja-JP" altLang="en-US" sz="2400" dirty="0" smtClean="0">
                <a:solidFill>
                  <a:schemeClr val="tx1">
                    <a:lumMod val="50000"/>
                    <a:lumOff val="50000"/>
                  </a:schemeClr>
                </a:solidFill>
                <a:latin typeface="メイリオ"/>
                <a:ea typeface="メイリオ"/>
                <a:cs typeface="メイリオ"/>
              </a:rPr>
              <a:t>従来のオフィス・インフラ</a:t>
            </a:r>
            <a:endParaRPr kumimoji="1" lang="ja-JP" altLang="en-US" sz="2400" dirty="0">
              <a:solidFill>
                <a:schemeClr val="tx1">
                  <a:lumMod val="50000"/>
                  <a:lumOff val="50000"/>
                </a:schemeClr>
              </a:solidFill>
              <a:latin typeface="メイリオ"/>
              <a:ea typeface="メイリオ"/>
              <a:cs typeface="メイリオ"/>
            </a:endParaRPr>
          </a:p>
        </p:txBody>
      </p:sp>
      <p:sp>
        <p:nvSpPr>
          <p:cNvPr id="171" name="テキスト ボックス 170"/>
          <p:cNvSpPr txBox="1"/>
          <p:nvPr/>
        </p:nvSpPr>
        <p:spPr>
          <a:xfrm>
            <a:off x="4833473" y="1115795"/>
            <a:ext cx="3877985" cy="461665"/>
          </a:xfrm>
          <a:prstGeom prst="rect">
            <a:avLst/>
          </a:prstGeom>
          <a:noFill/>
        </p:spPr>
        <p:txBody>
          <a:bodyPr wrap="none" rtlCol="0">
            <a:spAutoFit/>
          </a:bodyPr>
          <a:lstStyle/>
          <a:p>
            <a:pPr algn="ctr"/>
            <a:r>
              <a:rPr kumimoji="1" lang="ja-JP" altLang="en-US" sz="2400" dirty="0" smtClean="0">
                <a:solidFill>
                  <a:srgbClr val="0000FF"/>
                </a:solidFill>
                <a:latin typeface="メイリオ"/>
                <a:ea typeface="メイリオ"/>
                <a:cs typeface="メイリオ"/>
              </a:rPr>
              <a:t>新しいオフィス・インフラ</a:t>
            </a:r>
            <a:endParaRPr kumimoji="1" lang="ja-JP" altLang="en-US" sz="2400" dirty="0">
              <a:solidFill>
                <a:srgbClr val="0000FF"/>
              </a:solidFill>
              <a:latin typeface="メイリオ"/>
              <a:ea typeface="メイリオ"/>
              <a:cs typeface="メイリオ"/>
            </a:endParaRPr>
          </a:p>
        </p:txBody>
      </p:sp>
      <p:grpSp>
        <p:nvGrpSpPr>
          <p:cNvPr id="172" name="図形グループ 171"/>
          <p:cNvGrpSpPr/>
          <p:nvPr/>
        </p:nvGrpSpPr>
        <p:grpSpPr>
          <a:xfrm>
            <a:off x="7101036" y="5083956"/>
            <a:ext cx="517785" cy="587435"/>
            <a:chOff x="2667295" y="1059799"/>
            <a:chExt cx="681672" cy="722281"/>
          </a:xfrm>
        </p:grpSpPr>
        <p:sp>
          <p:nvSpPr>
            <p:cNvPr id="173" name="角丸四角形 17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74" name="図 173"/>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75" name="図形グループ 174"/>
          <p:cNvGrpSpPr/>
          <p:nvPr/>
        </p:nvGrpSpPr>
        <p:grpSpPr>
          <a:xfrm>
            <a:off x="7190072" y="5301802"/>
            <a:ext cx="265954" cy="577851"/>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7" name="太陽 136"/>
          <p:cNvSpPr/>
          <p:nvPr/>
        </p:nvSpPr>
        <p:spPr>
          <a:xfrm>
            <a:off x="8315738" y="5700246"/>
            <a:ext cx="471978" cy="464892"/>
          </a:xfrm>
          <a:prstGeom prst="sun">
            <a:avLst/>
          </a:prstGeom>
          <a:solidFill>
            <a:srgbClr val="FFFF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1" name="テキスト ボックス 160"/>
          <p:cNvSpPr txBox="1"/>
          <p:nvPr/>
        </p:nvSpPr>
        <p:spPr>
          <a:xfrm>
            <a:off x="7774800" y="5898890"/>
            <a:ext cx="754746" cy="276999"/>
          </a:xfrm>
          <a:prstGeom prst="rect">
            <a:avLst/>
          </a:prstGeom>
          <a:noFill/>
        </p:spPr>
        <p:txBody>
          <a:bodyPr wrap="square" rtlCol="0">
            <a:spAutoFit/>
          </a:bodyPr>
          <a:lstStyle/>
          <a:p>
            <a:pPr algn="ctr"/>
            <a:r>
              <a:rPr kumimoji="1" lang="ja-JP" altLang="en-US" sz="1200" dirty="0" smtClean="0">
                <a:solidFill>
                  <a:srgbClr val="0000FF"/>
                </a:solidFill>
                <a:latin typeface="メイリオ"/>
                <a:ea typeface="メイリオ"/>
                <a:cs typeface="メイリオ"/>
              </a:rPr>
              <a:t>外出先</a:t>
            </a:r>
            <a:endParaRPr kumimoji="1" lang="ja-JP" altLang="en-US" sz="1200" dirty="0">
              <a:solidFill>
                <a:srgbClr val="0000FF"/>
              </a:solidFill>
              <a:latin typeface="メイリオ"/>
              <a:ea typeface="メイリオ"/>
              <a:cs typeface="メイリオ"/>
            </a:endParaRPr>
          </a:p>
        </p:txBody>
      </p:sp>
      <p:pic>
        <p:nvPicPr>
          <p:cNvPr id="157" name="図 156" descr="radio-45967_6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8492" y="3941549"/>
            <a:ext cx="811580" cy="908061"/>
          </a:xfrm>
          <a:prstGeom prst="rect">
            <a:avLst/>
          </a:prstGeom>
        </p:spPr>
      </p:pic>
      <p:sp>
        <p:nvSpPr>
          <p:cNvPr id="17" name="テキスト ボックス 16"/>
          <p:cNvSpPr txBox="1"/>
          <p:nvPr/>
        </p:nvSpPr>
        <p:spPr>
          <a:xfrm>
            <a:off x="5847082" y="3713633"/>
            <a:ext cx="1881081" cy="369332"/>
          </a:xfrm>
          <a:prstGeom prst="rect">
            <a:avLst/>
          </a:prstGeom>
          <a:noFill/>
        </p:spPr>
        <p:txBody>
          <a:bodyPr wrap="none" rtlCol="0">
            <a:spAutoFit/>
          </a:bodyPr>
          <a:lstStyle/>
          <a:p>
            <a:r>
              <a:rPr lang="en-US" altLang="ja-JP" dirty="0" smtClean="0">
                <a:solidFill>
                  <a:srgbClr val="0000FF"/>
                </a:solidFill>
                <a:latin typeface="メイリオ"/>
                <a:ea typeface="メイリオ"/>
                <a:cs typeface="メイリオ"/>
              </a:rPr>
              <a:t>5G</a:t>
            </a:r>
            <a:r>
              <a:rPr lang="ja-JP" altLang="en-US" dirty="0" smtClean="0">
                <a:solidFill>
                  <a:srgbClr val="0000FF"/>
                </a:solidFill>
                <a:latin typeface="メイリオ"/>
                <a:ea typeface="メイリオ"/>
                <a:cs typeface="メイリオ"/>
              </a:rPr>
              <a:t>ネットワーク</a:t>
            </a:r>
            <a:endParaRPr kumimoji="1" lang="ja-JP" altLang="en-US" dirty="0">
              <a:solidFill>
                <a:srgbClr val="0000FF"/>
              </a:solidFill>
              <a:latin typeface="メイリオ"/>
              <a:ea typeface="メイリオ"/>
              <a:cs typeface="メイリオ"/>
            </a:endParaRPr>
          </a:p>
        </p:txBody>
      </p:sp>
      <p:sp>
        <p:nvSpPr>
          <p:cNvPr id="179" name="正方形/長方形 178"/>
          <p:cNvSpPr/>
          <p:nvPr/>
        </p:nvSpPr>
        <p:spPr>
          <a:xfrm>
            <a:off x="5009170" y="2269428"/>
            <a:ext cx="1112146" cy="61103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仮想</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データセンター</a:t>
            </a:r>
            <a:endParaRPr kumimoji="1"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（所属する企業）</a:t>
            </a:r>
            <a:endParaRPr kumimoji="1" lang="en-US" altLang="ja-JP" sz="800" dirty="0" smtClean="0">
              <a:solidFill>
                <a:srgbClr val="FFFFFF"/>
              </a:solidFill>
              <a:latin typeface="メイリオ"/>
              <a:ea typeface="メイリオ"/>
              <a:cs typeface="メイリオ"/>
            </a:endParaRPr>
          </a:p>
        </p:txBody>
      </p:sp>
      <p:sp>
        <p:nvSpPr>
          <p:cNvPr id="184" name="正方形/長方形 183"/>
          <p:cNvSpPr/>
          <p:nvPr/>
        </p:nvSpPr>
        <p:spPr>
          <a:xfrm>
            <a:off x="7426799" y="2269428"/>
            <a:ext cx="1112146" cy="611033"/>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185" name="正方形/長方形 184"/>
          <p:cNvSpPr/>
          <p:nvPr/>
        </p:nvSpPr>
        <p:spPr>
          <a:xfrm>
            <a:off x="5000889" y="2964476"/>
            <a:ext cx="3575372" cy="5803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kumimoji="1" lang="ja-JP" altLang="en-US" sz="1400" dirty="0" smtClean="0">
                <a:solidFill>
                  <a:srgbClr val="FFFFFF"/>
                </a:solidFill>
                <a:latin typeface="メイリオ"/>
                <a:ea typeface="メイリオ"/>
                <a:cs typeface="メイリオ"/>
              </a:rPr>
              <a:t>パーソナル・デスクトップ</a:t>
            </a:r>
            <a:endParaRPr kumimoji="1" lang="en-US" altLang="ja-JP" sz="1400" dirty="0" smtClean="0">
              <a:solidFill>
                <a:srgbClr val="FFFFFF"/>
              </a:solidFill>
              <a:latin typeface="メイリオ"/>
              <a:ea typeface="メイリオ"/>
              <a:cs typeface="メイリオ"/>
            </a:endParaRPr>
          </a:p>
        </p:txBody>
      </p:sp>
      <p:sp>
        <p:nvSpPr>
          <p:cNvPr id="186" name="円柱 185"/>
          <p:cNvSpPr/>
          <p:nvPr/>
        </p:nvSpPr>
        <p:spPr>
          <a:xfrm>
            <a:off x="7426799" y="3017791"/>
            <a:ext cx="1093443" cy="456574"/>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パーソナル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199" name="図形グループ 198"/>
          <p:cNvGrpSpPr/>
          <p:nvPr/>
        </p:nvGrpSpPr>
        <p:grpSpPr>
          <a:xfrm>
            <a:off x="1223822" y="5032403"/>
            <a:ext cx="517785" cy="587435"/>
            <a:chOff x="2667295" y="1059799"/>
            <a:chExt cx="681672" cy="722281"/>
          </a:xfrm>
        </p:grpSpPr>
        <p:sp>
          <p:nvSpPr>
            <p:cNvPr id="200" name="角丸四角形 1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1" name="図 200"/>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2" name="図形グループ 201"/>
          <p:cNvGrpSpPr/>
          <p:nvPr/>
        </p:nvGrpSpPr>
        <p:grpSpPr>
          <a:xfrm>
            <a:off x="1405253" y="5262332"/>
            <a:ext cx="265954" cy="577851"/>
            <a:chOff x="1946324" y="4125162"/>
            <a:chExt cx="969964" cy="2007872"/>
          </a:xfrm>
        </p:grpSpPr>
        <p:sp>
          <p:nvSpPr>
            <p:cNvPr id="203" name="円/楕円 2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4" name="フローチャート: 論理積ゲート 2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05" name="図形グループ 204"/>
          <p:cNvGrpSpPr/>
          <p:nvPr/>
        </p:nvGrpSpPr>
        <p:grpSpPr>
          <a:xfrm>
            <a:off x="1764736" y="5040330"/>
            <a:ext cx="517785" cy="587435"/>
            <a:chOff x="2667295" y="1059799"/>
            <a:chExt cx="681672" cy="722281"/>
          </a:xfrm>
        </p:grpSpPr>
        <p:sp>
          <p:nvSpPr>
            <p:cNvPr id="206" name="角丸四角形 2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7" name="図 206"/>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8" name="図形グループ 207"/>
          <p:cNvGrpSpPr/>
          <p:nvPr/>
        </p:nvGrpSpPr>
        <p:grpSpPr>
          <a:xfrm>
            <a:off x="1853772" y="5258176"/>
            <a:ext cx="265954" cy="577851"/>
            <a:chOff x="1946324" y="4125162"/>
            <a:chExt cx="969964" cy="2007872"/>
          </a:xfrm>
        </p:grpSpPr>
        <p:sp>
          <p:nvSpPr>
            <p:cNvPr id="209" name="円/楕円 2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0" name="フローチャート: 論理積ゲート 2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25" name="角丸四角形 224"/>
          <p:cNvSpPr/>
          <p:nvPr/>
        </p:nvSpPr>
        <p:spPr>
          <a:xfrm>
            <a:off x="345488" y="1783520"/>
            <a:ext cx="3911600" cy="1234271"/>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226" name="円柱 225"/>
          <p:cNvSpPr/>
          <p:nvPr/>
        </p:nvSpPr>
        <p:spPr>
          <a:xfrm>
            <a:off x="2994069" y="3781805"/>
            <a:ext cx="1093443" cy="589845"/>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228" name="図形グループ 227"/>
          <p:cNvGrpSpPr/>
          <p:nvPr/>
        </p:nvGrpSpPr>
        <p:grpSpPr>
          <a:xfrm>
            <a:off x="1957272" y="378587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a:stCxn id="230" idx="6"/>
              <a:endCxn id="2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1957272" y="3979336"/>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a:stCxn id="234" idx="6"/>
              <a:endCxn id="2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1957272" y="416092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a:stCxn id="238" idx="6"/>
              <a:endCxn id="2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48" name="フローチャート: 磁気ディスク 247"/>
          <p:cNvSpPr/>
          <p:nvPr/>
        </p:nvSpPr>
        <p:spPr>
          <a:xfrm>
            <a:off x="2387974" y="4063994"/>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フローチャート: 磁気ディスク 248"/>
          <p:cNvSpPr/>
          <p:nvPr/>
        </p:nvSpPr>
        <p:spPr>
          <a:xfrm>
            <a:off x="2387974" y="3797300"/>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50" name="図形グループ 249"/>
          <p:cNvGrpSpPr/>
          <p:nvPr/>
        </p:nvGrpSpPr>
        <p:grpSpPr>
          <a:xfrm>
            <a:off x="633724" y="5027320"/>
            <a:ext cx="517785" cy="587435"/>
            <a:chOff x="2667295" y="1059799"/>
            <a:chExt cx="681672" cy="722281"/>
          </a:xfrm>
        </p:grpSpPr>
        <p:sp>
          <p:nvSpPr>
            <p:cNvPr id="251" name="角丸四角形 25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52" name="図 251"/>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53" name="図形グループ 252"/>
          <p:cNvGrpSpPr/>
          <p:nvPr/>
        </p:nvGrpSpPr>
        <p:grpSpPr>
          <a:xfrm>
            <a:off x="722760" y="5245166"/>
            <a:ext cx="265954" cy="577851"/>
            <a:chOff x="1946324" y="4125162"/>
            <a:chExt cx="969964" cy="2007872"/>
          </a:xfrm>
        </p:grpSpPr>
        <p:sp>
          <p:nvSpPr>
            <p:cNvPr id="254" name="円/楕円 2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5" name="フローチャート: 論理積ゲート 2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62" name="テキスト ボックス 261"/>
          <p:cNvSpPr txBox="1"/>
          <p:nvPr/>
        </p:nvSpPr>
        <p:spPr>
          <a:xfrm>
            <a:off x="482190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3" name="テキスト ボックス 262"/>
          <p:cNvSpPr txBox="1"/>
          <p:nvPr/>
        </p:nvSpPr>
        <p:spPr>
          <a:xfrm>
            <a:off x="35211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4" name="正方形/長方形 263"/>
          <p:cNvSpPr/>
          <p:nvPr/>
        </p:nvSpPr>
        <p:spPr>
          <a:xfrm>
            <a:off x="559060" y="2269428"/>
            <a:ext cx="1112146" cy="61103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メイリオ"/>
                <a:ea typeface="メイリオ"/>
                <a:cs typeface="メイリオ"/>
              </a:rPr>
              <a:t>SaaS</a:t>
            </a:r>
            <a:endParaRPr kumimoji="1" lang="en-US" altLang="ja-JP" sz="10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コミュニケーション</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コラボレーション</a:t>
            </a:r>
            <a:endParaRPr kumimoji="1" lang="en-US" altLang="ja-JP" sz="800" dirty="0" smtClean="0">
              <a:solidFill>
                <a:srgbClr val="FFFFFF"/>
              </a:solidFill>
              <a:latin typeface="メイリオ"/>
              <a:ea typeface="メイリオ"/>
              <a:cs typeface="メイリオ"/>
            </a:endParaRPr>
          </a:p>
        </p:txBody>
      </p:sp>
      <p:sp>
        <p:nvSpPr>
          <p:cNvPr id="265" name="正方形/長方形 264"/>
          <p:cNvSpPr/>
          <p:nvPr/>
        </p:nvSpPr>
        <p:spPr>
          <a:xfrm>
            <a:off x="1777568" y="2269428"/>
            <a:ext cx="1112146" cy="61103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266" name="円柱 265"/>
          <p:cNvSpPr/>
          <p:nvPr/>
        </p:nvSpPr>
        <p:spPr>
          <a:xfrm>
            <a:off x="2998812" y="2269428"/>
            <a:ext cx="1093443" cy="5898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cxnSp>
        <p:nvCxnSpPr>
          <p:cNvPr id="26" name="直線コネクタ 25"/>
          <p:cNvCxnSpPr/>
          <p:nvPr/>
        </p:nvCxnSpPr>
        <p:spPr>
          <a:xfrm>
            <a:off x="951633" y="3493439"/>
            <a:ext cx="1" cy="1033844"/>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559060" y="3817624"/>
            <a:ext cx="771529" cy="500788"/>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18" name="角丸四角形 17"/>
          <p:cNvSpPr/>
          <p:nvPr/>
        </p:nvSpPr>
        <p:spPr>
          <a:xfrm>
            <a:off x="611841" y="4527283"/>
            <a:ext cx="3485636" cy="359882"/>
          </a:xfrm>
          <a:prstGeom prst="round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メイリオ"/>
                <a:ea typeface="メイリオ"/>
                <a:cs typeface="メイリオ"/>
              </a:rPr>
              <a:t>LAN</a:t>
            </a:r>
            <a:endParaRPr kumimoji="1" lang="ja-JP" altLang="en-US" sz="2000" dirty="0">
              <a:solidFill>
                <a:srgbClr val="FFFFFF"/>
              </a:solidFill>
              <a:latin typeface="メイリオ"/>
              <a:ea typeface="メイリオ"/>
              <a:cs typeface="メイリオ"/>
            </a:endParaRPr>
          </a:p>
        </p:txBody>
      </p:sp>
      <p:sp>
        <p:nvSpPr>
          <p:cNvPr id="267" name="角丸四角形 266"/>
          <p:cNvSpPr/>
          <p:nvPr/>
        </p:nvSpPr>
        <p:spPr>
          <a:xfrm>
            <a:off x="577683" y="3151338"/>
            <a:ext cx="3485636" cy="359882"/>
          </a:xfrm>
          <a:prstGeom prst="round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インターネット</a:t>
            </a:r>
            <a:r>
              <a:rPr lang="ja-JP" altLang="en-US" dirty="0" smtClean="0">
                <a:solidFill>
                  <a:srgbClr val="FFFFFF"/>
                </a:solidFill>
                <a:latin typeface="メイリオ"/>
                <a:ea typeface="メイリオ"/>
                <a:cs typeface="メイリオ"/>
              </a:rPr>
              <a:t>／専用線</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2610393" y="5213492"/>
            <a:ext cx="1481862" cy="85136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391429" y="5301802"/>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391429" y="5546857"/>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8" name="正方形/長方形 137"/>
          <p:cNvSpPr/>
          <p:nvPr/>
        </p:nvSpPr>
        <p:spPr>
          <a:xfrm>
            <a:off x="3391429" y="5788880"/>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379103" y="5895281"/>
            <a:ext cx="800219" cy="276999"/>
          </a:xfrm>
          <a:prstGeom prst="rect">
            <a:avLst/>
          </a:prstGeom>
          <a:noFill/>
        </p:spPr>
        <p:txBody>
          <a:bodyPr wrap="none" rtlCol="0">
            <a:spAutoFit/>
          </a:bodyPr>
          <a:lstStyle/>
          <a:p>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39" name="円柱 138"/>
          <p:cNvSpPr/>
          <p:nvPr/>
        </p:nvSpPr>
        <p:spPr>
          <a:xfrm>
            <a:off x="2762626" y="5301803"/>
            <a:ext cx="557429" cy="678536"/>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メイリオ"/>
              <a:ea typeface="メイリオ"/>
              <a:cs typeface="メイリオ"/>
            </a:endParaRPr>
          </a:p>
        </p:txBody>
      </p:sp>
      <p:grpSp>
        <p:nvGrpSpPr>
          <p:cNvPr id="213" name="図形グループ 212"/>
          <p:cNvGrpSpPr/>
          <p:nvPr/>
        </p:nvGrpSpPr>
        <p:grpSpPr>
          <a:xfrm>
            <a:off x="2428962" y="5032403"/>
            <a:ext cx="517785" cy="587435"/>
            <a:chOff x="2667295" y="1059799"/>
            <a:chExt cx="681672" cy="722281"/>
          </a:xfrm>
        </p:grpSpPr>
        <p:sp>
          <p:nvSpPr>
            <p:cNvPr id="214" name="角丸四角形 21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5" name="図 21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6" name="図形グループ 215"/>
          <p:cNvGrpSpPr/>
          <p:nvPr/>
        </p:nvGrpSpPr>
        <p:grpSpPr>
          <a:xfrm>
            <a:off x="2610393" y="5262332"/>
            <a:ext cx="265954" cy="577851"/>
            <a:chOff x="1946324" y="4125162"/>
            <a:chExt cx="969964" cy="2007872"/>
          </a:xfrm>
        </p:grpSpPr>
        <p:sp>
          <p:nvSpPr>
            <p:cNvPr id="217" name="円/楕円 2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8" name="フローチャート: 論理積ゲート 2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3" name="テキスト ボックス 22"/>
          <p:cNvSpPr txBox="1"/>
          <p:nvPr/>
        </p:nvSpPr>
        <p:spPr>
          <a:xfrm>
            <a:off x="7101036" y="4468153"/>
            <a:ext cx="1075685" cy="461665"/>
          </a:xfrm>
          <a:prstGeom prst="rect">
            <a:avLst/>
          </a:prstGeom>
          <a:noFill/>
        </p:spPr>
        <p:txBody>
          <a:bodyPr wrap="none" rtlCol="0">
            <a:spAutoFit/>
          </a:bodyPr>
          <a:lstStyle/>
          <a:p>
            <a:r>
              <a:rPr kumimoji="1" lang="ja-JP" altLang="en-US" sz="800" dirty="0" smtClean="0">
                <a:latin typeface="メイリオ"/>
                <a:ea typeface="メイリオ"/>
                <a:cs typeface="メイリオ"/>
              </a:rPr>
              <a:t>通信速度：</a:t>
            </a:r>
            <a:r>
              <a:rPr kumimoji="1" lang="en-US" altLang="ja-JP" sz="800" dirty="0" smtClean="0">
                <a:latin typeface="メイリオ"/>
                <a:ea typeface="メイリオ"/>
                <a:cs typeface="メイリオ"/>
              </a:rPr>
              <a:t>10Gbps</a:t>
            </a:r>
          </a:p>
          <a:p>
            <a:r>
              <a:rPr lang="ja-JP" altLang="en-US" sz="800" dirty="0" smtClean="0">
                <a:latin typeface="メイリオ"/>
                <a:ea typeface="メイリオ"/>
                <a:cs typeface="メイリオ"/>
              </a:rPr>
              <a:t>遅延時間：</a:t>
            </a:r>
            <a:r>
              <a:rPr lang="en-US" altLang="ja-JP" sz="800" dirty="0" smtClean="0">
                <a:latin typeface="メイリオ"/>
                <a:ea typeface="メイリオ"/>
                <a:cs typeface="メイリオ"/>
              </a:rPr>
              <a:t>5ms</a:t>
            </a:r>
          </a:p>
          <a:p>
            <a:r>
              <a:rPr kumimoji="1" lang="ja-JP" altLang="en-US" sz="800" dirty="0" smtClean="0">
                <a:latin typeface="メイリオ"/>
                <a:ea typeface="メイリオ"/>
                <a:cs typeface="メイリオ"/>
              </a:rPr>
              <a:t>信頼性：</a:t>
            </a:r>
            <a:r>
              <a:rPr kumimoji="1" lang="en-US" altLang="ja-JP" sz="800" dirty="0" smtClean="0">
                <a:latin typeface="メイリオ"/>
                <a:ea typeface="メイリオ"/>
                <a:cs typeface="メイリオ"/>
              </a:rPr>
              <a:t>99.999%</a:t>
            </a:r>
            <a:endParaRPr kumimoji="1" lang="ja-JP" altLang="en-US" sz="800" dirty="0">
              <a:latin typeface="メイリオ"/>
              <a:ea typeface="メイリオ"/>
              <a:cs typeface="メイリオ"/>
            </a:endParaRPr>
          </a:p>
        </p:txBody>
      </p:sp>
    </p:spTree>
    <p:extLst>
      <p:ext uri="{BB962C8B-B14F-4D97-AF65-F5344CB8AC3E}">
        <p14:creationId xmlns:p14="http://schemas.microsoft.com/office/powerpoint/2010/main" val="1385668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bwMode="auto">
          <a:xfrm>
            <a:off x="1216819" y="5943600"/>
            <a:ext cx="6707187" cy="457200"/>
          </a:xfrm>
          <a:prstGeom prst="roundRect">
            <a:avLst>
              <a:gd name="adj" fmla="val 0"/>
            </a:avLst>
          </a:prstGeom>
          <a:solidFill>
            <a:srgbClr val="0000FF"/>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メイリオ"/>
                <a:ea typeface="メイリオ"/>
                <a:cs typeface="メイリオ"/>
              </a:rPr>
              <a:t>幸せな働き方の実現と利益の拡大</a:t>
            </a:r>
          </a:p>
        </p:txBody>
      </p:sp>
      <p:sp>
        <p:nvSpPr>
          <p:cNvPr id="37" name="二等辺三角形 36"/>
          <p:cNvSpPr/>
          <p:nvPr/>
        </p:nvSpPr>
        <p:spPr bwMode="auto">
          <a:xfrm flipV="1">
            <a:off x="1446213" y="3962400"/>
            <a:ext cx="6248400" cy="2057400"/>
          </a:xfrm>
          <a:prstGeom prst="triangle">
            <a:avLst/>
          </a:prstGeom>
          <a:solidFill>
            <a:schemeClr val="accent6">
              <a:lumMod val="50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38" name="テキスト ボックス 37"/>
          <p:cNvSpPr txBox="1"/>
          <p:nvPr/>
        </p:nvSpPr>
        <p:spPr>
          <a:xfrm>
            <a:off x="4093360" y="5486400"/>
            <a:ext cx="954107"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事業者価値</a:t>
            </a:r>
            <a:endParaRPr kumimoji="1" lang="ja-JP" altLang="en-US" sz="1200" dirty="0">
              <a:solidFill>
                <a:srgbClr val="FFFFFF"/>
              </a:solidFill>
              <a:latin typeface="メイリオ"/>
              <a:ea typeface="メイリオ"/>
              <a:cs typeface="メイリオ"/>
            </a:endParaRPr>
          </a:p>
        </p:txBody>
      </p:sp>
      <p:sp>
        <p:nvSpPr>
          <p:cNvPr id="35" name="角丸四角形 34"/>
          <p:cNvSpPr/>
          <p:nvPr/>
        </p:nvSpPr>
        <p:spPr bwMode="auto">
          <a:xfrm>
            <a:off x="1216819" y="838200"/>
            <a:ext cx="6707187" cy="4572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メイリオ"/>
                <a:ea typeface="メイリオ"/>
                <a:cs typeface="メイリオ"/>
              </a:rPr>
              <a:t>顧客満足の実現</a:t>
            </a:r>
          </a:p>
        </p:txBody>
      </p:sp>
      <p:sp>
        <p:nvSpPr>
          <p:cNvPr id="5" name="二等辺三角形 4"/>
          <p:cNvSpPr/>
          <p:nvPr/>
        </p:nvSpPr>
        <p:spPr bwMode="auto">
          <a:xfrm>
            <a:off x="1447800" y="1219200"/>
            <a:ext cx="6248400" cy="2057400"/>
          </a:xfrm>
          <a:prstGeom prst="triangle">
            <a:avLst/>
          </a:prstGeom>
          <a:solidFill>
            <a:schemeClr val="accent6">
              <a:lumMod val="50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6" name="テキスト ボックス 5"/>
          <p:cNvSpPr txBox="1"/>
          <p:nvPr/>
        </p:nvSpPr>
        <p:spPr>
          <a:xfrm>
            <a:off x="4170303" y="1433899"/>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顧客価値</a:t>
            </a: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a:xfrm>
            <a:off x="152400" y="152400"/>
            <a:ext cx="8839200" cy="533400"/>
          </a:xfrm>
        </p:spPr>
        <p:txBody>
          <a:bodyPr/>
          <a:lstStyle/>
          <a:p>
            <a:r>
              <a:rPr lang="ja-JP" altLang="en-US" dirty="0" smtClean="0"/>
              <a:t>アジャイル型請負開発</a:t>
            </a:r>
            <a:endParaRPr kumimoji="1" lang="ja-JP" altLang="en-US" dirty="0"/>
          </a:p>
        </p:txBody>
      </p:sp>
      <p:sp>
        <p:nvSpPr>
          <p:cNvPr id="3" name="角丸四角形 2"/>
          <p:cNvSpPr/>
          <p:nvPr/>
        </p:nvSpPr>
        <p:spPr bwMode="auto">
          <a:xfrm>
            <a:off x="1217613" y="3200400"/>
            <a:ext cx="6705600" cy="838200"/>
          </a:xfrm>
          <a:prstGeom prst="roundRect">
            <a:avLst>
              <a:gd name="adj" fmla="val 0"/>
            </a:avLst>
          </a:prstGeom>
          <a:solidFill>
            <a:srgbClr val="FF66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600" b="0" i="0" u="none" strike="noStrike" cap="none" normalizeH="0" baseline="0" dirty="0" smtClean="0">
                <a:ln>
                  <a:noFill/>
                </a:ln>
                <a:solidFill>
                  <a:schemeClr val="bg1"/>
                </a:solidFill>
                <a:effectLst/>
                <a:latin typeface="メイリオ"/>
                <a:ea typeface="メイリオ"/>
                <a:cs typeface="メイリオ"/>
              </a:rPr>
              <a:t>アジャイル型請負開発</a:t>
            </a:r>
          </a:p>
        </p:txBody>
      </p:sp>
      <p:sp>
        <p:nvSpPr>
          <p:cNvPr id="18" name="角丸四角形 17"/>
          <p:cNvSpPr/>
          <p:nvPr/>
        </p:nvSpPr>
        <p:spPr bwMode="auto">
          <a:xfrm>
            <a:off x="1217612" y="2286000"/>
            <a:ext cx="2210323" cy="685800"/>
          </a:xfrm>
          <a:prstGeom prst="roundRect">
            <a:avLst>
              <a:gd name="adj" fmla="val 0"/>
            </a:avLst>
          </a:prstGeom>
          <a:solidFill>
            <a:srgbClr val="00CC33"/>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ユーザーが本当に使うシステムだけを作りムダな投資をさせない</a:t>
            </a:r>
          </a:p>
        </p:txBody>
      </p:sp>
      <p:sp>
        <p:nvSpPr>
          <p:cNvPr id="20" name="角丸四角形 19"/>
          <p:cNvSpPr/>
          <p:nvPr/>
        </p:nvSpPr>
        <p:spPr bwMode="auto">
          <a:xfrm>
            <a:off x="1217612" y="4267200"/>
            <a:ext cx="6707187" cy="685800"/>
          </a:xfrm>
          <a:prstGeom prst="roundRect">
            <a:avLst>
              <a:gd name="adj" fmla="val 0"/>
            </a:avLst>
          </a:prstGeom>
          <a:solidFill>
            <a:srgbClr val="3366FF"/>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rgbClr val="FFFFFF"/>
                </a:solidFill>
                <a:latin typeface="メイリオ"/>
                <a:ea typeface="メイリオ"/>
                <a:cs typeface="メイリオ"/>
              </a:rPr>
              <a:t>開発生産性の徹底追求</a:t>
            </a:r>
            <a:endParaRPr kumimoji="0" lang="ja-JP" altLang="en-US" sz="2800" b="0" i="0" u="none" strike="noStrike" cap="none" normalizeH="0" baseline="0" dirty="0" smtClean="0">
              <a:ln>
                <a:noFill/>
              </a:ln>
              <a:solidFill>
                <a:srgbClr val="FFFFFF"/>
              </a:solidFill>
              <a:effectLst/>
              <a:latin typeface="メイリオ"/>
              <a:ea typeface="メイリオ"/>
              <a:cs typeface="メイリオ"/>
            </a:endParaRPr>
          </a:p>
        </p:txBody>
      </p:sp>
      <p:sp>
        <p:nvSpPr>
          <p:cNvPr id="21" name="角丸四角形 20"/>
          <p:cNvSpPr/>
          <p:nvPr/>
        </p:nvSpPr>
        <p:spPr bwMode="auto">
          <a:xfrm>
            <a:off x="3465512" y="2286000"/>
            <a:ext cx="2210323" cy="685800"/>
          </a:xfrm>
          <a:prstGeom prst="roundRect">
            <a:avLst>
              <a:gd name="adj" fmla="val 0"/>
            </a:avLst>
          </a:prstGeom>
          <a:solidFill>
            <a:srgbClr val="00CC33"/>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ユーザーの変更・追加要求に柔軟に対応する</a:t>
            </a:r>
          </a:p>
        </p:txBody>
      </p:sp>
      <p:sp>
        <p:nvSpPr>
          <p:cNvPr id="22" name="角丸四角形 21"/>
          <p:cNvSpPr/>
          <p:nvPr/>
        </p:nvSpPr>
        <p:spPr bwMode="auto">
          <a:xfrm>
            <a:off x="5714999" y="2286000"/>
            <a:ext cx="2210323" cy="685800"/>
          </a:xfrm>
          <a:prstGeom prst="roundRect">
            <a:avLst>
              <a:gd name="adj" fmla="val 0"/>
            </a:avLst>
          </a:prstGeom>
          <a:solidFill>
            <a:srgbClr val="00CC33"/>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ユーザーの納得できる予算</a:t>
            </a:r>
            <a:endParaRPr kumimoji="0" lang="en-US" altLang="ja-JP" dirty="0">
              <a:solidFill>
                <a:srgbClr val="FFFFFF"/>
              </a:solidFill>
              <a:latin typeface="メイリオ"/>
              <a:ea typeface="メイリオ"/>
              <a:cs typeface="メイリオ"/>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期限内で最善の機能と最高の品質を提供する</a:t>
            </a:r>
          </a:p>
        </p:txBody>
      </p:sp>
      <p:sp>
        <p:nvSpPr>
          <p:cNvPr id="23" name="角丸四角形 22"/>
          <p:cNvSpPr/>
          <p:nvPr/>
        </p:nvSpPr>
        <p:spPr bwMode="auto">
          <a:xfrm>
            <a:off x="1217613" y="1752600"/>
            <a:ext cx="3278187" cy="4572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メイリオ"/>
                <a:ea typeface="メイリオ"/>
                <a:cs typeface="メイリオ"/>
              </a:rPr>
              <a:t>全部作らない</a:t>
            </a:r>
          </a:p>
        </p:txBody>
      </p:sp>
      <p:sp>
        <p:nvSpPr>
          <p:cNvPr id="26" name="角丸四角形 25"/>
          <p:cNvSpPr/>
          <p:nvPr/>
        </p:nvSpPr>
        <p:spPr bwMode="auto">
          <a:xfrm>
            <a:off x="4648200" y="1752600"/>
            <a:ext cx="3278187" cy="4572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現物主義</a:t>
            </a:r>
          </a:p>
        </p:txBody>
      </p:sp>
      <p:sp>
        <p:nvSpPr>
          <p:cNvPr id="8" name="加算記号 7"/>
          <p:cNvSpPr/>
          <p:nvPr/>
        </p:nvSpPr>
        <p:spPr bwMode="auto">
          <a:xfrm>
            <a:off x="4341813" y="1752600"/>
            <a:ext cx="457200" cy="457200"/>
          </a:xfrm>
          <a:prstGeom prst="mathPlus">
            <a:avLst/>
          </a:prstGeom>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33" name="角丸四角形 32"/>
          <p:cNvSpPr/>
          <p:nvPr/>
        </p:nvSpPr>
        <p:spPr bwMode="auto">
          <a:xfrm>
            <a:off x="1219200" y="5029200"/>
            <a:ext cx="3278187" cy="457200"/>
          </a:xfrm>
          <a:prstGeom prst="roundRect">
            <a:avLst>
              <a:gd name="adj" fmla="val 0"/>
            </a:avLst>
          </a:prstGeom>
          <a:solidFill>
            <a:schemeClr val="tx2">
              <a:lumMod val="60000"/>
              <a:lumOff val="40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メイリオ"/>
                <a:ea typeface="メイリオ"/>
                <a:cs typeface="メイリオ"/>
              </a:rPr>
              <a:t>働き方の変革</a:t>
            </a:r>
          </a:p>
        </p:txBody>
      </p:sp>
      <p:sp>
        <p:nvSpPr>
          <p:cNvPr id="34" name="角丸四角形 33"/>
          <p:cNvSpPr/>
          <p:nvPr/>
        </p:nvSpPr>
        <p:spPr bwMode="auto">
          <a:xfrm>
            <a:off x="4649787" y="5029200"/>
            <a:ext cx="3278187" cy="457200"/>
          </a:xfrm>
          <a:prstGeom prst="roundRect">
            <a:avLst>
              <a:gd name="adj" fmla="val 0"/>
            </a:avLst>
          </a:prstGeom>
          <a:solidFill>
            <a:schemeClr val="tx2">
              <a:lumMod val="60000"/>
              <a:lumOff val="40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アジャイル開発手法</a:t>
            </a:r>
          </a:p>
        </p:txBody>
      </p:sp>
      <p:sp>
        <p:nvSpPr>
          <p:cNvPr id="39" name="加算記号 38"/>
          <p:cNvSpPr/>
          <p:nvPr/>
        </p:nvSpPr>
        <p:spPr bwMode="auto">
          <a:xfrm>
            <a:off x="4341813" y="5029200"/>
            <a:ext cx="457200" cy="457200"/>
          </a:xfrm>
          <a:prstGeom prst="mathPlus">
            <a:avLst/>
          </a:prstGeom>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Tree>
    <p:extLst>
      <p:ext uri="{BB962C8B-B14F-4D97-AF65-F5344CB8AC3E}">
        <p14:creationId xmlns:p14="http://schemas.microsoft.com/office/powerpoint/2010/main" val="76522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up)">
                                      <p:cBhvr>
                                        <p:cTn id="12" dur="500"/>
                                        <p:tgtEl>
                                          <p:spTgt spid="21"/>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1.125000"/>
                                          </p:val>
                                        </p:tav>
                                        <p:tav tm="100000">
                                          <p:val>
                                            <p:strVal val="#ppt_y"/>
                                          </p:val>
                                        </p:tav>
                                      </p:tavLst>
                                    </p:anim>
                                    <p:animEffect transition="in" filter="wipe(up)">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sp>
        <p:nvSpPr>
          <p:cNvPr id="3" name="タイトル 1"/>
          <p:cNvSpPr txBox="1">
            <a:spLocks/>
          </p:cNvSpPr>
          <p:nvPr/>
        </p:nvSpPr>
        <p:spPr>
          <a:xfrm>
            <a:off x="457200" y="274638"/>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ja-JP" altLang="en-US" dirty="0" smtClean="0"/>
              <a:t>事業再構築の逆</a:t>
            </a:r>
            <a:r>
              <a:rPr lang="en-US" altLang="ja-JP" dirty="0" smtClean="0"/>
              <a:t>C</a:t>
            </a:r>
            <a:r>
              <a:rPr lang="ja-JP" altLang="en-US" dirty="0" smtClean="0"/>
              <a:t>カーブ</a:t>
            </a:r>
            <a:endParaRPr lang="ja-JP" altLang="ja-JP" dirty="0"/>
          </a:p>
        </p:txBody>
      </p:sp>
      <p:grpSp>
        <p:nvGrpSpPr>
          <p:cNvPr id="6" name="グループ化 44"/>
          <p:cNvGrpSpPr>
            <a:grpSpLocks/>
          </p:cNvGrpSpPr>
          <p:nvPr/>
        </p:nvGrpSpPr>
        <p:grpSpPr bwMode="auto">
          <a:xfrm>
            <a:off x="785573" y="1168857"/>
            <a:ext cx="6586538" cy="4484687"/>
            <a:chOff x="1348015" y="1202269"/>
            <a:chExt cx="6294396" cy="4284138"/>
          </a:xfrm>
        </p:grpSpPr>
        <p:cxnSp>
          <p:nvCxnSpPr>
            <p:cNvPr id="7" name="直線矢印コネクタ 24"/>
            <p:cNvCxnSpPr>
              <a:cxnSpLocks noChangeShapeType="1"/>
            </p:cNvCxnSpPr>
            <p:nvPr/>
          </p:nvCxnSpPr>
          <p:spPr bwMode="auto">
            <a:xfrm flipV="1">
              <a:off x="1367098" y="1202269"/>
              <a:ext cx="0" cy="4278971"/>
            </a:xfrm>
            <a:prstGeom prst="straightConnector1">
              <a:avLst/>
            </a:prstGeom>
            <a:noFill/>
            <a:ln w="38100">
              <a:solidFill>
                <a:schemeClr val="bg1">
                  <a:lumMod val="50000"/>
                </a:schemeClr>
              </a:solidFill>
              <a:round/>
              <a:headEnd/>
              <a:tailEnd type="arrow" w="med" len="med"/>
            </a:ln>
          </p:spPr>
        </p:cxnSp>
        <p:cxnSp>
          <p:nvCxnSpPr>
            <p:cNvPr id="8" name="直線矢印コネクタ 25"/>
            <p:cNvCxnSpPr>
              <a:cxnSpLocks noChangeShapeType="1"/>
            </p:cNvCxnSpPr>
            <p:nvPr/>
          </p:nvCxnSpPr>
          <p:spPr bwMode="auto">
            <a:xfrm>
              <a:off x="1348015" y="5486407"/>
              <a:ext cx="6294396" cy="0"/>
            </a:xfrm>
            <a:prstGeom prst="straightConnector1">
              <a:avLst/>
            </a:prstGeom>
            <a:noFill/>
            <a:ln w="38100">
              <a:solidFill>
                <a:schemeClr val="bg1">
                  <a:lumMod val="50000"/>
                </a:schemeClr>
              </a:solidFill>
              <a:round/>
              <a:headEnd/>
              <a:tailEnd type="arrow" w="med" len="med"/>
            </a:ln>
          </p:spPr>
        </p:cxnSp>
      </p:grpSp>
      <p:sp>
        <p:nvSpPr>
          <p:cNvPr id="9" name="Oval 14"/>
          <p:cNvSpPr>
            <a:spLocks noChangeArrowheads="1"/>
          </p:cNvSpPr>
          <p:nvPr/>
        </p:nvSpPr>
        <p:spPr bwMode="auto">
          <a:xfrm>
            <a:off x="2121297" y="3586619"/>
            <a:ext cx="1081087" cy="1079500"/>
          </a:xfrm>
          <a:prstGeom prst="ellipse">
            <a:avLst/>
          </a:prstGeom>
          <a:gradFill rotWithShape="0">
            <a:gsLst>
              <a:gs pos="0">
                <a:srgbClr val="FFE173"/>
              </a:gs>
              <a:gs pos="100000">
                <a:srgbClr val="E18805"/>
              </a:gs>
            </a:gsLst>
            <a:lin ang="2700000" scaled="1"/>
          </a:gradFill>
          <a:ln w="63500">
            <a:noFill/>
            <a:round/>
            <a:headEnd/>
            <a:tailEnd/>
          </a:ln>
          <a:effectLst>
            <a:outerShdw blurRad="50800" dist="76200" dir="2700000" algn="tl" rotWithShape="0">
              <a:prstClr val="black">
                <a:alpha val="40000"/>
              </a:prstClr>
            </a:outerShdw>
          </a:effectLst>
        </p:spPr>
        <p:txBody>
          <a:bodyPr wrap="none" anchor="ctr"/>
          <a:lstStyle/>
          <a:p>
            <a:pPr algn="ctr">
              <a:defRPr/>
            </a:pPr>
            <a:r>
              <a:rPr lang="ja-JP" altLang="en-US" sz="2400" b="1" dirty="0" smtClean="0">
                <a:solidFill>
                  <a:schemeClr val="bg1"/>
                </a:solidFill>
                <a:latin typeface="Meiryo" charset="-128"/>
                <a:ea typeface="Meiryo" charset="-128"/>
                <a:cs typeface="Meiryo" charset="-128"/>
              </a:rPr>
              <a:t>１年後</a:t>
            </a:r>
            <a:endParaRPr lang="en-US" altLang="ja-JP" sz="2400" b="1" dirty="0">
              <a:solidFill>
                <a:schemeClr val="bg1"/>
              </a:solidFill>
              <a:latin typeface="Meiryo" charset="-128"/>
              <a:ea typeface="Meiryo" charset="-128"/>
              <a:cs typeface="Meiryo" charset="-128"/>
            </a:endParaRPr>
          </a:p>
        </p:txBody>
      </p:sp>
      <p:sp>
        <p:nvSpPr>
          <p:cNvPr id="10" name="下矢印 9"/>
          <p:cNvSpPr/>
          <p:nvPr/>
        </p:nvSpPr>
        <p:spPr bwMode="auto">
          <a:xfrm rot="21091072">
            <a:off x="5990098" y="3081181"/>
            <a:ext cx="719138" cy="747713"/>
          </a:xfrm>
          <a:prstGeom prst="downArrow">
            <a:avLst/>
          </a:prstGeom>
          <a:solidFill>
            <a:schemeClr val="accent1">
              <a:lumMod val="60000"/>
              <a:lumOff val="40000"/>
            </a:schemeClr>
          </a:solidFill>
          <a:ln w="6350" cap="flat" cmpd="sng" algn="ctr">
            <a:noFill/>
            <a:prstDash val="solid"/>
            <a:round/>
            <a:headEnd type="none" w="med" len="med"/>
            <a:tailEnd type="none" w="med" len="med"/>
          </a:ln>
          <a:effectLst>
            <a:outerShdw blurRad="50800" dist="76200" dir="2700000" algn="tl" rotWithShape="0">
              <a:prstClr val="black">
                <a:alpha val="40000"/>
              </a:prstClr>
            </a:outerShdw>
          </a:effectLst>
        </p:spPr>
        <p:txBody>
          <a:bodyPr wrap="none" lIns="90000" tIns="46800" rIns="90000" bIns="46800"/>
          <a:lstStyle/>
          <a:p>
            <a:pPr>
              <a:defRPr/>
            </a:pPr>
            <a:endParaRPr lang="ja-JP" altLang="en-US" sz="2800" dirty="0">
              <a:latin typeface="Meiryo" charset="-128"/>
              <a:ea typeface="Meiryo" charset="-128"/>
              <a:cs typeface="Meiryo" charset="-128"/>
            </a:endParaRPr>
          </a:p>
        </p:txBody>
      </p:sp>
      <p:sp>
        <p:nvSpPr>
          <p:cNvPr id="11" name="Oval 90"/>
          <p:cNvSpPr>
            <a:spLocks noChangeArrowheads="1"/>
          </p:cNvSpPr>
          <p:nvPr/>
        </p:nvSpPr>
        <p:spPr bwMode="auto">
          <a:xfrm>
            <a:off x="5723334" y="3907294"/>
            <a:ext cx="1620838" cy="1619250"/>
          </a:xfrm>
          <a:prstGeom prst="ellipse">
            <a:avLst/>
          </a:prstGeom>
          <a:gradFill rotWithShape="0">
            <a:gsLst>
              <a:gs pos="0">
                <a:srgbClr val="C2FE9A"/>
              </a:gs>
              <a:gs pos="100000">
                <a:srgbClr val="118D1D"/>
              </a:gs>
            </a:gsLst>
            <a:lin ang="2700000" scaled="1"/>
          </a:gradFill>
          <a:ln w="9525">
            <a:noFill/>
            <a:round/>
            <a:headEnd/>
            <a:tailEnd/>
          </a:ln>
          <a:effectLst>
            <a:outerShdw blurRad="50800" dist="76200" dir="2700000" algn="tl" rotWithShape="0">
              <a:prstClr val="black">
                <a:alpha val="40000"/>
              </a:prstClr>
            </a:outerShdw>
          </a:effectLst>
        </p:spPr>
        <p:txBody>
          <a:bodyPr wrap="none" anchor="ctr"/>
          <a:lstStyle/>
          <a:p>
            <a:pPr algn="ctr">
              <a:defRPr/>
            </a:pPr>
            <a:r>
              <a:rPr lang="ja-JP" altLang="en-US" sz="2400" b="1" dirty="0" smtClean="0">
                <a:solidFill>
                  <a:schemeClr val="bg1"/>
                </a:solidFill>
                <a:latin typeface="Meiryo" charset="-128"/>
                <a:ea typeface="Meiryo" charset="-128"/>
                <a:cs typeface="Meiryo" charset="-128"/>
              </a:rPr>
              <a:t>現在</a:t>
            </a:r>
            <a:endParaRPr lang="en-US" altLang="ja-JP" sz="2400" b="1" dirty="0">
              <a:solidFill>
                <a:schemeClr val="bg1"/>
              </a:solidFill>
              <a:latin typeface="Meiryo" charset="-128"/>
              <a:ea typeface="Meiryo" charset="-128"/>
              <a:cs typeface="Meiryo" charset="-128"/>
            </a:endParaRPr>
          </a:p>
        </p:txBody>
      </p:sp>
      <p:sp>
        <p:nvSpPr>
          <p:cNvPr id="12" name="下矢印 11"/>
          <p:cNvSpPr/>
          <p:nvPr/>
        </p:nvSpPr>
        <p:spPr bwMode="auto">
          <a:xfrm rot="5866792">
            <a:off x="4122165" y="3306746"/>
            <a:ext cx="719138" cy="2228669"/>
          </a:xfrm>
          <a:prstGeom prst="downArrow">
            <a:avLst/>
          </a:prstGeom>
          <a:solidFill>
            <a:schemeClr val="accent1">
              <a:lumMod val="60000"/>
              <a:lumOff val="40000"/>
            </a:schemeClr>
          </a:solidFill>
          <a:ln w="6350" cap="flat" cmpd="sng" algn="ctr">
            <a:noFill/>
            <a:prstDash val="solid"/>
            <a:round/>
            <a:headEnd type="none" w="med" len="med"/>
            <a:tailEnd type="none" w="med" len="med"/>
          </a:ln>
          <a:effectLst>
            <a:outerShdw blurRad="50800" dist="76200" dir="2700000" algn="tl" rotWithShape="0">
              <a:prstClr val="black">
                <a:alpha val="40000"/>
              </a:prstClr>
            </a:outerShdw>
          </a:effectLst>
        </p:spPr>
        <p:txBody>
          <a:bodyPr wrap="none" lIns="90000" tIns="46800" rIns="90000" bIns="46800"/>
          <a:lstStyle/>
          <a:p>
            <a:pPr>
              <a:defRPr/>
            </a:pPr>
            <a:endParaRPr lang="ja-JP" altLang="en-US" sz="2800" dirty="0">
              <a:latin typeface="Meiryo" charset="-128"/>
              <a:ea typeface="Meiryo" charset="-128"/>
              <a:cs typeface="Meiryo" charset="-128"/>
            </a:endParaRPr>
          </a:p>
        </p:txBody>
      </p:sp>
      <p:sp>
        <p:nvSpPr>
          <p:cNvPr id="13" name="下矢印 12"/>
          <p:cNvSpPr/>
          <p:nvPr/>
        </p:nvSpPr>
        <p:spPr bwMode="auto">
          <a:xfrm rot="762699" flipV="1">
            <a:off x="2548666" y="2478222"/>
            <a:ext cx="719137" cy="1033595"/>
          </a:xfrm>
          <a:prstGeom prst="downArrow">
            <a:avLst/>
          </a:prstGeom>
          <a:solidFill>
            <a:schemeClr val="accent1">
              <a:lumMod val="60000"/>
              <a:lumOff val="40000"/>
            </a:schemeClr>
          </a:solidFill>
          <a:ln w="6350" cap="flat" cmpd="sng" algn="ctr">
            <a:noFill/>
            <a:prstDash val="solid"/>
            <a:round/>
            <a:headEnd type="none" w="med" len="med"/>
            <a:tailEnd type="none" w="med" len="med"/>
          </a:ln>
          <a:effectLst>
            <a:outerShdw blurRad="50800" dist="76200" dir="2700000" algn="tl" rotWithShape="0">
              <a:prstClr val="black">
                <a:alpha val="40000"/>
              </a:prstClr>
            </a:outerShdw>
          </a:effectLst>
        </p:spPr>
        <p:txBody>
          <a:bodyPr wrap="none" lIns="90000" tIns="46800" rIns="90000" bIns="46800"/>
          <a:lstStyle/>
          <a:p>
            <a:pPr>
              <a:defRPr/>
            </a:pPr>
            <a:endParaRPr lang="ja-JP" altLang="en-US" sz="2800" dirty="0">
              <a:latin typeface="Meiryo" charset="-128"/>
              <a:ea typeface="Meiryo" charset="-128"/>
              <a:cs typeface="Meiryo" charset="-128"/>
            </a:endParaRPr>
          </a:p>
        </p:txBody>
      </p:sp>
      <p:sp>
        <p:nvSpPr>
          <p:cNvPr id="14" name="Oval 10"/>
          <p:cNvSpPr>
            <a:spLocks noChangeArrowheads="1"/>
          </p:cNvSpPr>
          <p:nvPr/>
        </p:nvSpPr>
        <p:spPr bwMode="auto">
          <a:xfrm>
            <a:off x="2661047" y="1159332"/>
            <a:ext cx="1260475" cy="1258887"/>
          </a:xfrm>
          <a:prstGeom prst="ellipse">
            <a:avLst/>
          </a:prstGeom>
          <a:gradFill rotWithShape="0">
            <a:gsLst>
              <a:gs pos="0">
                <a:srgbClr val="FF9999"/>
              </a:gs>
              <a:gs pos="100000">
                <a:srgbClr val="CC6283"/>
              </a:gs>
            </a:gsLst>
            <a:lin ang="2700000" scaled="1"/>
          </a:gradFill>
          <a:ln w="63500">
            <a:noFill/>
            <a:round/>
            <a:headEnd/>
            <a:tailEnd/>
          </a:ln>
          <a:effectLst>
            <a:outerShdw blurRad="50800" dist="76200" dir="2700000" algn="tl" rotWithShape="0">
              <a:prstClr val="black">
                <a:alpha val="40000"/>
              </a:prstClr>
            </a:outerShdw>
          </a:effectLst>
        </p:spPr>
        <p:txBody>
          <a:bodyPr wrap="none" anchor="ctr"/>
          <a:lstStyle/>
          <a:p>
            <a:pPr algn="ctr">
              <a:defRPr/>
            </a:pPr>
            <a:r>
              <a:rPr lang="ja-JP" altLang="en-US" sz="2400" b="1" dirty="0" smtClean="0">
                <a:solidFill>
                  <a:schemeClr val="bg1"/>
                </a:solidFill>
                <a:latin typeface="Meiryo" charset="-128"/>
                <a:ea typeface="Meiryo" charset="-128"/>
                <a:cs typeface="Meiryo" charset="-128"/>
              </a:rPr>
              <a:t>数年後</a:t>
            </a:r>
            <a:endParaRPr lang="en-US" altLang="ja-JP" sz="2400" b="1" dirty="0">
              <a:solidFill>
                <a:schemeClr val="bg1"/>
              </a:solidFill>
              <a:latin typeface="Meiryo" charset="-128"/>
              <a:ea typeface="Meiryo" charset="-128"/>
              <a:cs typeface="Meiryo" charset="-128"/>
            </a:endParaRPr>
          </a:p>
        </p:txBody>
      </p:sp>
      <p:sp>
        <p:nvSpPr>
          <p:cNvPr id="15" name="Oval 20"/>
          <p:cNvSpPr>
            <a:spLocks noChangeArrowheads="1"/>
          </p:cNvSpPr>
          <p:nvPr/>
        </p:nvSpPr>
        <p:spPr bwMode="auto">
          <a:xfrm>
            <a:off x="5385276" y="1301512"/>
            <a:ext cx="1712833" cy="1646237"/>
          </a:xfrm>
          <a:prstGeom prst="ellipse">
            <a:avLst/>
          </a:prstGeom>
          <a:gradFill rotWithShape="0">
            <a:gsLst>
              <a:gs pos="0">
                <a:srgbClr val="A49FFF"/>
              </a:gs>
              <a:gs pos="100000">
                <a:srgbClr val="5C34C0"/>
              </a:gs>
            </a:gsLst>
            <a:lin ang="2700000" scaled="1"/>
          </a:gradFill>
          <a:ln w="63500">
            <a:noFill/>
            <a:round/>
            <a:headEnd/>
            <a:tailEnd/>
          </a:ln>
          <a:effectLst>
            <a:outerShdw blurRad="50800" dist="76200" dir="2700000" algn="tl" rotWithShape="0">
              <a:prstClr val="black">
                <a:alpha val="40000"/>
              </a:prstClr>
            </a:outerShdw>
          </a:effectLst>
        </p:spPr>
        <p:txBody>
          <a:bodyPr wrap="none" anchor="ctr"/>
          <a:lstStyle/>
          <a:p>
            <a:pPr algn="ctr">
              <a:defRPr/>
            </a:pPr>
            <a:r>
              <a:rPr lang="ja-JP" altLang="en-US" sz="2400" b="1" dirty="0" smtClean="0">
                <a:solidFill>
                  <a:schemeClr val="bg1"/>
                </a:solidFill>
                <a:latin typeface="Meiryo" charset="-128"/>
                <a:ea typeface="Meiryo" charset="-128"/>
                <a:cs typeface="Meiryo" charset="-128"/>
              </a:rPr>
              <a:t>過去</a:t>
            </a:r>
            <a:endParaRPr lang="en-US" altLang="ja-JP" sz="2400" b="1" dirty="0">
              <a:solidFill>
                <a:schemeClr val="bg1"/>
              </a:solidFill>
              <a:latin typeface="Meiryo" charset="-128"/>
              <a:ea typeface="Meiryo" charset="-128"/>
              <a:cs typeface="Meiryo" charset="-128"/>
            </a:endParaRPr>
          </a:p>
        </p:txBody>
      </p:sp>
      <p:sp>
        <p:nvSpPr>
          <p:cNvPr id="16" name="下矢印 15"/>
          <p:cNvSpPr/>
          <p:nvPr/>
        </p:nvSpPr>
        <p:spPr bwMode="auto">
          <a:xfrm rot="6000404" flipV="1">
            <a:off x="4334768" y="1362804"/>
            <a:ext cx="720725" cy="1097935"/>
          </a:xfrm>
          <a:prstGeom prst="downArrow">
            <a:avLst/>
          </a:prstGeom>
          <a:solidFill>
            <a:schemeClr val="accent1">
              <a:lumMod val="60000"/>
              <a:lumOff val="40000"/>
            </a:schemeClr>
          </a:solidFill>
          <a:ln w="6350" cap="flat" cmpd="sng" algn="ctr">
            <a:noFill/>
            <a:prstDash val="solid"/>
            <a:round/>
            <a:headEnd type="none" w="med" len="med"/>
            <a:tailEnd type="none" w="med" len="med"/>
          </a:ln>
          <a:effectLst>
            <a:outerShdw blurRad="50800" dist="76200" dir="2700000" algn="tl" rotWithShape="0">
              <a:prstClr val="black">
                <a:alpha val="40000"/>
              </a:prstClr>
            </a:outerShdw>
          </a:effectLst>
        </p:spPr>
        <p:txBody>
          <a:bodyPr wrap="none" lIns="90000" tIns="46800" rIns="90000" bIns="46800"/>
          <a:lstStyle/>
          <a:p>
            <a:pPr>
              <a:defRPr/>
            </a:pPr>
            <a:endParaRPr lang="ja-JP" altLang="en-US" sz="2800" dirty="0">
              <a:latin typeface="Meiryo" charset="-128"/>
              <a:ea typeface="Meiryo" charset="-128"/>
              <a:cs typeface="Meiryo" charset="-128"/>
            </a:endParaRPr>
          </a:p>
        </p:txBody>
      </p:sp>
      <p:sp>
        <p:nvSpPr>
          <p:cNvPr id="17" name="テキスト ボックス 45"/>
          <p:cNvSpPr txBox="1">
            <a:spLocks noChangeArrowheads="1"/>
          </p:cNvSpPr>
          <p:nvPr/>
        </p:nvSpPr>
        <p:spPr bwMode="auto">
          <a:xfrm>
            <a:off x="350598" y="816432"/>
            <a:ext cx="877163" cy="369332"/>
          </a:xfrm>
          <a:prstGeom prst="rect">
            <a:avLst/>
          </a:prstGeom>
          <a:noFill/>
          <a:ln w="9525">
            <a:noFill/>
            <a:miter lim="800000"/>
            <a:headEnd/>
            <a:tailEnd/>
          </a:ln>
        </p:spPr>
        <p:txBody>
          <a:bodyPr wrap="none">
            <a:spAutoFit/>
          </a:bodyPr>
          <a:lstStyle/>
          <a:p>
            <a:r>
              <a:rPr lang="ja-JP" altLang="en-US" dirty="0">
                <a:solidFill>
                  <a:srgbClr val="0070C0"/>
                </a:solidFill>
                <a:latin typeface="Meiryo" charset="-128"/>
                <a:ea typeface="Meiryo" charset="-128"/>
                <a:cs typeface="Meiryo" charset="-128"/>
              </a:rPr>
              <a:t>利益率</a:t>
            </a:r>
          </a:p>
        </p:txBody>
      </p:sp>
      <p:sp>
        <p:nvSpPr>
          <p:cNvPr id="18" name="テキスト ボックス 46"/>
          <p:cNvSpPr txBox="1">
            <a:spLocks noChangeArrowheads="1"/>
          </p:cNvSpPr>
          <p:nvPr/>
        </p:nvSpPr>
        <p:spPr bwMode="auto">
          <a:xfrm>
            <a:off x="7468948" y="5383669"/>
            <a:ext cx="1107996" cy="369332"/>
          </a:xfrm>
          <a:prstGeom prst="rect">
            <a:avLst/>
          </a:prstGeom>
          <a:noFill/>
          <a:ln w="9525">
            <a:noFill/>
            <a:miter lim="800000"/>
            <a:headEnd/>
            <a:tailEnd/>
          </a:ln>
        </p:spPr>
        <p:txBody>
          <a:bodyPr wrap="none">
            <a:spAutoFit/>
          </a:bodyPr>
          <a:lstStyle/>
          <a:p>
            <a:r>
              <a:rPr lang="ja-JP" altLang="en-US" dirty="0">
                <a:solidFill>
                  <a:srgbClr val="0070C0"/>
                </a:solidFill>
                <a:latin typeface="Meiryo" charset="-128"/>
                <a:ea typeface="Meiryo" charset="-128"/>
                <a:cs typeface="Meiryo" charset="-128"/>
              </a:rPr>
              <a:t>事業規模</a:t>
            </a:r>
            <a:endParaRPr lang="en-US" altLang="ja-JP" dirty="0">
              <a:solidFill>
                <a:srgbClr val="0070C0"/>
              </a:solidFill>
              <a:latin typeface="Meiryo" charset="-128"/>
              <a:ea typeface="Meiryo" charset="-128"/>
              <a:cs typeface="Meiryo" charset="-128"/>
            </a:endParaRPr>
          </a:p>
        </p:txBody>
      </p:sp>
      <p:sp>
        <p:nvSpPr>
          <p:cNvPr id="19" name="円形吹き出し 48"/>
          <p:cNvSpPr>
            <a:spLocks noChangeArrowheads="1"/>
          </p:cNvSpPr>
          <p:nvPr/>
        </p:nvSpPr>
        <p:spPr bwMode="auto">
          <a:xfrm>
            <a:off x="6998890" y="2943175"/>
            <a:ext cx="1571625" cy="822136"/>
          </a:xfrm>
          <a:prstGeom prst="wedgeRectCallout">
            <a:avLst>
              <a:gd name="adj1" fmla="val -68167"/>
              <a:gd name="adj2" fmla="val -7787"/>
            </a:avLst>
          </a:prstGeom>
          <a:solidFill>
            <a:srgbClr val="FF8000"/>
          </a:solidFill>
          <a:ln w="6350">
            <a:noFill/>
            <a:round/>
            <a:headEnd/>
            <a:tailEnd/>
          </a:ln>
          <a:effectLst>
            <a:outerShdw blurRad="50800" dist="76200" dir="2700000" algn="tl" rotWithShape="0">
              <a:prstClr val="black">
                <a:alpha val="40000"/>
              </a:prstClr>
            </a:outerShdw>
          </a:effectLst>
        </p:spPr>
        <p:txBody>
          <a:bodyPr wrap="none" lIns="90000" tIns="46800" rIns="90000" bIns="46800" anchor="ctr" anchorCtr="1"/>
          <a:lstStyle/>
          <a:p>
            <a:pPr algn="ctr"/>
            <a:r>
              <a:rPr lang="ja-JP" altLang="en-US" sz="1800" dirty="0">
                <a:solidFill>
                  <a:schemeClr val="bg1"/>
                </a:solidFill>
                <a:latin typeface="Meiryo" charset="-128"/>
                <a:ea typeface="Meiryo" charset="-128"/>
                <a:cs typeface="Meiryo" charset="-128"/>
              </a:rPr>
              <a:t>①収益の低下</a:t>
            </a:r>
          </a:p>
        </p:txBody>
      </p:sp>
      <p:sp>
        <p:nvSpPr>
          <p:cNvPr id="20" name="円形吹き出し 50"/>
          <p:cNvSpPr>
            <a:spLocks noChangeArrowheads="1"/>
          </p:cNvSpPr>
          <p:nvPr/>
        </p:nvSpPr>
        <p:spPr bwMode="auto">
          <a:xfrm>
            <a:off x="2119710" y="4721289"/>
            <a:ext cx="1801812" cy="815975"/>
          </a:xfrm>
          <a:prstGeom prst="wedgeRectCallout">
            <a:avLst>
              <a:gd name="adj1" fmla="val 65182"/>
              <a:gd name="adj2" fmla="val -51462"/>
            </a:avLst>
          </a:prstGeom>
          <a:solidFill>
            <a:srgbClr val="FF8000"/>
          </a:solidFill>
          <a:ln w="6350">
            <a:noFill/>
            <a:round/>
            <a:headEnd/>
            <a:tailEnd/>
          </a:ln>
          <a:effectLst>
            <a:outerShdw blurRad="50800" dist="76200" dir="2700000" algn="tl" rotWithShape="0">
              <a:prstClr val="black">
                <a:alpha val="40000"/>
              </a:prstClr>
            </a:outerShdw>
          </a:effectLst>
        </p:spPr>
        <p:txBody>
          <a:bodyPr wrap="none" lIns="90000" tIns="46800" rIns="90000" bIns="46800" anchor="ctr" anchorCtr="1"/>
          <a:lstStyle/>
          <a:p>
            <a:pPr algn="ctr"/>
            <a:r>
              <a:rPr lang="ja-JP" altLang="en-US" sz="1800" dirty="0">
                <a:solidFill>
                  <a:schemeClr val="bg1"/>
                </a:solidFill>
                <a:latin typeface="Meiryo" charset="-128"/>
                <a:ea typeface="Meiryo" charset="-128"/>
                <a:cs typeface="Meiryo" charset="-128"/>
              </a:rPr>
              <a:t>②事業絞り込み</a:t>
            </a:r>
            <a:endParaRPr lang="en-US" altLang="ja-JP" sz="1800" dirty="0">
              <a:solidFill>
                <a:schemeClr val="bg1"/>
              </a:solidFill>
              <a:latin typeface="Meiryo" charset="-128"/>
              <a:ea typeface="Meiryo" charset="-128"/>
              <a:cs typeface="Meiryo" charset="-128"/>
            </a:endParaRPr>
          </a:p>
          <a:p>
            <a:pPr algn="ctr"/>
            <a:r>
              <a:rPr lang="ja-JP" altLang="en-US" sz="1800" dirty="0">
                <a:solidFill>
                  <a:schemeClr val="bg1"/>
                </a:solidFill>
                <a:latin typeface="Meiryo" charset="-128"/>
                <a:ea typeface="Meiryo" charset="-128"/>
                <a:cs typeface="Meiryo" charset="-128"/>
              </a:rPr>
              <a:t>（勝てる事業）</a:t>
            </a:r>
          </a:p>
        </p:txBody>
      </p:sp>
      <p:sp>
        <p:nvSpPr>
          <p:cNvPr id="21" name="円形吹き出し 52"/>
          <p:cNvSpPr>
            <a:spLocks noChangeArrowheads="1"/>
          </p:cNvSpPr>
          <p:nvPr/>
        </p:nvSpPr>
        <p:spPr bwMode="auto">
          <a:xfrm>
            <a:off x="938908" y="1991975"/>
            <a:ext cx="1633538" cy="784225"/>
          </a:xfrm>
          <a:prstGeom prst="wedgeRectCallout">
            <a:avLst>
              <a:gd name="adj1" fmla="val 50325"/>
              <a:gd name="adj2" fmla="val 80286"/>
            </a:avLst>
          </a:prstGeom>
          <a:solidFill>
            <a:srgbClr val="FF8000"/>
          </a:solidFill>
          <a:ln w="6350">
            <a:noFill/>
            <a:round/>
            <a:headEnd/>
            <a:tailEnd/>
          </a:ln>
          <a:effectLst>
            <a:outerShdw blurRad="50800" dist="76200" dir="2700000" algn="tl" rotWithShape="0">
              <a:prstClr val="black">
                <a:alpha val="40000"/>
              </a:prstClr>
            </a:outerShdw>
          </a:effectLst>
        </p:spPr>
        <p:txBody>
          <a:bodyPr wrap="none" lIns="90000" tIns="46800" rIns="90000" bIns="46800" anchor="ctr" anchorCtr="1"/>
          <a:lstStyle/>
          <a:p>
            <a:pPr algn="ctr"/>
            <a:r>
              <a:rPr lang="ja-JP" altLang="en-US" sz="1800" dirty="0">
                <a:solidFill>
                  <a:schemeClr val="bg1"/>
                </a:solidFill>
                <a:latin typeface="Meiryo" charset="-128"/>
                <a:ea typeface="Meiryo" charset="-128"/>
                <a:cs typeface="Meiryo" charset="-128"/>
              </a:rPr>
              <a:t>③利益率</a:t>
            </a:r>
            <a:r>
              <a:rPr lang="ja-JP" altLang="en-US" sz="1800" dirty="0" smtClean="0">
                <a:solidFill>
                  <a:schemeClr val="bg1"/>
                </a:solidFill>
                <a:latin typeface="Meiryo" charset="-128"/>
                <a:ea typeface="Meiryo" charset="-128"/>
                <a:cs typeface="Meiryo" charset="-128"/>
              </a:rPr>
              <a:t>向上</a:t>
            </a:r>
            <a:endParaRPr lang="en-US" altLang="ja-JP" sz="1800" dirty="0" smtClean="0">
              <a:solidFill>
                <a:schemeClr val="bg1"/>
              </a:solidFill>
              <a:latin typeface="Meiryo" charset="-128"/>
              <a:ea typeface="Meiryo" charset="-128"/>
              <a:cs typeface="Meiryo" charset="-128"/>
            </a:endParaRPr>
          </a:p>
          <a:p>
            <a:pPr algn="ctr"/>
            <a:r>
              <a:rPr lang="ja-JP" altLang="en-US" sz="1800" dirty="0" smtClean="0">
                <a:solidFill>
                  <a:schemeClr val="bg1"/>
                </a:solidFill>
                <a:latin typeface="Meiryo" charset="-128"/>
                <a:ea typeface="Meiryo" charset="-128"/>
                <a:cs typeface="Meiryo" charset="-128"/>
              </a:rPr>
              <a:t>（</a:t>
            </a:r>
            <a:r>
              <a:rPr lang="ja-JP" altLang="en-US" sz="1800" dirty="0">
                <a:solidFill>
                  <a:schemeClr val="bg1"/>
                </a:solidFill>
                <a:latin typeface="Meiryo" charset="-128"/>
                <a:ea typeface="Meiryo" charset="-128"/>
                <a:cs typeface="Meiryo" charset="-128"/>
              </a:rPr>
              <a:t>体質改善）</a:t>
            </a:r>
          </a:p>
        </p:txBody>
      </p:sp>
      <p:sp>
        <p:nvSpPr>
          <p:cNvPr id="22" name="円形吹き出し 53"/>
          <p:cNvSpPr>
            <a:spLocks noChangeArrowheads="1"/>
          </p:cNvSpPr>
          <p:nvPr/>
        </p:nvSpPr>
        <p:spPr bwMode="auto">
          <a:xfrm>
            <a:off x="3727673" y="2947749"/>
            <a:ext cx="1685925" cy="817562"/>
          </a:xfrm>
          <a:prstGeom prst="wedgeRectCallout">
            <a:avLst>
              <a:gd name="adj1" fmla="val 26050"/>
              <a:gd name="adj2" fmla="val -121380"/>
            </a:avLst>
          </a:prstGeom>
          <a:solidFill>
            <a:srgbClr val="FF8000"/>
          </a:solidFill>
          <a:ln w="6350">
            <a:noFill/>
            <a:round/>
            <a:headEnd/>
            <a:tailEnd/>
          </a:ln>
          <a:effectLst>
            <a:outerShdw blurRad="50800" dist="76200" dir="2700000" algn="tl" rotWithShape="0">
              <a:prstClr val="black">
                <a:alpha val="40000"/>
              </a:prstClr>
            </a:outerShdw>
          </a:effectLst>
        </p:spPr>
        <p:txBody>
          <a:bodyPr wrap="none" lIns="90000" tIns="46800" rIns="90000" bIns="46800" anchor="ctr" anchorCtr="1"/>
          <a:lstStyle/>
          <a:p>
            <a:pPr algn="ctr"/>
            <a:r>
              <a:rPr lang="ja-JP" altLang="en-US" sz="1800" dirty="0">
                <a:solidFill>
                  <a:schemeClr val="bg1"/>
                </a:solidFill>
                <a:latin typeface="Meiryo" charset="-128"/>
                <a:ea typeface="Meiryo" charset="-128"/>
                <a:cs typeface="Meiryo" charset="-128"/>
              </a:rPr>
              <a:t>④市場拡大</a:t>
            </a:r>
            <a:endParaRPr lang="en-US" altLang="ja-JP" sz="1800" dirty="0">
              <a:solidFill>
                <a:schemeClr val="bg1"/>
              </a:solidFill>
              <a:latin typeface="Meiryo" charset="-128"/>
              <a:ea typeface="Meiryo" charset="-128"/>
              <a:cs typeface="Meiryo" charset="-128"/>
            </a:endParaRPr>
          </a:p>
          <a:p>
            <a:pPr algn="ctr"/>
            <a:r>
              <a:rPr lang="ja-JP" altLang="en-US" sz="1800" dirty="0">
                <a:solidFill>
                  <a:schemeClr val="bg1"/>
                </a:solidFill>
                <a:latin typeface="Meiryo" charset="-128"/>
                <a:ea typeface="Meiryo" charset="-128"/>
                <a:cs typeface="Meiryo" charset="-128"/>
              </a:rPr>
              <a:t>（利益額の確保）</a:t>
            </a:r>
          </a:p>
        </p:txBody>
      </p:sp>
      <p:sp>
        <p:nvSpPr>
          <p:cNvPr id="24" name="正方形/長方形 23"/>
          <p:cNvSpPr/>
          <p:nvPr/>
        </p:nvSpPr>
        <p:spPr>
          <a:xfrm>
            <a:off x="785573" y="5875504"/>
            <a:ext cx="7784942"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solidFill>
                  <a:srgbClr val="FFFFFF"/>
                </a:solidFill>
                <a:latin typeface="Meiryo" charset="-128"/>
                <a:ea typeface="Meiryo" charset="-128"/>
                <a:cs typeface="Meiryo" charset="-128"/>
              </a:rPr>
              <a:t>事業が成熟し、利益率が低下したら、利益率の高い事業に絞り込み、それを高利益事業へ成長させてから再度事業拡大を狙う！！</a:t>
            </a:r>
            <a:endParaRPr kumimoji="1" lang="en-US" altLang="ja-JP" sz="1600" dirty="0" smtClean="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374949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直角三角形 9"/>
          <p:cNvSpPr/>
          <p:nvPr/>
        </p:nvSpPr>
        <p:spPr>
          <a:xfrm>
            <a:off x="812144" y="2558552"/>
            <a:ext cx="2731752" cy="3087758"/>
          </a:xfrm>
          <a:prstGeom prst="rtTriangle">
            <a:avLst/>
          </a:prstGeom>
          <a:solidFill>
            <a:schemeClr val="accent3">
              <a:lumMod val="60000"/>
              <a:lumOff val="40000"/>
              <a:alpha val="5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p:cNvSpPr/>
          <p:nvPr/>
        </p:nvSpPr>
        <p:spPr>
          <a:xfrm rot="406163">
            <a:off x="828431" y="1001506"/>
            <a:ext cx="7870878" cy="2517050"/>
          </a:xfrm>
          <a:prstGeom prst="ellipse">
            <a:avLst/>
          </a:prstGeom>
          <a:solidFill>
            <a:srgbClr val="F2F2F2"/>
          </a:solidFill>
          <a:ln>
            <a:solidFill>
              <a:srgbClr val="000090"/>
            </a:solidFill>
            <a:prstDash val="dash"/>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altLang="ja-JP" sz="1200" dirty="0">
                <a:solidFill>
                  <a:schemeClr val="tx1"/>
                </a:solidFill>
                <a:latin typeface="ＭＳ Ｐゴシック"/>
                <a:ea typeface="ＭＳ Ｐゴシック"/>
                <a:cs typeface="ＭＳ Ｐゴシック"/>
              </a:rPr>
              <a:t>　</a:t>
            </a:r>
            <a:endParaRPr lang="en-US" altLang="ja-JP" sz="1200" dirty="0" smtClean="0">
              <a:solidFill>
                <a:schemeClr val="tx1"/>
              </a:solidFill>
              <a:latin typeface="ＭＳ Ｐゴシック"/>
              <a:ea typeface="ＭＳ Ｐゴシック"/>
              <a:cs typeface="ＭＳ Ｐゴシック"/>
            </a:endParaRPr>
          </a:p>
        </p:txBody>
      </p:sp>
      <p:cxnSp>
        <p:nvCxnSpPr>
          <p:cNvPr id="37" name="直線矢印コネクタ 36"/>
          <p:cNvCxnSpPr/>
          <p:nvPr/>
        </p:nvCxnSpPr>
        <p:spPr>
          <a:xfrm>
            <a:off x="938699" y="5454194"/>
            <a:ext cx="2402887"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9" name="テキスト ボックス 38"/>
          <p:cNvSpPr txBox="1"/>
          <p:nvPr/>
        </p:nvSpPr>
        <p:spPr>
          <a:xfrm>
            <a:off x="1613965" y="5254760"/>
            <a:ext cx="923338" cy="369332"/>
          </a:xfrm>
          <a:prstGeom prst="rect">
            <a:avLst/>
          </a:prstGeom>
          <a:solidFill>
            <a:schemeClr val="accent3">
              <a:lumMod val="40000"/>
              <a:lumOff val="60000"/>
            </a:schemeClr>
          </a:solidFill>
        </p:spPr>
        <p:txBody>
          <a:bodyPr wrap="square" rtlCol="0">
            <a:spAutoFit/>
          </a:bodyPr>
          <a:lstStyle/>
          <a:p>
            <a:r>
              <a:rPr kumimoji="1" lang="ja-JP" altLang="en-US" dirty="0" smtClean="0">
                <a:solidFill>
                  <a:srgbClr val="FF0000"/>
                </a:solidFill>
              </a:rPr>
              <a:t>不採算</a:t>
            </a:r>
            <a:endParaRPr kumimoji="1" lang="ja-JP" altLang="en-US" dirty="0">
              <a:solidFill>
                <a:srgbClr val="FF0000"/>
              </a:solidFill>
            </a:endParaRPr>
          </a:p>
        </p:txBody>
      </p:sp>
      <p:sp>
        <p:nvSpPr>
          <p:cNvPr id="75" name="円/楕円 74"/>
          <p:cNvSpPr/>
          <p:nvPr/>
        </p:nvSpPr>
        <p:spPr>
          <a:xfrm rot="20949868">
            <a:off x="857808" y="3442986"/>
            <a:ext cx="3807805" cy="1814596"/>
          </a:xfrm>
          <a:prstGeom prst="ellipse">
            <a:avLst/>
          </a:prstGeom>
          <a:solidFill>
            <a:schemeClr val="bg1">
              <a:lumMod val="95000"/>
            </a:schemeClr>
          </a:solidFill>
          <a:ln>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sp>
        <p:nvSpPr>
          <p:cNvPr id="3" name="タイトル 1"/>
          <p:cNvSpPr txBox="1">
            <a:spLocks/>
          </p:cNvSpPr>
          <p:nvPr/>
        </p:nvSpPr>
        <p:spPr>
          <a:xfrm>
            <a:off x="457200" y="214874"/>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ja-JP" altLang="en-US" dirty="0" smtClean="0"/>
              <a:t>逆</a:t>
            </a:r>
            <a:r>
              <a:rPr lang="en-US" altLang="ja-JP" dirty="0" smtClean="0"/>
              <a:t>C</a:t>
            </a:r>
            <a:r>
              <a:rPr lang="ja-JP" altLang="en-US" dirty="0" smtClean="0"/>
              <a:t>カーブ具体的ステップ</a:t>
            </a:r>
            <a:endParaRPr lang="ja-JP" altLang="ja-JP" dirty="0"/>
          </a:p>
        </p:txBody>
      </p:sp>
      <p:cxnSp>
        <p:nvCxnSpPr>
          <p:cNvPr id="21" name="直線矢印コネクタ 20"/>
          <p:cNvCxnSpPr/>
          <p:nvPr/>
        </p:nvCxnSpPr>
        <p:spPr>
          <a:xfrm flipV="1">
            <a:off x="812144" y="1491592"/>
            <a:ext cx="0" cy="4194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a:off x="812144" y="5685771"/>
            <a:ext cx="79780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307552" y="1491592"/>
            <a:ext cx="415498" cy="369332"/>
          </a:xfrm>
          <a:prstGeom prst="rect">
            <a:avLst/>
          </a:prstGeom>
          <a:noFill/>
        </p:spPr>
        <p:txBody>
          <a:bodyPr wrap="none" rtlCol="0">
            <a:spAutoFit/>
          </a:bodyPr>
          <a:lstStyle/>
          <a:p>
            <a:r>
              <a:rPr kumimoji="1" lang="ja-JP" altLang="en-US" dirty="0" smtClean="0">
                <a:solidFill>
                  <a:schemeClr val="tx1">
                    <a:lumMod val="50000"/>
                    <a:lumOff val="50000"/>
                  </a:schemeClr>
                </a:solidFill>
              </a:rPr>
              <a:t>高</a:t>
            </a:r>
            <a:endParaRPr kumimoji="1" lang="ja-JP" altLang="en-US" dirty="0">
              <a:solidFill>
                <a:schemeClr val="tx1">
                  <a:lumMod val="50000"/>
                  <a:lumOff val="50000"/>
                </a:schemeClr>
              </a:solidFill>
            </a:endParaRPr>
          </a:p>
        </p:txBody>
      </p:sp>
      <p:sp>
        <p:nvSpPr>
          <p:cNvPr id="26" name="テキスト ボックス 25"/>
          <p:cNvSpPr txBox="1"/>
          <p:nvPr/>
        </p:nvSpPr>
        <p:spPr>
          <a:xfrm>
            <a:off x="307552" y="5260476"/>
            <a:ext cx="415498" cy="369332"/>
          </a:xfrm>
          <a:prstGeom prst="rect">
            <a:avLst/>
          </a:prstGeom>
          <a:noFill/>
        </p:spPr>
        <p:txBody>
          <a:bodyPr wrap="none" rtlCol="0">
            <a:spAutoFit/>
          </a:bodyPr>
          <a:lstStyle/>
          <a:p>
            <a:r>
              <a:rPr lang="ja-JP" altLang="en-US" dirty="0" smtClean="0">
                <a:solidFill>
                  <a:schemeClr val="tx1">
                    <a:lumMod val="50000"/>
                    <a:lumOff val="50000"/>
                  </a:schemeClr>
                </a:solidFill>
              </a:rPr>
              <a:t>低</a:t>
            </a:r>
            <a:endParaRPr kumimoji="1" lang="ja-JP" altLang="en-US" dirty="0">
              <a:solidFill>
                <a:schemeClr val="tx1">
                  <a:lumMod val="50000"/>
                  <a:lumOff val="50000"/>
                </a:schemeClr>
              </a:solidFill>
            </a:endParaRPr>
          </a:p>
        </p:txBody>
      </p:sp>
      <p:sp>
        <p:nvSpPr>
          <p:cNvPr id="27" name="テキスト ボックス 26"/>
          <p:cNvSpPr txBox="1"/>
          <p:nvPr/>
        </p:nvSpPr>
        <p:spPr>
          <a:xfrm>
            <a:off x="264501" y="3053985"/>
            <a:ext cx="513410" cy="900246"/>
          </a:xfrm>
          <a:prstGeom prst="rect">
            <a:avLst/>
          </a:prstGeom>
          <a:noFill/>
        </p:spPr>
        <p:txBody>
          <a:bodyPr vert="wordArtVertRtl" wrap="none" rtlCol="0">
            <a:spAutoFit/>
          </a:bodyPr>
          <a:lstStyle/>
          <a:p>
            <a:r>
              <a:rPr kumimoji="1" lang="ja-JP" altLang="en-US" dirty="0" smtClean="0">
                <a:solidFill>
                  <a:schemeClr val="tx1">
                    <a:lumMod val="50000"/>
                    <a:lumOff val="50000"/>
                  </a:schemeClr>
                </a:solidFill>
              </a:rPr>
              <a:t>利益率</a:t>
            </a:r>
            <a:endParaRPr kumimoji="1" lang="ja-JP" altLang="en-US" dirty="0">
              <a:solidFill>
                <a:schemeClr val="tx1">
                  <a:lumMod val="50000"/>
                  <a:lumOff val="50000"/>
                </a:schemeClr>
              </a:solidFill>
            </a:endParaRPr>
          </a:p>
        </p:txBody>
      </p:sp>
      <p:sp>
        <p:nvSpPr>
          <p:cNvPr id="28" name="テキスト ボックス 27"/>
          <p:cNvSpPr txBox="1"/>
          <p:nvPr/>
        </p:nvSpPr>
        <p:spPr>
          <a:xfrm>
            <a:off x="8374662" y="5808635"/>
            <a:ext cx="415498" cy="369332"/>
          </a:xfrm>
          <a:prstGeom prst="rect">
            <a:avLst/>
          </a:prstGeom>
          <a:noFill/>
        </p:spPr>
        <p:txBody>
          <a:bodyPr wrap="none" rtlCol="0">
            <a:spAutoFit/>
          </a:bodyPr>
          <a:lstStyle/>
          <a:p>
            <a:r>
              <a:rPr kumimoji="1" lang="ja-JP" altLang="en-US" dirty="0" smtClean="0">
                <a:solidFill>
                  <a:schemeClr val="tx1">
                    <a:lumMod val="50000"/>
                    <a:lumOff val="50000"/>
                  </a:schemeClr>
                </a:solidFill>
              </a:rPr>
              <a:t>高</a:t>
            </a:r>
            <a:endParaRPr kumimoji="1" lang="ja-JP" altLang="en-US" dirty="0">
              <a:solidFill>
                <a:schemeClr val="tx1">
                  <a:lumMod val="50000"/>
                  <a:lumOff val="50000"/>
                </a:schemeClr>
              </a:solidFill>
            </a:endParaRPr>
          </a:p>
        </p:txBody>
      </p:sp>
      <p:sp>
        <p:nvSpPr>
          <p:cNvPr id="30" name="テキスト ボックス 29"/>
          <p:cNvSpPr txBox="1"/>
          <p:nvPr/>
        </p:nvSpPr>
        <p:spPr>
          <a:xfrm>
            <a:off x="923933" y="5793377"/>
            <a:ext cx="415498" cy="369332"/>
          </a:xfrm>
          <a:prstGeom prst="rect">
            <a:avLst/>
          </a:prstGeom>
          <a:noFill/>
        </p:spPr>
        <p:txBody>
          <a:bodyPr wrap="none" rtlCol="0">
            <a:spAutoFit/>
          </a:bodyPr>
          <a:lstStyle/>
          <a:p>
            <a:r>
              <a:rPr lang="ja-JP" altLang="en-US" dirty="0" smtClean="0">
                <a:solidFill>
                  <a:schemeClr val="tx1">
                    <a:lumMod val="50000"/>
                    <a:lumOff val="50000"/>
                  </a:schemeClr>
                </a:solidFill>
              </a:rPr>
              <a:t>低</a:t>
            </a:r>
            <a:endParaRPr kumimoji="1" lang="ja-JP" altLang="en-US" dirty="0">
              <a:solidFill>
                <a:schemeClr val="tx1">
                  <a:lumMod val="50000"/>
                  <a:lumOff val="50000"/>
                </a:schemeClr>
              </a:solidFill>
            </a:endParaRPr>
          </a:p>
        </p:txBody>
      </p:sp>
      <p:cxnSp>
        <p:nvCxnSpPr>
          <p:cNvPr id="32" name="直線コネクタ 31"/>
          <p:cNvCxnSpPr>
            <a:stCxn id="10" idx="0"/>
          </p:cNvCxnSpPr>
          <p:nvPr/>
        </p:nvCxnSpPr>
        <p:spPr>
          <a:xfrm>
            <a:off x="812144" y="2558552"/>
            <a:ext cx="2766663" cy="3127219"/>
          </a:xfrm>
          <a:prstGeom prst="line">
            <a:avLst/>
          </a:prstGeom>
          <a:ln w="12700" cmpd="sng">
            <a:solidFill>
              <a:schemeClr val="tx1">
                <a:lumMod val="50000"/>
                <a:lumOff val="50000"/>
              </a:schemeClr>
            </a:solidFill>
            <a:prstDash val="dot"/>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a:off x="3543896" y="5468962"/>
            <a:ext cx="5052256"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2" name="テキスト ボックス 41"/>
          <p:cNvSpPr txBox="1"/>
          <p:nvPr/>
        </p:nvSpPr>
        <p:spPr>
          <a:xfrm>
            <a:off x="5511129" y="5255110"/>
            <a:ext cx="646331" cy="369332"/>
          </a:xfrm>
          <a:prstGeom prst="rect">
            <a:avLst/>
          </a:prstGeom>
          <a:solidFill>
            <a:srgbClr val="FFFFFF"/>
          </a:solidFill>
        </p:spPr>
        <p:txBody>
          <a:bodyPr wrap="none" rtlCol="0">
            <a:spAutoFit/>
          </a:bodyPr>
          <a:lstStyle/>
          <a:p>
            <a:r>
              <a:rPr kumimoji="1" lang="ja-JP" altLang="en-US" dirty="0" smtClean="0"/>
              <a:t>採算</a:t>
            </a:r>
            <a:endParaRPr kumimoji="1" lang="ja-JP" altLang="en-US" dirty="0"/>
          </a:p>
        </p:txBody>
      </p:sp>
      <p:sp>
        <p:nvSpPr>
          <p:cNvPr id="43" name="テキスト ボックス 42"/>
          <p:cNvSpPr txBox="1"/>
          <p:nvPr/>
        </p:nvSpPr>
        <p:spPr>
          <a:xfrm>
            <a:off x="3130179" y="5779325"/>
            <a:ext cx="1107996" cy="369332"/>
          </a:xfrm>
          <a:prstGeom prst="rect">
            <a:avLst/>
          </a:prstGeom>
          <a:noFill/>
        </p:spPr>
        <p:txBody>
          <a:bodyPr wrap="none" rtlCol="0">
            <a:spAutoFit/>
          </a:bodyPr>
          <a:lstStyle/>
          <a:p>
            <a:r>
              <a:rPr lang="ja-JP" altLang="en-US" dirty="0" smtClean="0">
                <a:solidFill>
                  <a:schemeClr val="tx1">
                    <a:lumMod val="50000"/>
                    <a:lumOff val="50000"/>
                  </a:schemeClr>
                </a:solidFill>
              </a:rPr>
              <a:t>売上規模</a:t>
            </a:r>
            <a:endParaRPr kumimoji="1" lang="ja-JP" altLang="en-US" dirty="0">
              <a:solidFill>
                <a:schemeClr val="tx1">
                  <a:lumMod val="50000"/>
                  <a:lumOff val="50000"/>
                </a:schemeClr>
              </a:solidFill>
            </a:endParaRPr>
          </a:p>
        </p:txBody>
      </p:sp>
      <p:sp>
        <p:nvSpPr>
          <p:cNvPr id="45" name="Oval 59"/>
          <p:cNvSpPr>
            <a:spLocks noChangeArrowheads="1"/>
          </p:cNvSpPr>
          <p:nvPr/>
        </p:nvSpPr>
        <p:spPr bwMode="auto">
          <a:xfrm>
            <a:off x="1158485" y="3807436"/>
            <a:ext cx="1345060" cy="1324461"/>
          </a:xfrm>
          <a:prstGeom prst="ellipse">
            <a:avLst/>
          </a:prstGeom>
          <a:solidFill>
            <a:schemeClr val="accent6">
              <a:lumMod val="50000"/>
            </a:schemeClr>
          </a:solidFill>
          <a:ln w="9525">
            <a:noFill/>
            <a:round/>
            <a:headEnd/>
            <a:tailEnd/>
          </a:ln>
          <a:effectLst>
            <a:outerShdw blurRad="50800" dist="76200" dir="2700000" algn="tl" rotWithShape="0">
              <a:prstClr val="black">
                <a:alpha val="40000"/>
              </a:prstClr>
            </a:outerShdw>
          </a:effectLst>
        </p:spPr>
        <p:txBody>
          <a:bodyPr wrap="none" anchor="ctr" anchorCtr="1"/>
          <a:lstStyle/>
          <a:p>
            <a:pPr algn="ctr"/>
            <a:r>
              <a:rPr lang="ja-JP" altLang="en-US" sz="1400" dirty="0" smtClean="0">
                <a:solidFill>
                  <a:schemeClr val="bg1"/>
                </a:solidFill>
                <a:latin typeface="Meiryo" charset="-128"/>
                <a:ea typeface="Meiryo" charset="-128"/>
                <a:cs typeface="Meiryo" charset="-128"/>
              </a:rPr>
              <a:t>単体案件</a:t>
            </a:r>
            <a:endParaRPr lang="en-US" altLang="ja-JP" sz="1400" dirty="0" smtClean="0">
              <a:solidFill>
                <a:schemeClr val="bg1"/>
              </a:solidFill>
              <a:latin typeface="Meiryo" charset="-128"/>
              <a:ea typeface="Meiryo" charset="-128"/>
              <a:cs typeface="Meiryo" charset="-128"/>
            </a:endParaRPr>
          </a:p>
          <a:p>
            <a:pPr algn="ctr"/>
            <a:r>
              <a:rPr lang="en-US" altLang="ja-JP" sz="1400" dirty="0" smtClean="0">
                <a:solidFill>
                  <a:schemeClr val="bg1"/>
                </a:solidFill>
                <a:latin typeface="Meiryo" charset="-128"/>
                <a:ea typeface="Meiryo" charset="-128"/>
                <a:cs typeface="Meiryo" charset="-128"/>
              </a:rPr>
              <a:t>SES</a:t>
            </a:r>
            <a:endParaRPr lang="ja-JP" altLang="en-US" sz="1400" dirty="0" smtClean="0">
              <a:solidFill>
                <a:schemeClr val="bg1"/>
              </a:solidFill>
              <a:latin typeface="Meiryo" charset="-128"/>
              <a:ea typeface="Meiryo" charset="-128"/>
              <a:cs typeface="Meiryo" charset="-128"/>
            </a:endParaRPr>
          </a:p>
          <a:p>
            <a:pPr algn="ctr"/>
            <a:r>
              <a:rPr lang="ja-JP" altLang="en-US" sz="1400" dirty="0" smtClean="0">
                <a:solidFill>
                  <a:schemeClr val="bg1"/>
                </a:solidFill>
                <a:latin typeface="Meiryo" charset="-128"/>
                <a:ea typeface="Meiryo" charset="-128"/>
                <a:cs typeface="Meiryo" charset="-128"/>
              </a:rPr>
              <a:t>個別サービス</a:t>
            </a:r>
            <a:endParaRPr lang="ja-JP" altLang="en-US" sz="1400" dirty="0">
              <a:solidFill>
                <a:schemeClr val="bg1"/>
              </a:solidFill>
              <a:latin typeface="Meiryo" charset="-128"/>
              <a:ea typeface="Meiryo" charset="-128"/>
              <a:cs typeface="Meiryo" charset="-128"/>
            </a:endParaRPr>
          </a:p>
        </p:txBody>
      </p:sp>
      <p:sp>
        <p:nvSpPr>
          <p:cNvPr id="47" name="Oval 60"/>
          <p:cNvSpPr>
            <a:spLocks noChangeArrowheads="1"/>
          </p:cNvSpPr>
          <p:nvPr/>
        </p:nvSpPr>
        <p:spPr bwMode="auto">
          <a:xfrm>
            <a:off x="3084715" y="3463325"/>
            <a:ext cx="1259008" cy="1275762"/>
          </a:xfrm>
          <a:prstGeom prst="ellipse">
            <a:avLst/>
          </a:prstGeom>
          <a:solidFill>
            <a:srgbClr val="FF8000"/>
          </a:solidFill>
          <a:ln w="9525">
            <a:noFill/>
            <a:round/>
            <a:headEnd/>
            <a:tailEnd/>
          </a:ln>
          <a:effectLst>
            <a:outerShdw blurRad="50800" dist="76200" dir="2700000" algn="tl" rotWithShape="0">
              <a:prstClr val="black">
                <a:alpha val="40000"/>
              </a:prstClr>
            </a:outerShdw>
          </a:effectLst>
        </p:spPr>
        <p:txBody>
          <a:bodyPr wrap="none" anchor="ctr" anchorCtr="1"/>
          <a:lstStyle/>
          <a:p>
            <a:pPr algn="ctr"/>
            <a:r>
              <a:rPr lang="ja-JP" altLang="en-US" sz="1400" dirty="0" smtClean="0">
                <a:solidFill>
                  <a:schemeClr val="bg1"/>
                </a:solidFill>
                <a:latin typeface="Meiryo" charset="-128"/>
                <a:ea typeface="Meiryo" charset="-128"/>
                <a:cs typeface="Meiryo" charset="-128"/>
              </a:rPr>
              <a:t>一括受託</a:t>
            </a:r>
            <a:endParaRPr lang="en-US" altLang="ja-JP" sz="1400" dirty="0" smtClean="0">
              <a:solidFill>
                <a:schemeClr val="bg1"/>
              </a:solidFill>
              <a:latin typeface="Meiryo" charset="-128"/>
              <a:ea typeface="Meiryo" charset="-128"/>
              <a:cs typeface="Meiryo" charset="-128"/>
            </a:endParaRPr>
          </a:p>
          <a:p>
            <a:pPr algn="ctr"/>
            <a:r>
              <a:rPr lang="ja-JP" altLang="en-US" sz="1400" dirty="0" smtClean="0">
                <a:solidFill>
                  <a:schemeClr val="bg1"/>
                </a:solidFill>
                <a:latin typeface="Meiryo" charset="-128"/>
                <a:ea typeface="Meiryo" charset="-128"/>
                <a:cs typeface="Meiryo" charset="-128"/>
              </a:rPr>
              <a:t>アカウント化</a:t>
            </a:r>
            <a:endParaRPr lang="en-US" altLang="ja-JP" sz="1400" dirty="0" smtClean="0">
              <a:solidFill>
                <a:schemeClr val="bg1"/>
              </a:solidFill>
              <a:latin typeface="Meiryo" charset="-128"/>
              <a:ea typeface="Meiryo" charset="-128"/>
              <a:cs typeface="Meiryo" charset="-128"/>
            </a:endParaRPr>
          </a:p>
        </p:txBody>
      </p:sp>
      <p:sp>
        <p:nvSpPr>
          <p:cNvPr id="48" name="Oval 61"/>
          <p:cNvSpPr>
            <a:spLocks noChangeArrowheads="1"/>
          </p:cNvSpPr>
          <p:nvPr/>
        </p:nvSpPr>
        <p:spPr bwMode="auto">
          <a:xfrm>
            <a:off x="1086435" y="1433041"/>
            <a:ext cx="1098559" cy="1110743"/>
          </a:xfrm>
          <a:prstGeom prst="ellipse">
            <a:avLst/>
          </a:prstGeom>
          <a:solidFill>
            <a:schemeClr val="accent2">
              <a:lumMod val="60000"/>
              <a:lumOff val="40000"/>
            </a:schemeClr>
          </a:solidFill>
          <a:ln w="9525">
            <a:noFill/>
            <a:round/>
            <a:headEnd/>
            <a:tailEnd/>
          </a:ln>
          <a:effectLst>
            <a:outerShdw blurRad="50800" dist="76200" dir="2700000" algn="tl" rotWithShape="0">
              <a:prstClr val="black">
                <a:alpha val="40000"/>
              </a:prstClr>
            </a:outerShdw>
          </a:effectLst>
        </p:spPr>
        <p:txBody>
          <a:bodyPr wrap="none" anchor="ctr" anchorCtr="1"/>
          <a:lstStyle/>
          <a:p>
            <a:pPr algn="ctr"/>
            <a:r>
              <a:rPr lang="ja-JP" altLang="en-US" sz="1400" dirty="0" smtClean="0">
                <a:solidFill>
                  <a:schemeClr val="bg1"/>
                </a:solidFill>
                <a:latin typeface="Meiryo" charset="-128"/>
                <a:ea typeface="Meiryo" charset="-128"/>
                <a:cs typeface="Meiryo" charset="-128"/>
              </a:rPr>
              <a:t>特定顧客</a:t>
            </a:r>
            <a:endParaRPr lang="en-US" altLang="ja-JP" sz="1400" dirty="0" smtClean="0">
              <a:solidFill>
                <a:schemeClr val="bg1"/>
              </a:solidFill>
              <a:latin typeface="Meiryo" charset="-128"/>
              <a:ea typeface="Meiryo" charset="-128"/>
              <a:cs typeface="Meiryo" charset="-128"/>
            </a:endParaRPr>
          </a:p>
          <a:p>
            <a:pPr algn="ctr"/>
            <a:r>
              <a:rPr lang="ja-JP" altLang="en-US" sz="1400" dirty="0" smtClean="0">
                <a:solidFill>
                  <a:schemeClr val="bg1"/>
                </a:solidFill>
                <a:latin typeface="Meiryo" charset="-128"/>
                <a:ea typeface="Meiryo" charset="-128"/>
                <a:cs typeface="Meiryo" charset="-128"/>
              </a:rPr>
              <a:t>専門サービス</a:t>
            </a:r>
            <a:endParaRPr lang="ja-JP" altLang="en-US" sz="1400" dirty="0">
              <a:solidFill>
                <a:schemeClr val="bg1"/>
              </a:solidFill>
              <a:latin typeface="Meiryo" charset="-128"/>
              <a:ea typeface="Meiryo" charset="-128"/>
              <a:cs typeface="Meiryo" charset="-128"/>
            </a:endParaRPr>
          </a:p>
        </p:txBody>
      </p:sp>
      <p:sp>
        <p:nvSpPr>
          <p:cNvPr id="49" name="Oval 62"/>
          <p:cNvSpPr>
            <a:spLocks noChangeArrowheads="1"/>
          </p:cNvSpPr>
          <p:nvPr/>
        </p:nvSpPr>
        <p:spPr bwMode="auto">
          <a:xfrm>
            <a:off x="6680484" y="1774086"/>
            <a:ext cx="1600413" cy="1606027"/>
          </a:xfrm>
          <a:prstGeom prst="ellipse">
            <a:avLst/>
          </a:prstGeom>
          <a:solidFill>
            <a:schemeClr val="accent4">
              <a:lumMod val="75000"/>
            </a:schemeClr>
          </a:solidFill>
          <a:ln w="9525">
            <a:noFill/>
            <a:round/>
            <a:headEnd/>
            <a:tailEnd/>
          </a:ln>
          <a:effectLst>
            <a:outerShdw blurRad="50800" dist="76200" dir="2700000" algn="tl" rotWithShape="0">
              <a:prstClr val="black">
                <a:alpha val="40000"/>
              </a:prstClr>
            </a:outerShdw>
          </a:effectLst>
        </p:spPr>
        <p:txBody>
          <a:bodyPr wrap="none" anchor="ctr"/>
          <a:lstStyle/>
          <a:p>
            <a:pPr algn="ctr"/>
            <a:r>
              <a:rPr lang="ja-JP" altLang="en-US" sz="1400" dirty="0" smtClean="0">
                <a:solidFill>
                  <a:schemeClr val="bg1"/>
                </a:solidFill>
                <a:latin typeface="Meiryo" charset="-128"/>
                <a:ea typeface="Meiryo" charset="-128"/>
                <a:cs typeface="Meiryo" charset="-128"/>
              </a:rPr>
              <a:t>集団客</a:t>
            </a:r>
            <a:endParaRPr lang="en-US" altLang="ja-JP" sz="1400" dirty="0" smtClean="0">
              <a:solidFill>
                <a:schemeClr val="bg1"/>
              </a:solidFill>
              <a:latin typeface="Meiryo" charset="-128"/>
              <a:ea typeface="Meiryo" charset="-128"/>
              <a:cs typeface="Meiryo" charset="-128"/>
            </a:endParaRPr>
          </a:p>
          <a:p>
            <a:pPr algn="ctr"/>
            <a:r>
              <a:rPr lang="ja-JP" altLang="en-US" sz="1400" dirty="0" smtClean="0">
                <a:solidFill>
                  <a:schemeClr val="bg1"/>
                </a:solidFill>
                <a:latin typeface="Meiryo" charset="-128"/>
                <a:ea typeface="Meiryo" charset="-128"/>
                <a:cs typeface="Meiryo" charset="-128"/>
              </a:rPr>
              <a:t>汎用サービス</a:t>
            </a:r>
            <a:endParaRPr lang="ja-JP" altLang="en-US" sz="1400" dirty="0">
              <a:solidFill>
                <a:schemeClr val="bg1"/>
              </a:solidFill>
              <a:latin typeface="Meiryo" charset="-128"/>
              <a:ea typeface="Meiryo" charset="-128"/>
              <a:cs typeface="Meiryo" charset="-128"/>
            </a:endParaRPr>
          </a:p>
        </p:txBody>
      </p:sp>
      <p:sp>
        <p:nvSpPr>
          <p:cNvPr id="50" name="Oval 63"/>
          <p:cNvSpPr>
            <a:spLocks noChangeArrowheads="1"/>
          </p:cNvSpPr>
          <p:nvPr/>
        </p:nvSpPr>
        <p:spPr bwMode="auto">
          <a:xfrm>
            <a:off x="5531819" y="3536738"/>
            <a:ext cx="1725275" cy="1718372"/>
          </a:xfrm>
          <a:prstGeom prst="ellipse">
            <a:avLst/>
          </a:prstGeom>
          <a:solidFill>
            <a:schemeClr val="tx2">
              <a:lumMod val="60000"/>
              <a:lumOff val="40000"/>
            </a:schemeClr>
          </a:solidFill>
          <a:ln w="9525">
            <a:noFill/>
            <a:round/>
            <a:headEnd/>
            <a:tailEnd/>
          </a:ln>
          <a:effectLst>
            <a:outerShdw blurRad="50800" dist="76200" dir="2700000" algn="tl" rotWithShape="0">
              <a:prstClr val="black">
                <a:alpha val="40000"/>
              </a:prstClr>
            </a:outerShdw>
          </a:effectLst>
        </p:spPr>
        <p:txBody>
          <a:bodyPr wrap="none" anchor="ctr" anchorCtr="1"/>
          <a:lstStyle/>
          <a:p>
            <a:pPr algn="ctr"/>
            <a:r>
              <a:rPr lang="en-US" altLang="en-US" sz="1400" dirty="0" smtClean="0">
                <a:solidFill>
                  <a:schemeClr val="bg1"/>
                </a:solidFill>
                <a:latin typeface="Meiryo" charset="-128"/>
                <a:ea typeface="Meiryo" charset="-128"/>
                <a:cs typeface="Meiryo" charset="-128"/>
              </a:rPr>
              <a:t>大口顧客</a:t>
            </a:r>
          </a:p>
          <a:p>
            <a:pPr algn="ctr"/>
            <a:r>
              <a:rPr lang="en-US" altLang="en-US" sz="1400" dirty="0" smtClean="0">
                <a:solidFill>
                  <a:schemeClr val="bg1"/>
                </a:solidFill>
                <a:latin typeface="Meiryo" charset="-128"/>
                <a:ea typeface="Meiryo" charset="-128"/>
                <a:cs typeface="Meiryo" charset="-128"/>
              </a:rPr>
              <a:t>IT</a:t>
            </a:r>
            <a:r>
              <a:rPr lang="ja-JP" altLang="en-US" sz="1400" dirty="0" smtClean="0">
                <a:solidFill>
                  <a:schemeClr val="bg1"/>
                </a:solidFill>
                <a:latin typeface="Meiryo" charset="-128"/>
                <a:ea typeface="Meiryo" charset="-128"/>
                <a:cs typeface="Meiryo" charset="-128"/>
              </a:rPr>
              <a:t>パートナー化</a:t>
            </a:r>
            <a:endParaRPr lang="ja-JP" altLang="en-US" sz="1400" dirty="0">
              <a:solidFill>
                <a:schemeClr val="bg1"/>
              </a:solidFill>
              <a:latin typeface="Meiryo" charset="-128"/>
              <a:ea typeface="Meiryo" charset="-128"/>
              <a:cs typeface="Meiryo" charset="-128"/>
            </a:endParaRPr>
          </a:p>
        </p:txBody>
      </p:sp>
      <p:cxnSp>
        <p:nvCxnSpPr>
          <p:cNvPr id="57" name="直線矢印コネクタ 56"/>
          <p:cNvCxnSpPr>
            <a:stCxn id="45" idx="0"/>
            <a:endCxn id="48" idx="4"/>
          </p:cNvCxnSpPr>
          <p:nvPr/>
        </p:nvCxnSpPr>
        <p:spPr>
          <a:xfrm flipH="1" flipV="1">
            <a:off x="1635715" y="2543784"/>
            <a:ext cx="195300" cy="12636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stCxn id="45" idx="6"/>
            <a:endCxn id="47" idx="2"/>
          </p:cNvCxnSpPr>
          <p:nvPr/>
        </p:nvCxnSpPr>
        <p:spPr>
          <a:xfrm flipV="1">
            <a:off x="2503545" y="4101206"/>
            <a:ext cx="581170" cy="3684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a:stCxn id="48" idx="6"/>
            <a:endCxn id="49" idx="2"/>
          </p:cNvCxnSpPr>
          <p:nvPr/>
        </p:nvCxnSpPr>
        <p:spPr>
          <a:xfrm>
            <a:off x="2184994" y="1988413"/>
            <a:ext cx="4495490" cy="5886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9" name="四角形吹き出し 78"/>
          <p:cNvSpPr/>
          <p:nvPr/>
        </p:nvSpPr>
        <p:spPr>
          <a:xfrm>
            <a:off x="2643610" y="1099858"/>
            <a:ext cx="2555014" cy="780151"/>
          </a:xfrm>
          <a:prstGeom prst="wedgeRectCallout">
            <a:avLst>
              <a:gd name="adj1" fmla="val -77455"/>
              <a:gd name="adj2" fmla="val 29182"/>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メイリオ"/>
                <a:ea typeface="メイリオ"/>
                <a:cs typeface="メイリオ"/>
              </a:rPr>
              <a:t>サービス、ソリューションを付加価値の高い部分に特化。顧客も特定セグメントに絞る</a:t>
            </a:r>
            <a:endParaRPr kumimoji="1" lang="ja-JP" altLang="en-US" sz="1400" dirty="0">
              <a:solidFill>
                <a:srgbClr val="FFFFFF"/>
              </a:solidFill>
              <a:latin typeface="メイリオ"/>
              <a:ea typeface="メイリオ"/>
              <a:cs typeface="メイリオ"/>
            </a:endParaRPr>
          </a:p>
        </p:txBody>
      </p:sp>
      <p:sp>
        <p:nvSpPr>
          <p:cNvPr id="80" name="四角形吹き出し 79"/>
          <p:cNvSpPr/>
          <p:nvPr/>
        </p:nvSpPr>
        <p:spPr>
          <a:xfrm>
            <a:off x="6223138" y="917045"/>
            <a:ext cx="2567022" cy="733326"/>
          </a:xfrm>
          <a:prstGeom prst="wedgeRectCallout">
            <a:avLst>
              <a:gd name="adj1" fmla="val -7809"/>
              <a:gd name="adj2" fmla="val 110209"/>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rgbClr val="FFFFFF"/>
                </a:solidFill>
                <a:latin typeface="メイリオ"/>
                <a:ea typeface="メイリオ"/>
                <a:cs typeface="メイリオ"/>
              </a:rPr>
              <a:t>サービスを汎用化して拡</a:t>
            </a:r>
            <a:r>
              <a:rPr kumimoji="1" lang="en-US" altLang="ja-JP" sz="1400" dirty="0" smtClean="0">
                <a:solidFill>
                  <a:srgbClr val="FFFFFF"/>
                </a:solidFill>
                <a:latin typeface="メイリオ"/>
                <a:ea typeface="メイリオ"/>
                <a:cs typeface="メイリオ"/>
              </a:rPr>
              <a:t>t</a:t>
            </a:r>
            <a:r>
              <a:rPr kumimoji="1" lang="ja-JP" altLang="en-US" sz="1400" dirty="0" smtClean="0">
                <a:solidFill>
                  <a:srgbClr val="FFFFFF"/>
                </a:solidFill>
                <a:latin typeface="メイリオ"/>
                <a:ea typeface="メイリオ"/>
                <a:cs typeface="メイリオ"/>
              </a:rPr>
              <a:t>販。特定セグメントでシェア</a:t>
            </a:r>
            <a:endParaRPr lang="en-US" altLang="ja-JP" sz="1400" dirty="0">
              <a:solidFill>
                <a:srgbClr val="FFFFFF"/>
              </a:solidFill>
              <a:latin typeface="メイリオ"/>
              <a:ea typeface="メイリオ"/>
              <a:cs typeface="メイリオ"/>
            </a:endParaRPr>
          </a:p>
          <a:p>
            <a:r>
              <a:rPr kumimoji="1" lang="en-US" altLang="ja-JP" sz="1400" dirty="0" smtClean="0">
                <a:solidFill>
                  <a:srgbClr val="FFFFFF"/>
                </a:solidFill>
                <a:latin typeface="メイリオ"/>
                <a:ea typeface="メイリオ"/>
                <a:cs typeface="メイリオ"/>
              </a:rPr>
              <a:t>No.</a:t>
            </a:r>
            <a:r>
              <a:rPr kumimoji="1" lang="ja-JP" altLang="en-US" sz="1400" dirty="0" smtClean="0">
                <a:solidFill>
                  <a:srgbClr val="FFFFFF"/>
                </a:solidFill>
                <a:latin typeface="メイリオ"/>
                <a:ea typeface="メイリオ"/>
                <a:cs typeface="メイリオ"/>
              </a:rPr>
              <a:t>１を目指すことが重要</a:t>
            </a:r>
            <a:endParaRPr kumimoji="1" lang="ja-JP" altLang="en-US" sz="1400" dirty="0">
              <a:solidFill>
                <a:srgbClr val="FFFFFF"/>
              </a:solidFill>
              <a:latin typeface="メイリオ"/>
              <a:ea typeface="メイリオ"/>
              <a:cs typeface="メイリオ"/>
            </a:endParaRPr>
          </a:p>
        </p:txBody>
      </p:sp>
      <p:sp>
        <p:nvSpPr>
          <p:cNvPr id="81" name="四角形吹き出し 80"/>
          <p:cNvSpPr/>
          <p:nvPr/>
        </p:nvSpPr>
        <p:spPr>
          <a:xfrm>
            <a:off x="4431891" y="5808635"/>
            <a:ext cx="3849006" cy="781737"/>
          </a:xfrm>
          <a:prstGeom prst="wedgeRectCallout">
            <a:avLst>
              <a:gd name="adj1" fmla="val 10820"/>
              <a:gd name="adj2" fmla="val -160706"/>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メイリオ"/>
                <a:ea typeface="メイリオ"/>
                <a:cs typeface="メイリオ"/>
              </a:rPr>
              <a:t>ビックアカウントに絞り、</a:t>
            </a:r>
            <a:r>
              <a:rPr lang="en-US" altLang="ja-JP" sz="1400" dirty="0" smtClean="0">
                <a:solidFill>
                  <a:srgbClr val="FFFFFF"/>
                </a:solidFill>
                <a:latin typeface="メイリオ"/>
                <a:ea typeface="メイリオ"/>
                <a:cs typeface="メイリオ"/>
              </a:rPr>
              <a:t>IT</a:t>
            </a:r>
            <a:r>
              <a:rPr lang="ja-JP" altLang="en-US" sz="1400" dirty="0" smtClean="0">
                <a:solidFill>
                  <a:srgbClr val="FFFFFF"/>
                </a:solidFill>
                <a:latin typeface="メイリオ"/>
                <a:ea typeface="メイリオ"/>
                <a:cs typeface="メイリオ"/>
              </a:rPr>
              <a:t>パートナー化することにより、利益率を維持する。いずれは、利益率が落ちていく。</a:t>
            </a:r>
            <a:endParaRPr kumimoji="1" lang="ja-JP" altLang="en-US" sz="1400" dirty="0">
              <a:solidFill>
                <a:srgbClr val="FFFFFF"/>
              </a:solidFill>
              <a:latin typeface="メイリオ"/>
              <a:ea typeface="メイリオ"/>
              <a:cs typeface="メイリオ"/>
            </a:endParaRPr>
          </a:p>
        </p:txBody>
      </p:sp>
      <p:sp>
        <p:nvSpPr>
          <p:cNvPr id="4" name="円/楕円 3"/>
          <p:cNvSpPr/>
          <p:nvPr/>
        </p:nvSpPr>
        <p:spPr>
          <a:xfrm>
            <a:off x="7496387" y="3769281"/>
            <a:ext cx="1141373" cy="441252"/>
          </a:xfrm>
          <a:prstGeom prst="ellipse">
            <a:avLst/>
          </a:prstGeom>
          <a:solidFill>
            <a:srgbClr val="F2F2F2"/>
          </a:solidFill>
          <a:ln>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nchorCtr="1"/>
          <a:lstStyle/>
          <a:p>
            <a:r>
              <a:rPr lang="en-US" altLang="ja-JP" sz="1200" dirty="0">
                <a:solidFill>
                  <a:srgbClr val="FF0000"/>
                </a:solidFill>
                <a:latin typeface="ＭＳ Ｐゴシック"/>
                <a:ea typeface="ＭＳ Ｐゴシック"/>
                <a:cs typeface="ＭＳ Ｐゴシック"/>
              </a:rPr>
              <a:t>　</a:t>
            </a:r>
            <a:r>
              <a:rPr lang="ja-JP" altLang="en-US" sz="1200" dirty="0" smtClean="0">
                <a:solidFill>
                  <a:srgbClr val="FF0000"/>
                </a:solidFill>
                <a:latin typeface="ＭＳ Ｐゴシック"/>
                <a:ea typeface="ＭＳ Ｐゴシック"/>
                <a:cs typeface="ＭＳ Ｐゴシック"/>
              </a:rPr>
              <a:t>現状の</a:t>
            </a:r>
            <a:r>
              <a:rPr lang="en-US" altLang="ja-JP" sz="1200" dirty="0" smtClean="0">
                <a:solidFill>
                  <a:srgbClr val="FF0000"/>
                </a:solidFill>
                <a:latin typeface="ＭＳ Ｐゴシック"/>
                <a:ea typeface="ＭＳ Ｐゴシック"/>
                <a:cs typeface="ＭＳ Ｐゴシック"/>
              </a:rPr>
              <a:t>Si</a:t>
            </a:r>
            <a:r>
              <a:rPr lang="ja-JP" altLang="en-US" sz="1200" dirty="0" smtClean="0">
                <a:solidFill>
                  <a:srgbClr val="FF0000"/>
                </a:solidFill>
                <a:latin typeface="ＭＳ Ｐゴシック"/>
                <a:ea typeface="ＭＳ Ｐゴシック"/>
                <a:cs typeface="ＭＳ Ｐゴシック"/>
              </a:rPr>
              <a:t>の戦略</a:t>
            </a:r>
            <a:endParaRPr lang="en-US" altLang="ja-JP" sz="1200" dirty="0" smtClean="0">
              <a:solidFill>
                <a:srgbClr val="FF0000"/>
              </a:solidFill>
              <a:latin typeface="ＭＳ Ｐゴシック"/>
              <a:ea typeface="ＭＳ Ｐゴシック"/>
              <a:cs typeface="ＭＳ Ｐゴシック"/>
            </a:endParaRPr>
          </a:p>
        </p:txBody>
      </p:sp>
      <p:sp>
        <p:nvSpPr>
          <p:cNvPr id="35" name="円/楕円 34"/>
          <p:cNvSpPr/>
          <p:nvPr/>
        </p:nvSpPr>
        <p:spPr>
          <a:xfrm>
            <a:off x="7491722" y="4482915"/>
            <a:ext cx="1141373" cy="441252"/>
          </a:xfrm>
          <a:prstGeom prst="ellipse">
            <a:avLst/>
          </a:prstGeom>
          <a:solidFill>
            <a:srgbClr val="F2F2F2"/>
          </a:solidFill>
          <a:ln>
            <a:solidFill>
              <a:srgbClr val="000090"/>
            </a:solidFill>
            <a:prstDash val="dash"/>
          </a:ln>
        </p:spPr>
        <p:style>
          <a:lnRef idx="2">
            <a:schemeClr val="dk1"/>
          </a:lnRef>
          <a:fillRef idx="1">
            <a:schemeClr val="lt1"/>
          </a:fillRef>
          <a:effectRef idx="0">
            <a:schemeClr val="dk1"/>
          </a:effectRef>
          <a:fontRef idx="minor">
            <a:schemeClr val="dk1"/>
          </a:fontRef>
        </p:style>
        <p:txBody>
          <a:bodyPr rtlCol="0" anchor="ctr" anchorCtr="1"/>
          <a:lstStyle/>
          <a:p>
            <a:pPr algn="ctr"/>
            <a:r>
              <a:rPr lang="en-US" altLang="ja-JP" sz="1200" dirty="0">
                <a:solidFill>
                  <a:schemeClr val="tx1"/>
                </a:solidFill>
                <a:latin typeface="ＭＳ Ｐゴシック"/>
                <a:ea typeface="ＭＳ Ｐゴシック"/>
                <a:cs typeface="ＭＳ Ｐゴシック"/>
              </a:rPr>
              <a:t>　</a:t>
            </a:r>
            <a:r>
              <a:rPr lang="ja-JP" altLang="en-US" sz="1200" dirty="0" smtClean="0">
                <a:solidFill>
                  <a:schemeClr val="tx1"/>
                </a:solidFill>
                <a:latin typeface="ＭＳ Ｐゴシック"/>
                <a:ea typeface="ＭＳ Ｐゴシック"/>
                <a:cs typeface="ＭＳ Ｐゴシック"/>
              </a:rPr>
              <a:t>ポスト</a:t>
            </a:r>
            <a:r>
              <a:rPr lang="en-US" altLang="ja-JP" sz="1200" dirty="0" smtClean="0">
                <a:solidFill>
                  <a:schemeClr val="tx1"/>
                </a:solidFill>
                <a:latin typeface="ＭＳ Ｐゴシック"/>
                <a:ea typeface="ＭＳ Ｐゴシック"/>
                <a:cs typeface="ＭＳ Ｐゴシック"/>
              </a:rPr>
              <a:t>SI</a:t>
            </a:r>
            <a:r>
              <a:rPr lang="ja-JP" altLang="en-US" sz="1200" dirty="0" smtClean="0">
                <a:solidFill>
                  <a:schemeClr val="tx1"/>
                </a:solidFill>
                <a:latin typeface="ＭＳ Ｐゴシック"/>
                <a:ea typeface="ＭＳ Ｐゴシック"/>
                <a:cs typeface="ＭＳ Ｐゴシック"/>
              </a:rPr>
              <a:t>の戦略</a:t>
            </a:r>
            <a:endParaRPr lang="en-US" altLang="ja-JP" sz="1200" dirty="0" smtClean="0">
              <a:solidFill>
                <a:schemeClr val="tx1"/>
              </a:solidFill>
              <a:latin typeface="ＭＳ Ｐゴシック"/>
              <a:ea typeface="ＭＳ Ｐゴシック"/>
              <a:cs typeface="ＭＳ Ｐゴシック"/>
            </a:endParaRPr>
          </a:p>
        </p:txBody>
      </p:sp>
      <p:sp>
        <p:nvSpPr>
          <p:cNvPr id="5" name="テキスト ボックス 4"/>
          <p:cNvSpPr txBox="1"/>
          <p:nvPr/>
        </p:nvSpPr>
        <p:spPr>
          <a:xfrm>
            <a:off x="2507819" y="3918197"/>
            <a:ext cx="482703" cy="369332"/>
          </a:xfrm>
          <a:prstGeom prst="rect">
            <a:avLst/>
          </a:prstGeom>
          <a:noFill/>
        </p:spPr>
        <p:txBody>
          <a:bodyPr wrap="square" rtlCol="0">
            <a:spAutoFit/>
          </a:bodyPr>
          <a:lstStyle/>
          <a:p>
            <a:r>
              <a:rPr lang="en-US" altLang="ja-JP" dirty="0" smtClean="0"/>
              <a:t>①</a:t>
            </a:r>
            <a:endParaRPr kumimoji="1" lang="ja-JP" altLang="en-US" dirty="0"/>
          </a:p>
        </p:txBody>
      </p:sp>
      <p:cxnSp>
        <p:nvCxnSpPr>
          <p:cNvPr id="46" name="直線矢印コネクタ 45"/>
          <p:cNvCxnSpPr>
            <a:stCxn id="47" idx="6"/>
            <a:endCxn id="50" idx="2"/>
          </p:cNvCxnSpPr>
          <p:nvPr/>
        </p:nvCxnSpPr>
        <p:spPr>
          <a:xfrm>
            <a:off x="4343723" y="4101206"/>
            <a:ext cx="1188096" cy="294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4814488" y="3915531"/>
            <a:ext cx="482703" cy="369332"/>
          </a:xfrm>
          <a:prstGeom prst="rect">
            <a:avLst/>
          </a:prstGeom>
          <a:noFill/>
        </p:spPr>
        <p:txBody>
          <a:bodyPr wrap="square" rtlCol="0">
            <a:spAutoFit/>
          </a:bodyPr>
          <a:lstStyle/>
          <a:p>
            <a:r>
              <a:rPr lang="en-US" altLang="ja-JP" dirty="0" smtClean="0"/>
              <a:t>②</a:t>
            </a:r>
            <a:endParaRPr kumimoji="1" lang="ja-JP" altLang="en-US" dirty="0"/>
          </a:p>
        </p:txBody>
      </p:sp>
      <p:sp>
        <p:nvSpPr>
          <p:cNvPr id="36" name="テキスト ボックス 35"/>
          <p:cNvSpPr txBox="1"/>
          <p:nvPr/>
        </p:nvSpPr>
        <p:spPr>
          <a:xfrm>
            <a:off x="4039914" y="2282756"/>
            <a:ext cx="482703" cy="369332"/>
          </a:xfrm>
          <a:prstGeom prst="rect">
            <a:avLst/>
          </a:prstGeom>
          <a:noFill/>
        </p:spPr>
        <p:txBody>
          <a:bodyPr wrap="square" rtlCol="0">
            <a:spAutoFit/>
          </a:bodyPr>
          <a:lstStyle/>
          <a:p>
            <a:r>
              <a:rPr lang="en-US" altLang="ja-JP" dirty="0" smtClean="0"/>
              <a:t>④</a:t>
            </a:r>
            <a:endParaRPr kumimoji="1" lang="ja-JP" altLang="en-US" dirty="0"/>
          </a:p>
        </p:txBody>
      </p:sp>
      <p:sp>
        <p:nvSpPr>
          <p:cNvPr id="41" name="テキスト ボックス 40"/>
          <p:cNvSpPr txBox="1"/>
          <p:nvPr/>
        </p:nvSpPr>
        <p:spPr>
          <a:xfrm>
            <a:off x="1348312" y="3232994"/>
            <a:ext cx="482703" cy="369332"/>
          </a:xfrm>
          <a:prstGeom prst="rect">
            <a:avLst/>
          </a:prstGeom>
          <a:noFill/>
        </p:spPr>
        <p:txBody>
          <a:bodyPr wrap="square" rtlCol="0">
            <a:spAutoFit/>
          </a:bodyPr>
          <a:lstStyle/>
          <a:p>
            <a:r>
              <a:rPr lang="en-US" altLang="ja-JP" dirty="0" smtClean="0"/>
              <a:t>③</a:t>
            </a:r>
            <a:endParaRPr kumimoji="1" lang="ja-JP" altLang="en-US" dirty="0"/>
          </a:p>
        </p:txBody>
      </p:sp>
    </p:spTree>
    <p:extLst>
      <p:ext uri="{BB962C8B-B14F-4D97-AF65-F5344CB8AC3E}">
        <p14:creationId xmlns:p14="http://schemas.microsoft.com/office/powerpoint/2010/main" val="1052621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800" dirty="0" smtClean="0">
                <a:solidFill>
                  <a:schemeClr val="bg1"/>
                </a:solidFill>
                <a:latin typeface="メイリオ"/>
                <a:ea typeface="メイリオ"/>
                <a:cs typeface="メイリオ"/>
              </a:rPr>
              <a:t>第４章</a:t>
            </a:r>
            <a:endParaRPr lang="en-US" altLang="ja-JP" sz="2800" dirty="0" smtClean="0">
              <a:solidFill>
                <a:schemeClr val="bg1"/>
              </a:solidFill>
              <a:latin typeface="メイリオ"/>
              <a:ea typeface="メイリオ"/>
              <a:cs typeface="メイリオ"/>
            </a:endParaRPr>
          </a:p>
          <a:p>
            <a:pPr algn="r"/>
            <a:r>
              <a:rPr lang="ja-JP" altLang="ja-JP" sz="2000" dirty="0">
                <a:solidFill>
                  <a:srgbClr val="FFFFFF"/>
                </a:solidFill>
                <a:latin typeface="メイリオ"/>
                <a:ea typeface="メイリオ"/>
                <a:cs typeface="メイリオ"/>
              </a:rPr>
              <a:t>ポスト</a:t>
            </a:r>
            <a:r>
              <a:rPr lang="en-US" altLang="ja-JP" sz="2000" dirty="0">
                <a:solidFill>
                  <a:srgbClr val="FFFFFF"/>
                </a:solidFill>
                <a:latin typeface="メイリオ"/>
                <a:ea typeface="メイリオ"/>
                <a:cs typeface="メイリオ"/>
              </a:rPr>
              <a:t>SI</a:t>
            </a:r>
            <a:r>
              <a:rPr lang="ja-JP" altLang="ja-JP" sz="2000" dirty="0" smtClean="0">
                <a:solidFill>
                  <a:srgbClr val="FFFFFF"/>
                </a:solidFill>
                <a:latin typeface="メイリオ"/>
                <a:ea typeface="メイリオ"/>
                <a:cs typeface="メイリオ"/>
              </a:rPr>
              <a:t>ビジネス</a:t>
            </a:r>
            <a:r>
              <a:rPr lang="ja-JP" altLang="en-US" sz="2000" dirty="0" smtClean="0">
                <a:solidFill>
                  <a:srgbClr val="FFFFFF"/>
                </a:solidFill>
                <a:latin typeface="メイリオ"/>
                <a:ea typeface="メイリオ"/>
                <a:cs typeface="メイリオ"/>
              </a:rPr>
              <a:t>を支える経営戦略</a:t>
            </a:r>
            <a:endParaRPr lang="en-US" altLang="ja-JP" sz="2000" dirty="0" smtClean="0">
              <a:solidFill>
                <a:srgbClr val="FFFFFF"/>
              </a:solidFill>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2083885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37</a:t>
            </a:fld>
            <a:endParaRPr kumimoji="1" lang="ja-JP" altLang="en-US"/>
          </a:p>
        </p:txBody>
      </p:sp>
      <p:sp>
        <p:nvSpPr>
          <p:cNvPr id="3" name="タイトル 1"/>
          <p:cNvSpPr txBox="1">
            <a:spLocks/>
          </p:cNvSpPr>
          <p:nvPr/>
        </p:nvSpPr>
        <p:spPr>
          <a:xfrm>
            <a:off x="457200" y="237828"/>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ja-JP" altLang="en-US" dirty="0" smtClean="0"/>
              <a:t>世界の</a:t>
            </a:r>
            <a:r>
              <a:rPr lang="en-US" altLang="ja-JP" dirty="0" smtClean="0"/>
              <a:t>IT</a:t>
            </a:r>
            <a:r>
              <a:rPr lang="ja-JP" altLang="en-US" dirty="0" smtClean="0"/>
              <a:t>人材</a:t>
            </a:r>
            <a:endParaRPr lang="en-US" altLang="ja-JP" dirty="0" smtClean="0"/>
          </a:p>
        </p:txBody>
      </p:sp>
      <p:graphicFrame>
        <p:nvGraphicFramePr>
          <p:cNvPr id="6" name="グラフ 5"/>
          <p:cNvGraphicFramePr>
            <a:graphicFrameLocks/>
          </p:cNvGraphicFramePr>
          <p:nvPr>
            <p:extLst>
              <p:ext uri="{D42A27DB-BD31-4B8C-83A1-F6EECF244321}">
                <p14:modId xmlns:p14="http://schemas.microsoft.com/office/powerpoint/2010/main" val="1379459991"/>
              </p:ext>
            </p:extLst>
          </p:nvPr>
        </p:nvGraphicFramePr>
        <p:xfrm>
          <a:off x="290034" y="1322571"/>
          <a:ext cx="4300483" cy="3649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a:graphicFrameLocks/>
          </p:cNvGraphicFramePr>
          <p:nvPr>
            <p:extLst>
              <p:ext uri="{D42A27DB-BD31-4B8C-83A1-F6EECF244321}">
                <p14:modId xmlns:p14="http://schemas.microsoft.com/office/powerpoint/2010/main" val="737869296"/>
              </p:ext>
            </p:extLst>
          </p:nvPr>
        </p:nvGraphicFramePr>
        <p:xfrm>
          <a:off x="4624192" y="1322572"/>
          <a:ext cx="4293396" cy="3649264"/>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290034" y="5031475"/>
            <a:ext cx="8627554" cy="817383"/>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0" lang="ja-JP" altLang="en-US" sz="1600" dirty="0" smtClean="0">
                <a:solidFill>
                  <a:schemeClr val="bg1"/>
                </a:solidFill>
                <a:latin typeface="メイリオ"/>
                <a:ea typeface="メイリオ"/>
                <a:cs typeface="メイリオ"/>
              </a:rPr>
              <a:t>中国</a:t>
            </a:r>
            <a:r>
              <a:rPr kumimoji="0" lang="ja-JP" altLang="en-US" sz="1600" dirty="0">
                <a:solidFill>
                  <a:schemeClr val="bg1"/>
                </a:solidFill>
                <a:latin typeface="メイリオ"/>
                <a:ea typeface="メイリオ"/>
                <a:cs typeface="メイリオ"/>
              </a:rPr>
              <a:t>、インド、日本のみが、</a:t>
            </a:r>
            <a:r>
              <a:rPr kumimoji="0" lang="en-US" altLang="ja-JP" sz="1600" dirty="0">
                <a:solidFill>
                  <a:schemeClr val="bg1"/>
                </a:solidFill>
                <a:latin typeface="メイリオ"/>
                <a:ea typeface="メイリオ"/>
                <a:cs typeface="メイリオ"/>
              </a:rPr>
              <a:t>IT</a:t>
            </a:r>
            <a:r>
              <a:rPr kumimoji="0" lang="ja-JP" altLang="en-US" sz="1600" dirty="0">
                <a:solidFill>
                  <a:schemeClr val="bg1"/>
                </a:solidFill>
                <a:latin typeface="メイリオ"/>
                <a:ea typeface="メイリオ"/>
                <a:cs typeface="メイリオ"/>
              </a:rPr>
              <a:t>サービズ企業技術者数がユーザー企業技術者数に比べ多くなっており、中国、インドはオフショア先としての需要が強い。日本は</a:t>
            </a:r>
            <a:r>
              <a:rPr kumimoji="0" lang="en-US" altLang="ja-JP" sz="1600" dirty="0">
                <a:solidFill>
                  <a:schemeClr val="bg1"/>
                </a:solidFill>
                <a:latin typeface="メイリオ"/>
                <a:ea typeface="メイリオ"/>
                <a:cs typeface="メイリオ"/>
              </a:rPr>
              <a:t>SI</a:t>
            </a:r>
            <a:r>
              <a:rPr kumimoji="0" lang="ja-JP" altLang="en-US" sz="1600" dirty="0">
                <a:solidFill>
                  <a:schemeClr val="bg1"/>
                </a:solidFill>
                <a:latin typeface="メイリオ"/>
                <a:ea typeface="メイリオ"/>
                <a:cs typeface="メイリオ"/>
              </a:rPr>
              <a:t>産業の需要で技術者が</a:t>
            </a:r>
            <a:r>
              <a:rPr kumimoji="0" lang="en-US" altLang="ja-JP" sz="1600" dirty="0">
                <a:solidFill>
                  <a:schemeClr val="bg1"/>
                </a:solidFill>
                <a:latin typeface="メイリオ"/>
                <a:ea typeface="メイリオ"/>
                <a:cs typeface="メイリオ"/>
              </a:rPr>
              <a:t>IT</a:t>
            </a:r>
            <a:r>
              <a:rPr kumimoji="0" lang="ja-JP" altLang="en-US" sz="1600" dirty="0">
                <a:solidFill>
                  <a:schemeClr val="bg1"/>
                </a:solidFill>
                <a:latin typeface="メイリオ"/>
                <a:ea typeface="メイリオ"/>
                <a:cs typeface="メイリオ"/>
              </a:rPr>
              <a:t>サービス会社に</a:t>
            </a:r>
            <a:r>
              <a:rPr kumimoji="0" lang="ja-JP" altLang="en-US" sz="1600">
                <a:solidFill>
                  <a:schemeClr val="bg1"/>
                </a:solidFill>
                <a:latin typeface="メイリオ"/>
                <a:ea typeface="メイリオ"/>
                <a:cs typeface="メイリオ"/>
              </a:rPr>
              <a:t>集中</a:t>
            </a:r>
            <a:r>
              <a:rPr kumimoji="0" lang="ja-JP" altLang="en-US" sz="1600" smtClean="0">
                <a:solidFill>
                  <a:schemeClr val="bg1"/>
                </a:solidFill>
                <a:latin typeface="メイリオ"/>
                <a:ea typeface="メイリオ"/>
                <a:cs typeface="メイリオ"/>
              </a:rPr>
              <a:t>している。</a:t>
            </a:r>
            <a:endParaRPr kumimoji="1" lang="en-US" altLang="ja-JP" sz="1600" dirty="0" smtClean="0">
              <a:solidFill>
                <a:schemeClr val="bg1"/>
              </a:solidFill>
              <a:latin typeface="メイリオ"/>
              <a:ea typeface="メイリオ"/>
              <a:cs typeface="メイリオ"/>
            </a:endParaRPr>
          </a:p>
        </p:txBody>
      </p:sp>
      <p:sp>
        <p:nvSpPr>
          <p:cNvPr id="9" name="テキスト ボックス 8"/>
          <p:cNvSpPr txBox="1"/>
          <p:nvPr/>
        </p:nvSpPr>
        <p:spPr>
          <a:xfrm>
            <a:off x="5595730" y="6257550"/>
            <a:ext cx="3339376" cy="338554"/>
          </a:xfrm>
          <a:prstGeom prst="rect">
            <a:avLst/>
          </a:prstGeom>
          <a:noFill/>
        </p:spPr>
        <p:txBody>
          <a:bodyPr wrap="none" rtlCol="0">
            <a:spAutoFit/>
          </a:bodyPr>
          <a:lstStyle/>
          <a:p>
            <a:pPr algn="r"/>
            <a:r>
              <a:rPr lang="ja-JP" altLang="ja-JP" sz="800" dirty="0">
                <a:latin typeface="メイリオ"/>
                <a:ea typeface="メイリオ"/>
                <a:cs typeface="メイリオ"/>
              </a:rPr>
              <a:t>出典：</a:t>
            </a:r>
            <a:r>
              <a:rPr lang="en-US" altLang="ja-JP" sz="800" dirty="0">
                <a:latin typeface="メイリオ"/>
                <a:ea typeface="メイリオ"/>
                <a:cs typeface="メイリオ"/>
              </a:rPr>
              <a:t>IT JOBGATE(http://</a:t>
            </a:r>
            <a:r>
              <a:rPr lang="en-US" altLang="ja-JP" sz="800" dirty="0" err="1">
                <a:latin typeface="メイリオ"/>
                <a:ea typeface="メイリオ"/>
                <a:cs typeface="メイリオ"/>
              </a:rPr>
              <a:t>itjobgate.jisa.or.jp</a:t>
            </a:r>
            <a:r>
              <a:rPr lang="en-US" altLang="ja-JP" sz="800" dirty="0">
                <a:latin typeface="メイリオ"/>
                <a:ea typeface="メイリオ"/>
                <a:cs typeface="メイリオ"/>
              </a:rPr>
              <a:t>/trend/</a:t>
            </a:r>
            <a:r>
              <a:rPr lang="en-US" altLang="ja-JP" sz="800" dirty="0" err="1">
                <a:latin typeface="メイリオ"/>
                <a:ea typeface="メイリオ"/>
                <a:cs typeface="メイリオ"/>
              </a:rPr>
              <a:t>index.html</a:t>
            </a:r>
            <a:r>
              <a:rPr lang="en-US" altLang="ja-JP" sz="800" dirty="0">
                <a:latin typeface="メイリオ"/>
                <a:ea typeface="メイリオ"/>
                <a:cs typeface="メイリオ"/>
              </a:rPr>
              <a:t>)</a:t>
            </a:r>
            <a:endParaRPr lang="ja-JP" altLang="ja-JP" sz="800" dirty="0">
              <a:latin typeface="メイリオ"/>
              <a:ea typeface="メイリオ"/>
              <a:cs typeface="メイリオ"/>
            </a:endParaRPr>
          </a:p>
          <a:p>
            <a:endParaRPr kumimoji="1" lang="ja-JP" altLang="en-US" sz="800" dirty="0">
              <a:latin typeface="メイリオ"/>
              <a:ea typeface="メイリオ"/>
              <a:cs typeface="メイリオ"/>
            </a:endParaRPr>
          </a:p>
        </p:txBody>
      </p:sp>
    </p:spTree>
    <p:extLst>
      <p:ext uri="{BB962C8B-B14F-4D97-AF65-F5344CB8AC3E}">
        <p14:creationId xmlns:p14="http://schemas.microsoft.com/office/powerpoint/2010/main" val="3454080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latin typeface="メイリオ"/>
                <a:ea typeface="メイリオ"/>
                <a:cs typeface="メイリオ"/>
              </a:rPr>
              <a:t>38</a:t>
            </a:fld>
            <a:endParaRPr kumimoji="1" lang="ja-JP" altLang="en-US">
              <a:latin typeface="メイリオ"/>
              <a:ea typeface="メイリオ"/>
              <a:cs typeface="メイリオ"/>
            </a:endParaRPr>
          </a:p>
        </p:txBody>
      </p:sp>
      <p:sp>
        <p:nvSpPr>
          <p:cNvPr id="3" name="タイトル 1"/>
          <p:cNvSpPr txBox="1">
            <a:spLocks/>
          </p:cNvSpPr>
          <p:nvPr/>
        </p:nvSpPr>
        <p:spPr>
          <a:xfrm>
            <a:off x="457200" y="237828"/>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en-US" altLang="ja-JP" dirty="0" smtClean="0"/>
              <a:t>SI</a:t>
            </a:r>
            <a:r>
              <a:rPr lang="ja-JP" altLang="en-US" dirty="0" smtClean="0"/>
              <a:t>のグローバル市場の現状</a:t>
            </a:r>
            <a:endParaRPr lang="en-US" altLang="ja-JP" dirty="0" smtClean="0"/>
          </a:p>
        </p:txBody>
      </p:sp>
      <p:graphicFrame>
        <p:nvGraphicFramePr>
          <p:cNvPr id="5" name="表 4"/>
          <p:cNvGraphicFramePr>
            <a:graphicFrameLocks noGrp="1"/>
          </p:cNvGraphicFramePr>
          <p:nvPr>
            <p:extLst>
              <p:ext uri="{D42A27DB-BD31-4B8C-83A1-F6EECF244321}">
                <p14:modId xmlns:p14="http://schemas.microsoft.com/office/powerpoint/2010/main" val="2231825923"/>
              </p:ext>
            </p:extLst>
          </p:nvPr>
        </p:nvGraphicFramePr>
        <p:xfrm>
          <a:off x="393508" y="900811"/>
          <a:ext cx="8140892" cy="3664334"/>
        </p:xfrm>
        <a:graphic>
          <a:graphicData uri="http://schemas.openxmlformats.org/drawingml/2006/table">
            <a:tbl>
              <a:tblPr firstRow="1" bandRow="1">
                <a:tableStyleId>{5940675A-B579-460E-94D1-54222C63F5DA}</a:tableStyleId>
              </a:tblPr>
              <a:tblGrid>
                <a:gridCol w="1663890"/>
                <a:gridCol w="1371600"/>
                <a:gridCol w="1295400"/>
                <a:gridCol w="3810002"/>
              </a:tblGrid>
              <a:tr h="435098">
                <a:tc>
                  <a:txBody>
                    <a:bodyPr/>
                    <a:lstStyle/>
                    <a:p>
                      <a:pPr algn="ctr"/>
                      <a:r>
                        <a:rPr kumimoji="1" lang="ja-JP" altLang="en-US" sz="1200" dirty="0" smtClean="0">
                          <a:solidFill>
                            <a:schemeClr val="bg1"/>
                          </a:solidFill>
                          <a:latin typeface="メイリオ"/>
                          <a:ea typeface="メイリオ"/>
                          <a:cs typeface="メイリオ"/>
                        </a:rPr>
                        <a:t>国名</a:t>
                      </a:r>
                      <a:endParaRPr kumimoji="1" lang="ja-JP" altLang="en-US" sz="1200" dirty="0">
                        <a:solidFill>
                          <a:schemeClr val="bg1"/>
                        </a:solidFill>
                        <a:latin typeface="メイリオ"/>
                        <a:ea typeface="メイリオ"/>
                        <a:cs typeface="メイリオ"/>
                      </a:endParaRPr>
                    </a:p>
                  </a:txBody>
                  <a:tcPr>
                    <a:solidFill>
                      <a:schemeClr val="accent1">
                        <a:lumMod val="90000"/>
                      </a:schemeClr>
                    </a:solidFill>
                  </a:tcPr>
                </a:tc>
                <a:tc>
                  <a:txBody>
                    <a:bodyPr/>
                    <a:lstStyle/>
                    <a:p>
                      <a:pPr algn="ctr"/>
                      <a:r>
                        <a:rPr kumimoji="1" lang="ja-JP" altLang="en-US" sz="1200" dirty="0" smtClean="0">
                          <a:solidFill>
                            <a:schemeClr val="bg1"/>
                          </a:solidFill>
                          <a:latin typeface="メイリオ"/>
                          <a:ea typeface="メイリオ"/>
                          <a:cs typeface="メイリオ"/>
                        </a:rPr>
                        <a:t>内製</a:t>
                      </a:r>
                      <a:r>
                        <a:rPr kumimoji="1" lang="en-US" altLang="ja-JP" sz="1200" dirty="0" smtClean="0">
                          <a:solidFill>
                            <a:schemeClr val="bg1"/>
                          </a:solidFill>
                          <a:latin typeface="メイリオ"/>
                          <a:ea typeface="メイリオ"/>
                          <a:cs typeface="メイリオ"/>
                        </a:rPr>
                        <a:t>or</a:t>
                      </a:r>
                      <a:r>
                        <a:rPr kumimoji="1" lang="ja-JP" altLang="en-US" sz="1200" dirty="0" smtClean="0">
                          <a:solidFill>
                            <a:schemeClr val="bg1"/>
                          </a:solidFill>
                          <a:latin typeface="メイリオ"/>
                          <a:ea typeface="メイリオ"/>
                          <a:cs typeface="メイリオ"/>
                        </a:rPr>
                        <a:t>外注</a:t>
                      </a:r>
                      <a:endParaRPr kumimoji="1" lang="ja-JP" altLang="en-US" sz="1200" dirty="0">
                        <a:solidFill>
                          <a:schemeClr val="bg1"/>
                        </a:solidFill>
                        <a:latin typeface="メイリオ"/>
                        <a:ea typeface="メイリオ"/>
                        <a:cs typeface="メイリオ"/>
                      </a:endParaRPr>
                    </a:p>
                  </a:txBody>
                  <a:tcPr>
                    <a:solidFill>
                      <a:schemeClr val="accent1">
                        <a:lumMod val="90000"/>
                      </a:schemeClr>
                    </a:solidFill>
                  </a:tcPr>
                </a:tc>
                <a:tc>
                  <a:txBody>
                    <a:bodyPr/>
                    <a:lstStyle/>
                    <a:p>
                      <a:pPr algn="ctr"/>
                      <a:r>
                        <a:rPr kumimoji="1" lang="ja-JP" altLang="en-US" sz="1200" dirty="0" smtClean="0">
                          <a:solidFill>
                            <a:schemeClr val="bg1"/>
                          </a:solidFill>
                          <a:latin typeface="メイリオ"/>
                          <a:ea typeface="メイリオ"/>
                          <a:cs typeface="メイリオ"/>
                        </a:rPr>
                        <a:t>国内需要向け</a:t>
                      </a:r>
                      <a:r>
                        <a:rPr kumimoji="1" lang="en-US" altLang="ja-JP" sz="1200" dirty="0" smtClean="0">
                          <a:solidFill>
                            <a:schemeClr val="bg1"/>
                          </a:solidFill>
                          <a:latin typeface="メイリオ"/>
                          <a:ea typeface="メイリオ"/>
                          <a:cs typeface="メイリオ"/>
                        </a:rPr>
                        <a:t>IT</a:t>
                      </a:r>
                      <a:r>
                        <a:rPr kumimoji="1" lang="ja-JP" altLang="en-US" sz="1200" dirty="0" smtClean="0">
                          <a:solidFill>
                            <a:schemeClr val="bg1"/>
                          </a:solidFill>
                          <a:latin typeface="メイリオ"/>
                          <a:ea typeface="メイリオ"/>
                          <a:cs typeface="メイリオ"/>
                        </a:rPr>
                        <a:t>企業の数</a:t>
                      </a:r>
                      <a:endParaRPr kumimoji="1" lang="ja-JP" altLang="en-US" sz="1200" dirty="0">
                        <a:solidFill>
                          <a:schemeClr val="bg1"/>
                        </a:solidFill>
                        <a:latin typeface="メイリオ"/>
                        <a:ea typeface="メイリオ"/>
                        <a:cs typeface="メイリオ"/>
                      </a:endParaRPr>
                    </a:p>
                  </a:txBody>
                  <a:tcPr>
                    <a:solidFill>
                      <a:schemeClr val="accent1">
                        <a:lumMod val="90000"/>
                      </a:schemeClr>
                    </a:solidFill>
                  </a:tcPr>
                </a:tc>
                <a:tc>
                  <a:txBody>
                    <a:bodyPr/>
                    <a:lstStyle/>
                    <a:p>
                      <a:pPr algn="ctr"/>
                      <a:r>
                        <a:rPr kumimoji="1" lang="ja-JP" altLang="en-US" sz="1200" dirty="0" smtClean="0">
                          <a:solidFill>
                            <a:schemeClr val="bg1"/>
                          </a:solidFill>
                          <a:latin typeface="メイリオ"/>
                          <a:ea typeface="メイリオ"/>
                          <a:cs typeface="メイリオ"/>
                        </a:rPr>
                        <a:t>コメント</a:t>
                      </a:r>
                      <a:endParaRPr kumimoji="1" lang="ja-JP" altLang="en-US" sz="1200" dirty="0">
                        <a:solidFill>
                          <a:schemeClr val="bg1"/>
                        </a:solidFill>
                        <a:latin typeface="メイリオ"/>
                        <a:ea typeface="メイリオ"/>
                        <a:cs typeface="メイリオ"/>
                      </a:endParaRPr>
                    </a:p>
                  </a:txBody>
                  <a:tcPr>
                    <a:solidFill>
                      <a:schemeClr val="accent1">
                        <a:lumMod val="90000"/>
                      </a:schemeClr>
                    </a:solidFill>
                  </a:tcPr>
                </a:tc>
              </a:tr>
              <a:tr h="609137">
                <a:tc>
                  <a:txBody>
                    <a:bodyPr/>
                    <a:lstStyle/>
                    <a:p>
                      <a:pPr algn="ctr"/>
                      <a:r>
                        <a:rPr kumimoji="1" lang="ja-JP" altLang="en-US" sz="1200" dirty="0" smtClean="0">
                          <a:latin typeface="メイリオ"/>
                          <a:ea typeface="メイリオ"/>
                          <a:cs typeface="メイリオ"/>
                        </a:rPr>
                        <a:t>アメリカ</a:t>
                      </a: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内製</a:t>
                      </a: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少</a:t>
                      </a:r>
                      <a:endParaRPr kumimoji="1" lang="ja-JP" altLang="en-US" sz="1200" dirty="0">
                        <a:latin typeface="メイリオ"/>
                        <a:ea typeface="メイリオ"/>
                        <a:cs typeface="メイリオ"/>
                      </a:endParaRPr>
                    </a:p>
                  </a:txBody>
                  <a:tcPr/>
                </a:tc>
                <a:tc>
                  <a:txBody>
                    <a:bodyPr/>
                    <a:lstStyle/>
                    <a:p>
                      <a:pPr algn="l"/>
                      <a:r>
                        <a:rPr kumimoji="1" lang="ja-JP" altLang="en-US" sz="1200" dirty="0" smtClean="0">
                          <a:latin typeface="メイリオ"/>
                          <a:ea typeface="メイリオ"/>
                          <a:cs typeface="メイリオ"/>
                        </a:rPr>
                        <a:t>大企業および</a:t>
                      </a:r>
                      <a:r>
                        <a:rPr kumimoji="1" lang="en-US" altLang="ja-JP" sz="1200" dirty="0" smtClean="0">
                          <a:latin typeface="メイリオ"/>
                          <a:ea typeface="メイリオ"/>
                          <a:cs typeface="メイリオ"/>
                        </a:rPr>
                        <a:t>IT</a:t>
                      </a:r>
                      <a:r>
                        <a:rPr kumimoji="1" lang="ja-JP" altLang="en-US" sz="1200" dirty="0" smtClean="0">
                          <a:latin typeface="メイリオ"/>
                          <a:ea typeface="メイリオ"/>
                          <a:cs typeface="メイリオ"/>
                        </a:rPr>
                        <a:t>を戦略的に使用する企業は内製。中小企業はフルアウトソース傾向</a:t>
                      </a:r>
                      <a:endParaRPr kumimoji="1" lang="en-US" altLang="ja-JP" sz="1200" dirty="0" smtClean="0">
                        <a:latin typeface="メイリオ"/>
                        <a:ea typeface="メイリオ"/>
                        <a:cs typeface="メイリオ"/>
                      </a:endParaRPr>
                    </a:p>
                    <a:p>
                      <a:pPr algn="l"/>
                      <a:r>
                        <a:rPr kumimoji="1" lang="ja-JP" altLang="en-US" sz="1200" dirty="0" smtClean="0">
                          <a:latin typeface="メイリオ"/>
                          <a:ea typeface="メイリオ"/>
                          <a:cs typeface="メイリオ"/>
                        </a:rPr>
                        <a:t>企業はエンジニアの長期有期契約をする</a:t>
                      </a:r>
                      <a:endParaRPr kumimoji="1" lang="ja-JP" altLang="en-US" sz="1200" dirty="0">
                        <a:latin typeface="メイリオ"/>
                        <a:ea typeface="メイリオ"/>
                        <a:cs typeface="メイリオ"/>
                      </a:endParaRPr>
                    </a:p>
                  </a:txBody>
                  <a:tcPr/>
                </a:tc>
              </a:tr>
              <a:tr h="435098">
                <a:tc>
                  <a:txBody>
                    <a:bodyPr/>
                    <a:lstStyle/>
                    <a:p>
                      <a:pPr algn="ctr"/>
                      <a:r>
                        <a:rPr kumimoji="1" lang="ja-JP" altLang="en-US" sz="1200" dirty="0" smtClean="0">
                          <a:latin typeface="メイリオ"/>
                          <a:ea typeface="メイリオ"/>
                          <a:cs typeface="メイリオ"/>
                        </a:rPr>
                        <a:t>中国</a:t>
                      </a: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内製、外注</a:t>
                      </a:r>
                      <a:endParaRPr kumimoji="1" lang="en-US" altLang="ja-JP" sz="1200" dirty="0" smtClean="0">
                        <a:latin typeface="メイリオ"/>
                        <a:ea typeface="メイリオ"/>
                        <a:cs typeface="メイリオ"/>
                      </a:endParaRPr>
                    </a:p>
                    <a:p>
                      <a:pPr algn="ct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中</a:t>
                      </a:r>
                      <a:endParaRPr kumimoji="1" lang="ja-JP" altLang="en-US" sz="1200" dirty="0">
                        <a:latin typeface="メイリオ"/>
                        <a:ea typeface="メイリオ"/>
                        <a:cs typeface="メイリオ"/>
                      </a:endParaRPr>
                    </a:p>
                  </a:txBody>
                  <a:tcPr/>
                </a:tc>
                <a:tc>
                  <a:txBody>
                    <a:bodyPr/>
                    <a:lstStyle/>
                    <a:p>
                      <a:pPr algn="l"/>
                      <a:r>
                        <a:rPr kumimoji="1" lang="en-US" altLang="ja-JP" sz="1200" dirty="0" smtClean="0">
                          <a:latin typeface="メイリオ"/>
                          <a:ea typeface="メイリオ"/>
                          <a:cs typeface="メイリオ"/>
                        </a:rPr>
                        <a:t>IT</a:t>
                      </a:r>
                      <a:r>
                        <a:rPr kumimoji="1" lang="ja-JP" altLang="en-US" sz="1200" dirty="0" smtClean="0">
                          <a:latin typeface="メイリオ"/>
                          <a:ea typeface="メイリオ"/>
                          <a:cs typeface="メイリオ"/>
                        </a:rPr>
                        <a:t>を戦略的に使用する企業は内製。それ以外は外注。</a:t>
                      </a:r>
                      <a:endParaRPr kumimoji="1" lang="ja-JP" altLang="en-US" sz="1200" dirty="0">
                        <a:latin typeface="メイリオ"/>
                        <a:ea typeface="メイリオ"/>
                        <a:cs typeface="メイリオ"/>
                      </a:endParaRPr>
                    </a:p>
                  </a:txBody>
                  <a:tcPr/>
                </a:tc>
              </a:tr>
              <a:tr h="372494">
                <a:tc>
                  <a:txBody>
                    <a:bodyPr/>
                    <a:lstStyle/>
                    <a:p>
                      <a:pPr algn="ctr"/>
                      <a:r>
                        <a:rPr kumimoji="1" lang="ja-JP" altLang="en-US" sz="1200" dirty="0" smtClean="0">
                          <a:latin typeface="メイリオ"/>
                          <a:ea typeface="メイリオ"/>
                          <a:cs typeface="メイリオ"/>
                        </a:rPr>
                        <a:t>インド</a:t>
                      </a: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内製</a:t>
                      </a: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少</a:t>
                      </a:r>
                      <a:endParaRPr kumimoji="1" lang="ja-JP" altLang="en-US" sz="1200" dirty="0">
                        <a:latin typeface="メイリオ"/>
                        <a:ea typeface="メイリオ"/>
                        <a:cs typeface="メイリオ"/>
                      </a:endParaRPr>
                    </a:p>
                  </a:txBody>
                  <a:tcPr/>
                </a:tc>
                <a:tc>
                  <a:txBody>
                    <a:bodyPr/>
                    <a:lstStyle/>
                    <a:p>
                      <a:pPr algn="l"/>
                      <a:r>
                        <a:rPr kumimoji="1" lang="ja-JP" altLang="en-US" sz="1200" dirty="0" smtClean="0">
                          <a:latin typeface="メイリオ"/>
                          <a:ea typeface="メイリオ"/>
                          <a:cs typeface="メイリオ"/>
                        </a:rPr>
                        <a:t>米国同様　オフショア拠点としての</a:t>
                      </a:r>
                      <a:r>
                        <a:rPr kumimoji="1" lang="en-US" altLang="ja-JP" sz="1200" dirty="0" smtClean="0">
                          <a:latin typeface="メイリオ"/>
                          <a:ea typeface="メイリオ"/>
                          <a:cs typeface="メイリオ"/>
                        </a:rPr>
                        <a:t>IT</a:t>
                      </a:r>
                      <a:r>
                        <a:rPr kumimoji="1" lang="ja-JP" altLang="en-US" sz="1200" dirty="0" smtClean="0">
                          <a:latin typeface="メイリオ"/>
                          <a:ea typeface="メイリオ"/>
                          <a:cs typeface="メイリオ"/>
                        </a:rPr>
                        <a:t>企業は多い</a:t>
                      </a:r>
                      <a:endParaRPr kumimoji="1" lang="ja-JP" altLang="en-US" sz="1200" dirty="0">
                        <a:latin typeface="メイリオ"/>
                        <a:ea typeface="メイリオ"/>
                        <a:cs typeface="メイリオ"/>
                      </a:endParaRPr>
                    </a:p>
                  </a:txBody>
                  <a:tcPr/>
                </a:tc>
              </a:tr>
              <a:tr h="435098">
                <a:tc>
                  <a:txBody>
                    <a:bodyPr/>
                    <a:lstStyle/>
                    <a:p>
                      <a:pPr algn="ctr"/>
                      <a:r>
                        <a:rPr kumimoji="1" lang="ja-JP" altLang="en-US" sz="1200" dirty="0" smtClean="0">
                          <a:latin typeface="メイリオ"/>
                          <a:ea typeface="メイリオ"/>
                          <a:cs typeface="メイリオ"/>
                        </a:rPr>
                        <a:t>ベトナム</a:t>
                      </a: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内製、外注</a:t>
                      </a: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少</a:t>
                      </a:r>
                      <a:endParaRPr kumimoji="1" lang="ja-JP" altLang="en-US" sz="1200" dirty="0">
                        <a:latin typeface="メイリオ"/>
                        <a:ea typeface="メイリオ"/>
                        <a:cs typeface="メイリオ"/>
                      </a:endParaRPr>
                    </a:p>
                  </a:txBody>
                  <a:tcPr/>
                </a:tc>
                <a:tc>
                  <a:txBody>
                    <a:bodyPr/>
                    <a:lstStyle/>
                    <a:p>
                      <a:pPr algn="l"/>
                      <a:r>
                        <a:rPr kumimoji="1" lang="ja-JP" altLang="en-US" sz="1200" dirty="0" smtClean="0">
                          <a:latin typeface="メイリオ"/>
                          <a:ea typeface="メイリオ"/>
                          <a:cs typeface="メイリオ"/>
                        </a:rPr>
                        <a:t>まだまだ市場は小さいが、</a:t>
                      </a:r>
                      <a:r>
                        <a:rPr kumimoji="1" lang="en-US" altLang="ja-JP" sz="1200" dirty="0" smtClean="0">
                          <a:latin typeface="メイリオ"/>
                          <a:ea typeface="メイリオ"/>
                          <a:cs typeface="メイリオ"/>
                        </a:rPr>
                        <a:t>SI</a:t>
                      </a:r>
                      <a:r>
                        <a:rPr kumimoji="1" lang="ja-JP" altLang="en-US" sz="1200" dirty="0" smtClean="0">
                          <a:latin typeface="メイリオ"/>
                          <a:ea typeface="メイリオ"/>
                          <a:cs typeface="メイリオ"/>
                        </a:rPr>
                        <a:t>的な外注業者はあり、オフショア拠点としての</a:t>
                      </a:r>
                      <a:r>
                        <a:rPr kumimoji="1" lang="en-US" altLang="ja-JP" sz="1200" dirty="0" smtClean="0">
                          <a:latin typeface="メイリオ"/>
                          <a:ea typeface="メイリオ"/>
                          <a:cs typeface="メイリオ"/>
                        </a:rPr>
                        <a:t>IT</a:t>
                      </a:r>
                      <a:r>
                        <a:rPr kumimoji="1" lang="ja-JP" altLang="en-US" sz="1200" dirty="0" smtClean="0">
                          <a:latin typeface="メイリオ"/>
                          <a:ea typeface="メイリオ"/>
                          <a:cs typeface="メイリオ"/>
                        </a:rPr>
                        <a:t>企業は多い</a:t>
                      </a:r>
                      <a:endParaRPr kumimoji="1" lang="ja-JP" altLang="en-US" sz="1200" dirty="0">
                        <a:latin typeface="メイリオ"/>
                        <a:ea typeface="メイリオ"/>
                        <a:cs typeface="メイリオ"/>
                      </a:endParaRPr>
                    </a:p>
                  </a:txBody>
                  <a:tcPr/>
                </a:tc>
              </a:tr>
              <a:tr h="261059">
                <a:tc>
                  <a:txBody>
                    <a:bodyPr/>
                    <a:lstStyle/>
                    <a:p>
                      <a:pPr algn="ctr"/>
                      <a:r>
                        <a:rPr kumimoji="1" lang="ja-JP" altLang="en-US" sz="1200" dirty="0" smtClean="0">
                          <a:latin typeface="メイリオ"/>
                          <a:ea typeface="メイリオ"/>
                          <a:cs typeface="メイリオ"/>
                        </a:rPr>
                        <a:t>韓国</a:t>
                      </a: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外注</a:t>
                      </a: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多</a:t>
                      </a:r>
                      <a:endParaRPr kumimoji="1" lang="ja-JP" altLang="en-US" sz="1200" dirty="0">
                        <a:latin typeface="メイリオ"/>
                        <a:ea typeface="メイリオ"/>
                        <a:cs typeface="メイリオ"/>
                      </a:endParaRPr>
                    </a:p>
                  </a:txBody>
                  <a:tcPr/>
                </a:tc>
                <a:tc>
                  <a:txBody>
                    <a:bodyPr/>
                    <a:lstStyle/>
                    <a:p>
                      <a:pPr algn="l"/>
                      <a:r>
                        <a:rPr kumimoji="1" lang="ja-JP" altLang="en-US" sz="1200" dirty="0" smtClean="0">
                          <a:latin typeface="メイリオ"/>
                          <a:ea typeface="メイリオ"/>
                          <a:cs typeface="メイリオ"/>
                        </a:rPr>
                        <a:t>日本と同じく多重構造あり</a:t>
                      </a:r>
                      <a:endParaRPr kumimoji="1" lang="ja-JP" altLang="en-US" sz="1200" dirty="0">
                        <a:latin typeface="メイリオ"/>
                        <a:ea typeface="メイリオ"/>
                        <a:cs typeface="メイリオ"/>
                      </a:endParaRPr>
                    </a:p>
                  </a:txBody>
                  <a:tcPr/>
                </a:tc>
              </a:tr>
              <a:tr h="261059">
                <a:tc>
                  <a:txBody>
                    <a:bodyPr/>
                    <a:lstStyle/>
                    <a:p>
                      <a:pPr algn="ctr"/>
                      <a:r>
                        <a:rPr kumimoji="1" lang="ja-JP" altLang="en-US" sz="1200" dirty="0" smtClean="0">
                          <a:latin typeface="メイリオ"/>
                          <a:ea typeface="メイリオ"/>
                          <a:cs typeface="メイリオ"/>
                        </a:rPr>
                        <a:t>ロシア</a:t>
                      </a:r>
                      <a:endParaRPr kumimoji="1" lang="en-US" altLang="ja-JP" sz="1200" dirty="0" smtClean="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外注</a:t>
                      </a: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多</a:t>
                      </a:r>
                      <a:endParaRPr kumimoji="1" lang="ja-JP" altLang="en-US" sz="1200" dirty="0">
                        <a:latin typeface="メイリオ"/>
                        <a:ea typeface="メイリオ"/>
                        <a:cs typeface="メイリオ"/>
                      </a:endParaRPr>
                    </a:p>
                  </a:txBody>
                  <a:tcPr/>
                </a:tc>
                <a:tc>
                  <a:txBody>
                    <a:bodyPr/>
                    <a:lstStyle/>
                    <a:p>
                      <a:pPr algn="l"/>
                      <a:r>
                        <a:rPr kumimoji="1" lang="ja-JP" altLang="en-US" sz="1200" dirty="0" smtClean="0">
                          <a:latin typeface="メイリオ"/>
                          <a:ea typeface="メイリオ"/>
                          <a:cs typeface="メイリオ"/>
                        </a:rPr>
                        <a:t>大手ベンダーが一時受けして多重構造あり</a:t>
                      </a:r>
                      <a:endParaRPr kumimoji="1" lang="ja-JP" altLang="en-US" sz="1200" dirty="0">
                        <a:latin typeface="メイリオ"/>
                        <a:ea typeface="メイリオ"/>
                        <a:cs typeface="メイリオ"/>
                      </a:endParaRPr>
                    </a:p>
                  </a:txBody>
                  <a:tcPr/>
                </a:tc>
              </a:tr>
              <a:tr h="261059">
                <a:tc>
                  <a:txBody>
                    <a:bodyPr/>
                    <a:lstStyle/>
                    <a:p>
                      <a:pPr algn="ctr"/>
                      <a:r>
                        <a:rPr kumimoji="1" lang="ja-JP" altLang="en-US" sz="1200" dirty="0" smtClean="0">
                          <a:latin typeface="メイリオ"/>
                          <a:ea typeface="メイリオ"/>
                          <a:cs typeface="メイリオ"/>
                        </a:rPr>
                        <a:t>フィンランド</a:t>
                      </a: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外注</a:t>
                      </a: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少</a:t>
                      </a:r>
                      <a:endParaRPr kumimoji="1" lang="ja-JP" altLang="en-US" sz="1200" dirty="0">
                        <a:latin typeface="メイリオ"/>
                        <a:ea typeface="メイリオ"/>
                        <a:cs typeface="メイリオ"/>
                      </a:endParaRPr>
                    </a:p>
                  </a:txBody>
                  <a:tcPr/>
                </a:tc>
                <a:tc>
                  <a:txBody>
                    <a:bodyPr/>
                    <a:lstStyle/>
                    <a:p>
                      <a:pPr algn="l"/>
                      <a:r>
                        <a:rPr kumimoji="1" lang="ja-JP" altLang="en-US" sz="1200" dirty="0" smtClean="0">
                          <a:latin typeface="メイリオ"/>
                          <a:ea typeface="メイリオ"/>
                          <a:cs typeface="メイリオ"/>
                        </a:rPr>
                        <a:t>大手ベンダーのフルアウトソースがほとんど</a:t>
                      </a:r>
                      <a:endParaRPr kumimoji="1" lang="ja-JP" altLang="en-US" sz="1200" dirty="0">
                        <a:latin typeface="メイリオ"/>
                        <a:ea typeface="メイリオ"/>
                        <a:cs typeface="メイリオ"/>
                      </a:endParaRPr>
                    </a:p>
                  </a:txBody>
                  <a:tcPr/>
                </a:tc>
              </a:tr>
              <a:tr h="435098">
                <a:tc>
                  <a:txBody>
                    <a:bodyPr/>
                    <a:lstStyle/>
                    <a:p>
                      <a:pPr algn="ctr"/>
                      <a:r>
                        <a:rPr kumimoji="1" lang="ja-JP" altLang="en-US" sz="1200" dirty="0" smtClean="0">
                          <a:latin typeface="メイリオ"/>
                          <a:ea typeface="メイリオ"/>
                          <a:cs typeface="メイリオ"/>
                        </a:rPr>
                        <a:t>日本（参考）</a:t>
                      </a: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外注</a:t>
                      </a:r>
                      <a:endParaRPr kumimoji="1" lang="ja-JP" altLang="en-US" sz="1200" dirty="0">
                        <a:latin typeface="メイリオ"/>
                        <a:ea typeface="メイリオ"/>
                        <a:cs typeface="メイリオ"/>
                      </a:endParaRPr>
                    </a:p>
                  </a:txBody>
                  <a:tcPr/>
                </a:tc>
                <a:tc>
                  <a:txBody>
                    <a:bodyPr/>
                    <a:lstStyle/>
                    <a:p>
                      <a:pPr algn="ctr"/>
                      <a:r>
                        <a:rPr kumimoji="1" lang="ja-JP" altLang="en-US" sz="1200" dirty="0" smtClean="0">
                          <a:latin typeface="メイリオ"/>
                          <a:ea typeface="メイリオ"/>
                          <a:cs typeface="メイリオ"/>
                        </a:rPr>
                        <a:t>多</a:t>
                      </a:r>
                      <a:endParaRPr kumimoji="1" lang="ja-JP" altLang="en-US" sz="1200" dirty="0">
                        <a:latin typeface="メイリオ"/>
                        <a:ea typeface="メイリオ"/>
                        <a:cs typeface="メイリオ"/>
                      </a:endParaRPr>
                    </a:p>
                  </a:txBody>
                  <a:tcPr/>
                </a:tc>
                <a:tc>
                  <a:txBody>
                    <a:bodyPr/>
                    <a:lstStyle/>
                    <a:p>
                      <a:pPr algn="l"/>
                      <a:r>
                        <a:rPr kumimoji="1" lang="ja-JP" altLang="en-US" sz="1200" dirty="0" smtClean="0">
                          <a:latin typeface="メイリオ"/>
                          <a:ea typeface="メイリオ"/>
                          <a:cs typeface="メイリオ"/>
                        </a:rPr>
                        <a:t>大小様々なベンダーが多重構造で仕事を請け負っている。</a:t>
                      </a:r>
                      <a:endParaRPr kumimoji="1" lang="ja-JP" altLang="en-US" sz="1200" dirty="0">
                        <a:latin typeface="メイリオ"/>
                        <a:ea typeface="メイリオ"/>
                        <a:cs typeface="メイリオ"/>
                      </a:endParaRPr>
                    </a:p>
                  </a:txBody>
                  <a:tcPr/>
                </a:tc>
              </a:tr>
            </a:tbl>
          </a:graphicData>
        </a:graphic>
      </p:graphicFrame>
      <p:sp>
        <p:nvSpPr>
          <p:cNvPr id="6" name="正方形/長方形 5"/>
          <p:cNvSpPr/>
          <p:nvPr/>
        </p:nvSpPr>
        <p:spPr bwMode="auto">
          <a:xfrm>
            <a:off x="393508" y="4592817"/>
            <a:ext cx="8140892" cy="946956"/>
          </a:xfrm>
          <a:prstGeom prst="rect">
            <a:avLst/>
          </a:prstGeom>
          <a:noFill/>
          <a:ln w="63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484848"/>
                </a:solidFill>
                <a:effectLst/>
                <a:latin typeface="メイリオ"/>
                <a:ea typeface="メイリオ"/>
                <a:cs typeface="メイリオ"/>
              </a:rPr>
              <a:t>ロシア、韓国は財閥の下に多数の中小企業が群がる日本と同じような労働文化。中国は、共産主義の名残で仕事を分配する文化がある。</a:t>
            </a:r>
            <a:r>
              <a:rPr kumimoji="0" lang="ja-JP" altLang="en-US" sz="1200" dirty="0" smtClean="0">
                <a:latin typeface="メイリオ"/>
                <a:ea typeface="メイリオ"/>
                <a:cs typeface="メイリオ"/>
              </a:rPr>
              <a:t>その土地により労働文化があり、</a:t>
            </a:r>
            <a:r>
              <a:rPr kumimoji="0" lang="en-US" altLang="ja-JP" sz="1200" dirty="0" smtClean="0">
                <a:latin typeface="メイリオ"/>
                <a:ea typeface="メイリオ"/>
                <a:cs typeface="メイリオ"/>
              </a:rPr>
              <a:t>SI</a:t>
            </a:r>
            <a:r>
              <a:rPr kumimoji="0" lang="ja-JP" altLang="en-US" sz="1200" dirty="0" smtClean="0">
                <a:latin typeface="メイリオ"/>
                <a:ea typeface="メイリオ"/>
                <a:cs typeface="メイリオ"/>
              </a:rPr>
              <a:t>市場は、世界の中でも地域によっては市場がある。また社会公共系は、内製できないため大手ベンダーが参入している。</a:t>
            </a:r>
            <a:endParaRPr kumimoji="0" lang="en-US" altLang="ja-JP" sz="1200" dirty="0">
              <a:latin typeface="メイリオ"/>
              <a:ea typeface="メイリオ"/>
              <a:cs typeface="メイリオ"/>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latin typeface="メイリオ"/>
                <a:ea typeface="メイリオ"/>
                <a:cs typeface="メイリオ"/>
              </a:rPr>
              <a:t>課題は市場が限定的、地元ベンダーは地元企業に強い（保護施策）、言葉の壁、などがある。</a:t>
            </a:r>
            <a:endParaRPr kumimoji="0" lang="en-US" altLang="ja-JP" sz="1200" dirty="0" smtClean="0">
              <a:latin typeface="メイリオ"/>
              <a:ea typeface="メイリオ"/>
              <a:cs typeface="メイリオ"/>
            </a:endParaRPr>
          </a:p>
        </p:txBody>
      </p:sp>
      <p:sp>
        <p:nvSpPr>
          <p:cNvPr id="7" name="正方形/長方形 6"/>
          <p:cNvSpPr/>
          <p:nvPr/>
        </p:nvSpPr>
        <p:spPr>
          <a:xfrm>
            <a:off x="393508" y="5631798"/>
            <a:ext cx="8140892" cy="817383"/>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0" lang="ja-JP" altLang="en-US" sz="1600" dirty="0" smtClean="0">
                <a:solidFill>
                  <a:schemeClr val="bg1"/>
                </a:solidFill>
                <a:latin typeface="メイリオ"/>
                <a:ea typeface="メイリオ"/>
                <a:cs typeface="メイリオ"/>
              </a:rPr>
              <a:t>その国の労働環境により内製、利用状況が異なる。多重構造があるのは、ロシア、韓国、日本のみ、その地域の労働文化によっての違いがある</a:t>
            </a:r>
            <a:endParaRPr kumimoji="1" lang="en-US" altLang="ja-JP" sz="1600" dirty="0" smtClean="0">
              <a:solidFill>
                <a:schemeClr val="bg1"/>
              </a:solidFill>
              <a:latin typeface="メイリオ"/>
              <a:ea typeface="メイリオ"/>
              <a:cs typeface="メイリオ"/>
            </a:endParaRPr>
          </a:p>
        </p:txBody>
      </p:sp>
    </p:spTree>
    <p:extLst>
      <p:ext uri="{BB962C8B-B14F-4D97-AF65-F5344CB8AC3E}">
        <p14:creationId xmlns:p14="http://schemas.microsoft.com/office/powerpoint/2010/main" val="231273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39</a:t>
            </a:fld>
            <a:endParaRPr kumimoji="1" lang="ja-JP" altLang="en-US"/>
          </a:p>
        </p:txBody>
      </p:sp>
      <p:sp>
        <p:nvSpPr>
          <p:cNvPr id="4" name="台形 3"/>
          <p:cNvSpPr/>
          <p:nvPr/>
        </p:nvSpPr>
        <p:spPr bwMode="auto">
          <a:xfrm>
            <a:off x="1447800" y="2691610"/>
            <a:ext cx="1143000" cy="1219200"/>
          </a:xfrm>
          <a:prstGeom prst="trapezoid">
            <a:avLst/>
          </a:prstGeom>
          <a:solidFill>
            <a:srgbClr val="9A9AD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5" name="二等辺三角形 4"/>
          <p:cNvSpPr/>
          <p:nvPr/>
        </p:nvSpPr>
        <p:spPr bwMode="auto">
          <a:xfrm>
            <a:off x="1736922" y="1624810"/>
            <a:ext cx="553212" cy="1066800"/>
          </a:xfrm>
          <a:prstGeom prst="triangle">
            <a:avLst/>
          </a:prstGeom>
          <a:solidFill>
            <a:schemeClr val="accent4">
              <a:lumMod val="60000"/>
              <a:lumOff val="4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6" name="二等辺三角形 5"/>
          <p:cNvSpPr/>
          <p:nvPr/>
        </p:nvSpPr>
        <p:spPr bwMode="auto">
          <a:xfrm>
            <a:off x="3657600" y="3910810"/>
            <a:ext cx="685800" cy="1752600"/>
          </a:xfrm>
          <a:prstGeom prst="triangle">
            <a:avLst/>
          </a:prstGeom>
          <a:solidFill>
            <a:srgbClr val="FF6666"/>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7" name="二等辺三角形 6"/>
          <p:cNvSpPr/>
          <p:nvPr/>
        </p:nvSpPr>
        <p:spPr bwMode="auto">
          <a:xfrm flipV="1">
            <a:off x="3657600" y="1624810"/>
            <a:ext cx="685800" cy="3581400"/>
          </a:xfrm>
          <a:prstGeom prst="triangle">
            <a:avLst/>
          </a:prstGeom>
          <a:solidFill>
            <a:srgbClr val="FF6666"/>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8" name="台形 7"/>
          <p:cNvSpPr/>
          <p:nvPr/>
        </p:nvSpPr>
        <p:spPr bwMode="auto">
          <a:xfrm>
            <a:off x="5423688" y="2539210"/>
            <a:ext cx="1340244" cy="3124200"/>
          </a:xfrm>
          <a:prstGeom prst="trapezoid">
            <a:avLst>
              <a:gd name="adj" fmla="val 23344"/>
            </a:avLst>
          </a:prstGeom>
          <a:solidFill>
            <a:srgbClr val="66FF66"/>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9" name="二等辺三角形 8"/>
          <p:cNvSpPr/>
          <p:nvPr/>
        </p:nvSpPr>
        <p:spPr bwMode="auto">
          <a:xfrm>
            <a:off x="5712810" y="1624810"/>
            <a:ext cx="762000" cy="914400"/>
          </a:xfrm>
          <a:prstGeom prst="triangle">
            <a:avLst/>
          </a:prstGeom>
          <a:solidFill>
            <a:srgbClr val="66FF66"/>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0" name="二等辺三角形 9"/>
          <p:cNvSpPr/>
          <p:nvPr/>
        </p:nvSpPr>
        <p:spPr bwMode="auto">
          <a:xfrm>
            <a:off x="7772400" y="1624810"/>
            <a:ext cx="609600" cy="4038600"/>
          </a:xfrm>
          <a:prstGeom prst="triangle">
            <a:avLst/>
          </a:prstGeom>
          <a:solidFill>
            <a:srgbClr val="F6D92E"/>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1" name="テキスト ボックス 10"/>
          <p:cNvSpPr txBox="1"/>
          <p:nvPr/>
        </p:nvSpPr>
        <p:spPr>
          <a:xfrm>
            <a:off x="1447800" y="902279"/>
            <a:ext cx="1107996" cy="646331"/>
          </a:xfrm>
          <a:prstGeom prst="rect">
            <a:avLst/>
          </a:prstGeom>
          <a:noFill/>
        </p:spPr>
        <p:txBody>
          <a:bodyPr wrap="none" rtlCol="0">
            <a:spAutoFit/>
          </a:bodyPr>
          <a:lstStyle/>
          <a:p>
            <a:pPr algn="ctr"/>
            <a:r>
              <a:rPr kumimoji="1" lang="ja-JP" altLang="en-US" sz="1800" dirty="0" smtClean="0">
                <a:solidFill>
                  <a:srgbClr val="660066"/>
                </a:solidFill>
                <a:latin typeface="メイリオ"/>
                <a:ea typeface="メイリオ"/>
                <a:cs typeface="メイリオ"/>
              </a:rPr>
              <a:t>産業構造</a:t>
            </a:r>
            <a:endParaRPr kumimoji="1" lang="en-US" altLang="ja-JP" sz="1800" dirty="0" smtClean="0">
              <a:solidFill>
                <a:srgbClr val="660066"/>
              </a:solidFill>
              <a:latin typeface="メイリオ"/>
              <a:ea typeface="メイリオ"/>
              <a:cs typeface="メイリオ"/>
            </a:endParaRPr>
          </a:p>
          <a:p>
            <a:pPr algn="ctr"/>
            <a:r>
              <a:rPr kumimoji="1" lang="ja-JP" altLang="en-US" sz="1800" dirty="0" smtClean="0">
                <a:solidFill>
                  <a:srgbClr val="660066"/>
                </a:solidFill>
                <a:latin typeface="メイリオ"/>
                <a:ea typeface="メイリオ"/>
                <a:cs typeface="メイリオ"/>
              </a:rPr>
              <a:t>日本</a:t>
            </a:r>
            <a:endParaRPr kumimoji="1" lang="ja-JP" altLang="en-US" sz="1800" dirty="0">
              <a:solidFill>
                <a:srgbClr val="660066"/>
              </a:solidFill>
              <a:latin typeface="メイリオ"/>
              <a:ea typeface="メイリオ"/>
              <a:cs typeface="メイリオ"/>
            </a:endParaRPr>
          </a:p>
        </p:txBody>
      </p:sp>
      <p:sp>
        <p:nvSpPr>
          <p:cNvPr id="12" name="テキスト ボックス 11"/>
          <p:cNvSpPr txBox="1"/>
          <p:nvPr/>
        </p:nvSpPr>
        <p:spPr>
          <a:xfrm>
            <a:off x="3415512" y="902279"/>
            <a:ext cx="1107996" cy="646331"/>
          </a:xfrm>
          <a:prstGeom prst="rect">
            <a:avLst/>
          </a:prstGeom>
          <a:noFill/>
        </p:spPr>
        <p:txBody>
          <a:bodyPr wrap="none" rtlCol="0">
            <a:spAutoFit/>
          </a:bodyPr>
          <a:lstStyle/>
          <a:p>
            <a:pPr algn="ctr"/>
            <a:r>
              <a:rPr kumimoji="1" lang="ja-JP" altLang="en-US" sz="1800" dirty="0" smtClean="0">
                <a:solidFill>
                  <a:srgbClr val="FF6666"/>
                </a:solidFill>
                <a:latin typeface="メイリオ"/>
                <a:ea typeface="メイリオ"/>
                <a:cs typeface="メイリオ"/>
              </a:rPr>
              <a:t>産業構造</a:t>
            </a:r>
            <a:endParaRPr kumimoji="1" lang="en-US" altLang="ja-JP" sz="1800" dirty="0" smtClean="0">
              <a:solidFill>
                <a:srgbClr val="FF6666"/>
              </a:solidFill>
              <a:latin typeface="メイリオ"/>
              <a:ea typeface="メイリオ"/>
              <a:cs typeface="メイリオ"/>
            </a:endParaRPr>
          </a:p>
          <a:p>
            <a:pPr algn="ctr"/>
            <a:r>
              <a:rPr kumimoji="1" lang="en-US" altLang="ja-JP" sz="1800" dirty="0" smtClean="0">
                <a:solidFill>
                  <a:srgbClr val="FF6666"/>
                </a:solidFill>
                <a:latin typeface="メイリオ"/>
                <a:ea typeface="メイリオ"/>
                <a:cs typeface="メイリオ"/>
              </a:rPr>
              <a:t>A</a:t>
            </a:r>
            <a:r>
              <a:rPr kumimoji="1" lang="ja-JP" altLang="en-US" sz="1800" dirty="0" smtClean="0">
                <a:solidFill>
                  <a:srgbClr val="FF6666"/>
                </a:solidFill>
                <a:latin typeface="メイリオ"/>
                <a:ea typeface="メイリオ"/>
                <a:cs typeface="メイリオ"/>
              </a:rPr>
              <a:t>国</a:t>
            </a:r>
            <a:endParaRPr kumimoji="1" lang="ja-JP" altLang="en-US" sz="1800" dirty="0">
              <a:solidFill>
                <a:srgbClr val="FF6666"/>
              </a:solidFill>
              <a:latin typeface="メイリオ"/>
              <a:ea typeface="メイリオ"/>
              <a:cs typeface="メイリオ"/>
            </a:endParaRPr>
          </a:p>
        </p:txBody>
      </p:sp>
      <p:sp>
        <p:nvSpPr>
          <p:cNvPr id="13" name="テキスト ボックス 12"/>
          <p:cNvSpPr txBox="1"/>
          <p:nvPr/>
        </p:nvSpPr>
        <p:spPr>
          <a:xfrm>
            <a:off x="7543800" y="902279"/>
            <a:ext cx="1107996" cy="646331"/>
          </a:xfrm>
          <a:prstGeom prst="rect">
            <a:avLst/>
          </a:prstGeom>
          <a:noFill/>
        </p:spPr>
        <p:txBody>
          <a:bodyPr wrap="none" rtlCol="0">
            <a:spAutoFit/>
          </a:bodyPr>
          <a:lstStyle/>
          <a:p>
            <a:pPr algn="ctr"/>
            <a:r>
              <a:rPr kumimoji="1" lang="ja-JP" altLang="en-US" sz="1800" dirty="0" smtClean="0">
                <a:solidFill>
                  <a:schemeClr val="accent6">
                    <a:lumMod val="50000"/>
                  </a:schemeClr>
                </a:solidFill>
                <a:latin typeface="メイリオ"/>
                <a:ea typeface="メイリオ"/>
                <a:cs typeface="メイリオ"/>
              </a:rPr>
              <a:t>産業構造</a:t>
            </a:r>
            <a:endParaRPr kumimoji="1" lang="en-US" altLang="ja-JP" sz="1800" dirty="0" smtClean="0">
              <a:solidFill>
                <a:schemeClr val="accent6">
                  <a:lumMod val="50000"/>
                </a:schemeClr>
              </a:solidFill>
              <a:latin typeface="メイリオ"/>
              <a:ea typeface="メイリオ"/>
              <a:cs typeface="メイリオ"/>
            </a:endParaRPr>
          </a:p>
          <a:p>
            <a:pPr algn="ctr"/>
            <a:r>
              <a:rPr lang="en-US" altLang="ja-JP" sz="1800" dirty="0" smtClean="0">
                <a:solidFill>
                  <a:schemeClr val="accent6">
                    <a:lumMod val="50000"/>
                  </a:schemeClr>
                </a:solidFill>
                <a:latin typeface="メイリオ"/>
                <a:ea typeface="メイリオ"/>
                <a:cs typeface="メイリオ"/>
              </a:rPr>
              <a:t>C</a:t>
            </a:r>
            <a:r>
              <a:rPr kumimoji="1" lang="ja-JP" altLang="en-US" sz="1800" dirty="0" smtClean="0">
                <a:solidFill>
                  <a:schemeClr val="accent6">
                    <a:lumMod val="50000"/>
                  </a:schemeClr>
                </a:solidFill>
                <a:latin typeface="メイリオ"/>
                <a:ea typeface="メイリオ"/>
                <a:cs typeface="メイリオ"/>
              </a:rPr>
              <a:t>国</a:t>
            </a:r>
            <a:endParaRPr kumimoji="1" lang="ja-JP" altLang="en-US" sz="1800" dirty="0">
              <a:solidFill>
                <a:schemeClr val="accent6">
                  <a:lumMod val="50000"/>
                </a:schemeClr>
              </a:solidFill>
              <a:latin typeface="メイリオ"/>
              <a:ea typeface="メイリオ"/>
              <a:cs typeface="メイリオ"/>
            </a:endParaRPr>
          </a:p>
        </p:txBody>
      </p:sp>
      <p:sp>
        <p:nvSpPr>
          <p:cNvPr id="14" name="テキスト ボックス 13"/>
          <p:cNvSpPr txBox="1"/>
          <p:nvPr/>
        </p:nvSpPr>
        <p:spPr>
          <a:xfrm>
            <a:off x="5562600" y="902279"/>
            <a:ext cx="1107996" cy="646331"/>
          </a:xfrm>
          <a:prstGeom prst="rect">
            <a:avLst/>
          </a:prstGeom>
          <a:noFill/>
        </p:spPr>
        <p:txBody>
          <a:bodyPr wrap="none" rtlCol="0">
            <a:spAutoFit/>
          </a:bodyPr>
          <a:lstStyle/>
          <a:p>
            <a:pPr algn="ctr"/>
            <a:r>
              <a:rPr kumimoji="1" lang="ja-JP" altLang="en-US" sz="1800" dirty="0" smtClean="0">
                <a:solidFill>
                  <a:srgbClr val="00CC33"/>
                </a:solidFill>
                <a:latin typeface="メイリオ"/>
                <a:ea typeface="メイリオ"/>
                <a:cs typeface="メイリオ"/>
              </a:rPr>
              <a:t>産業構造</a:t>
            </a:r>
            <a:endParaRPr kumimoji="1" lang="en-US" altLang="ja-JP" sz="1800" dirty="0" smtClean="0">
              <a:solidFill>
                <a:srgbClr val="00CC33"/>
              </a:solidFill>
              <a:latin typeface="メイリオ"/>
              <a:ea typeface="メイリオ"/>
              <a:cs typeface="メイリオ"/>
            </a:endParaRPr>
          </a:p>
          <a:p>
            <a:pPr algn="ctr"/>
            <a:r>
              <a:rPr lang="en-US" altLang="ja-JP" sz="1800" dirty="0">
                <a:solidFill>
                  <a:srgbClr val="00CC33"/>
                </a:solidFill>
                <a:latin typeface="メイリオ"/>
                <a:ea typeface="メイリオ"/>
                <a:cs typeface="メイリオ"/>
              </a:rPr>
              <a:t>B</a:t>
            </a:r>
            <a:r>
              <a:rPr kumimoji="1" lang="ja-JP" altLang="en-US" sz="1800" dirty="0" smtClean="0">
                <a:solidFill>
                  <a:srgbClr val="00CC33"/>
                </a:solidFill>
                <a:latin typeface="メイリオ"/>
                <a:ea typeface="メイリオ"/>
                <a:cs typeface="メイリオ"/>
              </a:rPr>
              <a:t>国</a:t>
            </a:r>
            <a:endParaRPr kumimoji="1" lang="ja-JP" altLang="en-US" sz="1800" dirty="0">
              <a:solidFill>
                <a:srgbClr val="00CC33"/>
              </a:solidFill>
              <a:latin typeface="メイリオ"/>
              <a:ea typeface="メイリオ"/>
              <a:cs typeface="メイリオ"/>
            </a:endParaRPr>
          </a:p>
        </p:txBody>
      </p:sp>
      <p:sp>
        <p:nvSpPr>
          <p:cNvPr id="15" name="台形 14"/>
          <p:cNvSpPr/>
          <p:nvPr/>
        </p:nvSpPr>
        <p:spPr bwMode="auto">
          <a:xfrm flipV="1">
            <a:off x="1447800" y="3834610"/>
            <a:ext cx="1143000" cy="1828800"/>
          </a:xfrm>
          <a:prstGeom prst="trapezoid">
            <a:avLst/>
          </a:prstGeom>
          <a:solidFill>
            <a:srgbClr val="9A9AD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9" name="テキスト ボックス 18"/>
          <p:cNvSpPr txBox="1"/>
          <p:nvPr/>
        </p:nvSpPr>
        <p:spPr>
          <a:xfrm>
            <a:off x="203696" y="3453610"/>
            <a:ext cx="543739" cy="738664"/>
          </a:xfrm>
          <a:prstGeom prst="rect">
            <a:avLst/>
          </a:prstGeom>
          <a:noFill/>
        </p:spPr>
        <p:txBody>
          <a:bodyPr wrap="none" rtlCol="0">
            <a:spAutoFit/>
          </a:bodyPr>
          <a:lstStyle/>
          <a:p>
            <a:pPr algn="ctr"/>
            <a:r>
              <a:rPr lang="ja-JP" altLang="en-US" sz="1400" dirty="0" smtClean="0">
                <a:solidFill>
                  <a:srgbClr val="800000"/>
                </a:solidFill>
                <a:latin typeface="メイリオ"/>
                <a:ea typeface="メイリオ"/>
                <a:cs typeface="メイリオ"/>
              </a:rPr>
              <a:t>提供</a:t>
            </a:r>
            <a:endParaRPr lang="en-US" altLang="ja-JP" sz="1400" dirty="0" smtClean="0">
              <a:solidFill>
                <a:srgbClr val="800000"/>
              </a:solidFill>
              <a:latin typeface="メイリオ"/>
              <a:ea typeface="メイリオ"/>
              <a:cs typeface="メイリオ"/>
            </a:endParaRPr>
          </a:p>
          <a:p>
            <a:pPr algn="ctr"/>
            <a:r>
              <a:rPr lang="ja-JP" altLang="en-US" sz="1400" dirty="0" smtClean="0">
                <a:solidFill>
                  <a:srgbClr val="800000"/>
                </a:solidFill>
                <a:latin typeface="メイリオ"/>
                <a:ea typeface="メイリオ"/>
                <a:cs typeface="メイリオ"/>
              </a:rPr>
              <a:t>価値</a:t>
            </a:r>
            <a:endParaRPr lang="en-US" altLang="ja-JP" sz="1400" dirty="0">
              <a:solidFill>
                <a:srgbClr val="800000"/>
              </a:solidFill>
              <a:latin typeface="メイリオ"/>
              <a:ea typeface="メイリオ"/>
              <a:cs typeface="メイリオ"/>
            </a:endParaRPr>
          </a:p>
          <a:p>
            <a:pPr algn="ctr"/>
            <a:r>
              <a:rPr lang="en-US" altLang="ja-JP" sz="1400" dirty="0" smtClean="0">
                <a:solidFill>
                  <a:srgbClr val="800000"/>
                </a:solidFill>
                <a:latin typeface="メイリオ"/>
                <a:ea typeface="メイリオ"/>
                <a:cs typeface="メイリオ"/>
              </a:rPr>
              <a:t>①</a:t>
            </a:r>
            <a:endParaRPr kumimoji="1" lang="ja-JP" altLang="en-US" sz="1400" dirty="0">
              <a:solidFill>
                <a:srgbClr val="800000"/>
              </a:solidFill>
              <a:latin typeface="メイリオ"/>
              <a:ea typeface="メイリオ"/>
              <a:cs typeface="メイリオ"/>
            </a:endParaRPr>
          </a:p>
        </p:txBody>
      </p:sp>
      <p:sp>
        <p:nvSpPr>
          <p:cNvPr id="20" name="テキスト ボックス 19"/>
          <p:cNvSpPr txBox="1"/>
          <p:nvPr/>
        </p:nvSpPr>
        <p:spPr>
          <a:xfrm>
            <a:off x="166965" y="1929610"/>
            <a:ext cx="543739" cy="738664"/>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メイリオ"/>
                <a:ea typeface="メイリオ"/>
                <a:cs typeface="メイリオ"/>
              </a:rPr>
              <a:t>提供</a:t>
            </a:r>
            <a:endParaRPr lang="en-US" altLang="ja-JP" sz="1400" dirty="0" smtClean="0">
              <a:solidFill>
                <a:schemeClr val="tx1">
                  <a:lumMod val="50000"/>
                  <a:lumOff val="50000"/>
                </a:schemeClr>
              </a:solidFill>
              <a:latin typeface="メイリオ"/>
              <a:ea typeface="メイリオ"/>
              <a:cs typeface="メイリオ"/>
            </a:endParaRPr>
          </a:p>
          <a:p>
            <a:pPr algn="ctr"/>
            <a:r>
              <a:rPr lang="ja-JP" altLang="en-US" sz="1400" dirty="0" smtClean="0">
                <a:solidFill>
                  <a:schemeClr val="tx1">
                    <a:lumMod val="50000"/>
                    <a:lumOff val="50000"/>
                  </a:schemeClr>
                </a:solidFill>
                <a:latin typeface="メイリオ"/>
                <a:ea typeface="メイリオ"/>
                <a:cs typeface="メイリオ"/>
              </a:rPr>
              <a:t>価値</a:t>
            </a:r>
            <a:endParaRPr lang="en-US" altLang="ja-JP" sz="1400" dirty="0">
              <a:solidFill>
                <a:schemeClr val="tx1">
                  <a:lumMod val="50000"/>
                  <a:lumOff val="50000"/>
                </a:schemeClr>
              </a:solidFill>
              <a:latin typeface="メイリオ"/>
              <a:ea typeface="メイリオ"/>
              <a:cs typeface="メイリオ"/>
            </a:endParaRPr>
          </a:p>
          <a:p>
            <a:pPr algn="ctr"/>
            <a:r>
              <a:rPr lang="en-US" altLang="ja-JP" sz="1400" dirty="0" smtClean="0">
                <a:solidFill>
                  <a:schemeClr val="tx1">
                    <a:lumMod val="50000"/>
                    <a:lumOff val="50000"/>
                  </a:schemeClr>
                </a:solidFill>
                <a:latin typeface="メイリオ"/>
                <a:ea typeface="メイリオ"/>
                <a:cs typeface="メイリオ"/>
              </a:rPr>
              <a:t>②</a:t>
            </a:r>
            <a:endParaRPr kumimoji="1" lang="ja-JP" altLang="en-US" sz="1400" dirty="0">
              <a:solidFill>
                <a:schemeClr val="tx1">
                  <a:lumMod val="50000"/>
                  <a:lumOff val="50000"/>
                </a:schemeClr>
              </a:solidFill>
              <a:latin typeface="メイリオ"/>
              <a:ea typeface="メイリオ"/>
              <a:cs typeface="メイリオ"/>
            </a:endParaRPr>
          </a:p>
        </p:txBody>
      </p:sp>
      <p:sp>
        <p:nvSpPr>
          <p:cNvPr id="21" name="テキスト ボックス 20"/>
          <p:cNvSpPr txBox="1"/>
          <p:nvPr/>
        </p:nvSpPr>
        <p:spPr>
          <a:xfrm>
            <a:off x="203696" y="4749010"/>
            <a:ext cx="543739" cy="738664"/>
          </a:xfrm>
          <a:prstGeom prst="rect">
            <a:avLst/>
          </a:prstGeom>
          <a:noFill/>
        </p:spPr>
        <p:txBody>
          <a:bodyPr wrap="none" rtlCol="0">
            <a:spAutoFit/>
          </a:bodyPr>
          <a:lstStyle/>
          <a:p>
            <a:pPr algn="ctr"/>
            <a:r>
              <a:rPr lang="ja-JP" altLang="en-US" sz="1400" dirty="0" smtClean="0">
                <a:solidFill>
                  <a:schemeClr val="accent3">
                    <a:lumMod val="50000"/>
                  </a:schemeClr>
                </a:solidFill>
                <a:latin typeface="メイリオ"/>
                <a:ea typeface="メイリオ"/>
                <a:cs typeface="メイリオ"/>
              </a:rPr>
              <a:t>提供</a:t>
            </a:r>
            <a:endParaRPr lang="en-US" altLang="ja-JP" sz="1400" dirty="0" smtClean="0">
              <a:solidFill>
                <a:schemeClr val="accent3">
                  <a:lumMod val="50000"/>
                </a:schemeClr>
              </a:solidFill>
              <a:latin typeface="メイリオ"/>
              <a:ea typeface="メイリオ"/>
              <a:cs typeface="メイリオ"/>
            </a:endParaRPr>
          </a:p>
          <a:p>
            <a:pPr algn="ctr"/>
            <a:r>
              <a:rPr lang="ja-JP" altLang="en-US" sz="1400" dirty="0" smtClean="0">
                <a:solidFill>
                  <a:schemeClr val="accent3">
                    <a:lumMod val="50000"/>
                  </a:schemeClr>
                </a:solidFill>
                <a:latin typeface="メイリオ"/>
                <a:ea typeface="メイリオ"/>
                <a:cs typeface="メイリオ"/>
              </a:rPr>
              <a:t>価値</a:t>
            </a:r>
            <a:endParaRPr lang="en-US" altLang="ja-JP" sz="1400" dirty="0">
              <a:solidFill>
                <a:schemeClr val="accent3">
                  <a:lumMod val="50000"/>
                </a:schemeClr>
              </a:solidFill>
              <a:latin typeface="メイリオ"/>
              <a:ea typeface="メイリオ"/>
              <a:cs typeface="メイリオ"/>
            </a:endParaRPr>
          </a:p>
          <a:p>
            <a:pPr algn="ctr"/>
            <a:r>
              <a:rPr lang="en-US" altLang="ja-JP" sz="1400" dirty="0" smtClean="0">
                <a:solidFill>
                  <a:schemeClr val="accent3">
                    <a:lumMod val="50000"/>
                  </a:schemeClr>
                </a:solidFill>
                <a:latin typeface="メイリオ"/>
                <a:ea typeface="メイリオ"/>
                <a:cs typeface="メイリオ"/>
              </a:rPr>
              <a:t>③</a:t>
            </a:r>
            <a:endParaRPr kumimoji="1" lang="ja-JP" altLang="en-US" sz="1400" dirty="0">
              <a:solidFill>
                <a:schemeClr val="accent3">
                  <a:lumMod val="50000"/>
                </a:schemeClr>
              </a:solidFill>
              <a:latin typeface="メイリオ"/>
              <a:ea typeface="メイリオ"/>
              <a:cs typeface="メイリオ"/>
            </a:endParaRPr>
          </a:p>
        </p:txBody>
      </p:sp>
      <p:sp>
        <p:nvSpPr>
          <p:cNvPr id="23" name="タイトル 1"/>
          <p:cNvSpPr txBox="1">
            <a:spLocks/>
          </p:cNvSpPr>
          <p:nvPr/>
        </p:nvSpPr>
        <p:spPr>
          <a:xfrm>
            <a:off x="381000" y="237828"/>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ja-JP" altLang="en-US" dirty="0" smtClean="0"/>
              <a:t>グローバル化基本戦略</a:t>
            </a:r>
            <a:endParaRPr lang="en-US" altLang="ja-JP" dirty="0" smtClean="0"/>
          </a:p>
        </p:txBody>
      </p:sp>
      <p:sp>
        <p:nvSpPr>
          <p:cNvPr id="24" name="正方形/長方形 23"/>
          <p:cNvSpPr/>
          <p:nvPr/>
        </p:nvSpPr>
        <p:spPr>
          <a:xfrm>
            <a:off x="809528" y="5776587"/>
            <a:ext cx="7572472" cy="817383"/>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0" lang="ja-JP" altLang="en-US" sz="1600" dirty="0" smtClean="0">
                <a:solidFill>
                  <a:srgbClr val="FFFFFF"/>
                </a:solidFill>
                <a:latin typeface="メイリオ"/>
                <a:ea typeface="メイリオ"/>
                <a:cs typeface="メイリオ"/>
              </a:rPr>
              <a:t>日本</a:t>
            </a:r>
            <a:r>
              <a:rPr kumimoji="0" lang="ja-JP" altLang="en-US" sz="1600" dirty="0">
                <a:solidFill>
                  <a:srgbClr val="FFFFFF"/>
                </a:solidFill>
                <a:latin typeface="メイリオ"/>
                <a:ea typeface="メイリオ"/>
                <a:cs typeface="メイリオ"/>
              </a:rPr>
              <a:t>の産業構造と、各国の産業構造は違うため、日本での提供価値の型化、その提供価値でどこの国のどの部分に適用可能かを検討する必要が</a:t>
            </a:r>
            <a:r>
              <a:rPr kumimoji="0" lang="ja-JP" altLang="en-US" sz="1600" dirty="0" smtClean="0">
                <a:solidFill>
                  <a:srgbClr val="FFFFFF"/>
                </a:solidFill>
                <a:latin typeface="メイリオ"/>
                <a:ea typeface="メイリオ"/>
                <a:cs typeface="メイリオ"/>
              </a:rPr>
              <a:t>ある。</a:t>
            </a:r>
            <a:endParaRPr kumimoji="0" lang="en-US" altLang="ja-JP" sz="1600" dirty="0">
              <a:solidFill>
                <a:srgbClr val="FFFFFF"/>
              </a:solidFill>
              <a:latin typeface="メイリオ"/>
              <a:ea typeface="メイリオ"/>
              <a:cs typeface="メイリオ"/>
            </a:endParaRPr>
          </a:p>
        </p:txBody>
      </p:sp>
      <p:cxnSp>
        <p:nvCxnSpPr>
          <p:cNvPr id="25" name="直線コネクタ 24"/>
          <p:cNvCxnSpPr/>
          <p:nvPr/>
        </p:nvCxnSpPr>
        <p:spPr>
          <a:xfrm>
            <a:off x="809528" y="2246400"/>
            <a:ext cx="7572472" cy="34560"/>
          </a:xfrm>
          <a:prstGeom prst="line">
            <a:avLst/>
          </a:prstGeom>
          <a:ln w="28575" cmpd="sng">
            <a:solidFill>
              <a:schemeClr val="tx1">
                <a:lumMod val="50000"/>
                <a:lumOff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809528" y="3910810"/>
            <a:ext cx="7572472" cy="34560"/>
          </a:xfrm>
          <a:prstGeom prst="line">
            <a:avLst/>
          </a:prstGeom>
          <a:ln w="28575" cmpd="sng">
            <a:solidFill>
              <a:srgbClr val="800000"/>
            </a:solidFill>
            <a:prstDash val="sysDash"/>
          </a:ln>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809528" y="5206210"/>
            <a:ext cx="7572472" cy="34560"/>
          </a:xfrm>
          <a:prstGeom prst="line">
            <a:avLst/>
          </a:prstGeom>
          <a:ln w="28575" cmpd="sng">
            <a:solidFill>
              <a:schemeClr val="accent3">
                <a:lumMod val="50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99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3" name="タイトル 1"/>
          <p:cNvSpPr txBox="1">
            <a:spLocks/>
          </p:cNvSpPr>
          <p:nvPr/>
        </p:nvSpPr>
        <p:spPr>
          <a:xfrm>
            <a:off x="457200" y="214874"/>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ja-JP" altLang="en-US" dirty="0" smtClean="0"/>
              <a:t>成長を続けてきた</a:t>
            </a:r>
            <a:r>
              <a:rPr lang="en-US" altLang="ja-JP" dirty="0" smtClean="0"/>
              <a:t>SI</a:t>
            </a:r>
            <a:r>
              <a:rPr lang="ja-JP" altLang="en-US" dirty="0" smtClean="0"/>
              <a:t>産業</a:t>
            </a:r>
            <a:endParaRPr lang="ja-JP" altLang="ja-JP" dirty="0"/>
          </a:p>
        </p:txBody>
      </p:sp>
      <p:sp>
        <p:nvSpPr>
          <p:cNvPr id="6" name="テキスト ボックス 5"/>
          <p:cNvSpPr txBox="1"/>
          <p:nvPr/>
        </p:nvSpPr>
        <p:spPr>
          <a:xfrm>
            <a:off x="4126254" y="6149648"/>
            <a:ext cx="4603068" cy="246221"/>
          </a:xfrm>
          <a:prstGeom prst="rect">
            <a:avLst/>
          </a:prstGeom>
          <a:noFill/>
        </p:spPr>
        <p:txBody>
          <a:bodyPr wrap="none" rtlCol="0">
            <a:spAutoFit/>
          </a:bodyPr>
          <a:lstStyle/>
          <a:p>
            <a:r>
              <a:rPr lang="ja-JP" altLang="ja-JP" sz="1000" dirty="0">
                <a:latin typeface="メイリオ"/>
                <a:ea typeface="メイリオ"/>
                <a:cs typeface="メイリオ"/>
              </a:rPr>
              <a:t>出典</a:t>
            </a:r>
            <a:r>
              <a:rPr lang="ja-JP" altLang="ja-JP" sz="1000" dirty="0" smtClean="0">
                <a:latin typeface="メイリオ"/>
                <a:ea typeface="メイリオ"/>
                <a:cs typeface="メイリオ"/>
              </a:rPr>
              <a:t>：</a:t>
            </a:r>
            <a:r>
              <a:rPr lang="ja-JP" altLang="en-US" sz="1000" dirty="0">
                <a:latin typeface="メイリオ"/>
                <a:ea typeface="メイリオ"/>
                <a:cs typeface="メイリオ"/>
              </a:rPr>
              <a:t>経済産業省・特定サービス産業実態調査 （</a:t>
            </a:r>
            <a:r>
              <a:rPr lang="en-US" altLang="ja-JP" sz="1000" dirty="0">
                <a:latin typeface="メイリオ"/>
                <a:ea typeface="メイリオ"/>
                <a:cs typeface="メイリオ"/>
                <a:hlinkClick r:id="rId2"/>
              </a:rPr>
              <a:t>http://www.meti.go.jp</a:t>
            </a:r>
            <a:r>
              <a:rPr lang="ja-JP" altLang="en-US" sz="1000" dirty="0" smtClean="0">
                <a:latin typeface="メイリオ"/>
                <a:ea typeface="メイリオ"/>
                <a:cs typeface="メイリオ"/>
              </a:rPr>
              <a:t>）</a:t>
            </a:r>
            <a:endParaRPr kumimoji="1" lang="ja-JP" altLang="en-US" sz="1000" dirty="0">
              <a:latin typeface="メイリオ"/>
              <a:ea typeface="メイリオ"/>
              <a:cs typeface="メイリオ"/>
            </a:endParaRPr>
          </a:p>
        </p:txBody>
      </p:sp>
      <p:graphicFrame>
        <p:nvGraphicFramePr>
          <p:cNvPr id="8" name="グラフ 7"/>
          <p:cNvGraphicFramePr>
            <a:graphicFrameLocks/>
          </p:cNvGraphicFramePr>
          <p:nvPr>
            <p:extLst>
              <p:ext uri="{D42A27DB-BD31-4B8C-83A1-F6EECF244321}">
                <p14:modId xmlns:p14="http://schemas.microsoft.com/office/powerpoint/2010/main" val="3258711929"/>
              </p:ext>
            </p:extLst>
          </p:nvPr>
        </p:nvGraphicFramePr>
        <p:xfrm>
          <a:off x="307552" y="806824"/>
          <a:ext cx="8627272" cy="5219714"/>
        </p:xfrm>
        <a:graphic>
          <a:graphicData uri="http://schemas.openxmlformats.org/drawingml/2006/chart">
            <c:chart xmlns:c="http://schemas.openxmlformats.org/drawingml/2006/chart" xmlns:r="http://schemas.openxmlformats.org/officeDocument/2006/relationships" r:id="rId3"/>
          </a:graphicData>
        </a:graphic>
      </p:graphicFrame>
      <p:sp>
        <p:nvSpPr>
          <p:cNvPr id="9" name="四角形吹き出し 8"/>
          <p:cNvSpPr/>
          <p:nvPr/>
        </p:nvSpPr>
        <p:spPr>
          <a:xfrm>
            <a:off x="869435" y="4057051"/>
            <a:ext cx="940915" cy="490533"/>
          </a:xfrm>
          <a:prstGeom prst="wedgeRectCallout">
            <a:avLst>
              <a:gd name="adj1" fmla="val 29786"/>
              <a:gd name="adj2" fmla="val 17828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メイリオ"/>
                <a:ea typeface="メイリオ"/>
                <a:cs typeface="メイリオ"/>
              </a:rPr>
              <a:t>情報処理</a:t>
            </a:r>
            <a:endParaRPr kumimoji="1" lang="en-US" altLang="ja-JP" sz="1050" dirty="0" smtClean="0">
              <a:solidFill>
                <a:srgbClr val="FFFFFF"/>
              </a:solidFill>
              <a:latin typeface="メイリオ"/>
              <a:ea typeface="メイリオ"/>
              <a:cs typeface="メイリオ"/>
            </a:endParaRPr>
          </a:p>
          <a:p>
            <a:pPr algn="ctr"/>
            <a:r>
              <a:rPr kumimoji="1" lang="ja-JP" altLang="en-US" sz="1050" dirty="0" smtClean="0">
                <a:solidFill>
                  <a:srgbClr val="FFFFFF"/>
                </a:solidFill>
                <a:latin typeface="メイリオ"/>
                <a:ea typeface="メイリオ"/>
                <a:cs typeface="メイリオ"/>
              </a:rPr>
              <a:t>黎明期</a:t>
            </a:r>
            <a:endParaRPr kumimoji="1" lang="ja-JP" altLang="en-US" sz="1050" dirty="0">
              <a:solidFill>
                <a:srgbClr val="FFFFFF"/>
              </a:solidFill>
              <a:latin typeface="メイリオ"/>
              <a:ea typeface="メイリオ"/>
              <a:cs typeface="メイリオ"/>
            </a:endParaRPr>
          </a:p>
        </p:txBody>
      </p:sp>
      <p:sp>
        <p:nvSpPr>
          <p:cNvPr id="10" name="四角形吹き出し 9"/>
          <p:cNvSpPr/>
          <p:nvPr/>
        </p:nvSpPr>
        <p:spPr>
          <a:xfrm>
            <a:off x="2209213" y="3811784"/>
            <a:ext cx="940915" cy="490533"/>
          </a:xfrm>
          <a:prstGeom prst="wedgeRectCallout">
            <a:avLst>
              <a:gd name="adj1" fmla="val -15027"/>
              <a:gd name="adj2" fmla="val 221045"/>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メイリオ"/>
                <a:ea typeface="メイリオ"/>
                <a:cs typeface="メイリオ"/>
              </a:rPr>
              <a:t>ソフトウェア開発の始まり</a:t>
            </a:r>
            <a:endParaRPr kumimoji="1" lang="ja-JP" altLang="en-US" sz="1050" dirty="0">
              <a:solidFill>
                <a:srgbClr val="FFFFFF"/>
              </a:solidFill>
              <a:latin typeface="メイリオ"/>
              <a:ea typeface="メイリオ"/>
              <a:cs typeface="メイリオ"/>
            </a:endParaRPr>
          </a:p>
        </p:txBody>
      </p:sp>
      <p:sp>
        <p:nvSpPr>
          <p:cNvPr id="11" name="四角形吹き出し 10"/>
          <p:cNvSpPr/>
          <p:nvPr/>
        </p:nvSpPr>
        <p:spPr>
          <a:xfrm>
            <a:off x="3378093" y="3559660"/>
            <a:ext cx="940915" cy="490533"/>
          </a:xfrm>
          <a:prstGeom prst="wedgeRectCallout">
            <a:avLst>
              <a:gd name="adj1" fmla="val 34331"/>
              <a:gd name="adj2" fmla="val 191278"/>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solidFill>
                  <a:srgbClr val="FFFFFF"/>
                </a:solidFill>
                <a:latin typeface="メイリオ"/>
                <a:ea typeface="メイリオ"/>
                <a:cs typeface="メイリオ"/>
              </a:rPr>
              <a:t>SI</a:t>
            </a:r>
            <a:r>
              <a:rPr kumimoji="1" lang="ja-JP" altLang="en-US" sz="1050" dirty="0" smtClean="0">
                <a:solidFill>
                  <a:srgbClr val="FFFFFF"/>
                </a:solidFill>
                <a:latin typeface="メイリオ"/>
                <a:ea typeface="メイリオ"/>
                <a:cs typeface="メイリオ"/>
              </a:rPr>
              <a:t>事業者</a:t>
            </a:r>
            <a:endParaRPr kumimoji="1" lang="en-US" altLang="ja-JP" sz="1050" dirty="0" smtClean="0">
              <a:solidFill>
                <a:srgbClr val="FFFFFF"/>
              </a:solidFill>
              <a:latin typeface="メイリオ"/>
              <a:ea typeface="メイリオ"/>
              <a:cs typeface="メイリオ"/>
            </a:endParaRPr>
          </a:p>
          <a:p>
            <a:pPr algn="ctr"/>
            <a:r>
              <a:rPr kumimoji="1" lang="ja-JP" altLang="en-US" sz="1050" dirty="0" smtClean="0">
                <a:solidFill>
                  <a:srgbClr val="FFFFFF"/>
                </a:solidFill>
                <a:latin typeface="メイリオ"/>
                <a:ea typeface="メイリオ"/>
                <a:cs typeface="メイリオ"/>
              </a:rPr>
              <a:t>勃興期</a:t>
            </a:r>
            <a:endParaRPr kumimoji="1" lang="ja-JP" altLang="en-US" sz="1050" dirty="0">
              <a:solidFill>
                <a:srgbClr val="FFFFFF"/>
              </a:solidFill>
              <a:latin typeface="メイリオ"/>
              <a:ea typeface="メイリオ"/>
              <a:cs typeface="メイリオ"/>
            </a:endParaRPr>
          </a:p>
        </p:txBody>
      </p:sp>
      <p:sp>
        <p:nvSpPr>
          <p:cNvPr id="12" name="四角形吹き出し 11"/>
          <p:cNvSpPr/>
          <p:nvPr/>
        </p:nvSpPr>
        <p:spPr>
          <a:xfrm>
            <a:off x="4568154" y="2930564"/>
            <a:ext cx="940915" cy="490533"/>
          </a:xfrm>
          <a:prstGeom prst="wedgeRectCallout">
            <a:avLst>
              <a:gd name="adj1" fmla="val -1754"/>
              <a:gd name="adj2" fmla="val 257332"/>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メイリオ"/>
                <a:ea typeface="メイリオ"/>
                <a:cs typeface="メイリオ"/>
              </a:rPr>
              <a:t>クラサバ</a:t>
            </a:r>
            <a:endParaRPr kumimoji="1" lang="en-US" altLang="ja-JP" sz="1050" dirty="0" smtClean="0">
              <a:solidFill>
                <a:srgbClr val="FFFFFF"/>
              </a:solidFill>
              <a:latin typeface="メイリオ"/>
              <a:ea typeface="メイリオ"/>
              <a:cs typeface="メイリオ"/>
            </a:endParaRPr>
          </a:p>
          <a:p>
            <a:pPr algn="ctr"/>
            <a:r>
              <a:rPr kumimoji="1" lang="ja-JP" altLang="en-US" sz="1050" dirty="0" smtClean="0">
                <a:solidFill>
                  <a:srgbClr val="FFFFFF"/>
                </a:solidFill>
                <a:latin typeface="メイリオ"/>
                <a:ea typeface="メイリオ"/>
                <a:cs typeface="メイリオ"/>
              </a:rPr>
              <a:t>時代</a:t>
            </a:r>
            <a:endParaRPr kumimoji="1" lang="ja-JP" altLang="en-US" sz="1050" dirty="0">
              <a:solidFill>
                <a:srgbClr val="FFFFFF"/>
              </a:solidFill>
              <a:latin typeface="メイリオ"/>
              <a:ea typeface="メイリオ"/>
              <a:cs typeface="メイリオ"/>
            </a:endParaRPr>
          </a:p>
        </p:txBody>
      </p:sp>
      <p:sp>
        <p:nvSpPr>
          <p:cNvPr id="13" name="四角形吹き出し 12"/>
          <p:cNvSpPr/>
          <p:nvPr/>
        </p:nvSpPr>
        <p:spPr>
          <a:xfrm>
            <a:off x="5742199" y="2286466"/>
            <a:ext cx="940915" cy="490533"/>
          </a:xfrm>
          <a:prstGeom prst="wedgeRectCallout">
            <a:avLst>
              <a:gd name="adj1" fmla="val -1754"/>
              <a:gd name="adj2" fmla="val 267958"/>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dirty="0" smtClean="0">
                <a:solidFill>
                  <a:srgbClr val="FFFFFF"/>
                </a:solidFill>
                <a:latin typeface="メイリオ"/>
                <a:ea typeface="メイリオ"/>
                <a:cs typeface="メイリオ"/>
              </a:rPr>
              <a:t>パッケージシステム全盛期</a:t>
            </a:r>
            <a:endParaRPr kumimoji="1" lang="ja-JP" altLang="en-US" sz="1050" dirty="0">
              <a:solidFill>
                <a:srgbClr val="FFFFFF"/>
              </a:solidFill>
              <a:latin typeface="メイリオ"/>
              <a:ea typeface="メイリオ"/>
              <a:cs typeface="メイリオ"/>
            </a:endParaRPr>
          </a:p>
        </p:txBody>
      </p:sp>
      <p:sp>
        <p:nvSpPr>
          <p:cNvPr id="14" name="四角形吹き出し 13"/>
          <p:cNvSpPr/>
          <p:nvPr/>
        </p:nvSpPr>
        <p:spPr>
          <a:xfrm>
            <a:off x="6821436" y="1795933"/>
            <a:ext cx="940915" cy="490533"/>
          </a:xfrm>
          <a:prstGeom prst="wedgeRectCallout">
            <a:avLst>
              <a:gd name="adj1" fmla="val -37343"/>
              <a:gd name="adj2" fmla="val 25520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メイリオ"/>
                <a:ea typeface="メイリオ"/>
                <a:cs typeface="メイリオ"/>
              </a:rPr>
              <a:t>インターネット・</a:t>
            </a:r>
            <a:r>
              <a:rPr kumimoji="1" lang="en-US" altLang="ja-JP" sz="1050" dirty="0" smtClean="0">
                <a:solidFill>
                  <a:srgbClr val="FFFFFF"/>
                </a:solidFill>
                <a:latin typeface="メイリオ"/>
                <a:ea typeface="メイリオ"/>
                <a:cs typeface="メイリオ"/>
              </a:rPr>
              <a:t>Web</a:t>
            </a:r>
            <a:r>
              <a:rPr kumimoji="1" lang="ja-JP" altLang="en-US" sz="1050" dirty="0" smtClean="0">
                <a:solidFill>
                  <a:srgbClr val="FFFFFF"/>
                </a:solidFill>
                <a:latin typeface="メイリオ"/>
                <a:ea typeface="メイリオ"/>
                <a:cs typeface="メイリオ"/>
              </a:rPr>
              <a:t>の時代</a:t>
            </a:r>
            <a:endParaRPr kumimoji="1" lang="en-US" altLang="ja-JP" sz="1050" dirty="0" smtClean="0">
              <a:solidFill>
                <a:srgbClr val="FFFFFF"/>
              </a:solidFill>
              <a:latin typeface="メイリオ"/>
              <a:ea typeface="メイリオ"/>
              <a:cs typeface="メイリオ"/>
            </a:endParaRPr>
          </a:p>
        </p:txBody>
      </p:sp>
      <p:sp>
        <p:nvSpPr>
          <p:cNvPr id="15" name="四角形吹き出し 14"/>
          <p:cNvSpPr/>
          <p:nvPr/>
        </p:nvSpPr>
        <p:spPr>
          <a:xfrm>
            <a:off x="7668588" y="1032329"/>
            <a:ext cx="940915" cy="490533"/>
          </a:xfrm>
          <a:prstGeom prst="wedgeRectCallout">
            <a:avLst>
              <a:gd name="adj1" fmla="val -28140"/>
              <a:gd name="adj2" fmla="val 204565"/>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メイリオ"/>
                <a:ea typeface="メイリオ"/>
                <a:cs typeface="メイリオ"/>
              </a:rPr>
              <a:t>クラウドの世界</a:t>
            </a:r>
            <a:endParaRPr kumimoji="1" lang="ja-JP" altLang="en-US" sz="105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242949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40</a:t>
            </a:fld>
            <a:endParaRPr kumimoji="1" lang="ja-JP" altLang="en-US"/>
          </a:p>
        </p:txBody>
      </p:sp>
      <p:sp>
        <p:nvSpPr>
          <p:cNvPr id="3" name="タイトル 1"/>
          <p:cNvSpPr txBox="1">
            <a:spLocks/>
          </p:cNvSpPr>
          <p:nvPr/>
        </p:nvSpPr>
        <p:spPr>
          <a:xfrm>
            <a:off x="381000" y="237828"/>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ja-JP" altLang="en-US" dirty="0" smtClean="0"/>
              <a:t>需要と供給の変化</a:t>
            </a:r>
            <a:endParaRPr lang="en-US" altLang="ja-JP" dirty="0" smtClean="0"/>
          </a:p>
        </p:txBody>
      </p:sp>
      <p:sp>
        <p:nvSpPr>
          <p:cNvPr id="5" name="正方形/長方形 4"/>
          <p:cNvSpPr/>
          <p:nvPr/>
        </p:nvSpPr>
        <p:spPr>
          <a:xfrm>
            <a:off x="809528" y="5686940"/>
            <a:ext cx="7572472" cy="817383"/>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0" lang="en-US" altLang="en-US" sz="1600" dirty="0" err="1" smtClean="0">
                <a:solidFill>
                  <a:srgbClr val="FFFFFF"/>
                </a:solidFill>
                <a:latin typeface="メイリオ"/>
                <a:ea typeface="メイリオ"/>
                <a:cs typeface="メイリオ"/>
              </a:rPr>
              <a:t>ITの有効求人倍率</a:t>
            </a:r>
            <a:r>
              <a:rPr kumimoji="0" lang="ja-JP" altLang="en-US" sz="1600" dirty="0" smtClean="0">
                <a:solidFill>
                  <a:srgbClr val="FFFFFF"/>
                </a:solidFill>
                <a:latin typeface="メイリオ"/>
                <a:ea typeface="メイリオ"/>
                <a:cs typeface="メイリオ"/>
              </a:rPr>
              <a:t>は、右肩上がりで今後も需要方が予測される</a:t>
            </a:r>
            <a:endParaRPr kumimoji="0" lang="en-US" altLang="ja-JP" sz="1600" dirty="0">
              <a:solidFill>
                <a:srgbClr val="FFFFFF"/>
              </a:solidFill>
              <a:latin typeface="メイリオ"/>
              <a:ea typeface="メイリオ"/>
              <a:cs typeface="メイリオ"/>
            </a:endParaRPr>
          </a:p>
        </p:txBody>
      </p:sp>
      <p:graphicFrame>
        <p:nvGraphicFramePr>
          <p:cNvPr id="6" name="グラフ 5"/>
          <p:cNvGraphicFramePr>
            <a:graphicFrameLocks/>
          </p:cNvGraphicFramePr>
          <p:nvPr>
            <p:extLst>
              <p:ext uri="{D42A27DB-BD31-4B8C-83A1-F6EECF244321}">
                <p14:modId xmlns:p14="http://schemas.microsoft.com/office/powerpoint/2010/main" val="1980982433"/>
              </p:ext>
            </p:extLst>
          </p:nvPr>
        </p:nvGraphicFramePr>
        <p:xfrm>
          <a:off x="809528" y="860612"/>
          <a:ext cx="7572472" cy="450327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958940" y="5256524"/>
            <a:ext cx="5447525" cy="246221"/>
          </a:xfrm>
          <a:prstGeom prst="rect">
            <a:avLst/>
          </a:prstGeom>
          <a:noFill/>
        </p:spPr>
        <p:txBody>
          <a:bodyPr wrap="none" rtlCol="0">
            <a:spAutoFit/>
          </a:bodyPr>
          <a:lstStyle/>
          <a:p>
            <a:r>
              <a:rPr kumimoji="1" lang="ja-JP" altLang="en-US" sz="1000" dirty="0" smtClean="0">
                <a:latin typeface="メイリオ"/>
                <a:ea typeface="メイリオ"/>
                <a:cs typeface="メイリオ"/>
              </a:rPr>
              <a:t>出典：</a:t>
            </a:r>
            <a:r>
              <a:rPr kumimoji="1" lang="en-US" altLang="ja-JP" sz="1000" dirty="0" smtClean="0">
                <a:latin typeface="メイリオ"/>
                <a:ea typeface="メイリオ"/>
                <a:cs typeface="メイリオ"/>
              </a:rPr>
              <a:t>IT</a:t>
            </a:r>
            <a:r>
              <a:rPr lang="ja-JP" altLang="en-US" sz="1000" dirty="0" smtClean="0">
                <a:latin typeface="メイリオ"/>
                <a:ea typeface="メイリオ"/>
                <a:cs typeface="メイリオ"/>
              </a:rPr>
              <a:t>・ソフトウェア・通信業界の有効求人倍率（パソナキャリア調べ）から筆者が加工</a:t>
            </a:r>
            <a:endParaRPr kumimoji="1" lang="ja-JP" altLang="en-US" sz="1000" dirty="0">
              <a:latin typeface="メイリオ"/>
              <a:ea typeface="メイリオ"/>
              <a:cs typeface="メイリオ"/>
            </a:endParaRPr>
          </a:p>
        </p:txBody>
      </p:sp>
    </p:spTree>
    <p:extLst>
      <p:ext uri="{BB962C8B-B14F-4D97-AF65-F5344CB8AC3E}">
        <p14:creationId xmlns:p14="http://schemas.microsoft.com/office/powerpoint/2010/main" val="1093200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：エンジニア（１）</a:t>
            </a:r>
            <a:endParaRPr kumimoji="1" lang="ja-JP" altLang="en-US" dirty="0"/>
          </a:p>
        </p:txBody>
      </p:sp>
      <p:sp>
        <p:nvSpPr>
          <p:cNvPr id="5" name="正方形/長方形 4"/>
          <p:cNvSpPr/>
          <p:nvPr/>
        </p:nvSpPr>
        <p:spPr>
          <a:xfrm>
            <a:off x="4592934" y="892432"/>
            <a:ext cx="4221893" cy="50113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テクノロジーのコモディティ化</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336151" y="892432"/>
            <a:ext cx="4221893" cy="50113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ＭＳ Ｐゴシック"/>
                <a:ea typeface="ＭＳ Ｐゴシック"/>
                <a:cs typeface="ＭＳ Ｐゴシック"/>
              </a:rPr>
              <a:t>IT</a:t>
            </a:r>
            <a:r>
              <a:rPr lang="ja-JP" altLang="en-US" sz="2000" dirty="0" smtClean="0">
                <a:solidFill>
                  <a:srgbClr val="FFFFFF"/>
                </a:solidFill>
                <a:latin typeface="ＭＳ Ｐゴシック"/>
                <a:ea typeface="ＭＳ Ｐゴシック"/>
                <a:cs typeface="ＭＳ Ｐゴシック"/>
              </a:rPr>
              <a:t>利用</a:t>
            </a:r>
            <a:r>
              <a:rPr kumimoji="1" lang="ja-JP" altLang="en-US" sz="2000" dirty="0" smtClean="0">
                <a:solidFill>
                  <a:srgbClr val="FFFFFF"/>
                </a:solidFill>
                <a:latin typeface="ＭＳ Ｐゴシック"/>
                <a:ea typeface="ＭＳ Ｐゴシック"/>
                <a:cs typeface="ＭＳ Ｐゴシック"/>
              </a:rPr>
              <a:t>シーンの変化</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336151" y="1513507"/>
            <a:ext cx="4221893" cy="7930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kumimoji="1" lang="en-US" altLang="ja-JP" sz="1400" dirty="0" smtClean="0">
                <a:solidFill>
                  <a:srgbClr val="FFFFFF"/>
                </a:solidFill>
                <a:latin typeface="ＭＳ Ｐゴシック"/>
                <a:ea typeface="ＭＳ Ｐゴシック"/>
                <a:cs typeface="ＭＳ Ｐゴシック"/>
              </a:rPr>
              <a:t>IT</a:t>
            </a:r>
            <a:r>
              <a:rPr kumimoji="1" lang="ja-JP" altLang="en-US" sz="1400" dirty="0" smtClean="0">
                <a:solidFill>
                  <a:srgbClr val="FFFFFF"/>
                </a:solidFill>
                <a:latin typeface="ＭＳ Ｐゴシック"/>
                <a:ea typeface="ＭＳ Ｐゴシック"/>
                <a:cs typeface="ＭＳ Ｐゴシック"/>
              </a:rPr>
              <a:t>を前提としたビジネスの拡大</a:t>
            </a:r>
            <a:endParaRPr kumimoji="1"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ビジネスの加速と不確実性の増大</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グローバル化やクラウド化による競争の多様化</a:t>
            </a:r>
            <a:endParaRPr lang="en-US" altLang="ja-JP" sz="1400" dirty="0" smtClean="0">
              <a:solidFill>
                <a:srgbClr val="FFFFFF"/>
              </a:solidFill>
              <a:latin typeface="ＭＳ Ｐゴシック"/>
              <a:ea typeface="ＭＳ Ｐゴシック"/>
              <a:cs typeface="ＭＳ Ｐゴシック"/>
            </a:endParaRPr>
          </a:p>
        </p:txBody>
      </p:sp>
      <p:sp>
        <p:nvSpPr>
          <p:cNvPr id="10" name="正方形/長方形 9"/>
          <p:cNvSpPr/>
          <p:nvPr/>
        </p:nvSpPr>
        <p:spPr>
          <a:xfrm>
            <a:off x="4592934" y="1513507"/>
            <a:ext cx="4221893" cy="793087"/>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ハードウェア支配からソフトウェア支配への移行</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en-US" altLang="ja-JP" sz="1400" dirty="0" smtClean="0">
                <a:solidFill>
                  <a:srgbClr val="FFFFFF"/>
                </a:solidFill>
                <a:latin typeface="ＭＳ Ｐゴシック"/>
                <a:ea typeface="ＭＳ Ｐゴシック"/>
                <a:cs typeface="ＭＳ Ｐゴシック"/>
              </a:rPr>
              <a:t>OSS</a:t>
            </a:r>
            <a:r>
              <a:rPr lang="ja-JP" altLang="en-US" sz="1400" dirty="0" smtClean="0">
                <a:solidFill>
                  <a:srgbClr val="FFFFFF"/>
                </a:solidFill>
                <a:latin typeface="ＭＳ Ｐゴシック"/>
                <a:ea typeface="ＭＳ Ｐゴシック"/>
                <a:cs typeface="ＭＳ Ｐゴシック"/>
              </a:rPr>
              <a:t>の普及</a:t>
            </a:r>
            <a:endParaRPr lang="en-US" altLang="ja-JP" sz="1400" dirty="0" smtClean="0">
              <a:solidFill>
                <a:srgbClr val="FFFFFF"/>
              </a:solidFill>
              <a:latin typeface="ＭＳ Ｐゴシック"/>
              <a:ea typeface="ＭＳ Ｐゴシック"/>
              <a:cs typeface="ＭＳ Ｐゴシック"/>
            </a:endParaRPr>
          </a:p>
          <a:p>
            <a:pPr marL="285750" indent="-285750">
              <a:buFont typeface="Wingdings" charset="2"/>
              <a:buChar char="l"/>
            </a:pPr>
            <a:r>
              <a:rPr lang="ja-JP" altLang="en-US" sz="1400" dirty="0" smtClean="0">
                <a:solidFill>
                  <a:srgbClr val="FFFFFF"/>
                </a:solidFill>
                <a:latin typeface="ＭＳ Ｐゴシック"/>
                <a:ea typeface="ＭＳ Ｐゴシック"/>
                <a:cs typeface="ＭＳ Ｐゴシック"/>
              </a:rPr>
              <a:t>学習コストの低下</a:t>
            </a:r>
            <a:endParaRPr lang="en-US" altLang="ja-JP" sz="1400" dirty="0" smtClean="0">
              <a:solidFill>
                <a:srgbClr val="FFFFFF"/>
              </a:solidFill>
              <a:latin typeface="ＭＳ Ｐゴシック"/>
              <a:ea typeface="ＭＳ Ｐゴシック"/>
              <a:cs typeface="ＭＳ Ｐゴシック"/>
            </a:endParaRPr>
          </a:p>
        </p:txBody>
      </p:sp>
      <p:grpSp>
        <p:nvGrpSpPr>
          <p:cNvPr id="17" name="図形グループ 16"/>
          <p:cNvGrpSpPr/>
          <p:nvPr/>
        </p:nvGrpSpPr>
        <p:grpSpPr>
          <a:xfrm>
            <a:off x="336151" y="2453992"/>
            <a:ext cx="4221893" cy="2351413"/>
            <a:chOff x="336151" y="2453992"/>
            <a:chExt cx="4221893" cy="2351413"/>
          </a:xfrm>
        </p:grpSpPr>
        <p:sp>
          <p:nvSpPr>
            <p:cNvPr id="11" name="正方形/長方形 10"/>
            <p:cNvSpPr/>
            <p:nvPr/>
          </p:nvSpPr>
          <p:spPr>
            <a:xfrm>
              <a:off x="2505221" y="2453992"/>
              <a:ext cx="2052823" cy="23514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企画・設計・開発・保守・運用が分離・分業できない。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cs typeface="ＭＳ Ｐゴシック"/>
                </a:rPr>
                <a:t>アーキテクチャ選定、インフラ</a:t>
              </a:r>
              <a:r>
                <a:rPr lang="ja-JP" altLang="en-US" sz="1200" dirty="0">
                  <a:solidFill>
                    <a:srgbClr val="FFFFFF"/>
                  </a:solidFill>
                  <a:latin typeface="ＭＳ Ｐゴシック"/>
                  <a:cs typeface="ＭＳ Ｐゴシック"/>
                </a:rPr>
                <a:t>構築、設計、開発、</a:t>
              </a:r>
              <a:r>
                <a:rPr lang="ja-JP" altLang="en-US" sz="1200" dirty="0" smtClean="0">
                  <a:solidFill>
                    <a:srgbClr val="FFFFFF"/>
                  </a:solidFill>
                  <a:latin typeface="ＭＳ Ｐゴシック"/>
                  <a:cs typeface="ＭＳ Ｐゴシック"/>
                </a:rPr>
                <a:t>運用を短サイクルで回しながら完成度を高め、変化に即応できなくてはならない。</a:t>
              </a:r>
              <a:endParaRPr lang="en-US" altLang="ja-JP" sz="1200" dirty="0" smtClean="0">
                <a:solidFill>
                  <a:srgbClr val="FFFFFF"/>
                </a:solidFill>
                <a:latin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従来型</a:t>
              </a: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は不要。</a:t>
              </a:r>
              <a:endParaRPr lang="en-US" altLang="ja-JP" sz="1200" dirty="0" smtClean="0">
                <a:solidFill>
                  <a:srgbClr val="FFFFFF"/>
                </a:solidFill>
                <a:latin typeface="ＭＳ Ｐゴシック"/>
                <a:ea typeface="ＭＳ Ｐゴシック"/>
                <a:cs typeface="ＭＳ Ｐゴシック"/>
              </a:endParaRPr>
            </a:p>
          </p:txBody>
        </p:sp>
        <p:sp>
          <p:nvSpPr>
            <p:cNvPr id="12" name="正方形/長方形 11"/>
            <p:cNvSpPr/>
            <p:nvPr/>
          </p:nvSpPr>
          <p:spPr>
            <a:xfrm>
              <a:off x="336151" y="2453992"/>
              <a:ext cx="2052823" cy="2351413"/>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企画・設計・開発・保守・運用が分離・分業できる。</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ja-JP" altLang="en-US" sz="1200" dirty="0" smtClean="0">
                  <a:solidFill>
                    <a:srgbClr val="FFFFFF"/>
                  </a:solidFill>
                  <a:latin typeface="ＭＳ Ｐゴシック"/>
                  <a:ea typeface="ＭＳ Ｐゴシック"/>
                  <a:cs typeface="ＭＳ Ｐゴシック"/>
                </a:rPr>
                <a:t>生産性向上や効率化のための</a:t>
              </a: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は既存システムが前提。計画が立てやすく投資対効果も計測しやすい。</a:t>
              </a:r>
              <a:endParaRPr lang="en-US" altLang="ja-JP" sz="1200" dirty="0" smtClean="0">
                <a:solidFill>
                  <a:srgbClr val="FFFFFF"/>
                </a:solidFill>
                <a:latin typeface="ＭＳ Ｐゴシック"/>
                <a:ea typeface="ＭＳ Ｐゴシック"/>
                <a:cs typeface="ＭＳ Ｐゴシック"/>
              </a:endParaRPr>
            </a:p>
            <a:p>
              <a:pPr marL="171450" indent="-171450">
                <a:spcBef>
                  <a:spcPts val="1200"/>
                </a:spcBef>
                <a:buFont typeface="Wingdings" charset="2"/>
                <a:buChar char="ü"/>
              </a:pPr>
              <a:r>
                <a:rPr lang="en-US" altLang="ja-JP" sz="1200" dirty="0" smtClean="0">
                  <a:solidFill>
                    <a:srgbClr val="FFFFFF"/>
                  </a:solidFill>
                  <a:latin typeface="ＭＳ Ｐゴシック"/>
                  <a:ea typeface="ＭＳ Ｐゴシック"/>
                  <a:cs typeface="ＭＳ Ｐゴシック"/>
                </a:rPr>
                <a:t>PM</a:t>
              </a:r>
              <a:r>
                <a:rPr lang="ja-JP" altLang="en-US" sz="1200" dirty="0" smtClean="0">
                  <a:solidFill>
                    <a:srgbClr val="FFFFFF"/>
                  </a:solidFill>
                  <a:latin typeface="ＭＳ Ｐゴシック"/>
                  <a:ea typeface="ＭＳ Ｐゴシック"/>
                  <a:cs typeface="ＭＳ Ｐゴシック"/>
                </a:rPr>
                <a:t>の存在が重要。</a:t>
              </a:r>
              <a:endParaRPr lang="en-US" altLang="ja-JP" sz="1200" dirty="0" smtClean="0">
                <a:solidFill>
                  <a:srgbClr val="FFFFFF"/>
                </a:solidFill>
                <a:latin typeface="ＭＳ Ｐゴシック"/>
                <a:ea typeface="ＭＳ Ｐゴシック"/>
                <a:cs typeface="ＭＳ Ｐゴシック"/>
              </a:endParaRPr>
            </a:p>
          </p:txBody>
        </p:sp>
        <p:sp>
          <p:nvSpPr>
            <p:cNvPr id="6" name="二等辺三角形 5"/>
            <p:cNvSpPr/>
            <p:nvPr/>
          </p:nvSpPr>
          <p:spPr>
            <a:xfrm rot="5400000">
              <a:off x="2188518"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5" name="図形グループ 24"/>
          <p:cNvGrpSpPr/>
          <p:nvPr/>
        </p:nvGrpSpPr>
        <p:grpSpPr>
          <a:xfrm>
            <a:off x="4592934" y="2453992"/>
            <a:ext cx="4221893" cy="2351413"/>
            <a:chOff x="4592934" y="2453992"/>
            <a:chExt cx="4221893" cy="2351413"/>
          </a:xfrm>
        </p:grpSpPr>
        <p:sp>
          <p:nvSpPr>
            <p:cNvPr id="13" name="正方形/長方形 12"/>
            <p:cNvSpPr/>
            <p:nvPr/>
          </p:nvSpPr>
          <p:spPr>
            <a:xfrm>
              <a:off x="6762004" y="2453992"/>
              <a:ext cx="2052823" cy="235141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自分で探し、コミュニティに参加・貢献できる知識やスキルが重要。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4" name="正方形/長方形 13"/>
            <p:cNvSpPr/>
            <p:nvPr/>
          </p:nvSpPr>
          <p:spPr>
            <a:xfrm>
              <a:off x="4592934" y="2453992"/>
              <a:ext cx="2052823" cy="235141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en-US" sz="1200" dirty="0" smtClean="0">
                  <a:solidFill>
                    <a:srgbClr val="FFFFFF"/>
                  </a:solidFill>
                  <a:latin typeface="ＭＳ Ｐゴシック"/>
                  <a:ea typeface="ＭＳ Ｐゴシック"/>
                  <a:cs typeface="ＭＳ Ｐゴシック"/>
                </a:rPr>
                <a:t>ベンダーが提供するテクノロジーに対応する知識やスキルが重要。</a:t>
              </a:r>
              <a:endParaRPr lang="en-US" altLang="ja-JP" sz="1200" dirty="0" smtClean="0">
                <a:solidFill>
                  <a:srgbClr val="FFFFFF"/>
                </a:solidFill>
                <a:latin typeface="ＭＳ Ｐゴシック"/>
                <a:ea typeface="ＭＳ Ｐゴシック"/>
                <a:cs typeface="ＭＳ Ｐゴシック"/>
              </a:endParaRPr>
            </a:p>
          </p:txBody>
        </p:sp>
        <p:sp>
          <p:nvSpPr>
            <p:cNvPr id="18" name="二等辺三角形 17"/>
            <p:cNvSpPr/>
            <p:nvPr/>
          </p:nvSpPr>
          <p:spPr>
            <a:xfrm rot="5400000">
              <a:off x="6445303" y="3398111"/>
              <a:ext cx="524476" cy="260864"/>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 name="図形グループ 28"/>
          <p:cNvGrpSpPr/>
          <p:nvPr/>
        </p:nvGrpSpPr>
        <p:grpSpPr>
          <a:xfrm>
            <a:off x="353596" y="5703332"/>
            <a:ext cx="8478676" cy="825160"/>
            <a:chOff x="353596" y="5703332"/>
            <a:chExt cx="8478676" cy="825160"/>
          </a:xfrm>
        </p:grpSpPr>
        <p:grpSp>
          <p:nvGrpSpPr>
            <p:cNvPr id="26" name="図形グループ 25"/>
            <p:cNvGrpSpPr/>
            <p:nvPr/>
          </p:nvGrpSpPr>
          <p:grpSpPr>
            <a:xfrm>
              <a:off x="353596" y="6027356"/>
              <a:ext cx="8478676" cy="501136"/>
              <a:chOff x="336151" y="4928977"/>
              <a:chExt cx="8478676" cy="501136"/>
            </a:xfrm>
          </p:grpSpPr>
          <p:sp>
            <p:nvSpPr>
              <p:cNvPr id="15" name="正方形/長方形 14"/>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7" name="右矢印 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二等辺三角形 20"/>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 name="図形グループ 27"/>
          <p:cNvGrpSpPr/>
          <p:nvPr/>
        </p:nvGrpSpPr>
        <p:grpSpPr>
          <a:xfrm>
            <a:off x="353596" y="4935842"/>
            <a:ext cx="8478676" cy="700218"/>
            <a:chOff x="353596" y="5842004"/>
            <a:chExt cx="8478676" cy="700218"/>
          </a:xfrm>
        </p:grpSpPr>
        <p:sp>
          <p:nvSpPr>
            <p:cNvPr id="16" name="正方形/長方形 15"/>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22" name="正方形/長方形 21"/>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23" name="正方形/長方形 22"/>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24" name="正方形/長方形 23"/>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12695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人材育成</a:t>
            </a:r>
            <a:r>
              <a:rPr lang="ja-JP" altLang="en-US" dirty="0" smtClean="0"/>
              <a:t>：エンジニア（２）</a:t>
            </a:r>
            <a:endParaRPr kumimoji="1" lang="ja-JP" altLang="en-US" dirty="0"/>
          </a:p>
        </p:txBody>
      </p:sp>
      <p:sp>
        <p:nvSpPr>
          <p:cNvPr id="16" name="正方形/長方形 15"/>
          <p:cNvSpPr/>
          <p:nvPr/>
        </p:nvSpPr>
        <p:spPr>
          <a:xfrm>
            <a:off x="336151" y="4359189"/>
            <a:ext cx="8478676" cy="504571"/>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日本の高賃金に見合う仕事ができるエンジニア</a:t>
            </a:r>
            <a:endParaRPr kumimoji="1" lang="ja-JP" altLang="en-US" sz="2400" dirty="0">
              <a:solidFill>
                <a:srgbClr val="FFFFFF"/>
              </a:solidFill>
              <a:latin typeface="ＭＳ Ｐゴシック"/>
              <a:ea typeface="ＭＳ Ｐゴシック"/>
              <a:cs typeface="ＭＳ Ｐゴシック"/>
            </a:endParaRPr>
          </a:p>
        </p:txBody>
      </p:sp>
      <p:sp>
        <p:nvSpPr>
          <p:cNvPr id="17" name="正方形/長方形 16"/>
          <p:cNvSpPr/>
          <p:nvPr/>
        </p:nvSpPr>
        <p:spPr>
          <a:xfrm>
            <a:off x="336151" y="892431"/>
            <a:ext cx="4221893" cy="334319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Bef>
                <a:spcPts val="600"/>
              </a:spcBef>
            </a:pPr>
            <a:r>
              <a:rPr kumimoji="1" lang="ja-JP" altLang="en-US" sz="2000" u="sng" dirty="0" smtClean="0">
                <a:solidFill>
                  <a:srgbClr val="FFFFFF"/>
                </a:solidFill>
                <a:latin typeface="ＭＳ Ｐゴシック"/>
                <a:ea typeface="ＭＳ Ｐゴシック"/>
                <a:cs typeface="ＭＳ Ｐゴシック"/>
              </a:rPr>
              <a:t>オフショアとの差別化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業務の現場に近く、日本語やビジネス文化や常識がわかる。</a:t>
            </a:r>
            <a:endParaRPr kumimoji="1" lang="en-US" altLang="ja-JP" sz="1600" dirty="0" smtClean="0">
              <a:solidFill>
                <a:srgbClr val="FFFFFF"/>
              </a:solidFill>
              <a:latin typeface="ＭＳ Ｐゴシック"/>
              <a:ea typeface="ＭＳ Ｐゴシック"/>
              <a:cs typeface="ＭＳ Ｐゴシック"/>
            </a:endParaRPr>
          </a:p>
          <a:p>
            <a:pPr>
              <a:spcBef>
                <a:spcPts val="600"/>
              </a:spcBef>
            </a:pPr>
            <a:r>
              <a:rPr lang="ja-JP" altLang="en-US" sz="2000" u="sng" dirty="0" smtClean="0">
                <a:solidFill>
                  <a:srgbClr val="FFFFFF"/>
                </a:solidFill>
                <a:latin typeface="ＭＳ Ｐゴシック"/>
                <a:ea typeface="ＭＳ Ｐゴシック"/>
                <a:cs typeface="ＭＳ Ｐゴシック"/>
              </a:rPr>
              <a:t>クラウドとの差別化</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クリエイティブ</a:t>
            </a:r>
            <a:r>
              <a:rPr lang="ja-JP" altLang="en-US" sz="1600" dirty="0" smtClean="0">
                <a:solidFill>
                  <a:srgbClr val="FFFFFF"/>
                </a:solidFill>
                <a:latin typeface="ＭＳ Ｐゴシック"/>
                <a:ea typeface="ＭＳ Ｐゴシック"/>
                <a:cs typeface="ＭＳ Ｐゴシック"/>
              </a:rPr>
              <a:t>で、</a:t>
            </a:r>
            <a:r>
              <a:rPr lang="ja-JP" altLang="en-US" sz="1600" dirty="0">
                <a:solidFill>
                  <a:srgbClr val="FFFFFF"/>
                </a:solidFill>
                <a:latin typeface="ＭＳ Ｐゴシック"/>
                <a:ea typeface="ＭＳ Ｐゴシック"/>
                <a:cs typeface="ＭＳ Ｐゴシック"/>
              </a:rPr>
              <a:t>企画やデザインなどのビジネスの最上流に関与できる</a:t>
            </a:r>
            <a:r>
              <a:rPr lang="ja-JP" altLang="en-US" sz="1600" dirty="0" smtClean="0">
                <a:solidFill>
                  <a:srgbClr val="FFFFFF"/>
                </a:solidFill>
                <a:latin typeface="ＭＳ Ｐゴシック"/>
                <a:ea typeface="ＭＳ Ｐゴシック"/>
                <a:cs typeface="ＭＳ Ｐゴシック"/>
              </a:rPr>
              <a:t>。</a:t>
            </a:r>
            <a:endParaRPr lang="en-US" altLang="ja-JP" sz="1600" dirty="0">
              <a:solidFill>
                <a:srgbClr val="FFFFFF"/>
              </a:solidFill>
              <a:latin typeface="ＭＳ Ｐゴシック"/>
              <a:ea typeface="ＭＳ Ｐゴシック"/>
              <a:cs typeface="ＭＳ Ｐゴシック"/>
            </a:endParaRPr>
          </a:p>
          <a:p>
            <a:pPr>
              <a:spcBef>
                <a:spcPts val="600"/>
              </a:spcBef>
            </a:pPr>
            <a:r>
              <a:rPr kumimoji="1" lang="ja-JP" altLang="en-US" sz="2000" u="sng" dirty="0" smtClean="0">
                <a:solidFill>
                  <a:srgbClr val="FFFFFF"/>
                </a:solidFill>
                <a:latin typeface="ＭＳ Ｐゴシック"/>
                <a:ea typeface="ＭＳ Ｐゴシック"/>
                <a:cs typeface="ＭＳ Ｐゴシック"/>
              </a:rPr>
              <a:t>人工知能との差別化</a:t>
            </a:r>
            <a:endParaRPr kumimoji="1"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a:solidFill>
                  <a:srgbClr val="FFFFFF"/>
                </a:solidFill>
                <a:latin typeface="ＭＳ Ｐゴシック"/>
                <a:ea typeface="ＭＳ Ｐゴシック"/>
                <a:cs typeface="ＭＳ Ｐゴシック"/>
              </a:rPr>
              <a:t>相手の事情への洞察、感情や感性への対応ができる。</a:t>
            </a:r>
          </a:p>
        </p:txBody>
      </p:sp>
      <p:grpSp>
        <p:nvGrpSpPr>
          <p:cNvPr id="3" name="図形グループ 2"/>
          <p:cNvGrpSpPr/>
          <p:nvPr/>
        </p:nvGrpSpPr>
        <p:grpSpPr>
          <a:xfrm>
            <a:off x="4482755" y="892431"/>
            <a:ext cx="4332072" cy="3343191"/>
            <a:chOff x="4482755" y="892431"/>
            <a:chExt cx="4332072" cy="3343191"/>
          </a:xfrm>
        </p:grpSpPr>
        <p:sp>
          <p:nvSpPr>
            <p:cNvPr id="24" name="正方形/長方形 23"/>
            <p:cNvSpPr/>
            <p:nvPr/>
          </p:nvSpPr>
          <p:spPr>
            <a:xfrm>
              <a:off x="4592934" y="892431"/>
              <a:ext cx="4221893" cy="334319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indent="-192087">
                <a:spcBef>
                  <a:spcPts val="600"/>
                </a:spcBef>
              </a:pPr>
              <a:r>
                <a:rPr lang="ja-JP" altLang="en-US" sz="2000" u="sng" dirty="0" smtClean="0">
                  <a:solidFill>
                    <a:srgbClr val="FFFFFF"/>
                  </a:solidFill>
                  <a:latin typeface="ＭＳ Ｐゴシック"/>
                  <a:ea typeface="ＭＳ Ｐゴシック"/>
                  <a:cs typeface="ＭＳ Ｐゴシック"/>
                </a:rPr>
                <a:t>原理原則の追求</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テクノロジーの原理原則を追求し、手段の変化に対応できる。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トレンドの把握</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ビジネスやテクノロジーの動向に明るく、お客様をリードし、未来を約束できる。</a:t>
              </a:r>
              <a:endParaRPr lang="en-US" altLang="ja-JP" sz="1600" dirty="0" smtClean="0">
                <a:solidFill>
                  <a:srgbClr val="FFFFFF"/>
                </a:solidFill>
                <a:latin typeface="ＭＳ Ｐゴシック"/>
                <a:ea typeface="ＭＳ Ｐゴシック"/>
                <a:cs typeface="ＭＳ Ｐゴシック"/>
              </a:endParaRPr>
            </a:p>
            <a:p>
              <a:pPr indent="-192087">
                <a:spcBef>
                  <a:spcPts val="600"/>
                </a:spcBef>
              </a:pPr>
              <a:r>
                <a:rPr lang="ja-JP" altLang="en-US" sz="2000" u="sng" dirty="0" smtClean="0">
                  <a:solidFill>
                    <a:srgbClr val="FFFFFF"/>
                  </a:solidFill>
                  <a:latin typeface="ＭＳ Ｐゴシック"/>
                  <a:ea typeface="ＭＳ Ｐゴシック"/>
                  <a:cs typeface="ＭＳ Ｐゴシック"/>
                </a:rPr>
                <a:t>応対力・交渉力の獲得</a:t>
              </a:r>
              <a:endParaRPr lang="en-US" altLang="ja-JP" sz="2000" u="sng" dirty="0" smtClean="0">
                <a:solidFill>
                  <a:srgbClr val="FFFFFF"/>
                </a:solidFill>
                <a:latin typeface="ＭＳ Ｐゴシック"/>
                <a:ea typeface="ＭＳ Ｐゴシック"/>
                <a:cs typeface="ＭＳ Ｐゴシック"/>
              </a:endParaRPr>
            </a:p>
            <a:p>
              <a:pPr marL="265113" lvl="1">
                <a:spcBef>
                  <a:spcPts val="600"/>
                </a:spcBef>
              </a:pPr>
              <a:r>
                <a:rPr lang="ja-JP" altLang="en-US" sz="1600" dirty="0" smtClean="0">
                  <a:solidFill>
                    <a:srgbClr val="FFFFFF"/>
                  </a:solidFill>
                  <a:latin typeface="ＭＳ Ｐゴシック"/>
                  <a:ea typeface="ＭＳ Ｐゴシック"/>
                  <a:cs typeface="ＭＳ Ｐゴシック"/>
                </a:rPr>
                <a:t>「テクノロジーの専門家として、お客様のビジネスの相談にのる」ことができる。</a:t>
              </a:r>
              <a:endParaRPr lang="en-US" altLang="ja-JP" sz="1600" dirty="0" smtClean="0">
                <a:solidFill>
                  <a:srgbClr val="FFFFFF"/>
                </a:solidFill>
                <a:latin typeface="ＭＳ Ｐゴシック"/>
                <a:ea typeface="ＭＳ Ｐゴシック"/>
                <a:cs typeface="ＭＳ Ｐゴシック"/>
              </a:endParaRPr>
            </a:p>
          </p:txBody>
        </p:sp>
        <p:sp>
          <p:nvSpPr>
            <p:cNvPr id="25" name="二等辺三角形 24"/>
            <p:cNvSpPr/>
            <p:nvPr/>
          </p:nvSpPr>
          <p:spPr>
            <a:xfrm rot="5400000">
              <a:off x="4114686" y="2275134"/>
              <a:ext cx="941856" cy="20571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353596" y="5703332"/>
            <a:ext cx="8478676" cy="825160"/>
            <a:chOff x="353596" y="5703332"/>
            <a:chExt cx="8478676" cy="825160"/>
          </a:xfrm>
        </p:grpSpPr>
        <p:grpSp>
          <p:nvGrpSpPr>
            <p:cNvPr id="34" name="図形グループ 33"/>
            <p:cNvGrpSpPr/>
            <p:nvPr/>
          </p:nvGrpSpPr>
          <p:grpSpPr>
            <a:xfrm>
              <a:off x="353596" y="6027356"/>
              <a:ext cx="8478676" cy="501136"/>
              <a:chOff x="336151" y="4928977"/>
              <a:chExt cx="8478676" cy="501136"/>
            </a:xfrm>
          </p:grpSpPr>
          <p:sp>
            <p:nvSpPr>
              <p:cNvPr id="36" name="正方形/長方形 35"/>
              <p:cNvSpPr/>
              <p:nvPr/>
            </p:nvSpPr>
            <p:spPr>
              <a:xfrm>
                <a:off x="336151" y="4928977"/>
                <a:ext cx="8478676" cy="50113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専門エンジニア　　　　　フルスタックエンジニア</a:t>
                </a:r>
                <a:endParaRPr kumimoji="1" lang="ja-JP" altLang="en-US" sz="2400" dirty="0">
                  <a:solidFill>
                    <a:srgbClr val="FFFFFF"/>
                  </a:solidFill>
                  <a:latin typeface="ＭＳ Ｐゴシック"/>
                  <a:ea typeface="ＭＳ Ｐゴシック"/>
                  <a:cs typeface="ＭＳ Ｐゴシック"/>
                </a:endParaRPr>
              </a:p>
            </p:txBody>
          </p:sp>
          <p:sp>
            <p:nvSpPr>
              <p:cNvPr id="37" name="右矢印 36"/>
              <p:cNvSpPr/>
              <p:nvPr/>
            </p:nvSpPr>
            <p:spPr>
              <a:xfrm>
                <a:off x="3789404" y="5011355"/>
                <a:ext cx="562919" cy="370704"/>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二等辺三角形 34"/>
            <p:cNvSpPr/>
            <p:nvPr/>
          </p:nvSpPr>
          <p:spPr>
            <a:xfrm rot="10800000">
              <a:off x="3991571" y="5703332"/>
              <a:ext cx="1175266" cy="289699"/>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8" name="図形グループ 37"/>
          <p:cNvGrpSpPr/>
          <p:nvPr/>
        </p:nvGrpSpPr>
        <p:grpSpPr>
          <a:xfrm>
            <a:off x="353596" y="4935842"/>
            <a:ext cx="8478676" cy="700218"/>
            <a:chOff x="353596" y="5842004"/>
            <a:chExt cx="8478676" cy="700218"/>
          </a:xfrm>
        </p:grpSpPr>
        <p:sp>
          <p:nvSpPr>
            <p:cNvPr id="39" name="正方形/長方形 38"/>
            <p:cNvSpPr/>
            <p:nvPr/>
          </p:nvSpPr>
          <p:spPr>
            <a:xfrm>
              <a:off x="353596" y="5842004"/>
              <a:ext cx="8478676" cy="7002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a:solidFill>
                  <a:srgbClr val="FFFFFF"/>
                </a:solidFill>
                <a:latin typeface="ＭＳ Ｐゴシック"/>
                <a:ea typeface="ＭＳ Ｐゴシック"/>
                <a:cs typeface="ＭＳ Ｐゴシック"/>
              </a:endParaRPr>
            </a:p>
          </p:txBody>
        </p:sp>
        <p:sp>
          <p:nvSpPr>
            <p:cNvPr id="40" name="正方形/長方形 39"/>
            <p:cNvSpPr/>
            <p:nvPr/>
          </p:nvSpPr>
          <p:spPr>
            <a:xfrm>
              <a:off x="545245"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ビジネスとテクノロジーの</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同期化</a:t>
              </a:r>
              <a:endParaRPr kumimoji="1" lang="ja-JP" altLang="en-US" sz="1600" dirty="0">
                <a:solidFill>
                  <a:srgbClr val="FFFFFF"/>
                </a:solidFill>
                <a:latin typeface="ＭＳ Ｐゴシック"/>
                <a:ea typeface="ＭＳ Ｐゴシック"/>
                <a:cs typeface="ＭＳ Ｐゴシック"/>
              </a:endParaRPr>
            </a:p>
          </p:txBody>
        </p:sp>
        <p:sp>
          <p:nvSpPr>
            <p:cNvPr id="41" name="正方形/長方形 40"/>
            <p:cNvSpPr/>
            <p:nvPr/>
          </p:nvSpPr>
          <p:spPr>
            <a:xfrm>
              <a:off x="332439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単一システムの</a:t>
              </a:r>
              <a:endParaRPr kumimoji="1" lang="en-US" altLang="ja-JP" sz="1600" dirty="0" smtClean="0">
                <a:solidFill>
                  <a:srgbClr val="FFFFFF"/>
                </a:solidFill>
                <a:latin typeface="ＭＳ Ｐゴシック"/>
                <a:ea typeface="ＭＳ Ｐゴシック"/>
                <a:cs typeface="ＭＳ Ｐゴシック"/>
              </a:endParaRPr>
            </a:p>
            <a:p>
              <a:pPr algn="ctr"/>
              <a:r>
                <a:rPr lang="ja-JP" altLang="en-US" sz="1600" dirty="0" smtClean="0">
                  <a:solidFill>
                    <a:srgbClr val="FFFFFF"/>
                  </a:solidFill>
                  <a:latin typeface="ＭＳ Ｐゴシック"/>
                  <a:ea typeface="ＭＳ Ｐゴシック"/>
                  <a:cs typeface="ＭＳ Ｐゴシック"/>
                </a:rPr>
                <a:t>小規模化</a:t>
              </a:r>
              <a:endParaRPr kumimoji="1" lang="ja-JP" altLang="en-US" sz="1600" dirty="0">
                <a:solidFill>
                  <a:srgbClr val="FFFFFF"/>
                </a:solidFill>
                <a:latin typeface="ＭＳ Ｐゴシック"/>
                <a:ea typeface="ＭＳ Ｐゴシック"/>
                <a:cs typeface="ＭＳ Ｐゴシック"/>
              </a:endParaRPr>
            </a:p>
          </p:txBody>
        </p:sp>
        <p:sp>
          <p:nvSpPr>
            <p:cNvPr id="42" name="正方形/長方形 41"/>
            <p:cNvSpPr/>
            <p:nvPr/>
          </p:nvSpPr>
          <p:spPr>
            <a:xfrm>
              <a:off x="6132124" y="5924382"/>
              <a:ext cx="2509619" cy="52859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短納期・変更は前提</a:t>
              </a:r>
              <a:endParaRPr kumimoji="1" lang="ja-JP" altLang="en-US" sz="16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94230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3273160" y="981660"/>
            <a:ext cx="5410200" cy="541913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2587360" y="2285991"/>
            <a:ext cx="4114800" cy="41148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2130160" y="3809991"/>
            <a:ext cx="2590800" cy="25908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人材育成：営業（１）</a:t>
            </a:r>
            <a:endParaRPr kumimoji="1" lang="ja-JP" altLang="en-US" dirty="0"/>
          </a:p>
        </p:txBody>
      </p:sp>
      <p:sp>
        <p:nvSpPr>
          <p:cNvPr id="3" name="テキスト ボックス 2"/>
          <p:cNvSpPr txBox="1"/>
          <p:nvPr/>
        </p:nvSpPr>
        <p:spPr>
          <a:xfrm>
            <a:off x="4082844" y="2914516"/>
            <a:ext cx="2262158" cy="923330"/>
          </a:xfrm>
          <a:prstGeom prst="rect">
            <a:avLst/>
          </a:prstGeom>
          <a:noFill/>
        </p:spPr>
        <p:txBody>
          <a:bodyPr wrap="none" rtlCol="0">
            <a:spAutoFit/>
          </a:bodyPr>
          <a:lstStyle/>
          <a:p>
            <a:pPr algn="ctr"/>
            <a:r>
              <a:rPr kumimoji="1" lang="ja-JP" altLang="en-US" sz="3600" dirty="0" smtClean="0">
                <a:solidFill>
                  <a:srgbClr val="FFFFFF"/>
                </a:solidFill>
                <a:latin typeface="メイリオ"/>
                <a:ea typeface="メイリオ"/>
                <a:cs typeface="メイリオ"/>
              </a:rPr>
              <a:t>営業</a:t>
            </a:r>
            <a:r>
              <a:rPr kumimoji="1" lang="en-US" altLang="ja-JP" sz="3600" dirty="0" smtClean="0">
                <a:solidFill>
                  <a:srgbClr val="FFFFFF"/>
                </a:solidFill>
                <a:latin typeface="メイリオ"/>
                <a:ea typeface="メイリオ"/>
                <a:cs typeface="メイリオ"/>
              </a:rPr>
              <a:t>2.0</a:t>
            </a:r>
          </a:p>
          <a:p>
            <a:pPr algn="ctr"/>
            <a:r>
              <a:rPr lang="ja-JP" altLang="en-US" sz="1800" dirty="0" smtClean="0">
                <a:solidFill>
                  <a:srgbClr val="FFFFFF"/>
                </a:solidFill>
                <a:latin typeface="メイリオ"/>
                <a:ea typeface="メイリオ"/>
                <a:cs typeface="メイリオ"/>
              </a:rPr>
              <a:t>ソリューション営業</a:t>
            </a:r>
            <a:endParaRPr kumimoji="1" lang="ja-JP" altLang="en-US" sz="1800" dirty="0">
              <a:solidFill>
                <a:srgbClr val="FFFFFF"/>
              </a:solidFill>
              <a:latin typeface="メイリオ"/>
              <a:ea typeface="メイリオ"/>
              <a:cs typeface="メイリオ"/>
            </a:endParaRPr>
          </a:p>
        </p:txBody>
      </p:sp>
      <p:sp>
        <p:nvSpPr>
          <p:cNvPr id="7" name="テキスト ボックス 6"/>
          <p:cNvSpPr txBox="1"/>
          <p:nvPr/>
        </p:nvSpPr>
        <p:spPr>
          <a:xfrm>
            <a:off x="6345002" y="1394981"/>
            <a:ext cx="2262158" cy="923330"/>
          </a:xfrm>
          <a:prstGeom prst="rect">
            <a:avLst/>
          </a:prstGeom>
          <a:noFill/>
        </p:spPr>
        <p:txBody>
          <a:bodyPr wrap="none" rtlCol="0">
            <a:spAutoFit/>
          </a:bodyPr>
          <a:lstStyle/>
          <a:p>
            <a:pPr algn="ctr"/>
            <a:r>
              <a:rPr kumimoji="1" lang="ja-JP" altLang="en-US" sz="3600" dirty="0" smtClean="0">
                <a:solidFill>
                  <a:srgbClr val="FFFFFF"/>
                </a:solidFill>
                <a:latin typeface="メイリオ"/>
                <a:ea typeface="メイリオ"/>
                <a:cs typeface="メイリオ"/>
              </a:rPr>
              <a:t>営業</a:t>
            </a:r>
            <a:r>
              <a:rPr lang="en-US" altLang="ja-JP" sz="3600" dirty="0" smtClean="0">
                <a:solidFill>
                  <a:srgbClr val="FFFFFF"/>
                </a:solidFill>
                <a:latin typeface="メイリオ"/>
                <a:ea typeface="メイリオ"/>
                <a:cs typeface="メイリオ"/>
              </a:rPr>
              <a:t>3</a:t>
            </a:r>
            <a:r>
              <a:rPr kumimoji="1" lang="en-US" altLang="ja-JP" sz="3600" dirty="0" smtClean="0">
                <a:solidFill>
                  <a:srgbClr val="FFFFFF"/>
                </a:solidFill>
                <a:latin typeface="メイリオ"/>
                <a:ea typeface="メイリオ"/>
                <a:cs typeface="メイリオ"/>
              </a:rPr>
              <a:t>.0</a:t>
            </a:r>
          </a:p>
          <a:p>
            <a:pPr algn="ctr"/>
            <a:r>
              <a:rPr lang="ja-JP" altLang="en-US" sz="1800" dirty="0" smtClean="0">
                <a:solidFill>
                  <a:srgbClr val="FFFFFF"/>
                </a:solidFill>
                <a:latin typeface="メイリオ"/>
                <a:ea typeface="メイリオ"/>
                <a:cs typeface="メイリオ"/>
              </a:rPr>
              <a:t>イノベーション営業</a:t>
            </a:r>
            <a:endParaRPr kumimoji="1" lang="ja-JP" altLang="en-US" sz="1800" dirty="0">
              <a:solidFill>
                <a:srgbClr val="FFFFFF"/>
              </a:solidFill>
              <a:latin typeface="メイリオ"/>
              <a:ea typeface="メイリオ"/>
              <a:cs typeface="メイリオ"/>
            </a:endParaRPr>
          </a:p>
        </p:txBody>
      </p:sp>
      <p:sp>
        <p:nvSpPr>
          <p:cNvPr id="8" name="フリーフォーム 7"/>
          <p:cNvSpPr/>
          <p:nvPr/>
        </p:nvSpPr>
        <p:spPr>
          <a:xfrm>
            <a:off x="350897" y="1015991"/>
            <a:ext cx="1329266" cy="5384800"/>
          </a:xfrm>
          <a:custGeom>
            <a:avLst/>
            <a:gdLst>
              <a:gd name="connsiteX0" fmla="*/ 677333 w 1329266"/>
              <a:gd name="connsiteY0" fmla="*/ 0 h 5384800"/>
              <a:gd name="connsiteX1" fmla="*/ 0 w 1329266"/>
              <a:gd name="connsiteY1" fmla="*/ 660400 h 5384800"/>
              <a:gd name="connsiteX2" fmla="*/ 330200 w 1329266"/>
              <a:gd name="connsiteY2" fmla="*/ 660400 h 5384800"/>
              <a:gd name="connsiteX3" fmla="*/ 668866 w 1329266"/>
              <a:gd name="connsiteY3" fmla="*/ 5384800 h 5384800"/>
              <a:gd name="connsiteX4" fmla="*/ 1007533 w 1329266"/>
              <a:gd name="connsiteY4" fmla="*/ 668867 h 5384800"/>
              <a:gd name="connsiteX5" fmla="*/ 1329266 w 1329266"/>
              <a:gd name="connsiteY5" fmla="*/ 660400 h 5384800"/>
              <a:gd name="connsiteX6" fmla="*/ 677333 w 1329266"/>
              <a:gd name="connsiteY6" fmla="*/ 0 h 53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266" h="5384800">
                <a:moveTo>
                  <a:pt x="677333" y="0"/>
                </a:moveTo>
                <a:lnTo>
                  <a:pt x="0" y="660400"/>
                </a:lnTo>
                <a:lnTo>
                  <a:pt x="330200" y="660400"/>
                </a:lnTo>
                <a:lnTo>
                  <a:pt x="668866" y="5384800"/>
                </a:lnTo>
                <a:lnTo>
                  <a:pt x="1007533" y="668867"/>
                </a:lnTo>
                <a:lnTo>
                  <a:pt x="1329266" y="660400"/>
                </a:lnTo>
                <a:lnTo>
                  <a:pt x="677333" y="0"/>
                </a:lnTo>
                <a:close/>
              </a:path>
            </a:pathLst>
          </a:custGeom>
          <a:gradFill>
            <a:gsLst>
              <a:gs pos="0">
                <a:srgbClr val="000090"/>
              </a:gs>
              <a:gs pos="35000">
                <a:srgbClr val="0000FF"/>
              </a:gs>
              <a:gs pos="100000">
                <a:schemeClr val="accent5">
                  <a:lumMod val="60000"/>
                  <a:lumOff val="40000"/>
                </a:schemeClr>
              </a:gs>
            </a:gsLst>
          </a:gradFill>
          <a:ln>
            <a:no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1652203" y="981660"/>
            <a:ext cx="1620957" cy="954107"/>
          </a:xfrm>
          <a:prstGeom prst="rect">
            <a:avLst/>
          </a:prstGeom>
          <a:noFill/>
        </p:spPr>
        <p:txBody>
          <a:bodyPr wrap="none" rtlCol="0">
            <a:spAutoFit/>
          </a:bodyPr>
          <a:lstStyle/>
          <a:p>
            <a:r>
              <a:rPr kumimoji="1" lang="ja-JP" altLang="en-US" sz="2800" dirty="0" smtClean="0">
                <a:solidFill>
                  <a:srgbClr val="0000FF"/>
                </a:solidFill>
                <a:effectLst/>
                <a:latin typeface="メイリオ"/>
                <a:ea typeface="メイリオ"/>
                <a:cs typeface="メイリオ"/>
              </a:rPr>
              <a:t>競争優位</a:t>
            </a:r>
            <a:endParaRPr kumimoji="1" lang="en-US" altLang="ja-JP" sz="2800" dirty="0" smtClean="0">
              <a:solidFill>
                <a:srgbClr val="0000FF"/>
              </a:solidFill>
              <a:effectLst/>
              <a:latin typeface="メイリオ"/>
              <a:ea typeface="メイリオ"/>
              <a:cs typeface="メイリオ"/>
            </a:endParaRPr>
          </a:p>
          <a:p>
            <a:r>
              <a:rPr kumimoji="1" lang="ja-JP" altLang="en-US" sz="2800" dirty="0" smtClean="0">
                <a:solidFill>
                  <a:srgbClr val="0000FF"/>
                </a:solidFill>
                <a:effectLst/>
                <a:latin typeface="メイリオ"/>
                <a:ea typeface="メイリオ"/>
                <a:cs typeface="メイリオ"/>
              </a:rPr>
              <a:t>のシフト</a:t>
            </a:r>
            <a:endParaRPr kumimoji="1" lang="ja-JP" altLang="en-US" sz="2800" dirty="0">
              <a:solidFill>
                <a:srgbClr val="0000FF"/>
              </a:solidFill>
              <a:effectLst/>
              <a:latin typeface="メイリオ"/>
              <a:ea typeface="メイリオ"/>
              <a:cs typeface="メイリオ"/>
            </a:endParaRPr>
          </a:p>
        </p:txBody>
      </p:sp>
      <p:sp>
        <p:nvSpPr>
          <p:cNvPr id="6" name="角丸四角形 5"/>
          <p:cNvSpPr/>
          <p:nvPr/>
        </p:nvSpPr>
        <p:spPr bwMode="auto">
          <a:xfrm>
            <a:off x="2968360" y="579119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プロダクト</a:t>
            </a:r>
          </a:p>
        </p:txBody>
      </p:sp>
      <p:sp>
        <p:nvSpPr>
          <p:cNvPr id="11" name="角丸四角形 10"/>
          <p:cNvSpPr/>
          <p:nvPr/>
        </p:nvSpPr>
        <p:spPr bwMode="auto">
          <a:xfrm>
            <a:off x="4191501" y="3847491"/>
            <a:ext cx="2057400" cy="685800"/>
          </a:xfrm>
          <a:prstGeom prst="roundRect">
            <a:avLst>
              <a:gd name="adj" fmla="val 0"/>
            </a:avLst>
          </a:prstGeom>
          <a:solidFill>
            <a:srgbClr val="FF8000"/>
          </a:solidFill>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2" name="テキスト ボックス 11"/>
          <p:cNvSpPr txBox="1"/>
          <p:nvPr/>
        </p:nvSpPr>
        <p:spPr>
          <a:xfrm>
            <a:off x="4191500" y="3892668"/>
            <a:ext cx="2205859" cy="276999"/>
          </a:xfrm>
          <a:prstGeom prst="rect">
            <a:avLst/>
          </a:prstGeom>
          <a:noFill/>
        </p:spPr>
        <p:txBody>
          <a:bodyPr wrap="square" rtlCol="0">
            <a:spAutoFit/>
          </a:bodyPr>
          <a:lstStyle/>
          <a:p>
            <a:pPr algn="ctr"/>
            <a:r>
              <a:rPr kumimoji="1" lang="ja-JP" altLang="en-US" sz="1200" dirty="0" smtClean="0">
                <a:solidFill>
                  <a:srgbClr val="FFFFFF"/>
                </a:solidFill>
                <a:latin typeface="メイリオ"/>
                <a:ea typeface="メイリオ"/>
                <a:cs typeface="メイリオ"/>
              </a:rPr>
              <a:t>組み合わせ</a:t>
            </a:r>
            <a:r>
              <a:rPr kumimoji="1" lang="en-US" altLang="ja-JP" sz="1200" dirty="0" smtClean="0">
                <a:solidFill>
                  <a:srgbClr val="FFFFFF"/>
                </a:solidFill>
                <a:latin typeface="メイリオ"/>
                <a:ea typeface="メイリオ"/>
                <a:cs typeface="メイリオ"/>
              </a:rPr>
              <a:t>=</a:t>
            </a:r>
            <a:r>
              <a:rPr kumimoji="1" lang="ja-JP" altLang="en-US" sz="1200" dirty="0" smtClean="0">
                <a:solidFill>
                  <a:srgbClr val="FFFFFF"/>
                </a:solidFill>
                <a:latin typeface="メイリオ"/>
                <a:ea typeface="メイリオ"/>
                <a:cs typeface="メイリオ"/>
              </a:rPr>
              <a:t>ソリューション</a:t>
            </a:r>
            <a:endParaRPr kumimoji="1" lang="ja-JP" altLang="en-US" sz="1200" dirty="0">
              <a:solidFill>
                <a:srgbClr val="FFFFFF"/>
              </a:solidFill>
              <a:latin typeface="メイリオ"/>
              <a:ea typeface="メイリオ"/>
              <a:cs typeface="メイリオ"/>
            </a:endParaRPr>
          </a:p>
        </p:txBody>
      </p:sp>
      <p:sp>
        <p:nvSpPr>
          <p:cNvPr id="15" name="角丸四角形 14"/>
          <p:cNvSpPr/>
          <p:nvPr/>
        </p:nvSpPr>
        <p:spPr bwMode="auto">
          <a:xfrm>
            <a:off x="4801101" y="420309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メイリオ"/>
                <a:ea typeface="メイリオ"/>
                <a:cs typeface="メイリオ"/>
              </a:rPr>
              <a:t>プロダクト</a:t>
            </a:r>
          </a:p>
        </p:txBody>
      </p:sp>
      <p:sp>
        <p:nvSpPr>
          <p:cNvPr id="13" name="角丸四角形 12"/>
          <p:cNvSpPr/>
          <p:nvPr/>
        </p:nvSpPr>
        <p:spPr bwMode="auto">
          <a:xfrm>
            <a:off x="6397360" y="2318311"/>
            <a:ext cx="2209800" cy="1057870"/>
          </a:xfrm>
          <a:prstGeom prst="roundRect">
            <a:avLst>
              <a:gd name="adj" fmla="val 0"/>
            </a:avLst>
          </a:prstGeom>
          <a:solidFill>
            <a:schemeClr val="accent2">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6" name="角丸四角形 15"/>
          <p:cNvSpPr/>
          <p:nvPr/>
        </p:nvSpPr>
        <p:spPr bwMode="auto">
          <a:xfrm>
            <a:off x="6473560" y="2614181"/>
            <a:ext cx="2057400" cy="685800"/>
          </a:xfrm>
          <a:prstGeom prst="roundRect">
            <a:avLst>
              <a:gd name="adj" fmla="val 0"/>
            </a:avLst>
          </a:prstGeom>
          <a:solidFill>
            <a:srgbClr val="FF8000"/>
          </a:solidFill>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a:latin typeface="メイリオ"/>
              <a:ea typeface="メイリオ"/>
              <a:cs typeface="メイリオ"/>
            </a:endParaRPr>
          </a:p>
        </p:txBody>
      </p:sp>
      <p:sp>
        <p:nvSpPr>
          <p:cNvPr id="17" name="テキスト ボックス 16"/>
          <p:cNvSpPr txBox="1"/>
          <p:nvPr/>
        </p:nvSpPr>
        <p:spPr>
          <a:xfrm>
            <a:off x="6394098" y="2664981"/>
            <a:ext cx="2262158" cy="276999"/>
          </a:xfrm>
          <a:prstGeom prst="rect">
            <a:avLst/>
          </a:prstGeom>
          <a:noFill/>
        </p:spPr>
        <p:txBody>
          <a:bodyPr wrap="square" rtlCol="0">
            <a:spAutoFit/>
          </a:bodyPr>
          <a:lstStyle/>
          <a:p>
            <a:r>
              <a:rPr kumimoji="1" lang="ja-JP" altLang="en-US" sz="1200" dirty="0" smtClean="0">
                <a:solidFill>
                  <a:srgbClr val="FFFFFF"/>
                </a:solidFill>
                <a:latin typeface="メイリオ"/>
                <a:ea typeface="メイリオ"/>
                <a:cs typeface="メイリオ"/>
              </a:rPr>
              <a:t>組み合わせ</a:t>
            </a:r>
            <a:r>
              <a:rPr kumimoji="1" lang="en-US" altLang="ja-JP" sz="1200" dirty="0" smtClean="0">
                <a:solidFill>
                  <a:srgbClr val="FFFFFF"/>
                </a:solidFill>
                <a:latin typeface="メイリオ"/>
                <a:ea typeface="メイリオ"/>
                <a:cs typeface="メイリオ"/>
              </a:rPr>
              <a:t>=</a:t>
            </a:r>
            <a:r>
              <a:rPr kumimoji="1" lang="ja-JP" altLang="en-US" sz="1200" dirty="0" smtClean="0">
                <a:solidFill>
                  <a:srgbClr val="FFFFFF"/>
                </a:solidFill>
                <a:latin typeface="メイリオ"/>
                <a:ea typeface="メイリオ"/>
                <a:cs typeface="メイリオ"/>
              </a:rPr>
              <a:t>ソリューション</a:t>
            </a:r>
            <a:endParaRPr kumimoji="1" lang="ja-JP" altLang="en-US" sz="1200" dirty="0">
              <a:solidFill>
                <a:srgbClr val="FFFFFF"/>
              </a:solidFill>
              <a:latin typeface="メイリオ"/>
              <a:ea typeface="メイリオ"/>
              <a:cs typeface="メイリオ"/>
            </a:endParaRPr>
          </a:p>
        </p:txBody>
      </p:sp>
      <p:sp>
        <p:nvSpPr>
          <p:cNvPr id="18" name="角丸四角形 17"/>
          <p:cNvSpPr/>
          <p:nvPr/>
        </p:nvSpPr>
        <p:spPr bwMode="auto">
          <a:xfrm>
            <a:off x="7083160" y="2969781"/>
            <a:ext cx="914400" cy="2286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000" dirty="0">
                <a:solidFill>
                  <a:srgbClr val="FFFFFF"/>
                </a:solidFill>
                <a:latin typeface="メイリオ"/>
                <a:ea typeface="メイリオ"/>
                <a:cs typeface="メイリオ"/>
              </a:rPr>
              <a:t>プロダクト</a:t>
            </a:r>
          </a:p>
        </p:txBody>
      </p:sp>
      <p:sp>
        <p:nvSpPr>
          <p:cNvPr id="20" name="テキスト ボックス 19"/>
          <p:cNvSpPr txBox="1"/>
          <p:nvPr/>
        </p:nvSpPr>
        <p:spPr>
          <a:xfrm>
            <a:off x="7128329" y="2346112"/>
            <a:ext cx="902811" cy="307777"/>
          </a:xfrm>
          <a:prstGeom prst="rect">
            <a:avLst/>
          </a:prstGeom>
          <a:noFill/>
        </p:spPr>
        <p:txBody>
          <a:bodyPr wrap="none" rtlCol="0">
            <a:spAutoFit/>
          </a:bodyPr>
          <a:lstStyle/>
          <a:p>
            <a:r>
              <a:rPr lang="ja-JP" altLang="en-US" sz="1400" dirty="0" smtClean="0">
                <a:solidFill>
                  <a:schemeClr val="bg1"/>
                </a:solidFill>
                <a:latin typeface="メイリオ"/>
                <a:ea typeface="メイリオ"/>
                <a:cs typeface="メイリオ"/>
              </a:rPr>
              <a:t>デザイン</a:t>
            </a:r>
            <a:endParaRPr kumimoji="1" lang="ja-JP" altLang="en-US" sz="1400" dirty="0">
              <a:solidFill>
                <a:schemeClr val="bg1"/>
              </a:solidFill>
              <a:latin typeface="メイリオ"/>
              <a:ea typeface="メイリオ"/>
              <a:cs typeface="メイリオ"/>
            </a:endParaRPr>
          </a:p>
        </p:txBody>
      </p:sp>
      <p:sp>
        <p:nvSpPr>
          <p:cNvPr id="21" name="正方形/長方形 20"/>
          <p:cNvSpPr/>
          <p:nvPr/>
        </p:nvSpPr>
        <p:spPr>
          <a:xfrm>
            <a:off x="2127026" y="4609545"/>
            <a:ext cx="2592388" cy="978730"/>
          </a:xfrm>
          <a:prstGeom prst="rect">
            <a:avLst/>
          </a:prstGeom>
        </p:spPr>
        <p:txBody>
          <a:bodyPr wrap="square">
            <a:spAutoFit/>
          </a:bodyPr>
          <a:lstStyle/>
          <a:p>
            <a:pPr algn="ctr" defTabSz="914400" fontAlgn="base">
              <a:spcBef>
                <a:spcPct val="20000"/>
              </a:spcBef>
              <a:spcAft>
                <a:spcPct val="0"/>
              </a:spcAft>
            </a:pPr>
            <a:r>
              <a:rPr kumimoji="0" lang="ja-JP" altLang="en-US" sz="3600" dirty="0">
                <a:solidFill>
                  <a:schemeClr val="bg1"/>
                </a:solidFill>
                <a:latin typeface="メイリオ"/>
                <a:ea typeface="メイリオ"/>
                <a:cs typeface="メイリオ"/>
              </a:rPr>
              <a:t>営業</a:t>
            </a:r>
            <a:r>
              <a:rPr kumimoji="0" lang="en-US" altLang="ja-JP" sz="3600" dirty="0">
                <a:solidFill>
                  <a:schemeClr val="bg1"/>
                </a:solidFill>
                <a:latin typeface="メイリオ"/>
                <a:ea typeface="メイリオ"/>
                <a:cs typeface="メイリオ"/>
              </a:rPr>
              <a:t>1.0</a:t>
            </a:r>
          </a:p>
          <a:p>
            <a:pPr algn="ctr" defTabSz="914400" fontAlgn="base">
              <a:spcBef>
                <a:spcPct val="20000"/>
              </a:spcBef>
              <a:spcAft>
                <a:spcPct val="0"/>
              </a:spcAft>
            </a:pPr>
            <a:r>
              <a:rPr kumimoji="0" lang="ja-JP" altLang="en-US" dirty="0">
                <a:solidFill>
                  <a:schemeClr val="bg1"/>
                </a:solidFill>
                <a:latin typeface="メイリオ"/>
                <a:ea typeface="メイリオ"/>
                <a:cs typeface="メイリオ"/>
              </a:rPr>
              <a:t>プロダクト営業</a:t>
            </a:r>
          </a:p>
        </p:txBody>
      </p:sp>
    </p:spTree>
    <p:extLst>
      <p:ext uri="{BB962C8B-B14F-4D97-AF65-F5344CB8AC3E}">
        <p14:creationId xmlns:p14="http://schemas.microsoft.com/office/powerpoint/2010/main" val="51323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人材育成：営業</a:t>
            </a:r>
            <a:r>
              <a:rPr lang="ja-JP" altLang="en-US" dirty="0" smtClean="0"/>
              <a:t>（２）</a:t>
            </a:r>
            <a:endParaRPr kumimoji="1" lang="ja-JP" altLang="en-US" dirty="0"/>
          </a:p>
        </p:txBody>
      </p:sp>
      <p:sp>
        <p:nvSpPr>
          <p:cNvPr id="8" name="角丸四角形 7"/>
          <p:cNvSpPr/>
          <p:nvPr/>
        </p:nvSpPr>
        <p:spPr>
          <a:xfrm>
            <a:off x="1143000" y="1558073"/>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プロダクト営業</a:t>
            </a:r>
            <a:endParaRPr kumimoji="1" lang="ja-JP" altLang="en-US" sz="1600" dirty="0">
              <a:solidFill>
                <a:srgbClr val="FFFFFF"/>
              </a:solidFill>
            </a:endParaRPr>
          </a:p>
        </p:txBody>
      </p:sp>
      <p:sp>
        <p:nvSpPr>
          <p:cNvPr id="9" name="角丸四角形 8"/>
          <p:cNvSpPr/>
          <p:nvPr/>
        </p:nvSpPr>
        <p:spPr>
          <a:xfrm>
            <a:off x="6384074" y="1558073"/>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イノベーション営業</a:t>
            </a:r>
            <a:endParaRPr kumimoji="1" lang="ja-JP" altLang="en-US" sz="1600" dirty="0">
              <a:solidFill>
                <a:srgbClr val="FFFFFF"/>
              </a:solidFill>
            </a:endParaRPr>
          </a:p>
        </p:txBody>
      </p:sp>
      <p:sp>
        <p:nvSpPr>
          <p:cNvPr id="10" name="角丸四角形 9"/>
          <p:cNvSpPr/>
          <p:nvPr/>
        </p:nvSpPr>
        <p:spPr>
          <a:xfrm>
            <a:off x="3754244" y="1558073"/>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rgbClr val="FFFFFF"/>
                </a:solidFill>
              </a:rPr>
              <a:t>ソリューション営業</a:t>
            </a:r>
            <a:endParaRPr kumimoji="1" lang="ja-JP" altLang="en-US" sz="1600" dirty="0">
              <a:solidFill>
                <a:srgbClr val="FFFFFF"/>
              </a:solidFill>
            </a:endParaRPr>
          </a:p>
        </p:txBody>
      </p:sp>
      <p:sp>
        <p:nvSpPr>
          <p:cNvPr id="11" name="角丸四角形 10"/>
          <p:cNvSpPr/>
          <p:nvPr/>
        </p:nvSpPr>
        <p:spPr>
          <a:xfrm>
            <a:off x="1143000" y="1979344"/>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srgbClr val="FFFFFF"/>
                </a:solidFill>
              </a:rPr>
              <a:t>自分たちの</a:t>
            </a:r>
            <a:r>
              <a:rPr kumimoji="1" lang="ja-JP" altLang="en-US" sz="1400" dirty="0" smtClean="0">
                <a:solidFill>
                  <a:srgbClr val="FFFFFF"/>
                </a:solidFill>
              </a:rPr>
              <a:t>製品やサービス</a:t>
            </a:r>
            <a:endParaRPr kumimoji="1" lang="ja-JP" altLang="en-US" sz="1400" dirty="0">
              <a:solidFill>
                <a:srgbClr val="FFFFFF"/>
              </a:solidFill>
            </a:endParaRPr>
          </a:p>
        </p:txBody>
      </p:sp>
      <p:sp>
        <p:nvSpPr>
          <p:cNvPr id="12" name="角丸四角形 11"/>
          <p:cNvSpPr/>
          <p:nvPr/>
        </p:nvSpPr>
        <p:spPr>
          <a:xfrm>
            <a:off x="6384074" y="1979344"/>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お客様の変化</a:t>
            </a:r>
            <a:endParaRPr kumimoji="1" lang="ja-JP" altLang="en-US" sz="1400" dirty="0">
              <a:solidFill>
                <a:srgbClr val="FFFFFF"/>
              </a:solidFill>
            </a:endParaRPr>
          </a:p>
        </p:txBody>
      </p:sp>
      <p:sp>
        <p:nvSpPr>
          <p:cNvPr id="13" name="角丸四角形 12"/>
          <p:cNvSpPr/>
          <p:nvPr/>
        </p:nvSpPr>
        <p:spPr>
          <a:xfrm>
            <a:off x="3754244" y="1979344"/>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顧客の課題やニーズ</a:t>
            </a:r>
            <a:endParaRPr kumimoji="1" lang="ja-JP" altLang="en-US" sz="1400" dirty="0">
              <a:solidFill>
                <a:srgbClr val="FFFFFF"/>
              </a:solidFill>
            </a:endParaRPr>
          </a:p>
        </p:txBody>
      </p:sp>
      <p:sp>
        <p:nvSpPr>
          <p:cNvPr id="14" name="角丸四角形 13"/>
          <p:cNvSpPr/>
          <p:nvPr/>
        </p:nvSpPr>
        <p:spPr>
          <a:xfrm>
            <a:off x="1143000" y="2400612"/>
            <a:ext cx="2533805" cy="685179"/>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smtClean="0">
                <a:solidFill>
                  <a:srgbClr val="FFFFFF"/>
                </a:solidFill>
              </a:rPr>
              <a:t>製品やサービスの性能や機能の優位性、あるいはコストパフォーマンスの高さ</a:t>
            </a:r>
            <a:endParaRPr kumimoji="1" lang="ja-JP" altLang="en-US" sz="1200" dirty="0">
              <a:solidFill>
                <a:srgbClr val="FFFFFF"/>
              </a:solidFill>
            </a:endParaRPr>
          </a:p>
        </p:txBody>
      </p:sp>
      <p:sp>
        <p:nvSpPr>
          <p:cNvPr id="15" name="角丸四角形 14"/>
          <p:cNvSpPr/>
          <p:nvPr/>
        </p:nvSpPr>
        <p:spPr>
          <a:xfrm>
            <a:off x="6384074" y="2400612"/>
            <a:ext cx="2533805" cy="685179"/>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rgbClr val="FFFFFF"/>
                </a:solidFill>
              </a:rPr>
              <a:t>顧客に新しい気づきやビジョンを与えられること</a:t>
            </a:r>
            <a:endParaRPr kumimoji="1" lang="ja-JP" altLang="en-US" sz="1200" dirty="0">
              <a:solidFill>
                <a:srgbClr val="FFFFFF"/>
              </a:solidFill>
            </a:endParaRPr>
          </a:p>
        </p:txBody>
      </p:sp>
      <p:sp>
        <p:nvSpPr>
          <p:cNvPr id="16" name="角丸四角形 15"/>
          <p:cNvSpPr/>
          <p:nvPr/>
        </p:nvSpPr>
        <p:spPr>
          <a:xfrm>
            <a:off x="3754244" y="2400612"/>
            <a:ext cx="2533805" cy="685179"/>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solidFill>
                  <a:srgbClr val="FFFFFF"/>
                </a:solidFill>
              </a:rPr>
              <a:t>課題解決やニーズを満たすためのテクノロジーやプロセスの組み合わせの適応性や優位性</a:t>
            </a:r>
            <a:endParaRPr kumimoji="1" lang="ja-JP" altLang="en-US" sz="1200" dirty="0">
              <a:solidFill>
                <a:srgbClr val="FFFFFF"/>
              </a:solidFill>
            </a:endParaRPr>
          </a:p>
        </p:txBody>
      </p:sp>
      <p:sp>
        <p:nvSpPr>
          <p:cNvPr id="17" name="角丸四角形 16"/>
          <p:cNvSpPr/>
          <p:nvPr/>
        </p:nvSpPr>
        <p:spPr>
          <a:xfrm>
            <a:off x="1143000" y="3142788"/>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購買担当や責任者</a:t>
            </a:r>
            <a:endParaRPr kumimoji="1" lang="ja-JP" altLang="en-US" sz="1400" dirty="0">
              <a:solidFill>
                <a:srgbClr val="FFFFFF"/>
              </a:solidFill>
            </a:endParaRPr>
          </a:p>
        </p:txBody>
      </p:sp>
      <p:sp>
        <p:nvSpPr>
          <p:cNvPr id="18" name="角丸四角形 17"/>
          <p:cNvSpPr/>
          <p:nvPr/>
        </p:nvSpPr>
        <p:spPr>
          <a:xfrm>
            <a:off x="6384074" y="3142788"/>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変革推進者</a:t>
            </a:r>
            <a:endParaRPr kumimoji="1" lang="ja-JP" altLang="en-US" sz="1400" dirty="0">
              <a:solidFill>
                <a:srgbClr val="FFFFFF"/>
              </a:solidFill>
            </a:endParaRPr>
          </a:p>
        </p:txBody>
      </p:sp>
      <p:sp>
        <p:nvSpPr>
          <p:cNvPr id="19" name="角丸四角形 18"/>
          <p:cNvSpPr/>
          <p:nvPr/>
        </p:nvSpPr>
        <p:spPr>
          <a:xfrm>
            <a:off x="3754244" y="3142788"/>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solidFill>
                  <a:srgbClr val="FFFFFF"/>
                </a:solidFill>
              </a:rPr>
              <a:t>プロセス責任者</a:t>
            </a:r>
            <a:endParaRPr kumimoji="1" lang="ja-JP" altLang="en-US" sz="1400" dirty="0">
              <a:solidFill>
                <a:srgbClr val="FFFFFF"/>
              </a:solidFill>
            </a:endParaRPr>
          </a:p>
        </p:txBody>
      </p:sp>
      <p:sp>
        <p:nvSpPr>
          <p:cNvPr id="20" name="角丸四角形 19"/>
          <p:cNvSpPr/>
          <p:nvPr/>
        </p:nvSpPr>
        <p:spPr>
          <a:xfrm>
            <a:off x="1143000" y="3551665"/>
            <a:ext cx="2533805" cy="1439126"/>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購買担当者や責任者の発見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要求仕様の明確化</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競合優位な条件の設定と交渉</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調達とデリバリー</a:t>
            </a:r>
            <a:endParaRPr kumimoji="1" lang="ja-JP" altLang="en-US" sz="1200" dirty="0">
              <a:solidFill>
                <a:srgbClr val="FFFFFF"/>
              </a:solidFill>
            </a:endParaRPr>
          </a:p>
        </p:txBody>
      </p:sp>
      <p:sp>
        <p:nvSpPr>
          <p:cNvPr id="21" name="角丸四角形 20"/>
          <p:cNvSpPr/>
          <p:nvPr/>
        </p:nvSpPr>
        <p:spPr>
          <a:xfrm>
            <a:off x="6384074" y="3551665"/>
            <a:ext cx="2533805" cy="1439126"/>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変革推進者の発見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徹底した顧客理解と深い考察</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ビジョンと変革プロセスの提示</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プロジェクトへの貢献とプロデュース</a:t>
            </a:r>
            <a:endParaRPr kumimoji="1" lang="ja-JP" altLang="en-US" sz="1200" dirty="0">
              <a:solidFill>
                <a:srgbClr val="FFFFFF"/>
              </a:solidFill>
            </a:endParaRPr>
          </a:p>
        </p:txBody>
      </p:sp>
      <p:sp>
        <p:nvSpPr>
          <p:cNvPr id="22" name="角丸四角形 21"/>
          <p:cNvSpPr/>
          <p:nvPr/>
        </p:nvSpPr>
        <p:spPr>
          <a:xfrm>
            <a:off x="3754244" y="3551665"/>
            <a:ext cx="2533805" cy="1439126"/>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rPr>
              <a:t>プロセス責任者の発見</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ニーズや課題の収集と分析</a:t>
            </a:r>
            <a:endParaRPr kumimoji="1" lang="en-US" altLang="ja-JP" sz="1200" dirty="0" smtClean="0">
              <a:solidFill>
                <a:srgbClr val="FFFFFF"/>
              </a:solidFill>
            </a:endParaRPr>
          </a:p>
          <a:p>
            <a:pPr algn="ctr"/>
            <a:r>
              <a:rPr lang="en-US" altLang="ja-JP" sz="1200" dirty="0" smtClean="0">
                <a:solidFill>
                  <a:srgbClr val="FFFFFF"/>
                </a:solidFill>
              </a:rPr>
              <a:t>↓</a:t>
            </a:r>
            <a:endParaRPr lang="en-US" altLang="ja-JP" sz="1200" dirty="0">
              <a:solidFill>
                <a:srgbClr val="FFFFFF"/>
              </a:solidFill>
            </a:endParaRPr>
          </a:p>
          <a:p>
            <a:pPr algn="ctr"/>
            <a:r>
              <a:rPr kumimoji="1" lang="ja-JP" altLang="en-US" sz="1200" dirty="0" smtClean="0">
                <a:solidFill>
                  <a:srgbClr val="FFFFFF"/>
                </a:solidFill>
              </a:rPr>
              <a:t>最適な組み合わせの設計と提案</a:t>
            </a:r>
            <a:endParaRPr kumimoji="1" lang="en-US" altLang="ja-JP" sz="1200" dirty="0" smtClean="0">
              <a:solidFill>
                <a:srgbClr val="FFFFFF"/>
              </a:solidFill>
            </a:endParaRPr>
          </a:p>
          <a:p>
            <a:pPr algn="ctr"/>
            <a:r>
              <a:rPr lang="en-US" altLang="ja-JP" sz="1200" dirty="0" smtClean="0">
                <a:solidFill>
                  <a:srgbClr val="FFFFFF"/>
                </a:solidFill>
              </a:rPr>
              <a:t>↓</a:t>
            </a:r>
          </a:p>
          <a:p>
            <a:pPr algn="ctr"/>
            <a:r>
              <a:rPr kumimoji="1" lang="ja-JP" altLang="en-US" sz="1200" dirty="0" smtClean="0">
                <a:solidFill>
                  <a:srgbClr val="FFFFFF"/>
                </a:solidFill>
              </a:rPr>
              <a:t>プロジェクト管理とプロデュース</a:t>
            </a:r>
            <a:endParaRPr kumimoji="1" lang="en-US" altLang="ja-JP" sz="1200" dirty="0" smtClean="0">
              <a:solidFill>
                <a:srgbClr val="FFFFFF"/>
              </a:solidFill>
            </a:endParaRPr>
          </a:p>
        </p:txBody>
      </p:sp>
      <p:sp>
        <p:nvSpPr>
          <p:cNvPr id="23" name="角丸四角形 22"/>
          <p:cNvSpPr/>
          <p:nvPr/>
        </p:nvSpPr>
        <p:spPr>
          <a:xfrm>
            <a:off x="1143000" y="5075665"/>
            <a:ext cx="2533805" cy="1430454"/>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lang="ja-JP" altLang="en-US" sz="1200" dirty="0" smtClean="0">
                <a:solidFill>
                  <a:srgbClr val="FFFFFF"/>
                </a:solidFill>
              </a:rPr>
              <a:t>自分たちの製品やサービスについての知識</a:t>
            </a:r>
            <a:endParaRPr lang="en-US" altLang="ja-JP" sz="1200" dirty="0" smtClean="0">
              <a:solidFill>
                <a:srgbClr val="FFFFFF"/>
              </a:solidFill>
            </a:endParaRPr>
          </a:p>
          <a:p>
            <a:pPr marL="171450" indent="-171450">
              <a:buFont typeface="Wingdings" charset="2"/>
              <a:buChar char="v"/>
            </a:pPr>
            <a:r>
              <a:rPr kumimoji="1" lang="ja-JP" altLang="en-US" sz="1200" dirty="0" smtClean="0">
                <a:solidFill>
                  <a:srgbClr val="FFFFFF"/>
                </a:solidFill>
              </a:rPr>
              <a:t>競合の製品やサービスについての知識と差別化についての見解</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調達や購買の知識や有利な条件を引き出すことができる交渉力</a:t>
            </a:r>
            <a:endParaRPr kumimoji="1" lang="en-US" altLang="ja-JP" sz="1200" dirty="0" smtClean="0">
              <a:solidFill>
                <a:srgbClr val="FFFFFF"/>
              </a:solidFill>
            </a:endParaRPr>
          </a:p>
        </p:txBody>
      </p:sp>
      <p:sp>
        <p:nvSpPr>
          <p:cNvPr id="24" name="角丸四角形 23"/>
          <p:cNvSpPr/>
          <p:nvPr/>
        </p:nvSpPr>
        <p:spPr>
          <a:xfrm>
            <a:off x="6384074" y="5075665"/>
            <a:ext cx="2533805" cy="1430454"/>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rPr>
              <a:t>経営やビジネスについての広範な知識</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経営の課題やビジョンについての分析力・考察力</a:t>
            </a:r>
            <a:endParaRPr lang="en-US" altLang="ja-JP" sz="1200" dirty="0" smtClean="0">
              <a:solidFill>
                <a:srgbClr val="FFFFFF"/>
              </a:solidFill>
            </a:endParaRPr>
          </a:p>
          <a:p>
            <a:pPr marL="171450" indent="-171450">
              <a:buFont typeface="Wingdings" charset="2"/>
              <a:buChar char="v"/>
            </a:pPr>
            <a:r>
              <a:rPr kumimoji="1" lang="ja-JP" altLang="en-US" sz="1200" dirty="0" smtClean="0">
                <a:solidFill>
                  <a:srgbClr val="FFFFFF"/>
                </a:solidFill>
              </a:rPr>
              <a:t>共感を引き出すコミュニケーション能力</a:t>
            </a:r>
            <a:endParaRPr kumimoji="1" lang="ja-JP" altLang="en-US" sz="1200" dirty="0">
              <a:solidFill>
                <a:srgbClr val="FFFFFF"/>
              </a:solidFill>
            </a:endParaRPr>
          </a:p>
        </p:txBody>
      </p:sp>
      <p:sp>
        <p:nvSpPr>
          <p:cNvPr id="25" name="角丸四角形 24"/>
          <p:cNvSpPr/>
          <p:nvPr/>
        </p:nvSpPr>
        <p:spPr>
          <a:xfrm>
            <a:off x="3754244" y="5075665"/>
            <a:ext cx="2533805" cy="1430454"/>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rPr>
              <a:t>テクノロジーやビジネスプロセスについての知識</a:t>
            </a:r>
            <a:endParaRPr kumimoji="1" lang="en-US" altLang="ja-JP" sz="1200" dirty="0" smtClean="0">
              <a:solidFill>
                <a:srgbClr val="FFFFFF"/>
              </a:solidFill>
            </a:endParaRPr>
          </a:p>
          <a:p>
            <a:pPr marL="171450" indent="-171450">
              <a:buFont typeface="Wingdings" charset="2"/>
              <a:buChar char="v"/>
            </a:pPr>
            <a:r>
              <a:rPr lang="ja-JP" altLang="en-US" sz="1200" dirty="0" smtClean="0">
                <a:solidFill>
                  <a:srgbClr val="FFFFFF"/>
                </a:solidFill>
              </a:rPr>
              <a:t>意志決定プロセスの理解とプロセスを遂行・管理できる能力</a:t>
            </a:r>
          </a:p>
          <a:p>
            <a:pPr marL="171450" indent="-171450">
              <a:buFont typeface="Wingdings" charset="2"/>
              <a:buChar char="v"/>
            </a:pPr>
            <a:r>
              <a:rPr lang="ja-JP" altLang="en-US" sz="1200" dirty="0" smtClean="0">
                <a:solidFill>
                  <a:srgbClr val="FFFFFF"/>
                </a:solidFill>
              </a:rPr>
              <a:t>納得を引き出すドキュメンテーションやプレゼンのスキル</a:t>
            </a:r>
            <a:endParaRPr lang="en-US" altLang="ja-JP" sz="1200" dirty="0" smtClean="0">
              <a:solidFill>
                <a:srgbClr val="FFFFFF"/>
              </a:solidFill>
            </a:endParaRPr>
          </a:p>
        </p:txBody>
      </p:sp>
      <p:sp>
        <p:nvSpPr>
          <p:cNvPr id="26" name="角丸四角形 25"/>
          <p:cNvSpPr/>
          <p:nvPr/>
        </p:nvSpPr>
        <p:spPr>
          <a:xfrm>
            <a:off x="1143000" y="1143000"/>
            <a:ext cx="2533805" cy="359318"/>
          </a:xfrm>
          <a:prstGeom prst="roundRect">
            <a:avLst>
              <a:gd name="adj" fmla="val 0"/>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lang="ja-JP" altLang="en-US" sz="2000" dirty="0" smtClean="0">
                <a:solidFill>
                  <a:srgbClr val="FFFFFF"/>
                </a:solidFill>
              </a:rPr>
              <a:t>１</a:t>
            </a:r>
            <a:r>
              <a:rPr lang="en-US" altLang="ja-JP" sz="2000" dirty="0" smtClean="0">
                <a:solidFill>
                  <a:srgbClr val="FFFFFF"/>
                </a:solidFill>
              </a:rPr>
              <a:t>.</a:t>
            </a:r>
            <a:r>
              <a:rPr lang="ja-JP" altLang="en-US" sz="2000" dirty="0" smtClean="0">
                <a:solidFill>
                  <a:srgbClr val="FFFFFF"/>
                </a:solidFill>
              </a:rPr>
              <a:t>０</a:t>
            </a:r>
            <a:endParaRPr kumimoji="1" lang="ja-JP" altLang="en-US" sz="2000" dirty="0">
              <a:solidFill>
                <a:srgbClr val="FFFFFF"/>
              </a:solidFill>
            </a:endParaRPr>
          </a:p>
        </p:txBody>
      </p:sp>
      <p:sp>
        <p:nvSpPr>
          <p:cNvPr id="27" name="角丸四角形 26"/>
          <p:cNvSpPr/>
          <p:nvPr/>
        </p:nvSpPr>
        <p:spPr>
          <a:xfrm>
            <a:off x="6384074" y="1143000"/>
            <a:ext cx="2533805" cy="359318"/>
          </a:xfrm>
          <a:prstGeom prst="roundRect">
            <a:avLst>
              <a:gd name="adj" fmla="val 0"/>
            </a:avLst>
          </a:prstGeom>
          <a:solidFill>
            <a:srgbClr val="0000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kumimoji="1" lang="ja-JP" altLang="en-US" sz="2000" dirty="0" smtClean="0">
                <a:solidFill>
                  <a:srgbClr val="FFFFFF"/>
                </a:solidFill>
              </a:rPr>
              <a:t>３</a:t>
            </a:r>
            <a:r>
              <a:rPr kumimoji="1" lang="en-US" altLang="ja-JP" sz="2000" dirty="0" smtClean="0">
                <a:solidFill>
                  <a:srgbClr val="FFFFFF"/>
                </a:solidFill>
              </a:rPr>
              <a:t>.</a:t>
            </a:r>
            <a:r>
              <a:rPr kumimoji="1" lang="ja-JP" altLang="en-US" sz="2000" dirty="0" smtClean="0">
                <a:solidFill>
                  <a:srgbClr val="FFFFFF"/>
                </a:solidFill>
              </a:rPr>
              <a:t>０</a:t>
            </a:r>
            <a:endParaRPr kumimoji="1" lang="ja-JP" altLang="en-US" sz="2000" dirty="0">
              <a:solidFill>
                <a:srgbClr val="FFFFFF"/>
              </a:solidFill>
            </a:endParaRPr>
          </a:p>
        </p:txBody>
      </p:sp>
      <p:sp>
        <p:nvSpPr>
          <p:cNvPr id="28" name="角丸四角形 27"/>
          <p:cNvSpPr/>
          <p:nvPr/>
        </p:nvSpPr>
        <p:spPr>
          <a:xfrm>
            <a:off x="3754244" y="1143000"/>
            <a:ext cx="2533805" cy="359318"/>
          </a:xfrm>
          <a:prstGeom prst="roundRect">
            <a:avLst>
              <a:gd name="adj" fmla="val 0"/>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rgbClr val="FFFFFF"/>
                </a:solidFill>
              </a:rPr>
              <a:t>営業</a:t>
            </a:r>
            <a:r>
              <a:rPr kumimoji="1" lang="en-US" altLang="ja-JP" sz="2000" dirty="0" smtClean="0">
                <a:solidFill>
                  <a:srgbClr val="FFFFFF"/>
                </a:solidFill>
              </a:rPr>
              <a:t> </a:t>
            </a:r>
            <a:r>
              <a:rPr kumimoji="1" lang="ja-JP" altLang="en-US" sz="2000" dirty="0" smtClean="0">
                <a:solidFill>
                  <a:srgbClr val="FFFFFF"/>
                </a:solidFill>
              </a:rPr>
              <a:t>２</a:t>
            </a:r>
            <a:r>
              <a:rPr kumimoji="1" lang="en-US" altLang="ja-JP" sz="2000" dirty="0" smtClean="0">
                <a:solidFill>
                  <a:srgbClr val="FFFFFF"/>
                </a:solidFill>
              </a:rPr>
              <a:t>.</a:t>
            </a:r>
            <a:r>
              <a:rPr kumimoji="1" lang="ja-JP" altLang="en-US" sz="2000" dirty="0" smtClean="0">
                <a:solidFill>
                  <a:srgbClr val="FFFFFF"/>
                </a:solidFill>
              </a:rPr>
              <a:t>０</a:t>
            </a:r>
            <a:endParaRPr kumimoji="1" lang="ja-JP" altLang="en-US" sz="2000" dirty="0">
              <a:solidFill>
                <a:srgbClr val="FFFFFF"/>
              </a:solidFill>
            </a:endParaRPr>
          </a:p>
        </p:txBody>
      </p:sp>
      <p:sp>
        <p:nvSpPr>
          <p:cNvPr id="29" name="ホームベース 28"/>
          <p:cNvSpPr/>
          <p:nvPr/>
        </p:nvSpPr>
        <p:spPr>
          <a:xfrm>
            <a:off x="269489" y="11430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smtClean="0">
                <a:solidFill>
                  <a:srgbClr val="FFFFFF"/>
                </a:solidFill>
              </a:rPr>
              <a:t>バージョン</a:t>
            </a:r>
            <a:endParaRPr kumimoji="1" lang="ja-JP" altLang="en-US" sz="900" dirty="0">
              <a:solidFill>
                <a:srgbClr val="FFFFFF"/>
              </a:solidFill>
            </a:endParaRPr>
          </a:p>
        </p:txBody>
      </p:sp>
      <p:sp>
        <p:nvSpPr>
          <p:cNvPr id="30" name="ホームベース 29"/>
          <p:cNvSpPr/>
          <p:nvPr/>
        </p:nvSpPr>
        <p:spPr>
          <a:xfrm>
            <a:off x="269489" y="1558073"/>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スタイル</a:t>
            </a:r>
            <a:endParaRPr kumimoji="1" lang="ja-JP" altLang="en-US" sz="1000" dirty="0">
              <a:solidFill>
                <a:srgbClr val="FFFFFF"/>
              </a:solidFill>
            </a:endParaRPr>
          </a:p>
        </p:txBody>
      </p:sp>
      <p:sp>
        <p:nvSpPr>
          <p:cNvPr id="31" name="ホームベース 30"/>
          <p:cNvSpPr/>
          <p:nvPr/>
        </p:nvSpPr>
        <p:spPr>
          <a:xfrm>
            <a:off x="269489" y="1979344"/>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活動起点</a:t>
            </a:r>
            <a:endParaRPr kumimoji="1" lang="ja-JP" altLang="en-US" sz="1000" dirty="0">
              <a:solidFill>
                <a:srgbClr val="FFFFFF"/>
              </a:solidFill>
            </a:endParaRPr>
          </a:p>
        </p:txBody>
      </p:sp>
      <p:sp>
        <p:nvSpPr>
          <p:cNvPr id="32" name="ホームベース 31"/>
          <p:cNvSpPr/>
          <p:nvPr/>
        </p:nvSpPr>
        <p:spPr>
          <a:xfrm>
            <a:off x="269489" y="40386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営業活動</a:t>
            </a:r>
            <a:endParaRPr kumimoji="1" lang="en-US" altLang="ja-JP" sz="1000" dirty="0" smtClean="0">
              <a:solidFill>
                <a:srgbClr val="FFFFFF"/>
              </a:solidFill>
            </a:endParaRPr>
          </a:p>
          <a:p>
            <a:pPr algn="ctr"/>
            <a:r>
              <a:rPr lang="ja-JP" altLang="en-US" sz="1000" dirty="0" smtClean="0">
                <a:solidFill>
                  <a:srgbClr val="FFFFFF"/>
                </a:solidFill>
              </a:rPr>
              <a:t>プロセス</a:t>
            </a:r>
            <a:endParaRPr kumimoji="1" lang="ja-JP" altLang="en-US" sz="1000" dirty="0">
              <a:solidFill>
                <a:srgbClr val="FFFFFF"/>
              </a:solidFill>
            </a:endParaRPr>
          </a:p>
        </p:txBody>
      </p:sp>
      <p:sp>
        <p:nvSpPr>
          <p:cNvPr id="33" name="ホームベース 32"/>
          <p:cNvSpPr/>
          <p:nvPr/>
        </p:nvSpPr>
        <p:spPr>
          <a:xfrm>
            <a:off x="269489" y="3142788"/>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800" dirty="0" smtClean="0">
                <a:solidFill>
                  <a:srgbClr val="FFFFFF"/>
                </a:solidFill>
              </a:rPr>
              <a:t>カウンターパート</a:t>
            </a:r>
            <a:endParaRPr kumimoji="1" lang="ja-JP" altLang="en-US" sz="800" dirty="0">
              <a:solidFill>
                <a:srgbClr val="FFFFFF"/>
              </a:solidFill>
            </a:endParaRPr>
          </a:p>
        </p:txBody>
      </p:sp>
      <p:sp>
        <p:nvSpPr>
          <p:cNvPr id="34" name="ホームベース 33"/>
          <p:cNvSpPr/>
          <p:nvPr/>
        </p:nvSpPr>
        <p:spPr>
          <a:xfrm>
            <a:off x="269489" y="5584282"/>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00" dirty="0" smtClean="0">
                <a:solidFill>
                  <a:srgbClr val="FFFFFF"/>
                </a:solidFill>
              </a:rPr>
              <a:t>求められる</a:t>
            </a:r>
            <a:r>
              <a:rPr kumimoji="1" lang="ja-JP" altLang="en-US" sz="1000" dirty="0" smtClean="0">
                <a:solidFill>
                  <a:srgbClr val="FFFFFF"/>
                </a:solidFill>
              </a:rPr>
              <a:t>能力</a:t>
            </a:r>
            <a:endParaRPr kumimoji="1" lang="ja-JP" altLang="en-US" sz="1000" dirty="0">
              <a:solidFill>
                <a:srgbClr val="FFFFFF"/>
              </a:solidFill>
            </a:endParaRPr>
          </a:p>
        </p:txBody>
      </p:sp>
      <p:sp>
        <p:nvSpPr>
          <p:cNvPr id="35" name="ホームベース 34"/>
          <p:cNvSpPr/>
          <p:nvPr/>
        </p:nvSpPr>
        <p:spPr>
          <a:xfrm>
            <a:off x="269489" y="2590800"/>
            <a:ext cx="805366" cy="359318"/>
          </a:xfrm>
          <a:prstGeom prst="homePlate">
            <a:avLst/>
          </a:prstGeom>
          <a:solidFill>
            <a:srgbClr val="008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000" dirty="0" smtClean="0">
                <a:solidFill>
                  <a:srgbClr val="FFFFFF"/>
                </a:solidFill>
              </a:rPr>
              <a:t>提供価値</a:t>
            </a:r>
            <a:endParaRPr kumimoji="1" lang="ja-JP" altLang="en-US" sz="1000" dirty="0">
              <a:solidFill>
                <a:srgbClr val="FFFFFF"/>
              </a:solidFill>
            </a:endParaRPr>
          </a:p>
        </p:txBody>
      </p:sp>
    </p:spTree>
    <p:extLst>
      <p:ext uri="{BB962C8B-B14F-4D97-AF65-F5344CB8AC3E}">
        <p14:creationId xmlns:p14="http://schemas.microsoft.com/office/powerpoint/2010/main" val="426815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right)">
                                      <p:cBhvr>
                                        <p:cTn id="24" dur="500"/>
                                        <p:tgtEl>
                                          <p:spTgt spid="21"/>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ppt_x</p:attrName>
                                        </p:attrNameLst>
                                      </p:cBhvr>
                                      <p:tavLst>
                                        <p:tav tm="0">
                                          <p:val>
                                            <p:strVal val="#ppt_x-#ppt_w*1.125000"/>
                                          </p:val>
                                        </p:tav>
                                        <p:tav tm="100000">
                                          <p:val>
                                            <p:strVal val="#ppt_x"/>
                                          </p:val>
                                        </p:tav>
                                      </p:tavLst>
                                    </p:anim>
                                    <p:animEffect transition="in" filter="wipe(right)">
                                      <p:cBhvr>
                                        <p:cTn id="28" dur="500"/>
                                        <p:tgtEl>
                                          <p:spTgt spid="24"/>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8" grpId="0" animBg="1"/>
      <p:bldP spid="21" grpId="0" animBg="1"/>
      <p:bldP spid="24"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a:t>
            </a:r>
            <a:r>
              <a:rPr lang="ja-JP" altLang="en-US" dirty="0" smtClean="0"/>
              <a:t>：営業（３）　</a:t>
            </a:r>
            <a:r>
              <a:rPr lang="ja-JP" altLang="en-US" sz="2800" dirty="0" smtClean="0">
                <a:ea typeface="ＭＳ Ｐゴシック" charset="-128"/>
              </a:rPr>
              <a:t>営業力の構成区分構造</a:t>
            </a:r>
          </a:p>
        </p:txBody>
      </p:sp>
      <p:sp>
        <p:nvSpPr>
          <p:cNvPr id="2" name="角丸四角形 1"/>
          <p:cNvSpPr/>
          <p:nvPr/>
        </p:nvSpPr>
        <p:spPr bwMode="auto">
          <a:xfrm>
            <a:off x="1014248" y="4168823"/>
            <a:ext cx="7123385" cy="2350817"/>
          </a:xfrm>
          <a:prstGeom prst="roundRect">
            <a:avLst>
              <a:gd name="adj" fmla="val 0"/>
            </a:avLst>
          </a:prstGeom>
          <a:solidFill>
            <a:schemeClr val="accent3">
              <a:lumMod val="50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人間力</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8" name="正方形/長方形 27"/>
          <p:cNvSpPr/>
          <p:nvPr/>
        </p:nvSpPr>
        <p:spPr>
          <a:xfrm>
            <a:off x="1136753" y="4546281"/>
            <a:ext cx="6883234" cy="1892826"/>
          </a:xfrm>
          <a:prstGeom prst="rect">
            <a:avLst/>
          </a:prstGeom>
        </p:spPr>
        <p:txBody>
          <a:bodyPr wrap="square">
            <a:spAutoFit/>
          </a:bodyPr>
          <a:lstStyle/>
          <a:p>
            <a:pPr marL="285750" indent="-285750">
              <a:buFont typeface="Wingdings" pitchFamily="2" charset="2"/>
              <a:buChar char="l"/>
            </a:pPr>
            <a:r>
              <a:rPr lang="ja-JP" altLang="en-US" sz="1400" dirty="0" smtClean="0">
                <a:solidFill>
                  <a:schemeClr val="bg1"/>
                </a:solidFill>
                <a:latin typeface="メイリオ"/>
                <a:ea typeface="メイリオ"/>
                <a:cs typeface="メイリオ"/>
              </a:rPr>
              <a:t>お客</a:t>
            </a:r>
            <a:r>
              <a:rPr lang="ja-JP" altLang="en-US" sz="1400" dirty="0">
                <a:solidFill>
                  <a:schemeClr val="bg1"/>
                </a:solidFill>
                <a:latin typeface="メイリオ"/>
                <a:ea typeface="メイリオ"/>
                <a:cs typeface="メイリオ"/>
              </a:rPr>
              <a:t>様のあるべき姿の実現と、営業目標</a:t>
            </a:r>
            <a:r>
              <a:rPr lang="ja-JP" altLang="en-US" sz="1400" dirty="0" smtClean="0">
                <a:solidFill>
                  <a:schemeClr val="bg1"/>
                </a:solidFill>
                <a:latin typeface="メイリオ"/>
                <a:ea typeface="メイリオ"/>
                <a:cs typeface="メイリオ"/>
              </a:rPr>
              <a:t>達成の</a:t>
            </a:r>
            <a:r>
              <a:rPr lang="ja-JP" altLang="en-US" sz="1400" dirty="0">
                <a:solidFill>
                  <a:schemeClr val="bg1"/>
                </a:solidFill>
                <a:latin typeface="メイリオ"/>
                <a:ea typeface="メイリオ"/>
                <a:cs typeface="メイリオ"/>
              </a:rPr>
              <a:t>両立を行う自立的行</a:t>
            </a:r>
            <a:r>
              <a:rPr lang="ja-JP" altLang="en-US" sz="1400" dirty="0" smtClean="0">
                <a:solidFill>
                  <a:schemeClr val="bg1"/>
                </a:solidFill>
                <a:latin typeface="メイリオ"/>
                <a:ea typeface="メイリオ"/>
                <a:cs typeface="メイリオ"/>
              </a:rPr>
              <a:t>動力</a:t>
            </a:r>
            <a:endParaRPr lang="ja-JP" altLang="en-US" sz="1400" dirty="0">
              <a:solidFill>
                <a:schemeClr val="bg1"/>
              </a:solidFill>
              <a:latin typeface="メイリオ"/>
              <a:ea typeface="メイリオ"/>
              <a:cs typeface="メイリオ"/>
            </a:endParaRPr>
          </a:p>
          <a:p>
            <a:pPr marL="285750" indent="-285750">
              <a:buFont typeface="Wingdings" pitchFamily="2" charset="2"/>
              <a:buChar char="l"/>
            </a:pPr>
            <a:r>
              <a:rPr lang="ja-JP" altLang="en-US" sz="1400" dirty="0" smtClean="0">
                <a:solidFill>
                  <a:schemeClr val="bg1"/>
                </a:solidFill>
                <a:latin typeface="メイリオ"/>
                <a:ea typeface="メイリオ"/>
                <a:cs typeface="メイリオ"/>
              </a:rPr>
              <a:t>目標</a:t>
            </a:r>
            <a:r>
              <a:rPr lang="ja-JP" altLang="en-US" sz="1400" dirty="0">
                <a:solidFill>
                  <a:schemeClr val="bg1"/>
                </a:solidFill>
                <a:latin typeface="メイリオ"/>
                <a:ea typeface="メイリオ"/>
                <a:cs typeface="メイリオ"/>
              </a:rPr>
              <a:t>達成の</a:t>
            </a:r>
            <a:r>
              <a:rPr lang="ja-JP" altLang="en-US" sz="1400" dirty="0" smtClean="0">
                <a:solidFill>
                  <a:schemeClr val="bg1"/>
                </a:solidFill>
                <a:latin typeface="メイリオ"/>
                <a:ea typeface="メイリオ"/>
                <a:cs typeface="メイリオ"/>
              </a:rPr>
              <a:t>為に自ら</a:t>
            </a:r>
            <a:r>
              <a:rPr lang="ja-JP" altLang="en-US" sz="1400" dirty="0">
                <a:solidFill>
                  <a:schemeClr val="bg1"/>
                </a:solidFill>
                <a:latin typeface="メイリオ"/>
                <a:ea typeface="メイリオ"/>
                <a:cs typeface="メイリオ"/>
              </a:rPr>
              <a:t>立てた活動プロセス</a:t>
            </a:r>
            <a:r>
              <a:rPr lang="ja-JP" altLang="en-US" sz="1400" dirty="0" smtClean="0">
                <a:solidFill>
                  <a:schemeClr val="bg1"/>
                </a:solidFill>
                <a:latin typeface="メイリオ"/>
                <a:ea typeface="メイリオ"/>
                <a:cs typeface="メイリオ"/>
              </a:rPr>
              <a:t>計画に沿って活動</a:t>
            </a:r>
            <a:r>
              <a:rPr lang="ja-JP" altLang="en-US" sz="1400" dirty="0">
                <a:solidFill>
                  <a:schemeClr val="bg1"/>
                </a:solidFill>
                <a:latin typeface="メイリオ"/>
                <a:ea typeface="メイリオ"/>
                <a:cs typeface="メイリオ"/>
              </a:rPr>
              <a:t>を遂行する能力</a:t>
            </a:r>
          </a:p>
          <a:p>
            <a:endParaRPr lang="ja-JP" altLang="en-US" sz="500" dirty="0">
              <a:solidFill>
                <a:schemeClr val="bg1"/>
              </a:solidFill>
              <a:latin typeface="メイリオ"/>
              <a:ea typeface="メイリオ"/>
              <a:cs typeface="メイリオ"/>
            </a:endParaRP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様に好かれる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目標</a:t>
            </a:r>
            <a:r>
              <a:rPr lang="ja-JP" altLang="en-US" sz="1200" dirty="0">
                <a:solidFill>
                  <a:schemeClr val="bg1"/>
                </a:solidFill>
                <a:latin typeface="メイリオ"/>
                <a:ea typeface="メイリオ"/>
                <a:cs typeface="メイリオ"/>
              </a:rPr>
              <a:t>達成に強い意欲を持つ</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目標</a:t>
            </a:r>
            <a:r>
              <a:rPr lang="ja-JP" altLang="en-US" sz="1200" dirty="0">
                <a:solidFill>
                  <a:schemeClr val="bg1"/>
                </a:solidFill>
                <a:latin typeface="メイリオ"/>
                <a:ea typeface="メイリオ"/>
                <a:cs typeface="メイリオ"/>
              </a:rPr>
              <a:t>意識を持って積極的に行動する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自分</a:t>
            </a:r>
            <a:r>
              <a:rPr lang="ja-JP" altLang="en-US" sz="1200" dirty="0">
                <a:solidFill>
                  <a:schemeClr val="bg1"/>
                </a:solidFill>
                <a:latin typeface="メイリオ"/>
                <a:ea typeface="メイリオ"/>
                <a:cs typeface="メイリオ"/>
              </a:rPr>
              <a:t>の役割を認識して責任を持って行動する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案件</a:t>
            </a:r>
            <a:r>
              <a:rPr lang="ja-JP" altLang="en-US" sz="1200" dirty="0">
                <a:solidFill>
                  <a:schemeClr val="bg1"/>
                </a:solidFill>
                <a:latin typeface="メイリオ"/>
                <a:ea typeface="メイリオ"/>
                <a:cs typeface="メイリオ"/>
              </a:rPr>
              <a:t>毎に行動計画を立案し、活動プロセス</a:t>
            </a:r>
            <a:r>
              <a:rPr lang="ja-JP" altLang="en-US" sz="1200" dirty="0" smtClean="0">
                <a:solidFill>
                  <a:schemeClr val="bg1"/>
                </a:solidFill>
                <a:latin typeface="メイリオ"/>
                <a:ea typeface="メイリオ"/>
                <a:cs typeface="メイリオ"/>
              </a:rPr>
              <a:t>に応じた</a:t>
            </a:r>
            <a:r>
              <a:rPr lang="ja-JP" altLang="en-US" sz="1200" dirty="0">
                <a:solidFill>
                  <a:schemeClr val="bg1"/>
                </a:solidFill>
                <a:latin typeface="メイリオ"/>
                <a:ea typeface="メイリオ"/>
                <a:cs typeface="メイリオ"/>
              </a:rPr>
              <a:t>行動ができる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活動</a:t>
            </a:r>
            <a:r>
              <a:rPr lang="ja-JP" altLang="en-US" sz="1200" dirty="0">
                <a:solidFill>
                  <a:schemeClr val="bg1"/>
                </a:solidFill>
                <a:latin typeface="メイリオ"/>
                <a:ea typeface="メイリオ"/>
                <a:cs typeface="メイリオ"/>
              </a:rPr>
              <a:t>プロセスの段階に応じた業務が遂行</a:t>
            </a:r>
            <a:r>
              <a:rPr lang="ja-JP" altLang="en-US" sz="1200" dirty="0" smtClean="0">
                <a:solidFill>
                  <a:schemeClr val="bg1"/>
                </a:solidFill>
                <a:latin typeface="メイリオ"/>
                <a:ea typeface="メイリオ"/>
                <a:cs typeface="メイリオ"/>
              </a:rPr>
              <a:t>出来進捗</a:t>
            </a:r>
            <a:r>
              <a:rPr lang="ja-JP" altLang="en-US" sz="1200" dirty="0">
                <a:solidFill>
                  <a:schemeClr val="bg1"/>
                </a:solidFill>
                <a:latin typeface="メイリオ"/>
                <a:ea typeface="メイリオ"/>
                <a:cs typeface="メイリオ"/>
              </a:rPr>
              <a:t>や結果を把握し、報告が出来る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a:t>
            </a:r>
            <a:r>
              <a:rPr lang="en-US" altLang="ja-JP" sz="1200" dirty="0">
                <a:solidFill>
                  <a:schemeClr val="bg1"/>
                </a:solidFill>
                <a:latin typeface="メイリオ"/>
                <a:ea typeface="メイリオ"/>
                <a:cs typeface="メイリオ"/>
              </a:rPr>
              <a:t>/</a:t>
            </a:r>
            <a:r>
              <a:rPr lang="ja-JP" altLang="en-US" sz="1200" dirty="0">
                <a:solidFill>
                  <a:schemeClr val="bg1"/>
                </a:solidFill>
                <a:latin typeface="メイリオ"/>
                <a:ea typeface="メイリオ"/>
                <a:cs typeface="メイリオ"/>
              </a:rPr>
              <a:t>同僚との信頼関係を構築・維持できる</a:t>
            </a:r>
          </a:p>
        </p:txBody>
      </p:sp>
      <p:sp>
        <p:nvSpPr>
          <p:cNvPr id="23" name="角丸四角形 22"/>
          <p:cNvSpPr/>
          <p:nvPr/>
        </p:nvSpPr>
        <p:spPr bwMode="auto">
          <a:xfrm>
            <a:off x="1006366" y="2241057"/>
            <a:ext cx="3489433" cy="1905000"/>
          </a:xfrm>
          <a:prstGeom prst="roundRect">
            <a:avLst>
              <a:gd name="adj" fmla="val 0"/>
            </a:avLst>
          </a:prstGeom>
          <a:solidFill>
            <a:srgbClr val="0000FF"/>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知　識</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4" name="角丸四角形 23"/>
          <p:cNvSpPr/>
          <p:nvPr/>
        </p:nvSpPr>
        <p:spPr bwMode="auto">
          <a:xfrm>
            <a:off x="4648200" y="2239439"/>
            <a:ext cx="3489433" cy="187584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1" i="0" u="none" strike="noStrike" cap="none" normalizeH="0" baseline="0" dirty="0" smtClean="0">
                <a:ln>
                  <a:noFill/>
                </a:ln>
                <a:solidFill>
                  <a:schemeClr val="bg1"/>
                </a:solidFill>
                <a:effectLst/>
                <a:latin typeface="メイリオ"/>
                <a:ea typeface="メイリオ"/>
                <a:cs typeface="メイリオ"/>
              </a:rPr>
              <a:t>スキル</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dirty="0">
              <a:solidFill>
                <a:schemeClr val="bg1"/>
              </a:solidFill>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2400" b="0" i="0" u="none" strike="noStrike" cap="none" normalizeH="0" baseline="0" dirty="0" smtClean="0">
              <a:ln>
                <a:noFill/>
              </a:ln>
              <a:solidFill>
                <a:schemeClr val="bg1"/>
              </a:solidFill>
              <a:effectLst/>
              <a:latin typeface="メイリオ"/>
              <a:ea typeface="メイリオ"/>
              <a:cs typeface="メイリオ"/>
            </a:endParaRPr>
          </a:p>
        </p:txBody>
      </p:sp>
      <p:sp>
        <p:nvSpPr>
          <p:cNvPr id="25" name="正方形/長方形 24"/>
          <p:cNvSpPr/>
          <p:nvPr/>
        </p:nvSpPr>
        <p:spPr>
          <a:xfrm>
            <a:off x="1014249" y="2778489"/>
            <a:ext cx="3489432" cy="1292662"/>
          </a:xfrm>
          <a:prstGeom prst="rect">
            <a:avLst/>
          </a:prstGeom>
        </p:spPr>
        <p:txBody>
          <a:bodyPr wrap="square">
            <a:spAutoFit/>
          </a:bodyPr>
          <a:lstStyle/>
          <a:p>
            <a:r>
              <a:rPr lang="ja-JP" altLang="en-US" sz="1400" dirty="0" smtClean="0">
                <a:solidFill>
                  <a:schemeClr val="bg1"/>
                </a:solidFill>
                <a:latin typeface="メイリオ"/>
                <a:ea typeface="メイリオ"/>
                <a:cs typeface="メイリオ"/>
              </a:rPr>
              <a:t>円滑な営業活動のための社会や顧客、自社や他社、</a:t>
            </a:r>
            <a:r>
              <a:rPr lang="en-US" altLang="ja-JP" sz="1400" dirty="0" smtClean="0">
                <a:solidFill>
                  <a:schemeClr val="bg1"/>
                </a:solidFill>
                <a:latin typeface="メイリオ"/>
                <a:ea typeface="メイリオ"/>
                <a:cs typeface="メイリオ"/>
              </a:rPr>
              <a:t>IT</a:t>
            </a:r>
            <a:r>
              <a:rPr lang="ja-JP" altLang="en-US" sz="1400" dirty="0" smtClean="0">
                <a:solidFill>
                  <a:schemeClr val="bg1"/>
                </a:solidFill>
                <a:latin typeface="メイリオ"/>
                <a:ea typeface="メイリオ"/>
                <a:cs typeface="メイリオ"/>
              </a:rPr>
              <a:t>や業務に</a:t>
            </a:r>
            <a:r>
              <a:rPr lang="ja-JP" altLang="en-US" sz="1400" dirty="0">
                <a:solidFill>
                  <a:schemeClr val="bg1"/>
                </a:solidFill>
                <a:latin typeface="メイリオ"/>
                <a:ea typeface="メイリオ"/>
                <a:cs typeface="メイリオ"/>
              </a:rPr>
              <a:t>ついての</a:t>
            </a:r>
            <a:r>
              <a:rPr lang="ja-JP" altLang="en-US" sz="1400" dirty="0" smtClean="0">
                <a:solidFill>
                  <a:schemeClr val="bg1"/>
                </a:solidFill>
                <a:latin typeface="メイリオ"/>
                <a:ea typeface="メイリオ"/>
                <a:cs typeface="メイリオ"/>
              </a:rPr>
              <a:t>知識 </a:t>
            </a:r>
            <a:endParaRPr lang="en-US" altLang="ja-JP" sz="1400" dirty="0" smtClean="0">
              <a:solidFill>
                <a:schemeClr val="bg1"/>
              </a:solidFill>
              <a:latin typeface="メイリオ"/>
              <a:ea typeface="メイリオ"/>
              <a:cs typeface="メイリオ"/>
            </a:endParaRPr>
          </a:p>
          <a:p>
            <a:r>
              <a:rPr lang="ja-JP" altLang="en-US" sz="1400" dirty="0" smtClean="0">
                <a:solidFill>
                  <a:schemeClr val="bg1"/>
                </a:solidFill>
                <a:latin typeface="メイリオ"/>
                <a:ea typeface="メイリオ"/>
                <a:cs typeface="メイリオ"/>
              </a:rPr>
              <a:t>  </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様との会話を深める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戦略</a:t>
            </a:r>
            <a:r>
              <a:rPr lang="ja-JP" altLang="en-US" sz="1200" dirty="0">
                <a:solidFill>
                  <a:schemeClr val="bg1"/>
                </a:solidFill>
                <a:latin typeface="メイリオ"/>
                <a:ea typeface="メイリオ"/>
                <a:cs typeface="メイリオ"/>
              </a:rPr>
              <a:t>立案や提案策定の基盤とする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取引上</a:t>
            </a:r>
            <a:r>
              <a:rPr lang="ja-JP" altLang="en-US" sz="1200" dirty="0">
                <a:solidFill>
                  <a:schemeClr val="bg1"/>
                </a:solidFill>
                <a:latin typeface="メイリオ"/>
                <a:ea typeface="メイリオ"/>
                <a:cs typeface="メイリオ"/>
              </a:rPr>
              <a:t>の契約や手続きを円滑に進める</a:t>
            </a:r>
          </a:p>
        </p:txBody>
      </p:sp>
      <p:sp>
        <p:nvSpPr>
          <p:cNvPr id="26" name="正方形/長方形 25"/>
          <p:cNvSpPr/>
          <p:nvPr/>
        </p:nvSpPr>
        <p:spPr>
          <a:xfrm>
            <a:off x="4663968" y="2778489"/>
            <a:ext cx="3489433" cy="1261884"/>
          </a:xfrm>
          <a:prstGeom prst="rect">
            <a:avLst/>
          </a:prstGeom>
        </p:spPr>
        <p:txBody>
          <a:bodyPr wrap="square">
            <a:spAutoFit/>
          </a:bodyPr>
          <a:lstStyle/>
          <a:p>
            <a:r>
              <a:rPr lang="ja-JP" altLang="en-US" sz="1400" dirty="0">
                <a:solidFill>
                  <a:schemeClr val="bg1"/>
                </a:solidFill>
                <a:latin typeface="メイリオ"/>
                <a:ea typeface="メイリオ"/>
                <a:cs typeface="メイリオ"/>
              </a:rPr>
              <a:t>営業活動の効率向上や顧客満足度</a:t>
            </a:r>
            <a:r>
              <a:rPr lang="ja-JP" altLang="en-US" sz="1400" dirty="0" smtClean="0">
                <a:solidFill>
                  <a:schemeClr val="bg1"/>
                </a:solidFill>
                <a:latin typeface="メイリオ"/>
                <a:ea typeface="メイリオ"/>
                <a:cs typeface="メイリオ"/>
              </a:rPr>
              <a:t>を高めるためるための技能</a:t>
            </a:r>
            <a:endParaRPr lang="ja-JP" altLang="en-US" sz="1200" dirty="0" smtClean="0">
              <a:solidFill>
                <a:schemeClr val="bg1"/>
              </a:solidFill>
              <a:latin typeface="メイリオ"/>
              <a:ea typeface="メイリオ"/>
              <a:cs typeface="メイリオ"/>
            </a:endParaRPr>
          </a:p>
          <a:p>
            <a:endParaRPr lang="ja-JP" altLang="en-US" sz="1200" dirty="0">
              <a:solidFill>
                <a:schemeClr val="bg1"/>
              </a:solidFill>
              <a:latin typeface="メイリオ"/>
              <a:ea typeface="メイリオ"/>
              <a:cs typeface="メイリオ"/>
            </a:endParaRP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様との交渉を効率よく進める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様との良好な関係を構築・維持する</a:t>
            </a:r>
          </a:p>
          <a:p>
            <a:pPr marL="355600" lvl="1" indent="-171450">
              <a:buFont typeface="Wingdings" pitchFamily="2" charset="2"/>
              <a:buChar char="Ø"/>
            </a:pPr>
            <a:r>
              <a:rPr lang="ja-JP" altLang="en-US" sz="1200" dirty="0" smtClean="0">
                <a:solidFill>
                  <a:schemeClr val="bg1"/>
                </a:solidFill>
                <a:latin typeface="メイリオ"/>
                <a:ea typeface="メイリオ"/>
                <a:cs typeface="メイリオ"/>
              </a:rPr>
              <a:t>お客</a:t>
            </a:r>
            <a:r>
              <a:rPr lang="ja-JP" altLang="en-US" sz="1200" dirty="0">
                <a:solidFill>
                  <a:schemeClr val="bg1"/>
                </a:solidFill>
                <a:latin typeface="メイリオ"/>
                <a:ea typeface="メイリオ"/>
                <a:cs typeface="メイリオ"/>
              </a:rPr>
              <a:t>様の課題を発掘し、提案を策定する</a:t>
            </a:r>
          </a:p>
        </p:txBody>
      </p:sp>
      <p:sp>
        <p:nvSpPr>
          <p:cNvPr id="5" name="上矢印 4"/>
          <p:cNvSpPr/>
          <p:nvPr/>
        </p:nvSpPr>
        <p:spPr bwMode="auto">
          <a:xfrm>
            <a:off x="2209800" y="4071151"/>
            <a:ext cx="1295400" cy="444044"/>
          </a:xfrm>
          <a:prstGeom prst="upArrow">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32" name="上矢印 31"/>
          <p:cNvSpPr/>
          <p:nvPr/>
        </p:nvSpPr>
        <p:spPr bwMode="auto">
          <a:xfrm>
            <a:off x="5760984" y="4071151"/>
            <a:ext cx="1295400" cy="444044"/>
          </a:xfrm>
          <a:prstGeom prst="upArrow">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16" name="AutoShape 18"/>
          <p:cNvSpPr>
            <a:spLocks noChangeArrowheads="1"/>
          </p:cNvSpPr>
          <p:nvPr/>
        </p:nvSpPr>
        <p:spPr bwMode="auto">
          <a:xfrm>
            <a:off x="1014249" y="804641"/>
            <a:ext cx="7139152" cy="1371600"/>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marL="269875" indent="-269875" algn="ctr"/>
            <a:r>
              <a:rPr lang="ja-JP" altLang="en-US" sz="2000" b="1" dirty="0">
                <a:solidFill>
                  <a:schemeClr val="bg1"/>
                </a:solidFill>
                <a:latin typeface="メイリオ"/>
                <a:ea typeface="メイリオ"/>
                <a:cs typeface="メイリオ"/>
              </a:rPr>
              <a:t>活動</a:t>
            </a:r>
            <a:r>
              <a:rPr lang="ja-JP" altLang="en-US" sz="2000" b="1" dirty="0" smtClean="0">
                <a:solidFill>
                  <a:schemeClr val="bg1"/>
                </a:solidFill>
                <a:latin typeface="メイリオ"/>
                <a:ea typeface="メイリオ"/>
                <a:cs typeface="メイリオ"/>
              </a:rPr>
              <a:t>プロセス遂行力</a:t>
            </a:r>
          </a:p>
          <a:p>
            <a:pPr marL="269875" indent="-269875"/>
            <a:endParaRPr lang="ja-JP" altLang="en-US" sz="2000" dirty="0" smtClean="0">
              <a:solidFill>
                <a:schemeClr val="bg1"/>
              </a:solidFill>
              <a:latin typeface="メイリオ"/>
              <a:ea typeface="メイリオ"/>
              <a:cs typeface="メイリオ"/>
            </a:endParaRPr>
          </a:p>
          <a:p>
            <a:pPr marL="269875" indent="-269875"/>
            <a:endParaRPr lang="ja-JP" altLang="en-US" sz="2000" dirty="0">
              <a:solidFill>
                <a:schemeClr val="bg1"/>
              </a:solidFill>
              <a:latin typeface="メイリオ"/>
              <a:ea typeface="メイリオ"/>
              <a:cs typeface="メイリオ"/>
            </a:endParaRPr>
          </a:p>
          <a:p>
            <a:pPr marL="269875" indent="-269875"/>
            <a:endParaRPr lang="ja-JP" altLang="en-US" sz="2000" dirty="0">
              <a:solidFill>
                <a:schemeClr val="bg1"/>
              </a:solidFill>
              <a:latin typeface="メイリオ"/>
              <a:ea typeface="メイリオ"/>
              <a:cs typeface="メイリオ"/>
            </a:endParaRPr>
          </a:p>
        </p:txBody>
      </p:sp>
      <p:sp>
        <p:nvSpPr>
          <p:cNvPr id="6" name="正方形/長方形 5"/>
          <p:cNvSpPr/>
          <p:nvPr/>
        </p:nvSpPr>
        <p:spPr>
          <a:xfrm>
            <a:off x="2743200" y="1303377"/>
            <a:ext cx="3954929" cy="307777"/>
          </a:xfrm>
          <a:prstGeom prst="rect">
            <a:avLst/>
          </a:prstGeom>
        </p:spPr>
        <p:txBody>
          <a:bodyPr wrap="none">
            <a:spAutoFit/>
          </a:bodyPr>
          <a:lstStyle/>
          <a:p>
            <a:r>
              <a:rPr lang="ja-JP" altLang="en-US" sz="1400" dirty="0">
                <a:solidFill>
                  <a:schemeClr val="bg1"/>
                </a:solidFill>
                <a:latin typeface="メイリオ"/>
                <a:ea typeface="メイリオ"/>
                <a:cs typeface="メイリオ"/>
              </a:rPr>
              <a:t>活動プロセスに沿って営業活動を遂行する能力</a:t>
            </a:r>
          </a:p>
        </p:txBody>
      </p:sp>
      <p:sp>
        <p:nvSpPr>
          <p:cNvPr id="7" name="正方形/長方形 6"/>
          <p:cNvSpPr/>
          <p:nvPr/>
        </p:nvSpPr>
        <p:spPr>
          <a:xfrm>
            <a:off x="2758878" y="1563469"/>
            <a:ext cx="3982553" cy="646331"/>
          </a:xfrm>
          <a:prstGeom prst="rect">
            <a:avLst/>
          </a:prstGeom>
        </p:spPr>
        <p:txBody>
          <a:bodyPr wrap="square">
            <a:spAutoFit/>
          </a:bodyPr>
          <a:lstStyle/>
          <a:p>
            <a:pPr marL="269875" indent="-269875">
              <a:buFont typeface="Wingdings" pitchFamily="2" charset="2"/>
              <a:buChar char="Ø"/>
            </a:pPr>
            <a:r>
              <a:rPr lang="ja-JP" altLang="en-US" sz="1200" dirty="0">
                <a:solidFill>
                  <a:schemeClr val="bg1"/>
                </a:solidFill>
                <a:latin typeface="メイリオ"/>
                <a:ea typeface="メイリオ"/>
                <a:cs typeface="メイリオ"/>
              </a:rPr>
              <a:t>案件ごとに活動プロセスに応じた行動を計画</a:t>
            </a:r>
          </a:p>
          <a:p>
            <a:pPr marL="269875" indent="-269875">
              <a:buFont typeface="Wingdings" pitchFamily="2" charset="2"/>
              <a:buChar char="Ø"/>
            </a:pPr>
            <a:r>
              <a:rPr lang="ja-JP" altLang="en-US" sz="1200" dirty="0">
                <a:solidFill>
                  <a:schemeClr val="bg1"/>
                </a:solidFill>
                <a:latin typeface="メイリオ"/>
                <a:ea typeface="メイリオ"/>
                <a:cs typeface="メイリオ"/>
              </a:rPr>
              <a:t>活動プロセスの段階に応じた業務を遂行</a:t>
            </a:r>
          </a:p>
          <a:p>
            <a:pPr marL="269875" indent="-269875">
              <a:buFont typeface="Wingdings" pitchFamily="2" charset="2"/>
              <a:buChar char="Ø"/>
            </a:pPr>
            <a:r>
              <a:rPr lang="ja-JP" altLang="en-US" sz="1200" dirty="0">
                <a:solidFill>
                  <a:schemeClr val="bg1"/>
                </a:solidFill>
                <a:latin typeface="メイリオ"/>
                <a:ea typeface="メイリオ"/>
                <a:cs typeface="メイリオ"/>
              </a:rPr>
              <a:t>活動プロセスの段階に応じた進捗や結果を把握</a:t>
            </a:r>
          </a:p>
        </p:txBody>
      </p:sp>
      <p:sp>
        <p:nvSpPr>
          <p:cNvPr id="9" name="四角形吹き出し 8"/>
          <p:cNvSpPr/>
          <p:nvPr/>
        </p:nvSpPr>
        <p:spPr>
          <a:xfrm>
            <a:off x="6083587" y="5158689"/>
            <a:ext cx="2298413" cy="776156"/>
          </a:xfrm>
          <a:prstGeom prst="wedgeRectCallout">
            <a:avLst>
              <a:gd name="adj1" fmla="val 7193"/>
              <a:gd name="adj2" fmla="val -66792"/>
            </a:avLst>
          </a:prstGeom>
          <a:solidFill>
            <a:schemeClr val="accent5">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spcBef>
                <a:spcPts val="0"/>
              </a:spcBef>
            </a:pPr>
            <a:r>
              <a:rPr kumimoji="0" lang="ja-JP" altLang="en-US" sz="1200" dirty="0">
                <a:solidFill>
                  <a:srgbClr val="FFFFFF"/>
                </a:solidFill>
                <a:latin typeface="メイリオ"/>
                <a:ea typeface="メイリオ"/>
                <a:cs typeface="メイリオ"/>
              </a:rPr>
              <a:t>人間力が基盤となり</a:t>
            </a:r>
            <a:r>
              <a:rPr kumimoji="0" lang="ja-JP" altLang="en-US" sz="1200" dirty="0" smtClean="0">
                <a:solidFill>
                  <a:srgbClr val="FFFFFF"/>
                </a:solidFill>
                <a:latin typeface="メイリオ"/>
                <a:ea typeface="メイリオ"/>
                <a:cs typeface="メイリオ"/>
              </a:rPr>
              <a:t>、知識</a:t>
            </a:r>
            <a:r>
              <a:rPr kumimoji="0" lang="ja-JP" altLang="en-US" sz="1200" dirty="0">
                <a:solidFill>
                  <a:srgbClr val="FFFFFF"/>
                </a:solidFill>
                <a:latin typeface="メイリオ"/>
                <a:ea typeface="メイリオ"/>
                <a:cs typeface="メイリオ"/>
              </a:rPr>
              <a:t>とスキル、活動プロセス遂行力を支える</a:t>
            </a:r>
          </a:p>
        </p:txBody>
      </p:sp>
    </p:spTree>
    <p:extLst>
      <p:ext uri="{BB962C8B-B14F-4D97-AF65-F5344CB8AC3E}">
        <p14:creationId xmlns:p14="http://schemas.microsoft.com/office/powerpoint/2010/main" val="549576530"/>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500" name="Rectangle 4"/>
          <p:cNvSpPr>
            <a:spLocks noGrp="1" noChangeArrowheads="1"/>
          </p:cNvSpPr>
          <p:nvPr>
            <p:ph type="title"/>
          </p:nvPr>
        </p:nvSpPr>
        <p:spPr/>
        <p:txBody>
          <a:bodyPr/>
          <a:lstStyle/>
          <a:p>
            <a:r>
              <a:rPr lang="ja-JP" altLang="en-US" dirty="0"/>
              <a:t>人材育成：営業</a:t>
            </a:r>
            <a:r>
              <a:rPr lang="ja-JP" altLang="en-US" dirty="0" smtClean="0"/>
              <a:t>（４）</a:t>
            </a:r>
            <a:r>
              <a:rPr lang="ja-JP" altLang="en-US" dirty="0"/>
              <a:t>　</a:t>
            </a:r>
            <a:r>
              <a:rPr lang="ja-JP" altLang="en-US" sz="2800" dirty="0" smtClean="0"/>
              <a:t>営業活動</a:t>
            </a:r>
            <a:r>
              <a:rPr lang="ja-JP" altLang="en-US" sz="2800" dirty="0"/>
              <a:t>プロセス遂行力</a:t>
            </a:r>
          </a:p>
        </p:txBody>
      </p:sp>
      <p:sp>
        <p:nvSpPr>
          <p:cNvPr id="1002529" name="AutoShape 33"/>
          <p:cNvSpPr>
            <a:spLocks noChangeArrowheads="1"/>
          </p:cNvSpPr>
          <p:nvPr/>
        </p:nvSpPr>
        <p:spPr bwMode="auto">
          <a:xfrm>
            <a:off x="927100" y="1830164"/>
            <a:ext cx="719138" cy="4230688"/>
          </a:xfrm>
          <a:prstGeom prst="roundRect">
            <a:avLst>
              <a:gd name="adj" fmla="val 0"/>
            </a:avLst>
          </a:prstGeom>
          <a:solidFill>
            <a:schemeClr val="accent3">
              <a:lumMod val="50000"/>
            </a:schemeClr>
          </a:solidFill>
          <a:ln>
            <a:noFill/>
            <a:headEnd/>
            <a:tailEnd/>
          </a:ln>
        </p:spPr>
        <p:style>
          <a:lnRef idx="1">
            <a:schemeClr val="accent6"/>
          </a:lnRef>
          <a:fillRef idx="3">
            <a:schemeClr val="accent6"/>
          </a:fillRef>
          <a:effectRef idx="2">
            <a:schemeClr val="accent6"/>
          </a:effectRef>
          <a:fontRef idx="minor">
            <a:schemeClr val="lt1"/>
          </a:fontRef>
        </p:style>
        <p:txBody>
          <a:bodyPr vert="eaVert" wrap="none" anchor="ctr"/>
          <a:lstStyle/>
          <a:p>
            <a:r>
              <a:rPr lang="ja-JP" altLang="en-US" sz="1600" dirty="0" smtClean="0">
                <a:latin typeface="メイリオ"/>
                <a:ea typeface="メイリオ"/>
                <a:cs typeface="メイリオ"/>
              </a:rPr>
              <a:t>　　　　　　　　　　　　　　　　管理者</a:t>
            </a:r>
            <a:r>
              <a:rPr lang="ja-JP" altLang="en-US" sz="1600" dirty="0">
                <a:latin typeface="メイリオ"/>
                <a:ea typeface="メイリオ"/>
                <a:cs typeface="メイリオ"/>
              </a:rPr>
              <a:t>　　</a:t>
            </a:r>
            <a:r>
              <a:rPr lang="ja-JP" altLang="en-US" sz="1600" dirty="0" smtClean="0">
                <a:latin typeface="メイリオ"/>
                <a:ea typeface="メイリオ"/>
                <a:cs typeface="メイリオ"/>
              </a:rPr>
              <a:t>　　</a:t>
            </a:r>
            <a:endParaRPr lang="ja-JP" altLang="en-US" sz="1600" dirty="0">
              <a:latin typeface="メイリオ"/>
              <a:ea typeface="メイリオ"/>
              <a:cs typeface="メイリオ"/>
            </a:endParaRPr>
          </a:p>
        </p:txBody>
      </p:sp>
      <p:sp>
        <p:nvSpPr>
          <p:cNvPr id="1002517" name="AutoShape 21"/>
          <p:cNvSpPr>
            <a:spLocks noChangeArrowheads="1"/>
          </p:cNvSpPr>
          <p:nvPr/>
        </p:nvSpPr>
        <p:spPr bwMode="auto">
          <a:xfrm>
            <a:off x="4030663" y="4721002"/>
            <a:ext cx="4276725" cy="1339850"/>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2" name="Text Box 16"/>
          <p:cNvSpPr txBox="1">
            <a:spLocks noChangeArrowheads="1"/>
          </p:cNvSpPr>
          <p:nvPr/>
        </p:nvSpPr>
        <p:spPr bwMode="auto">
          <a:xfrm>
            <a:off x="4302125" y="4803552"/>
            <a:ext cx="2097048" cy="1200329"/>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88900" indent="-88900" algn="l">
              <a:defRPr kumimoji="1" sz="2400">
                <a:solidFill>
                  <a:schemeClr val="tx1"/>
                </a:solidFill>
                <a:latin typeface="Times New Roman" pitchFamily="18" charset="0"/>
                <a:ea typeface="ＭＳ Ｐゴシック" charset="-128"/>
              </a:defRPr>
            </a:lvl1pPr>
            <a:lvl2pPr marL="365125" indent="-96838"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組織運営</a:t>
            </a:r>
          </a:p>
          <a:p>
            <a:pPr lvl="1">
              <a:buFontTx/>
              <a:buChar char="•"/>
            </a:pPr>
            <a:r>
              <a:rPr lang="ja-JP" altLang="en-US" sz="1200" dirty="0">
                <a:solidFill>
                  <a:schemeClr val="bg1"/>
                </a:solidFill>
                <a:latin typeface="メイリオ"/>
                <a:ea typeface="メイリオ"/>
                <a:cs typeface="メイリオ"/>
              </a:rPr>
              <a:t>組織戦略の策定</a:t>
            </a:r>
          </a:p>
          <a:p>
            <a:pPr lvl="1">
              <a:buFontTx/>
              <a:buChar char="•"/>
            </a:pPr>
            <a:r>
              <a:rPr lang="ja-JP" altLang="en-US" sz="1200" dirty="0">
                <a:solidFill>
                  <a:schemeClr val="bg1"/>
                </a:solidFill>
                <a:latin typeface="メイリオ"/>
                <a:ea typeface="メイリオ"/>
                <a:cs typeface="メイリオ"/>
              </a:rPr>
              <a:t>目標の設定と管理</a:t>
            </a:r>
          </a:p>
          <a:p>
            <a:pPr lvl="1">
              <a:buFontTx/>
              <a:buChar char="•"/>
            </a:pPr>
            <a:r>
              <a:rPr lang="ja-JP" altLang="en-US" sz="1200" dirty="0">
                <a:solidFill>
                  <a:schemeClr val="bg1"/>
                </a:solidFill>
                <a:latin typeface="メイリオ"/>
                <a:ea typeface="メイリオ"/>
                <a:cs typeface="メイリオ"/>
              </a:rPr>
              <a:t>進捗管理</a:t>
            </a:r>
          </a:p>
          <a:p>
            <a:pPr lvl="1">
              <a:buFontTx/>
              <a:buChar char="•"/>
            </a:pPr>
            <a:r>
              <a:rPr lang="ja-JP" altLang="en-US" sz="1200" dirty="0">
                <a:solidFill>
                  <a:schemeClr val="bg1"/>
                </a:solidFill>
                <a:latin typeface="メイリオ"/>
                <a:ea typeface="メイリオ"/>
                <a:cs typeface="メイリオ"/>
              </a:rPr>
              <a:t>パフォーマンス管理</a:t>
            </a:r>
          </a:p>
          <a:p>
            <a:pPr lvl="1">
              <a:buFontTx/>
              <a:buChar char="•"/>
            </a:pPr>
            <a:r>
              <a:rPr lang="ja-JP" altLang="en-US" sz="1200" dirty="0">
                <a:solidFill>
                  <a:schemeClr val="bg1"/>
                </a:solidFill>
                <a:latin typeface="メイリオ"/>
                <a:ea typeface="メイリオ"/>
                <a:cs typeface="メイリオ"/>
              </a:rPr>
              <a:t>リソースの調達と調整</a:t>
            </a:r>
          </a:p>
        </p:txBody>
      </p:sp>
      <p:sp>
        <p:nvSpPr>
          <p:cNvPr id="1002521" name="Text Box 25"/>
          <p:cNvSpPr txBox="1">
            <a:spLocks noChangeArrowheads="1"/>
          </p:cNvSpPr>
          <p:nvPr/>
        </p:nvSpPr>
        <p:spPr bwMode="auto">
          <a:xfrm>
            <a:off x="6281738" y="4800377"/>
            <a:ext cx="1675139" cy="830997"/>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88900" indent="-88900" algn="l">
              <a:defRPr kumimoji="1" sz="2400">
                <a:solidFill>
                  <a:schemeClr val="tx1"/>
                </a:solidFill>
                <a:latin typeface="Times New Roman" pitchFamily="18" charset="0"/>
                <a:ea typeface="ＭＳ Ｐゴシック" charset="-128"/>
              </a:defRPr>
            </a:lvl1pPr>
            <a:lvl2pPr marL="365125" indent="-96838"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個人育成</a:t>
            </a:r>
          </a:p>
          <a:p>
            <a:pPr lvl="1">
              <a:buFontTx/>
              <a:buChar char="•"/>
            </a:pPr>
            <a:r>
              <a:rPr lang="ja-JP" altLang="en-US" sz="1200" dirty="0">
                <a:solidFill>
                  <a:schemeClr val="bg1"/>
                </a:solidFill>
                <a:latin typeface="メイリオ"/>
                <a:ea typeface="メイリオ"/>
                <a:cs typeface="メイリオ"/>
              </a:rPr>
              <a:t>育成目標の設定</a:t>
            </a:r>
          </a:p>
          <a:p>
            <a:pPr lvl="1">
              <a:buFontTx/>
              <a:buChar char="•"/>
            </a:pPr>
            <a:r>
              <a:rPr lang="ja-JP" altLang="en-US" sz="1200" dirty="0">
                <a:solidFill>
                  <a:schemeClr val="bg1"/>
                </a:solidFill>
                <a:latin typeface="メイリオ"/>
                <a:ea typeface="メイリオ"/>
                <a:cs typeface="メイリオ"/>
              </a:rPr>
              <a:t>実行支援</a:t>
            </a:r>
          </a:p>
          <a:p>
            <a:pPr lvl="1">
              <a:buFontTx/>
              <a:buChar char="•"/>
            </a:pPr>
            <a:r>
              <a:rPr lang="ja-JP" altLang="en-US" sz="1200" dirty="0">
                <a:solidFill>
                  <a:schemeClr val="bg1"/>
                </a:solidFill>
                <a:latin typeface="メイリオ"/>
                <a:ea typeface="メイリオ"/>
                <a:cs typeface="メイリオ"/>
              </a:rPr>
              <a:t>実行環境の整備</a:t>
            </a:r>
          </a:p>
        </p:txBody>
      </p:sp>
      <p:sp>
        <p:nvSpPr>
          <p:cNvPr id="1002522" name="AutoShape 26"/>
          <p:cNvSpPr>
            <a:spLocks noChangeArrowheads="1"/>
          </p:cNvSpPr>
          <p:nvPr/>
        </p:nvSpPr>
        <p:spPr bwMode="auto">
          <a:xfrm>
            <a:off x="1781175" y="4721002"/>
            <a:ext cx="2103438" cy="1339850"/>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活動プロセスの管理</a:t>
            </a:r>
          </a:p>
        </p:txBody>
      </p:sp>
      <p:sp>
        <p:nvSpPr>
          <p:cNvPr id="1002513" name="AutoShape 17"/>
          <p:cNvSpPr>
            <a:spLocks noChangeArrowheads="1"/>
          </p:cNvSpPr>
          <p:nvPr/>
        </p:nvSpPr>
        <p:spPr bwMode="auto">
          <a:xfrm>
            <a:off x="4030663" y="1838102"/>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4" name="AutoShape 18"/>
          <p:cNvSpPr>
            <a:spLocks noChangeArrowheads="1"/>
          </p:cNvSpPr>
          <p:nvPr/>
        </p:nvSpPr>
        <p:spPr bwMode="auto">
          <a:xfrm>
            <a:off x="4030663" y="2557239"/>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5" name="AutoShape 19"/>
          <p:cNvSpPr>
            <a:spLocks noChangeArrowheads="1"/>
          </p:cNvSpPr>
          <p:nvPr/>
        </p:nvSpPr>
        <p:spPr bwMode="auto">
          <a:xfrm>
            <a:off x="4030663" y="3277964"/>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16" name="AutoShape 20"/>
          <p:cNvSpPr>
            <a:spLocks noChangeArrowheads="1"/>
          </p:cNvSpPr>
          <p:nvPr/>
        </p:nvSpPr>
        <p:spPr bwMode="auto">
          <a:xfrm>
            <a:off x="4030663" y="3998689"/>
            <a:ext cx="4276725" cy="676275"/>
          </a:xfrm>
          <a:prstGeom prst="roundRect">
            <a:avLst>
              <a:gd name="adj" fmla="val 0"/>
            </a:avLst>
          </a:prstGeom>
          <a:solidFill>
            <a:schemeClr val="accent6">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solidFill>
                <a:srgbClr val="3333CC"/>
              </a:solidFill>
              <a:latin typeface="メイリオ"/>
              <a:ea typeface="メイリオ"/>
              <a:cs typeface="メイリオ"/>
            </a:endParaRPr>
          </a:p>
        </p:txBody>
      </p:sp>
      <p:sp>
        <p:nvSpPr>
          <p:cNvPr id="1002508" name="Text Box 12"/>
          <p:cNvSpPr txBox="1">
            <a:spLocks noChangeArrowheads="1"/>
          </p:cNvSpPr>
          <p:nvPr/>
        </p:nvSpPr>
        <p:spPr bwMode="auto">
          <a:xfrm>
            <a:off x="4302125" y="1830164"/>
            <a:ext cx="2055691"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課題の発掘</a:t>
            </a:r>
          </a:p>
          <a:p>
            <a:pPr>
              <a:buFont typeface="Wingdings" pitchFamily="2" charset="2"/>
              <a:buChar char="Ø"/>
            </a:pPr>
            <a:r>
              <a:rPr lang="ja-JP" altLang="en-US" sz="1200" dirty="0">
                <a:solidFill>
                  <a:schemeClr val="bg1"/>
                </a:solidFill>
                <a:latin typeface="メイリオ"/>
                <a:ea typeface="メイリオ"/>
                <a:cs typeface="メイリオ"/>
              </a:rPr>
              <a:t>ニーズの明確化</a:t>
            </a:r>
          </a:p>
          <a:p>
            <a:pPr>
              <a:buFont typeface="Wingdings" pitchFamily="2" charset="2"/>
              <a:buChar char="Ø"/>
            </a:pPr>
            <a:r>
              <a:rPr lang="ja-JP" altLang="en-US" sz="1200" dirty="0" smtClean="0">
                <a:solidFill>
                  <a:schemeClr val="bg1"/>
                </a:solidFill>
                <a:latin typeface="メイリオ"/>
                <a:ea typeface="メイリオ"/>
                <a:cs typeface="メイリオ"/>
              </a:rPr>
              <a:t>ビジネススコープ</a:t>
            </a:r>
            <a:r>
              <a:rPr lang="ja-JP" altLang="en-US" sz="1200" dirty="0">
                <a:solidFill>
                  <a:schemeClr val="bg1"/>
                </a:solidFill>
                <a:latin typeface="メイリオ"/>
                <a:ea typeface="メイリオ"/>
                <a:cs typeface="メイリオ"/>
              </a:rPr>
              <a:t>の確立</a:t>
            </a:r>
          </a:p>
        </p:txBody>
      </p:sp>
      <p:sp>
        <p:nvSpPr>
          <p:cNvPr id="1002509" name="Text Box 13"/>
          <p:cNvSpPr txBox="1">
            <a:spLocks noChangeArrowheads="1"/>
          </p:cNvSpPr>
          <p:nvPr/>
        </p:nvSpPr>
        <p:spPr bwMode="auto">
          <a:xfrm>
            <a:off x="4302125" y="2547714"/>
            <a:ext cx="2980303"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プロジェクト要件の定義</a:t>
            </a:r>
          </a:p>
          <a:p>
            <a:pPr>
              <a:buFont typeface="Wingdings" pitchFamily="2" charset="2"/>
              <a:buChar char="Ø"/>
            </a:pPr>
            <a:r>
              <a:rPr lang="ja-JP" altLang="en-US" sz="1200" dirty="0">
                <a:solidFill>
                  <a:schemeClr val="bg1"/>
                </a:solidFill>
                <a:latin typeface="メイリオ"/>
                <a:ea typeface="メイリオ"/>
                <a:cs typeface="メイリオ"/>
              </a:rPr>
              <a:t>プロジェクト内容の具体化</a:t>
            </a:r>
          </a:p>
          <a:p>
            <a:pPr>
              <a:buFont typeface="Wingdings" pitchFamily="2" charset="2"/>
              <a:buChar char="Ø"/>
            </a:pPr>
            <a:r>
              <a:rPr lang="ja-JP" altLang="en-US" sz="1200" dirty="0">
                <a:solidFill>
                  <a:schemeClr val="bg1"/>
                </a:solidFill>
                <a:latin typeface="メイリオ"/>
                <a:ea typeface="メイリオ"/>
                <a:cs typeface="メイリオ"/>
              </a:rPr>
              <a:t>プロジェクト実施・採用条件の明確化</a:t>
            </a:r>
          </a:p>
        </p:txBody>
      </p:sp>
      <p:sp>
        <p:nvSpPr>
          <p:cNvPr id="1002510" name="Text Box 14"/>
          <p:cNvSpPr txBox="1">
            <a:spLocks noChangeArrowheads="1"/>
          </p:cNvSpPr>
          <p:nvPr/>
        </p:nvSpPr>
        <p:spPr bwMode="auto">
          <a:xfrm>
            <a:off x="4302125" y="3268439"/>
            <a:ext cx="3440685"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smtClean="0">
                <a:solidFill>
                  <a:schemeClr val="bg1"/>
                </a:solidFill>
                <a:latin typeface="メイリオ"/>
                <a:ea typeface="メイリオ"/>
                <a:cs typeface="メイリオ"/>
              </a:rPr>
              <a:t>ステークホルダー</a:t>
            </a:r>
            <a:r>
              <a:rPr lang="ja-JP" altLang="en-US" sz="1200" dirty="0">
                <a:solidFill>
                  <a:schemeClr val="bg1"/>
                </a:solidFill>
                <a:latin typeface="メイリオ"/>
                <a:ea typeface="メイリオ"/>
                <a:cs typeface="メイリオ"/>
              </a:rPr>
              <a:t>と意思決定プロセスの把握</a:t>
            </a:r>
          </a:p>
          <a:p>
            <a:pPr>
              <a:buFont typeface="Wingdings" pitchFamily="2" charset="2"/>
              <a:buChar char="Ø"/>
            </a:pPr>
            <a:r>
              <a:rPr lang="ja-JP" altLang="en-US" sz="1200" dirty="0" smtClean="0">
                <a:solidFill>
                  <a:schemeClr val="bg1"/>
                </a:solidFill>
                <a:latin typeface="メイリオ"/>
                <a:ea typeface="メイリオ"/>
                <a:cs typeface="メイリオ"/>
              </a:rPr>
              <a:t>ステークホルダー</a:t>
            </a:r>
            <a:r>
              <a:rPr lang="ja-JP" altLang="en-US" sz="1200" dirty="0">
                <a:solidFill>
                  <a:schemeClr val="bg1"/>
                </a:solidFill>
                <a:latin typeface="メイリオ"/>
                <a:ea typeface="メイリオ"/>
                <a:cs typeface="メイリオ"/>
              </a:rPr>
              <a:t>の採用基準の明確化</a:t>
            </a:r>
          </a:p>
          <a:p>
            <a:pPr>
              <a:buFont typeface="Wingdings" pitchFamily="2" charset="2"/>
              <a:buChar char="Ø"/>
            </a:pPr>
            <a:r>
              <a:rPr lang="ja-JP" altLang="en-US" sz="1200" dirty="0">
                <a:solidFill>
                  <a:schemeClr val="bg1"/>
                </a:solidFill>
                <a:latin typeface="メイリオ"/>
                <a:ea typeface="メイリオ"/>
                <a:cs typeface="メイリオ"/>
              </a:rPr>
              <a:t>交渉と合意形成プロセスの実行</a:t>
            </a:r>
          </a:p>
        </p:txBody>
      </p:sp>
      <p:sp>
        <p:nvSpPr>
          <p:cNvPr id="1002511" name="Text Box 15"/>
          <p:cNvSpPr txBox="1">
            <a:spLocks noChangeArrowheads="1"/>
          </p:cNvSpPr>
          <p:nvPr/>
        </p:nvSpPr>
        <p:spPr bwMode="auto">
          <a:xfrm>
            <a:off x="4302125" y="3990752"/>
            <a:ext cx="2056973"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デリバリー管理者の支援</a:t>
            </a:r>
          </a:p>
          <a:p>
            <a:pPr>
              <a:buFont typeface="Wingdings" pitchFamily="2" charset="2"/>
              <a:buChar char="Ø"/>
            </a:pPr>
            <a:r>
              <a:rPr lang="ja-JP" altLang="en-US" sz="1200" dirty="0">
                <a:solidFill>
                  <a:schemeClr val="bg1"/>
                </a:solidFill>
                <a:latin typeface="メイリオ"/>
                <a:ea typeface="メイリオ"/>
                <a:cs typeface="メイリオ"/>
              </a:rPr>
              <a:t>関係者との利害調整</a:t>
            </a:r>
          </a:p>
          <a:p>
            <a:pPr>
              <a:buFont typeface="Wingdings" pitchFamily="2" charset="2"/>
              <a:buChar char="Ø"/>
            </a:pPr>
            <a:r>
              <a:rPr lang="ja-JP" altLang="en-US" sz="1200" dirty="0">
                <a:solidFill>
                  <a:schemeClr val="bg1"/>
                </a:solidFill>
                <a:latin typeface="メイリオ"/>
                <a:ea typeface="メイリオ"/>
                <a:cs typeface="メイリオ"/>
              </a:rPr>
              <a:t>リソースや障害への対応</a:t>
            </a:r>
          </a:p>
        </p:txBody>
      </p:sp>
      <p:sp>
        <p:nvSpPr>
          <p:cNvPr id="1002523" name="AutoShape 27"/>
          <p:cNvSpPr>
            <a:spLocks noChangeArrowheads="1"/>
          </p:cNvSpPr>
          <p:nvPr/>
        </p:nvSpPr>
        <p:spPr bwMode="auto">
          <a:xfrm>
            <a:off x="1781175" y="1838102"/>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解決策の発見</a:t>
            </a:r>
          </a:p>
        </p:txBody>
      </p:sp>
      <p:sp>
        <p:nvSpPr>
          <p:cNvPr id="1002524" name="AutoShape 28"/>
          <p:cNvSpPr>
            <a:spLocks noChangeArrowheads="1"/>
          </p:cNvSpPr>
          <p:nvPr/>
        </p:nvSpPr>
        <p:spPr bwMode="auto">
          <a:xfrm>
            <a:off x="1781175" y="2557239"/>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解決策の具体化</a:t>
            </a:r>
          </a:p>
        </p:txBody>
      </p:sp>
      <p:sp>
        <p:nvSpPr>
          <p:cNvPr id="1002525" name="AutoShape 29"/>
          <p:cNvSpPr>
            <a:spLocks noChangeArrowheads="1"/>
          </p:cNvSpPr>
          <p:nvPr/>
        </p:nvSpPr>
        <p:spPr bwMode="auto">
          <a:xfrm>
            <a:off x="1781175" y="3277964"/>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解決策の採用</a:t>
            </a:r>
          </a:p>
        </p:txBody>
      </p:sp>
      <p:sp>
        <p:nvSpPr>
          <p:cNvPr id="1002526" name="AutoShape 30"/>
          <p:cNvSpPr>
            <a:spLocks noChangeArrowheads="1"/>
          </p:cNvSpPr>
          <p:nvPr/>
        </p:nvSpPr>
        <p:spPr bwMode="auto">
          <a:xfrm>
            <a:off x="1781175" y="3998689"/>
            <a:ext cx="2114550" cy="676275"/>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ja-JP" altLang="en-US" sz="1800" dirty="0">
                <a:solidFill>
                  <a:schemeClr val="bg1"/>
                </a:solidFill>
                <a:latin typeface="メイリオ"/>
                <a:ea typeface="メイリオ"/>
                <a:cs typeface="メイリオ"/>
              </a:rPr>
              <a:t>デリバリーの成功</a:t>
            </a:r>
          </a:p>
        </p:txBody>
      </p:sp>
      <p:sp>
        <p:nvSpPr>
          <p:cNvPr id="1002527" name="Text Box 31"/>
          <p:cNvSpPr txBox="1">
            <a:spLocks noChangeArrowheads="1"/>
          </p:cNvSpPr>
          <p:nvPr/>
        </p:nvSpPr>
        <p:spPr bwMode="auto">
          <a:xfrm>
            <a:off x="6278563" y="4000277"/>
            <a:ext cx="1749197" cy="646331"/>
          </a:xfrm>
          <a:prstGeom prst="rect">
            <a:avLst/>
          </a:prstGeom>
          <a:noFill/>
          <a:ln>
            <a:noFill/>
          </a:ln>
          <a:effectLst/>
          <a:extLst/>
        </p:spPr>
        <p:style>
          <a:lnRef idx="1">
            <a:schemeClr val="accent6"/>
          </a:lnRef>
          <a:fillRef idx="3">
            <a:schemeClr val="accent6"/>
          </a:fillRef>
          <a:effectRef idx="2">
            <a:schemeClr val="accent6"/>
          </a:effectRef>
          <a:fontRef idx="minor">
            <a:schemeClr val="lt1"/>
          </a:fontRef>
        </p:style>
        <p:txBody>
          <a:bodyPr wrap="none">
            <a:spAutoFit/>
          </a:bodyPr>
          <a:lstStyle>
            <a:lvl1pPr marL="176213" indent="-176213" algn="l">
              <a:defRPr kumimoji="1" sz="2400">
                <a:solidFill>
                  <a:schemeClr val="tx1"/>
                </a:solidFill>
                <a:latin typeface="Times New Roman" pitchFamily="18" charset="0"/>
                <a:ea typeface="ＭＳ Ｐゴシック" charset="-128"/>
              </a:defRPr>
            </a:lvl1pPr>
            <a:lvl2pPr algn="l">
              <a:defRPr kumimoji="1" sz="2400">
                <a:solidFill>
                  <a:schemeClr val="tx1"/>
                </a:solidFill>
                <a:latin typeface="Times New Roman" pitchFamily="18" charset="0"/>
                <a:ea typeface="ＭＳ Ｐゴシック" charset="-128"/>
              </a:defRPr>
            </a:lvl2pPr>
            <a:lvl3pPr algn="l">
              <a:defRPr kumimoji="1" sz="2400">
                <a:solidFill>
                  <a:schemeClr val="tx1"/>
                </a:solidFill>
                <a:latin typeface="Times New Roman" pitchFamily="18" charset="0"/>
                <a:ea typeface="ＭＳ Ｐゴシック" charset="-128"/>
              </a:defRPr>
            </a:lvl3pPr>
            <a:lvl4pPr algn="l">
              <a:defRPr kumimoji="1" sz="2400">
                <a:solidFill>
                  <a:schemeClr val="tx1"/>
                </a:solidFill>
                <a:latin typeface="Times New Roman" pitchFamily="18" charset="0"/>
                <a:ea typeface="ＭＳ Ｐゴシック" charset="-128"/>
              </a:defRPr>
            </a:lvl4pPr>
            <a:lvl5pPr algn="l">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buFont typeface="Wingdings" pitchFamily="2" charset="2"/>
              <a:buChar char="Ø"/>
            </a:pPr>
            <a:r>
              <a:rPr lang="ja-JP" altLang="en-US" sz="1200" dirty="0">
                <a:solidFill>
                  <a:schemeClr val="bg1"/>
                </a:solidFill>
                <a:latin typeface="メイリオ"/>
                <a:ea typeface="メイリオ"/>
                <a:cs typeface="メイリオ"/>
              </a:rPr>
              <a:t>課題の把握</a:t>
            </a:r>
          </a:p>
          <a:p>
            <a:pPr>
              <a:buFont typeface="Wingdings" pitchFamily="2" charset="2"/>
              <a:buChar char="Ø"/>
            </a:pPr>
            <a:r>
              <a:rPr lang="ja-JP" altLang="en-US" sz="1200" dirty="0">
                <a:solidFill>
                  <a:schemeClr val="bg1"/>
                </a:solidFill>
                <a:latin typeface="メイリオ"/>
                <a:ea typeface="メイリオ"/>
                <a:cs typeface="メイリオ"/>
              </a:rPr>
              <a:t>対策の必要性を合意</a:t>
            </a:r>
          </a:p>
          <a:p>
            <a:pPr>
              <a:buFont typeface="Wingdings" pitchFamily="2" charset="2"/>
              <a:buChar char="Ø"/>
            </a:pPr>
            <a:r>
              <a:rPr lang="ja-JP" altLang="en-US" sz="1200" dirty="0">
                <a:solidFill>
                  <a:schemeClr val="bg1"/>
                </a:solidFill>
                <a:latin typeface="メイリオ"/>
                <a:ea typeface="メイリオ"/>
                <a:cs typeface="メイリオ"/>
              </a:rPr>
              <a:t>対策についての提案</a:t>
            </a:r>
          </a:p>
        </p:txBody>
      </p:sp>
      <p:sp>
        <p:nvSpPr>
          <p:cNvPr id="1002528" name="AutoShape 32"/>
          <p:cNvSpPr>
            <a:spLocks noChangeArrowheads="1"/>
          </p:cNvSpPr>
          <p:nvPr/>
        </p:nvSpPr>
        <p:spPr bwMode="auto">
          <a:xfrm>
            <a:off x="1285875" y="1830164"/>
            <a:ext cx="360363" cy="2881313"/>
          </a:xfrm>
          <a:prstGeom prst="roundRect">
            <a:avLst>
              <a:gd name="adj" fmla="val 0"/>
            </a:avLst>
          </a:prstGeom>
          <a:solidFill>
            <a:schemeClr val="accent3">
              <a:lumMod val="75000"/>
            </a:schemeClr>
          </a:solidFill>
          <a:ln>
            <a:noFill/>
            <a:headEnd/>
            <a:tailEnd/>
          </a:ln>
        </p:spPr>
        <p:style>
          <a:lnRef idx="1">
            <a:schemeClr val="accent6"/>
          </a:lnRef>
          <a:fillRef idx="3">
            <a:schemeClr val="accent6"/>
          </a:fillRef>
          <a:effectRef idx="2">
            <a:schemeClr val="accent6"/>
          </a:effectRef>
          <a:fontRef idx="minor">
            <a:schemeClr val="lt1"/>
          </a:fontRef>
        </p:style>
        <p:txBody>
          <a:bodyPr vert="eaVert" wrap="none" anchor="ctr"/>
          <a:lstStyle/>
          <a:p>
            <a:pPr algn="ctr"/>
            <a:r>
              <a:rPr lang="ja-JP" altLang="en-US" sz="1600" dirty="0">
                <a:latin typeface="メイリオ"/>
                <a:ea typeface="メイリオ"/>
                <a:cs typeface="メイリオ"/>
              </a:rPr>
              <a:t>担当者</a:t>
            </a:r>
          </a:p>
        </p:txBody>
      </p:sp>
      <p:sp>
        <p:nvSpPr>
          <p:cNvPr id="1002530" name="AutoShape 34"/>
          <p:cNvSpPr>
            <a:spLocks noChangeArrowheads="1"/>
          </p:cNvSpPr>
          <p:nvPr/>
        </p:nvSpPr>
        <p:spPr bwMode="auto">
          <a:xfrm>
            <a:off x="927100" y="1185640"/>
            <a:ext cx="7380288" cy="523684"/>
          </a:xfrm>
          <a:prstGeom prst="roundRect">
            <a:avLst>
              <a:gd name="adj" fmla="val 0"/>
            </a:avLst>
          </a:prstGeom>
          <a:solidFill>
            <a:srgbClr val="000090"/>
          </a:solidFill>
          <a:ln>
            <a:noFill/>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ja-JP" altLang="en-US" sz="2000" dirty="0">
                <a:latin typeface="メイリオ"/>
                <a:ea typeface="メイリオ"/>
                <a:cs typeface="メイリオ"/>
              </a:rPr>
              <a:t>活動プロセスに沿って営業活動を遂行する能力</a:t>
            </a:r>
          </a:p>
        </p:txBody>
      </p:sp>
    </p:spTree>
    <p:extLst>
      <p:ext uri="{BB962C8B-B14F-4D97-AF65-F5344CB8AC3E}">
        <p14:creationId xmlns:p14="http://schemas.microsoft.com/office/powerpoint/2010/main" val="3614238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人材育成：営業</a:t>
            </a:r>
            <a:r>
              <a:rPr lang="ja-JP" altLang="en-US" dirty="0" smtClean="0"/>
              <a:t>（５）</a:t>
            </a:r>
            <a:r>
              <a:rPr lang="ja-JP" altLang="en-US" dirty="0"/>
              <a:t>　</a:t>
            </a:r>
            <a:r>
              <a:rPr lang="ja-JP" altLang="en-US" sz="2800" dirty="0" smtClean="0">
                <a:ea typeface="ＭＳ Ｐゴシック" charset="-128"/>
              </a:rPr>
              <a:t>能力特性の定義</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26240"/>
            <a:ext cx="799738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角丸四角形 7"/>
          <p:cNvSpPr/>
          <p:nvPr/>
        </p:nvSpPr>
        <p:spPr bwMode="auto">
          <a:xfrm>
            <a:off x="914400" y="1259640"/>
            <a:ext cx="2133600" cy="5334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chemeClr val="bg1"/>
                </a:solidFill>
                <a:effectLst/>
                <a:latin typeface="メイリオ"/>
                <a:ea typeface="メイリオ"/>
                <a:cs typeface="メイリオ"/>
              </a:rPr>
              <a:t>テストやインタビューなど</a:t>
            </a:r>
            <a:endParaRPr kumimoji="0" lang="en-US" altLang="ja-JP" sz="11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chemeClr val="bg1"/>
                </a:solidFill>
                <a:effectLst/>
                <a:latin typeface="メイリオ"/>
                <a:ea typeface="メイリオ"/>
                <a:cs typeface="メイリオ"/>
              </a:rPr>
              <a:t>による客観評価</a:t>
            </a:r>
          </a:p>
        </p:txBody>
      </p:sp>
      <p:sp>
        <p:nvSpPr>
          <p:cNvPr id="14" name="角丸四角形 13"/>
          <p:cNvSpPr/>
          <p:nvPr/>
        </p:nvSpPr>
        <p:spPr bwMode="auto">
          <a:xfrm>
            <a:off x="917028" y="2378992"/>
            <a:ext cx="2133600" cy="533400"/>
          </a:xfrm>
          <a:prstGeom prst="roundRect">
            <a:avLst>
              <a:gd name="adj" fmla="val 0"/>
            </a:avLst>
          </a:prstGeom>
          <a:solidFill>
            <a:srgbClr val="00800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100" dirty="0">
                <a:solidFill>
                  <a:schemeClr val="bg1"/>
                </a:solidFill>
                <a:latin typeface="メイリオ"/>
                <a:ea typeface="メイリオ"/>
                <a:cs typeface="メイリオ"/>
              </a:rPr>
              <a:t>上司や同僚の評価＋自己</a:t>
            </a:r>
            <a:r>
              <a:rPr kumimoji="0" lang="ja-JP" altLang="en-US" sz="1100" dirty="0" smtClean="0">
                <a:solidFill>
                  <a:schemeClr val="bg1"/>
                </a:solidFill>
                <a:latin typeface="メイリオ"/>
                <a:ea typeface="メイリオ"/>
                <a:cs typeface="メイリオ"/>
              </a:rPr>
              <a:t>評価</a:t>
            </a:r>
            <a:endParaRPr kumimoji="0" lang="en-US" altLang="ja-JP" sz="1100" dirty="0" smtClean="0">
              <a:solidFill>
                <a:schemeClr val="bg1"/>
              </a:solidFill>
              <a:latin typeface="メイリオ"/>
              <a:ea typeface="メイリオ"/>
              <a:cs typeface="メイリオ"/>
            </a:endParaRPr>
          </a:p>
          <a:p>
            <a:pPr algn="ctr">
              <a:spcBef>
                <a:spcPct val="20000"/>
              </a:spcBef>
            </a:pPr>
            <a:r>
              <a:rPr kumimoji="0" lang="ja-JP" altLang="en-US" sz="1100" dirty="0" smtClean="0">
                <a:solidFill>
                  <a:schemeClr val="bg1"/>
                </a:solidFill>
                <a:latin typeface="メイリオ"/>
                <a:ea typeface="メイリオ"/>
                <a:cs typeface="メイリオ"/>
              </a:rPr>
              <a:t>による客観化</a:t>
            </a:r>
            <a:endParaRPr kumimoji="0" lang="ja-JP" altLang="en-US" sz="1100" b="0" i="0" u="none" strike="noStrike" cap="none" normalizeH="0" baseline="0" dirty="0" smtClean="0">
              <a:ln>
                <a:noFill/>
              </a:ln>
              <a:solidFill>
                <a:schemeClr val="bg1"/>
              </a:solidFill>
              <a:effectLst/>
              <a:latin typeface="メイリオ"/>
              <a:ea typeface="メイリオ"/>
              <a:cs typeface="メイリオ"/>
            </a:endParaRPr>
          </a:p>
        </p:txBody>
      </p:sp>
      <p:sp>
        <p:nvSpPr>
          <p:cNvPr id="15" name="角丸四角形 14"/>
          <p:cNvSpPr/>
          <p:nvPr/>
        </p:nvSpPr>
        <p:spPr bwMode="auto">
          <a:xfrm>
            <a:off x="917028" y="4363480"/>
            <a:ext cx="2133600" cy="533400"/>
          </a:xfrm>
          <a:prstGeom prst="roundRect">
            <a:avLst>
              <a:gd name="adj" fmla="val 0"/>
            </a:avLst>
          </a:prstGeom>
          <a:solidFill>
            <a:srgbClr val="FF800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100" dirty="0" smtClean="0">
                <a:solidFill>
                  <a:schemeClr val="bg1"/>
                </a:solidFill>
                <a:latin typeface="メイリオ"/>
                <a:ea typeface="メイリオ"/>
                <a:cs typeface="メイリオ"/>
              </a:rPr>
              <a:t>お客様の評価</a:t>
            </a:r>
            <a:r>
              <a:rPr kumimoji="0" lang="ja-JP" altLang="en-US" sz="1100" dirty="0">
                <a:solidFill>
                  <a:schemeClr val="bg1"/>
                </a:solidFill>
                <a:latin typeface="メイリオ"/>
                <a:ea typeface="メイリオ"/>
                <a:cs typeface="メイリオ"/>
              </a:rPr>
              <a:t>＋自己</a:t>
            </a:r>
            <a:r>
              <a:rPr kumimoji="0" lang="ja-JP" altLang="en-US" sz="1100" dirty="0" smtClean="0">
                <a:solidFill>
                  <a:schemeClr val="bg1"/>
                </a:solidFill>
                <a:latin typeface="メイリオ"/>
                <a:ea typeface="メイリオ"/>
                <a:cs typeface="メイリオ"/>
              </a:rPr>
              <a:t>評価</a:t>
            </a:r>
            <a:endParaRPr kumimoji="0" lang="en-US" altLang="ja-JP" sz="1100" dirty="0" smtClean="0">
              <a:solidFill>
                <a:schemeClr val="bg1"/>
              </a:solidFill>
              <a:latin typeface="メイリオ"/>
              <a:ea typeface="メイリオ"/>
              <a:cs typeface="メイリオ"/>
            </a:endParaRPr>
          </a:p>
          <a:p>
            <a:pPr algn="ctr">
              <a:spcBef>
                <a:spcPct val="20000"/>
              </a:spcBef>
            </a:pPr>
            <a:r>
              <a:rPr kumimoji="0" lang="ja-JP" altLang="en-US" sz="1100" dirty="0" smtClean="0">
                <a:solidFill>
                  <a:schemeClr val="bg1"/>
                </a:solidFill>
                <a:latin typeface="メイリオ"/>
                <a:ea typeface="メイリオ"/>
                <a:cs typeface="メイリオ"/>
              </a:rPr>
              <a:t>による客観化</a:t>
            </a:r>
            <a:endParaRPr kumimoji="0" lang="ja-JP" altLang="en-US" sz="1100" b="0" i="0" u="none" strike="noStrike" cap="none" normalizeH="0" baseline="0" dirty="0" smtClean="0">
              <a:ln>
                <a:noFill/>
              </a:ln>
              <a:solidFill>
                <a:schemeClr val="bg1"/>
              </a:solidFill>
              <a:effectLst/>
              <a:latin typeface="メイリオ"/>
              <a:ea typeface="メイリオ"/>
              <a:cs typeface="メイリオ"/>
            </a:endParaRPr>
          </a:p>
        </p:txBody>
      </p:sp>
      <p:sp>
        <p:nvSpPr>
          <p:cNvPr id="16" name="Text Box 22"/>
          <p:cNvSpPr txBox="1">
            <a:spLocks noChangeArrowheads="1"/>
          </p:cNvSpPr>
          <p:nvPr/>
        </p:nvSpPr>
        <p:spPr bwMode="auto">
          <a:xfrm>
            <a:off x="846685" y="4898745"/>
            <a:ext cx="2281345"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お客様に頼られる</a:t>
            </a:r>
            <a:endParaRPr lang="ja-JP" altLang="en-US" sz="900" dirty="0">
              <a:solidFill>
                <a:srgbClr val="C00000"/>
              </a:solidFill>
              <a:latin typeface="メイリオ"/>
              <a:ea typeface="メイリオ"/>
              <a:cs typeface="メイリオ"/>
            </a:endParaRPr>
          </a:p>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お客様に好かれる</a:t>
            </a:r>
          </a:p>
          <a:p>
            <a:pPr marL="228600" indent="-228600">
              <a:spcBef>
                <a:spcPts val="0"/>
              </a:spcBef>
              <a:buFont typeface="+mj-lt"/>
              <a:buAutoNum type="arabicPeriod"/>
            </a:pPr>
            <a:r>
              <a:rPr lang="ja-JP" altLang="en-US" sz="900" dirty="0" smtClean="0">
                <a:solidFill>
                  <a:srgbClr val="C00000"/>
                </a:solidFill>
                <a:latin typeface="メイリオ"/>
                <a:ea typeface="メイリオ"/>
                <a:cs typeface="メイリオ"/>
              </a:rPr>
              <a:t>お客様に安心感</a:t>
            </a:r>
            <a:r>
              <a:rPr lang="ja-JP" altLang="en-US" sz="900" dirty="0">
                <a:solidFill>
                  <a:srgbClr val="C00000"/>
                </a:solidFill>
                <a:latin typeface="メイリオ"/>
                <a:ea typeface="メイリオ"/>
                <a:cs typeface="メイリオ"/>
              </a:rPr>
              <a:t>を与える</a:t>
            </a:r>
          </a:p>
        </p:txBody>
      </p:sp>
      <p:sp>
        <p:nvSpPr>
          <p:cNvPr id="18" name="Text Box 22"/>
          <p:cNvSpPr txBox="1">
            <a:spLocks noChangeArrowheads="1"/>
          </p:cNvSpPr>
          <p:nvPr/>
        </p:nvSpPr>
        <p:spPr bwMode="auto">
          <a:xfrm>
            <a:off x="846685" y="2936040"/>
            <a:ext cx="2281345" cy="705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自分で判断し、結果を報告できる</a:t>
            </a:r>
          </a:p>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指示やアドバイスを受けて行動し、結果を報告できる</a:t>
            </a:r>
          </a:p>
          <a:p>
            <a:pPr marL="228600" indent="-228600">
              <a:lnSpc>
                <a:spcPts val="1200"/>
              </a:lnSpc>
              <a:spcBef>
                <a:spcPts val="0"/>
              </a:spcBef>
              <a:buFont typeface="+mj-lt"/>
              <a:buAutoNum type="arabicPeriod"/>
            </a:pPr>
            <a:r>
              <a:rPr lang="ja-JP" altLang="en-US" sz="900" dirty="0" smtClean="0">
                <a:solidFill>
                  <a:srgbClr val="008000"/>
                </a:solidFill>
                <a:latin typeface="メイリオ"/>
                <a:ea typeface="メイリオ"/>
                <a:cs typeface="メイリオ"/>
              </a:rPr>
              <a:t>個々に指示を受けて行動できる</a:t>
            </a:r>
            <a:endParaRPr lang="ja-JP" altLang="en-US" sz="900" dirty="0">
              <a:solidFill>
                <a:srgbClr val="008000"/>
              </a:solidFill>
              <a:latin typeface="メイリオ"/>
              <a:ea typeface="メイリオ"/>
              <a:cs typeface="メイリオ"/>
            </a:endParaRPr>
          </a:p>
        </p:txBody>
      </p:sp>
    </p:spTree>
    <p:extLst>
      <p:ext uri="{BB962C8B-B14F-4D97-AF65-F5344CB8AC3E}">
        <p14:creationId xmlns:p14="http://schemas.microsoft.com/office/powerpoint/2010/main" val="3022886841"/>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タイトル 1"/>
          <p:cNvSpPr>
            <a:spLocks noGrp="1"/>
          </p:cNvSpPr>
          <p:nvPr>
            <p:ph type="title"/>
          </p:nvPr>
        </p:nvSpPr>
        <p:spPr>
          <a:xfrm>
            <a:off x="250825" y="202881"/>
            <a:ext cx="8131175" cy="468313"/>
          </a:xfrm>
        </p:spPr>
        <p:txBody>
          <a:bodyPr/>
          <a:lstStyle/>
          <a:p>
            <a:r>
              <a:rPr lang="ja-JP" altLang="en-US" dirty="0"/>
              <a:t>人材育成：営業</a:t>
            </a:r>
            <a:r>
              <a:rPr lang="ja-JP" altLang="en-US" dirty="0" smtClean="0"/>
              <a:t>（６）</a:t>
            </a:r>
            <a:r>
              <a:rPr lang="ja-JP" altLang="en-US" dirty="0"/>
              <a:t>　</a:t>
            </a:r>
            <a:r>
              <a:rPr lang="ja-JP" altLang="en-US" sz="2800" dirty="0" smtClean="0">
                <a:ea typeface="ＭＳ Ｐゴシック" charset="-128"/>
              </a:rPr>
              <a:t>能力特性と育成手段</a:t>
            </a:r>
          </a:p>
        </p:txBody>
      </p:sp>
      <p:cxnSp>
        <p:nvCxnSpPr>
          <p:cNvPr id="3" name="直線矢印コネクタ 2"/>
          <p:cNvCxnSpPr/>
          <p:nvPr/>
        </p:nvCxnSpPr>
        <p:spPr bwMode="auto">
          <a:xfrm flipV="1">
            <a:off x="4572000" y="1156480"/>
            <a:ext cx="0" cy="5105400"/>
          </a:xfrm>
          <a:prstGeom prst="straightConnector1">
            <a:avLst/>
          </a:prstGeom>
          <a:solidFill>
            <a:schemeClr val="bg1"/>
          </a:solidFill>
          <a:ln w="19050" cap="flat" cmpd="sng" algn="ctr">
            <a:solidFill>
              <a:srgbClr val="00B0F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 name="直線矢印コネクタ 10"/>
          <p:cNvCxnSpPr/>
          <p:nvPr/>
        </p:nvCxnSpPr>
        <p:spPr bwMode="auto">
          <a:xfrm>
            <a:off x="952500" y="3709180"/>
            <a:ext cx="7239000" cy="0"/>
          </a:xfrm>
          <a:prstGeom prst="straightConnector1">
            <a:avLst/>
          </a:prstGeom>
          <a:solidFill>
            <a:schemeClr val="bg1"/>
          </a:solidFill>
          <a:ln w="19050" cap="flat" cmpd="sng" algn="ctr">
            <a:solidFill>
              <a:srgbClr val="00B0F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テキスト ボックス 12"/>
          <p:cNvSpPr txBox="1"/>
          <p:nvPr/>
        </p:nvSpPr>
        <p:spPr>
          <a:xfrm>
            <a:off x="4267200" y="2918809"/>
            <a:ext cx="369332" cy="707886"/>
          </a:xfrm>
          <a:prstGeom prst="rect">
            <a:avLst/>
          </a:prstGeom>
          <a:noFill/>
        </p:spPr>
        <p:txBody>
          <a:bodyPr vert="eaVert" wrap="none" rtlCol="0">
            <a:spAutoFit/>
          </a:bodyPr>
          <a:lstStyle/>
          <a:p>
            <a:r>
              <a:rPr kumimoji="1" lang="ja-JP" altLang="en-US" sz="1200" dirty="0" smtClean="0">
                <a:solidFill>
                  <a:srgbClr val="3333CC"/>
                </a:solidFill>
                <a:latin typeface="メイリオ"/>
                <a:ea typeface="メイリオ"/>
                <a:cs typeface="メイリオ"/>
              </a:rPr>
              <a:t>教育効果</a:t>
            </a:r>
            <a:endParaRPr kumimoji="1" lang="ja-JP" altLang="en-US" sz="1200" dirty="0">
              <a:solidFill>
                <a:srgbClr val="3333CC"/>
              </a:solidFill>
              <a:latin typeface="メイリオ"/>
              <a:ea typeface="メイリオ"/>
              <a:cs typeface="メイリオ"/>
            </a:endParaRPr>
          </a:p>
        </p:txBody>
      </p:sp>
      <p:sp>
        <p:nvSpPr>
          <p:cNvPr id="16" name="テキスト ボックス 15"/>
          <p:cNvSpPr txBox="1"/>
          <p:nvPr/>
        </p:nvSpPr>
        <p:spPr>
          <a:xfrm>
            <a:off x="3594538" y="3709175"/>
            <a:ext cx="914400" cy="276999"/>
          </a:xfrm>
          <a:prstGeom prst="rect">
            <a:avLst/>
          </a:prstGeom>
          <a:noFill/>
        </p:spPr>
        <p:txBody>
          <a:bodyPr wrap="square" rtlCol="0">
            <a:spAutoFit/>
          </a:bodyPr>
          <a:lstStyle/>
          <a:p>
            <a:pPr algn="ctr"/>
            <a:r>
              <a:rPr kumimoji="1" lang="ja-JP" altLang="en-US" sz="1200" dirty="0" smtClean="0">
                <a:solidFill>
                  <a:srgbClr val="3333CC"/>
                </a:solidFill>
                <a:latin typeface="メイリオ"/>
                <a:ea typeface="メイリオ"/>
                <a:cs typeface="メイリオ"/>
              </a:rPr>
              <a:t>環境効果</a:t>
            </a:r>
            <a:endParaRPr kumimoji="1" lang="ja-JP" altLang="en-US" sz="1200" dirty="0">
              <a:solidFill>
                <a:srgbClr val="3333CC"/>
              </a:solidFill>
              <a:latin typeface="メイリオ"/>
              <a:ea typeface="メイリオ"/>
              <a:cs typeface="メイリオ"/>
            </a:endParaRPr>
          </a:p>
        </p:txBody>
      </p:sp>
      <p:sp>
        <p:nvSpPr>
          <p:cNvPr id="17" name="テキスト ボックス 16"/>
          <p:cNvSpPr txBox="1"/>
          <p:nvPr/>
        </p:nvSpPr>
        <p:spPr>
          <a:xfrm>
            <a:off x="3326938" y="879481"/>
            <a:ext cx="2492990" cy="276999"/>
          </a:xfrm>
          <a:prstGeom prst="rect">
            <a:avLst/>
          </a:prstGeom>
          <a:noFill/>
        </p:spPr>
        <p:txBody>
          <a:bodyPr wrap="none" rtlCol="0">
            <a:spAutoFit/>
          </a:bodyPr>
          <a:lstStyle/>
          <a:p>
            <a:pPr algn="ctr"/>
            <a:r>
              <a:rPr kumimoji="1" lang="ja-JP" altLang="en-US" sz="1200" dirty="0" smtClean="0">
                <a:solidFill>
                  <a:srgbClr val="3333CC"/>
                </a:solidFill>
                <a:latin typeface="メイリオ"/>
                <a:ea typeface="メイリオ"/>
                <a:cs typeface="メイリオ"/>
              </a:rPr>
              <a:t>訓練や研修によって変化しやすい</a:t>
            </a:r>
            <a:endParaRPr kumimoji="1" lang="ja-JP" altLang="en-US" sz="1200" dirty="0">
              <a:solidFill>
                <a:srgbClr val="3333CC"/>
              </a:solidFill>
              <a:latin typeface="メイリオ"/>
              <a:ea typeface="メイリオ"/>
              <a:cs typeface="メイリオ"/>
            </a:endParaRPr>
          </a:p>
        </p:txBody>
      </p:sp>
      <p:sp>
        <p:nvSpPr>
          <p:cNvPr id="20" name="テキスト ボックス 19"/>
          <p:cNvSpPr txBox="1"/>
          <p:nvPr/>
        </p:nvSpPr>
        <p:spPr>
          <a:xfrm>
            <a:off x="2865273" y="6256625"/>
            <a:ext cx="3416320" cy="276999"/>
          </a:xfrm>
          <a:prstGeom prst="rect">
            <a:avLst/>
          </a:prstGeom>
          <a:noFill/>
        </p:spPr>
        <p:txBody>
          <a:bodyPr wrap="none" rtlCol="0">
            <a:spAutoFit/>
          </a:bodyPr>
          <a:lstStyle/>
          <a:p>
            <a:pPr algn="ctr"/>
            <a:r>
              <a:rPr kumimoji="1" lang="ja-JP" altLang="en-US" sz="1200" dirty="0" smtClean="0">
                <a:solidFill>
                  <a:srgbClr val="3333CC"/>
                </a:solidFill>
                <a:latin typeface="メイリオ"/>
                <a:ea typeface="メイリオ"/>
                <a:cs typeface="メイリオ"/>
              </a:rPr>
              <a:t>生得的な性格や生活環境に依存し変化しにくい</a:t>
            </a:r>
            <a:endParaRPr kumimoji="1" lang="ja-JP" altLang="en-US" sz="1200" dirty="0">
              <a:solidFill>
                <a:srgbClr val="3333CC"/>
              </a:solidFill>
              <a:latin typeface="メイリオ"/>
              <a:ea typeface="メイリオ"/>
              <a:cs typeface="メイリオ"/>
            </a:endParaRPr>
          </a:p>
        </p:txBody>
      </p:sp>
      <p:sp>
        <p:nvSpPr>
          <p:cNvPr id="21" name="テキスト ボックス 20"/>
          <p:cNvSpPr txBox="1"/>
          <p:nvPr/>
        </p:nvSpPr>
        <p:spPr>
          <a:xfrm>
            <a:off x="605436" y="2508851"/>
            <a:ext cx="369332" cy="2400657"/>
          </a:xfrm>
          <a:prstGeom prst="rect">
            <a:avLst/>
          </a:prstGeom>
          <a:noFill/>
        </p:spPr>
        <p:txBody>
          <a:bodyPr vert="eaVert" wrap="none" rtlCol="0">
            <a:spAutoFit/>
          </a:bodyPr>
          <a:lstStyle/>
          <a:p>
            <a:pPr algn="ctr"/>
            <a:r>
              <a:rPr kumimoji="1" lang="ja-JP" altLang="en-US" sz="1200" dirty="0" smtClean="0">
                <a:solidFill>
                  <a:srgbClr val="3333CC"/>
                </a:solidFill>
                <a:latin typeface="メイリオ"/>
                <a:ea typeface="メイリオ"/>
                <a:cs typeface="メイリオ"/>
              </a:rPr>
              <a:t>指示や命令などの強制力が効果的</a:t>
            </a:r>
            <a:endParaRPr kumimoji="1" lang="ja-JP" altLang="en-US" sz="1200" dirty="0">
              <a:solidFill>
                <a:srgbClr val="3333CC"/>
              </a:solidFill>
              <a:latin typeface="メイリオ"/>
              <a:ea typeface="メイリオ"/>
              <a:cs typeface="メイリオ"/>
            </a:endParaRPr>
          </a:p>
        </p:txBody>
      </p:sp>
      <p:sp>
        <p:nvSpPr>
          <p:cNvPr id="22" name="テキスト ボックス 21"/>
          <p:cNvSpPr txBox="1"/>
          <p:nvPr/>
        </p:nvSpPr>
        <p:spPr>
          <a:xfrm>
            <a:off x="8194061" y="2124126"/>
            <a:ext cx="369332" cy="3170099"/>
          </a:xfrm>
          <a:prstGeom prst="rect">
            <a:avLst/>
          </a:prstGeom>
          <a:noFill/>
        </p:spPr>
        <p:txBody>
          <a:bodyPr vert="eaVert" wrap="none" rtlCol="0">
            <a:spAutoFit/>
          </a:bodyPr>
          <a:lstStyle/>
          <a:p>
            <a:pPr algn="ctr"/>
            <a:r>
              <a:rPr kumimoji="1" lang="ja-JP" altLang="en-US" sz="1200" dirty="0" smtClean="0">
                <a:solidFill>
                  <a:srgbClr val="3333CC"/>
                </a:solidFill>
                <a:latin typeface="メイリオ"/>
                <a:ea typeface="メイリオ"/>
                <a:cs typeface="メイリオ"/>
              </a:rPr>
              <a:t>自主的判断や自発的行動を促すことが効果的</a:t>
            </a:r>
            <a:endParaRPr kumimoji="1" lang="ja-JP" altLang="en-US" sz="1200" dirty="0">
              <a:solidFill>
                <a:srgbClr val="3333CC"/>
              </a:solidFill>
              <a:latin typeface="メイリオ"/>
              <a:ea typeface="メイリオ"/>
              <a:cs typeface="メイリオ"/>
            </a:endParaRPr>
          </a:p>
        </p:txBody>
      </p:sp>
      <p:sp>
        <p:nvSpPr>
          <p:cNvPr id="18" name="角丸四角形 17"/>
          <p:cNvSpPr/>
          <p:nvPr/>
        </p:nvSpPr>
        <p:spPr bwMode="auto">
          <a:xfrm>
            <a:off x="22098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製品・商品</a:t>
            </a:r>
          </a:p>
        </p:txBody>
      </p:sp>
      <p:sp>
        <p:nvSpPr>
          <p:cNvPr id="24" name="角丸四角形 23"/>
          <p:cNvSpPr/>
          <p:nvPr/>
        </p:nvSpPr>
        <p:spPr bwMode="auto">
          <a:xfrm>
            <a:off x="11430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自社</a:t>
            </a:r>
          </a:p>
        </p:txBody>
      </p:sp>
      <p:sp>
        <p:nvSpPr>
          <p:cNvPr id="25" name="角丸四角形 24"/>
          <p:cNvSpPr/>
          <p:nvPr/>
        </p:nvSpPr>
        <p:spPr bwMode="auto">
          <a:xfrm>
            <a:off x="4689828"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環境・動向</a:t>
            </a:r>
          </a:p>
        </p:txBody>
      </p:sp>
      <p:sp>
        <p:nvSpPr>
          <p:cNvPr id="26" name="角丸四角形 25"/>
          <p:cNvSpPr/>
          <p:nvPr/>
        </p:nvSpPr>
        <p:spPr bwMode="auto">
          <a:xfrm>
            <a:off x="5715000" y="1308880"/>
            <a:ext cx="990600" cy="381000"/>
          </a:xfrm>
          <a:prstGeom prst="roundRect">
            <a:avLst>
              <a:gd name="adj" fmla="val 0"/>
            </a:avLst>
          </a:prstGeom>
          <a:solidFill>
            <a:schemeClr val="accent1">
              <a:lumMod val="75000"/>
            </a:schemeClr>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顧客</a:t>
            </a:r>
          </a:p>
        </p:txBody>
      </p:sp>
      <p:sp>
        <p:nvSpPr>
          <p:cNvPr id="27" name="角丸四角形 26"/>
          <p:cNvSpPr/>
          <p:nvPr/>
        </p:nvSpPr>
        <p:spPr bwMode="auto">
          <a:xfrm>
            <a:off x="6943792" y="5712715"/>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向上心</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目的意識</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28" name="角丸四角形 27"/>
          <p:cNvSpPr/>
          <p:nvPr/>
        </p:nvSpPr>
        <p:spPr bwMode="auto">
          <a:xfrm>
            <a:off x="6931113" y="5290508"/>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探求心</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好奇心</a:t>
            </a:r>
          </a:p>
        </p:txBody>
      </p:sp>
      <p:sp>
        <p:nvSpPr>
          <p:cNvPr id="29" name="角丸四角形 28"/>
          <p:cNvSpPr/>
          <p:nvPr/>
        </p:nvSpPr>
        <p:spPr bwMode="auto">
          <a:xfrm>
            <a:off x="5888421" y="32138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自立</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遂行力</a:t>
            </a:r>
          </a:p>
        </p:txBody>
      </p:sp>
      <p:sp>
        <p:nvSpPr>
          <p:cNvPr id="30" name="角丸四角形 29"/>
          <p:cNvSpPr/>
          <p:nvPr/>
        </p:nvSpPr>
        <p:spPr bwMode="auto">
          <a:xfrm>
            <a:off x="6931113" y="2803922"/>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ストレス</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耐性</a:t>
            </a:r>
          </a:p>
        </p:txBody>
      </p:sp>
      <p:sp>
        <p:nvSpPr>
          <p:cNvPr id="31" name="角丸四角形 30"/>
          <p:cNvSpPr/>
          <p:nvPr/>
        </p:nvSpPr>
        <p:spPr bwMode="auto">
          <a:xfrm>
            <a:off x="6943792" y="32138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業務</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志向性</a:t>
            </a:r>
          </a:p>
        </p:txBody>
      </p:sp>
      <p:sp>
        <p:nvSpPr>
          <p:cNvPr id="32" name="角丸四角形 31"/>
          <p:cNvSpPr/>
          <p:nvPr/>
        </p:nvSpPr>
        <p:spPr bwMode="auto">
          <a:xfrm>
            <a:off x="4648200" y="3823480"/>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責任感</a:t>
            </a:r>
          </a:p>
        </p:txBody>
      </p:sp>
      <p:sp>
        <p:nvSpPr>
          <p:cNvPr id="33" name="角丸四角形 32"/>
          <p:cNvSpPr/>
          <p:nvPr/>
        </p:nvSpPr>
        <p:spPr bwMode="auto">
          <a:xfrm>
            <a:off x="5888421" y="5712715"/>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信頼性</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誠実さ</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4" name="角丸四角形 33"/>
          <p:cNvSpPr/>
          <p:nvPr/>
        </p:nvSpPr>
        <p:spPr bwMode="auto">
          <a:xfrm>
            <a:off x="5888421" y="5290508"/>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柔軟性</a:t>
            </a:r>
          </a:p>
        </p:txBody>
      </p:sp>
      <p:sp>
        <p:nvSpPr>
          <p:cNvPr id="35" name="角丸四角形 34"/>
          <p:cNvSpPr/>
          <p:nvPr/>
        </p:nvSpPr>
        <p:spPr bwMode="auto">
          <a:xfrm>
            <a:off x="4648200" y="4252256"/>
            <a:ext cx="990600" cy="381000"/>
          </a:xfrm>
          <a:prstGeom prst="roundRect">
            <a:avLst>
              <a:gd name="adj" fmla="val 0"/>
            </a:avLst>
          </a:prstGeom>
          <a:solidFill>
            <a:srgbClr val="FF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smtClean="0">
                <a:solidFill>
                  <a:srgbClr val="FFFFFF"/>
                </a:solidFill>
                <a:latin typeface="メイリオ"/>
                <a:ea typeface="メイリオ"/>
                <a:cs typeface="メイリオ"/>
              </a:rPr>
              <a:t>決断力</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6" name="角丸四角形 35"/>
          <p:cNvSpPr/>
          <p:nvPr/>
        </p:nvSpPr>
        <p:spPr bwMode="auto">
          <a:xfrm>
            <a:off x="2406759" y="2309207"/>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ビジネス</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a:solidFill>
                  <a:srgbClr val="FFFFFF"/>
                </a:solidFill>
                <a:latin typeface="メイリオ"/>
                <a:ea typeface="メイリオ"/>
                <a:cs typeface="メイリオ"/>
              </a:rPr>
              <a:t>マナー</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37" name="角丸四角形 36"/>
          <p:cNvSpPr/>
          <p:nvPr/>
        </p:nvSpPr>
        <p:spPr bwMode="auto">
          <a:xfrm>
            <a:off x="2406759" y="1842280"/>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問題</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解決力</a:t>
            </a:r>
          </a:p>
        </p:txBody>
      </p:sp>
      <p:sp>
        <p:nvSpPr>
          <p:cNvPr id="38" name="角丸四角形 37"/>
          <p:cNvSpPr/>
          <p:nvPr/>
        </p:nvSpPr>
        <p:spPr bwMode="auto">
          <a:xfrm>
            <a:off x="3518338" y="184801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交渉力</a:t>
            </a:r>
          </a:p>
        </p:txBody>
      </p:sp>
      <p:sp>
        <p:nvSpPr>
          <p:cNvPr id="39" name="角丸四角形 38"/>
          <p:cNvSpPr/>
          <p:nvPr/>
        </p:nvSpPr>
        <p:spPr bwMode="auto">
          <a:xfrm>
            <a:off x="4648200" y="1842280"/>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メイリオ"/>
                <a:ea typeface="メイリオ"/>
                <a:cs typeface="メイリオ"/>
              </a:rPr>
              <a:t>コミュニ</a:t>
            </a:r>
            <a:endParaRPr kumimoji="0" lang="en-US" altLang="ja-JP" sz="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メイリオ"/>
                <a:ea typeface="メイリオ"/>
                <a:cs typeface="メイリオ"/>
              </a:rPr>
              <a:t>ケーション力</a:t>
            </a:r>
          </a:p>
        </p:txBody>
      </p:sp>
      <p:sp>
        <p:nvSpPr>
          <p:cNvPr id="40" name="角丸四角形 39"/>
          <p:cNvSpPr/>
          <p:nvPr/>
        </p:nvSpPr>
        <p:spPr bwMode="auto">
          <a:xfrm>
            <a:off x="5715000" y="184801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リーダー</a:t>
            </a:r>
          </a:p>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dirty="0" smtClean="0">
                <a:solidFill>
                  <a:srgbClr val="FFFFFF"/>
                </a:solidFill>
                <a:latin typeface="メイリオ"/>
                <a:ea typeface="メイリオ"/>
                <a:cs typeface="メイリオ"/>
              </a:rPr>
              <a:t>シップ力</a:t>
            </a:r>
            <a:endParaRPr kumimoji="0" lang="ja-JP" altLang="en-US" sz="1200" b="0" i="0" u="none" strike="noStrike" cap="none" normalizeH="0" baseline="0" dirty="0" smtClean="0">
              <a:ln>
                <a:noFill/>
              </a:ln>
              <a:solidFill>
                <a:srgbClr val="FFFFFF"/>
              </a:solidFill>
              <a:effectLst/>
              <a:latin typeface="メイリオ"/>
              <a:ea typeface="メイリオ"/>
              <a:cs typeface="メイリオ"/>
            </a:endParaRPr>
          </a:p>
        </p:txBody>
      </p:sp>
      <p:sp>
        <p:nvSpPr>
          <p:cNvPr id="41" name="角丸四角形 40"/>
          <p:cNvSpPr/>
          <p:nvPr/>
        </p:nvSpPr>
        <p:spPr bwMode="auto">
          <a:xfrm>
            <a:off x="4078133" y="2371234"/>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企画力</a:t>
            </a:r>
          </a:p>
        </p:txBody>
      </p:sp>
      <p:sp>
        <p:nvSpPr>
          <p:cNvPr id="42" name="角丸四角形 41"/>
          <p:cNvSpPr/>
          <p:nvPr/>
        </p:nvSpPr>
        <p:spPr bwMode="auto">
          <a:xfrm>
            <a:off x="5715000" y="2318351"/>
            <a:ext cx="990600" cy="381000"/>
          </a:xfrm>
          <a:prstGeom prst="roundRect">
            <a:avLst>
              <a:gd name="adj" fmla="val 0"/>
            </a:avLst>
          </a:prstGeom>
          <a:solidFill>
            <a:srgbClr val="008000"/>
          </a:solidFill>
          <a:ln>
            <a:noFill/>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3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創造力</a:t>
            </a:r>
          </a:p>
        </p:txBody>
      </p:sp>
      <p:sp>
        <p:nvSpPr>
          <p:cNvPr id="44" name="テキスト ボックス 43"/>
          <p:cNvSpPr txBox="1"/>
          <p:nvPr/>
        </p:nvSpPr>
        <p:spPr>
          <a:xfrm>
            <a:off x="5888421" y="4276941"/>
            <a:ext cx="1807779" cy="276999"/>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コーチング</a:t>
            </a:r>
            <a:endParaRPr kumimoji="1" lang="ja-JP" altLang="en-US" sz="1200" dirty="0">
              <a:solidFill>
                <a:srgbClr val="0066FF"/>
              </a:solidFill>
              <a:latin typeface="メイリオ"/>
              <a:ea typeface="メイリオ"/>
              <a:cs typeface="メイリオ"/>
            </a:endParaRPr>
          </a:p>
        </p:txBody>
      </p:sp>
      <p:sp>
        <p:nvSpPr>
          <p:cNvPr id="45" name="テキスト ボックス 44"/>
          <p:cNvSpPr txBox="1"/>
          <p:nvPr/>
        </p:nvSpPr>
        <p:spPr>
          <a:xfrm>
            <a:off x="1015052" y="1862516"/>
            <a:ext cx="1246495" cy="276999"/>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研修</a:t>
            </a:r>
            <a:endParaRPr kumimoji="1" lang="ja-JP" altLang="en-US" sz="1200" dirty="0">
              <a:solidFill>
                <a:srgbClr val="0066FF"/>
              </a:solidFill>
              <a:latin typeface="メイリオ"/>
              <a:ea typeface="メイリオ"/>
              <a:cs typeface="メイリオ"/>
            </a:endParaRPr>
          </a:p>
        </p:txBody>
      </p:sp>
      <p:sp>
        <p:nvSpPr>
          <p:cNvPr id="46" name="テキスト ボックス 45"/>
          <p:cNvSpPr txBox="1"/>
          <p:nvPr/>
        </p:nvSpPr>
        <p:spPr>
          <a:xfrm>
            <a:off x="6803165" y="1392183"/>
            <a:ext cx="1246495" cy="830997"/>
          </a:xfrm>
          <a:prstGeom prst="rect">
            <a:avLst/>
          </a:prstGeom>
          <a:noFill/>
        </p:spPr>
        <p:txBody>
          <a:bodyPr wrap="square" rtlCol="0">
            <a:spAutoFit/>
          </a:bodyPr>
          <a:lstStyle/>
          <a:p>
            <a:pPr algn="ctr"/>
            <a:r>
              <a:rPr kumimoji="1" lang="ja-JP" altLang="en-US" sz="1200" dirty="0" smtClean="0">
                <a:solidFill>
                  <a:srgbClr val="0066FF"/>
                </a:solidFill>
                <a:latin typeface="メイリオ"/>
                <a:ea typeface="メイリオ"/>
                <a:cs typeface="メイリオ"/>
              </a:rPr>
              <a:t>ＯＪＴ</a:t>
            </a:r>
            <a:endParaRPr kumimoji="1" lang="en-US" altLang="ja-JP" sz="1200" dirty="0" smtClean="0">
              <a:solidFill>
                <a:srgbClr val="0066FF"/>
              </a:solidFill>
              <a:latin typeface="メイリオ"/>
              <a:ea typeface="メイリオ"/>
              <a:cs typeface="メイリオ"/>
            </a:endParaRPr>
          </a:p>
          <a:p>
            <a:pPr algn="ctr"/>
            <a:endParaRPr lang="en-US" altLang="ja-JP" sz="1200" dirty="0" smtClean="0">
              <a:solidFill>
                <a:srgbClr val="0066FF"/>
              </a:solidFill>
              <a:latin typeface="メイリオ"/>
              <a:ea typeface="メイリオ"/>
              <a:cs typeface="メイリオ"/>
            </a:endParaRPr>
          </a:p>
          <a:p>
            <a:pPr algn="ctr"/>
            <a:r>
              <a:rPr lang="ja-JP" altLang="en-US" sz="1200" dirty="0" smtClean="0">
                <a:solidFill>
                  <a:srgbClr val="0066FF"/>
                </a:solidFill>
                <a:latin typeface="メイリオ"/>
                <a:ea typeface="メイリオ"/>
                <a:cs typeface="メイリオ"/>
              </a:rPr>
              <a:t>マネージメント</a:t>
            </a:r>
            <a:endParaRPr lang="en-US" altLang="ja-JP" sz="1200" dirty="0" smtClean="0">
              <a:solidFill>
                <a:srgbClr val="0066FF"/>
              </a:solidFill>
              <a:latin typeface="メイリオ"/>
              <a:ea typeface="メイリオ"/>
              <a:cs typeface="メイリオ"/>
            </a:endParaRPr>
          </a:p>
          <a:p>
            <a:pPr algn="ctr"/>
            <a:r>
              <a:rPr lang="ja-JP" altLang="en-US" sz="1200" dirty="0" smtClean="0">
                <a:solidFill>
                  <a:srgbClr val="0066FF"/>
                </a:solidFill>
                <a:latin typeface="メイリオ"/>
                <a:ea typeface="メイリオ"/>
                <a:cs typeface="メイリオ"/>
              </a:rPr>
              <a:t>スタイル</a:t>
            </a:r>
            <a:endParaRPr kumimoji="1" lang="ja-JP" altLang="en-US" sz="1200" dirty="0">
              <a:solidFill>
                <a:srgbClr val="0066FF"/>
              </a:solidFill>
              <a:latin typeface="メイリオ"/>
              <a:ea typeface="メイリオ"/>
              <a:cs typeface="メイリオ"/>
            </a:endParaRPr>
          </a:p>
        </p:txBody>
      </p:sp>
      <p:sp>
        <p:nvSpPr>
          <p:cNvPr id="23" name="角丸四角形 22"/>
          <p:cNvSpPr/>
          <p:nvPr/>
        </p:nvSpPr>
        <p:spPr bwMode="auto">
          <a:xfrm>
            <a:off x="1229710" y="4412821"/>
            <a:ext cx="2858933" cy="1395260"/>
          </a:xfrm>
          <a:prstGeom prst="roundRect">
            <a:avLst>
              <a:gd name="adj" fmla="val 0"/>
            </a:avLst>
          </a:prstGeom>
          <a:solidFill>
            <a:schemeClr val="bg1"/>
          </a:solidFill>
          <a:ln w="38100" cap="flat" cmpd="sng" algn="ctr">
            <a:solidFill>
              <a:srgbClr val="FF6600"/>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6600"/>
                </a:solidFill>
                <a:effectLst/>
                <a:latin typeface="メイリオ"/>
                <a:ea typeface="メイリオ"/>
                <a:cs typeface="メイリオ"/>
              </a:rPr>
              <a:t>生得的な性格や生活環境に依存する</a:t>
            </a:r>
            <a:r>
              <a:rPr kumimoji="0" lang="ja-JP" altLang="en-US" sz="1200" dirty="0" smtClean="0">
                <a:solidFill>
                  <a:srgbClr val="FF6600"/>
                </a:solidFill>
                <a:latin typeface="メイリオ"/>
                <a:ea typeface="メイリオ"/>
                <a:cs typeface="メイリオ"/>
              </a:rPr>
              <a:t>ライフスタイルや価値観は、外的な強制力や指示・命令により、変化させることは困難</a:t>
            </a:r>
            <a:endParaRPr kumimoji="0" lang="ja-JP" altLang="en-US" sz="1200"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14444950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p:cTn id="54" dur="500" fill="hold"/>
                                        <p:tgtEl>
                                          <p:spTgt spid="40"/>
                                        </p:tgtEl>
                                        <p:attrNameLst>
                                          <p:attrName>ppt_w</p:attrName>
                                        </p:attrNameLst>
                                      </p:cBhvr>
                                      <p:tavLst>
                                        <p:tav tm="0">
                                          <p:val>
                                            <p:fltVal val="0"/>
                                          </p:val>
                                        </p:tav>
                                        <p:tav tm="100000">
                                          <p:val>
                                            <p:strVal val="#ppt_w"/>
                                          </p:val>
                                        </p:tav>
                                      </p:tavLst>
                                    </p:anim>
                                    <p:anim calcmode="lin" valueType="num">
                                      <p:cBhvr>
                                        <p:cTn id="55" dur="500" fill="hold"/>
                                        <p:tgtEl>
                                          <p:spTgt spid="40"/>
                                        </p:tgtEl>
                                        <p:attrNameLst>
                                          <p:attrName>ppt_h</p:attrName>
                                        </p:attrNameLst>
                                      </p:cBhvr>
                                      <p:tavLst>
                                        <p:tav tm="0">
                                          <p:val>
                                            <p:fltVal val="0"/>
                                          </p:val>
                                        </p:tav>
                                        <p:tav tm="100000">
                                          <p:val>
                                            <p:strVal val="#ppt_h"/>
                                          </p:val>
                                        </p:tav>
                                      </p:tavLst>
                                    </p:anim>
                                    <p:animEffect transition="in" filter="fade">
                                      <p:cBhvr>
                                        <p:cTn id="56" dur="500"/>
                                        <p:tgtEl>
                                          <p:spTgt spid="40"/>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animEffect transition="in" filter="fade">
                                      <p:cBhvr>
                                        <p:cTn id="88" dur="500"/>
                                        <p:tgtEl>
                                          <p:spTgt spid="3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500" fill="hold"/>
                                        <p:tgtEl>
                                          <p:spTgt spid="28"/>
                                        </p:tgtEl>
                                        <p:attrNameLst>
                                          <p:attrName>ppt_w</p:attrName>
                                        </p:attrNameLst>
                                      </p:cBhvr>
                                      <p:tavLst>
                                        <p:tav tm="0">
                                          <p:val>
                                            <p:fltVal val="0"/>
                                          </p:val>
                                        </p:tav>
                                        <p:tav tm="100000">
                                          <p:val>
                                            <p:strVal val="#ppt_w"/>
                                          </p:val>
                                        </p:tav>
                                      </p:tavLst>
                                    </p:anim>
                                    <p:anim calcmode="lin" valueType="num">
                                      <p:cBhvr>
                                        <p:cTn id="102" dur="500" fill="hold"/>
                                        <p:tgtEl>
                                          <p:spTgt spid="28"/>
                                        </p:tgtEl>
                                        <p:attrNameLst>
                                          <p:attrName>ppt_h</p:attrName>
                                        </p:attrNameLst>
                                      </p:cBhvr>
                                      <p:tavLst>
                                        <p:tav tm="0">
                                          <p:val>
                                            <p:fltVal val="0"/>
                                          </p:val>
                                        </p:tav>
                                        <p:tav tm="100000">
                                          <p:val>
                                            <p:strVal val="#ppt_h"/>
                                          </p:val>
                                        </p:tav>
                                      </p:tavLst>
                                    </p:anim>
                                    <p:animEffect transition="in" filter="fade">
                                      <p:cBhvr>
                                        <p:cTn id="103" dur="500"/>
                                        <p:tgtEl>
                                          <p:spTgt spid="28"/>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p:cTn id="106" dur="500" fill="hold"/>
                                        <p:tgtEl>
                                          <p:spTgt spid="27"/>
                                        </p:tgtEl>
                                        <p:attrNameLst>
                                          <p:attrName>ppt_w</p:attrName>
                                        </p:attrNameLst>
                                      </p:cBhvr>
                                      <p:tavLst>
                                        <p:tav tm="0">
                                          <p:val>
                                            <p:fltVal val="0"/>
                                          </p:val>
                                        </p:tav>
                                        <p:tav tm="100000">
                                          <p:val>
                                            <p:strVal val="#ppt_w"/>
                                          </p:val>
                                        </p:tav>
                                      </p:tavLst>
                                    </p:anim>
                                    <p:anim calcmode="lin" valueType="num">
                                      <p:cBhvr>
                                        <p:cTn id="107" dur="500" fill="hold"/>
                                        <p:tgtEl>
                                          <p:spTgt spid="27"/>
                                        </p:tgtEl>
                                        <p:attrNameLst>
                                          <p:attrName>ppt_h</p:attrName>
                                        </p:attrNameLst>
                                      </p:cBhvr>
                                      <p:tavLst>
                                        <p:tav tm="0">
                                          <p:val>
                                            <p:fltVal val="0"/>
                                          </p:val>
                                        </p:tav>
                                        <p:tav tm="100000">
                                          <p:val>
                                            <p:strVal val="#ppt_h"/>
                                          </p:val>
                                        </p:tav>
                                      </p:tavLst>
                                    </p:anim>
                                    <p:animEffect transition="in" filter="fade">
                                      <p:cBhvr>
                                        <p:cTn id="108" dur="5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500" fill="hold"/>
                                        <p:tgtEl>
                                          <p:spTgt spid="23"/>
                                        </p:tgtEl>
                                        <p:attrNameLst>
                                          <p:attrName>ppt_w</p:attrName>
                                        </p:attrNameLst>
                                      </p:cBhvr>
                                      <p:tavLst>
                                        <p:tav tm="0">
                                          <p:val>
                                            <p:fltVal val="0"/>
                                          </p:val>
                                        </p:tav>
                                        <p:tav tm="100000">
                                          <p:val>
                                            <p:strVal val="#ppt_w"/>
                                          </p:val>
                                        </p:tav>
                                      </p:tavLst>
                                    </p:anim>
                                    <p:anim calcmode="lin" valueType="num">
                                      <p:cBhvr>
                                        <p:cTn id="114" dur="500" fill="hold"/>
                                        <p:tgtEl>
                                          <p:spTgt spid="23"/>
                                        </p:tgtEl>
                                        <p:attrNameLst>
                                          <p:attrName>ppt_h</p:attrName>
                                        </p:attrNameLst>
                                      </p:cBhvr>
                                      <p:tavLst>
                                        <p:tav tm="0">
                                          <p:val>
                                            <p:fltVal val="0"/>
                                          </p:val>
                                        </p:tav>
                                        <p:tav tm="100000">
                                          <p:val>
                                            <p:strVal val="#ppt_h"/>
                                          </p:val>
                                        </p:tav>
                                      </p:tavLst>
                                    </p:anim>
                                    <p:animEffect transition="in" filter="fade">
                                      <p:cBhvr>
                                        <p:cTn id="1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人材育成：営業</a:t>
            </a:r>
            <a:r>
              <a:rPr lang="ja-JP" altLang="en-US" dirty="0" smtClean="0"/>
              <a:t>（７）</a:t>
            </a:r>
            <a:r>
              <a:rPr lang="ja-JP" altLang="en-US" dirty="0"/>
              <a:t>　生き残れない</a:t>
            </a:r>
            <a:r>
              <a:rPr kumimoji="1" lang="ja-JP" altLang="en-US" dirty="0" smtClean="0"/>
              <a:t>営業</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49</a:t>
            </a:fld>
            <a:endParaRPr kumimoji="1" lang="ja-JP" altLang="en-US"/>
          </a:p>
        </p:txBody>
      </p:sp>
      <p:sp>
        <p:nvSpPr>
          <p:cNvPr id="4" name="正方形/長方形 3"/>
          <p:cNvSpPr/>
          <p:nvPr/>
        </p:nvSpPr>
        <p:spPr>
          <a:xfrm>
            <a:off x="457200" y="803921"/>
            <a:ext cx="8461312" cy="5747728"/>
          </a:xfrm>
          <a:prstGeom prst="rect">
            <a:avLst/>
          </a:prstGeom>
        </p:spPr>
        <p:txBody>
          <a:bodyPr wrap="square">
            <a:spAutoFit/>
          </a:bodyPr>
          <a:lstStyle/>
          <a:p>
            <a:pPr marL="342900" indent="-342900">
              <a:spcBef>
                <a:spcPts val="300"/>
              </a:spcBef>
              <a:buFont typeface="+mj-lt"/>
              <a:buAutoNum type="arabicPeriod"/>
            </a:pPr>
            <a:r>
              <a:rPr lang="ja-JP" altLang="en-US" sz="1600" dirty="0">
                <a:solidFill>
                  <a:schemeClr val="tx1">
                    <a:lumMod val="50000"/>
                    <a:lumOff val="50000"/>
                  </a:schemeClr>
                </a:solidFill>
              </a:rPr>
              <a:t>お客様とお客様の経営や業務について会話できない営業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自分がお客様の社長だったらと想像できない営業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お客様のビジネスに興味がない営業</a:t>
            </a:r>
          </a:p>
          <a:p>
            <a:pPr marL="342900" indent="-342900">
              <a:spcBef>
                <a:spcPts val="300"/>
              </a:spcBef>
              <a:buFont typeface="+mj-lt"/>
              <a:buAutoNum type="arabicPeriod"/>
            </a:pPr>
            <a:r>
              <a:rPr lang="en-US" altLang="ja-JP" sz="1600" dirty="0">
                <a:solidFill>
                  <a:schemeClr val="tx1">
                    <a:lumMod val="50000"/>
                    <a:lumOff val="50000"/>
                  </a:schemeClr>
                </a:solidFill>
              </a:rPr>
              <a:t>1</a:t>
            </a:r>
            <a:r>
              <a:rPr lang="ja-JP" altLang="en-US" sz="1600" dirty="0" err="1" smtClean="0">
                <a:solidFill>
                  <a:schemeClr val="tx1">
                    <a:lumMod val="50000"/>
                    <a:lumOff val="50000"/>
                  </a:schemeClr>
                </a:solidFill>
              </a:rPr>
              <a:t>つの</a:t>
            </a:r>
            <a:r>
              <a:rPr lang="ja-JP" altLang="en-US" sz="1600" dirty="0">
                <a:solidFill>
                  <a:schemeClr val="tx1">
                    <a:lumMod val="50000"/>
                    <a:lumOff val="50000"/>
                  </a:schemeClr>
                </a:solidFill>
              </a:rPr>
              <a:t>商材に固執し</a:t>
            </a:r>
            <a:r>
              <a:rPr lang="ja-JP" altLang="en-US" sz="1600" dirty="0" smtClean="0">
                <a:solidFill>
                  <a:schemeClr val="tx1">
                    <a:lumMod val="50000"/>
                    <a:lumOff val="50000"/>
                  </a:schemeClr>
                </a:solidFill>
              </a:rPr>
              <a:t>、それ以外の選択肢を説明しない営業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カタログ</a:t>
            </a:r>
            <a:r>
              <a:rPr lang="ja-JP" altLang="en-US" sz="1600" dirty="0">
                <a:solidFill>
                  <a:schemeClr val="tx1">
                    <a:lumMod val="50000"/>
                    <a:lumOff val="50000"/>
                  </a:schemeClr>
                </a:solidFill>
              </a:rPr>
              <a:t>通りの</a:t>
            </a:r>
            <a:r>
              <a:rPr lang="ja-JP" altLang="en-US" sz="1600" dirty="0" smtClean="0">
                <a:solidFill>
                  <a:schemeClr val="tx1">
                    <a:lumMod val="50000"/>
                    <a:lumOff val="50000"/>
                  </a:schemeClr>
                </a:solidFill>
              </a:rPr>
              <a:t>説明しか</a:t>
            </a:r>
            <a:r>
              <a:rPr lang="ja-JP" altLang="en-US" sz="1600" dirty="0">
                <a:solidFill>
                  <a:schemeClr val="tx1">
                    <a:lumMod val="50000"/>
                    <a:lumOff val="50000"/>
                  </a:schemeClr>
                </a:solidFill>
              </a:rPr>
              <a:t>できない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お客様の役に立つ話ができない営業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夢を語れない営業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テクノロジーを俯瞰し、自分たちの商材をその中に位置づけて説明できない営業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a:t>
            </a:r>
            <a:r>
              <a:rPr lang="ja-JP" altLang="en-US" sz="1600" dirty="0" smtClean="0">
                <a:solidFill>
                  <a:schemeClr val="tx1">
                    <a:lumMod val="50000"/>
                    <a:lumOff val="50000"/>
                  </a:schemeClr>
                </a:solidFill>
              </a:rPr>
              <a:t>知っていることが正解だと思って、押しつけがましい話をする営業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やたら難しい言葉を駆使し、お客様</a:t>
            </a:r>
            <a:r>
              <a:rPr lang="ja-JP" altLang="en-US" sz="1600" dirty="0" smtClean="0">
                <a:solidFill>
                  <a:schemeClr val="tx1">
                    <a:lumMod val="50000"/>
                    <a:lumOff val="50000"/>
                  </a:schemeClr>
                </a:solidFill>
              </a:rPr>
              <a:t>にわかる</a:t>
            </a:r>
            <a:r>
              <a:rPr lang="ja-JP" altLang="en-US" sz="1600" dirty="0">
                <a:solidFill>
                  <a:schemeClr val="tx1">
                    <a:lumMod val="50000"/>
                    <a:lumOff val="50000"/>
                  </a:schemeClr>
                </a:solidFill>
              </a:rPr>
              <a:t>言葉で説明しない営業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自分</a:t>
            </a:r>
            <a:r>
              <a:rPr lang="ja-JP" altLang="en-US" sz="1600" dirty="0">
                <a:solidFill>
                  <a:schemeClr val="tx1">
                    <a:lumMod val="50000"/>
                    <a:lumOff val="50000"/>
                  </a:schemeClr>
                </a:solidFill>
              </a:rPr>
              <a:t>の話ばかりして、</a:t>
            </a:r>
            <a:r>
              <a:rPr lang="ja-JP" altLang="en-US" sz="1600" dirty="0" smtClean="0">
                <a:solidFill>
                  <a:schemeClr val="tx1">
                    <a:lumMod val="50000"/>
                    <a:lumOff val="50000"/>
                  </a:schemeClr>
                </a:solidFill>
              </a:rPr>
              <a:t>相手に話をさせない営業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相手の話を引き出そうとしない、あるいは引き出せない営業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商品</a:t>
            </a:r>
            <a:r>
              <a:rPr lang="ja-JP" altLang="en-US" sz="1600" dirty="0">
                <a:solidFill>
                  <a:schemeClr val="tx1">
                    <a:lumMod val="50000"/>
                    <a:lumOff val="50000"/>
                  </a:schemeClr>
                </a:solidFill>
              </a:rPr>
              <a:t>を購入させようとするが、お客様の目的を達成する気がない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お客様のために</a:t>
            </a:r>
            <a:r>
              <a:rPr lang="en-US" altLang="ja-JP" sz="1600" dirty="0" smtClean="0">
                <a:solidFill>
                  <a:schemeClr val="tx1">
                    <a:lumMod val="50000"/>
                    <a:lumOff val="50000"/>
                  </a:schemeClr>
                </a:solidFill>
              </a:rPr>
              <a:t>No</a:t>
            </a:r>
            <a:r>
              <a:rPr lang="ja-JP" altLang="en-US" sz="1600" dirty="0" smtClean="0">
                <a:solidFill>
                  <a:schemeClr val="tx1">
                    <a:lumMod val="50000"/>
                    <a:lumOff val="50000"/>
                  </a:schemeClr>
                </a:solidFill>
              </a:rPr>
              <a:t>を</a:t>
            </a:r>
            <a:r>
              <a:rPr lang="ja-JP" altLang="en-US" sz="1600" dirty="0">
                <a:solidFill>
                  <a:schemeClr val="tx1">
                    <a:lumMod val="50000"/>
                    <a:lumOff val="50000"/>
                  </a:schemeClr>
                </a:solidFill>
              </a:rPr>
              <a:t>言えない営業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社内</a:t>
            </a:r>
            <a:r>
              <a:rPr lang="ja-JP" altLang="en-US" sz="1600" dirty="0">
                <a:solidFill>
                  <a:schemeClr val="tx1">
                    <a:lumMod val="50000"/>
                    <a:lumOff val="50000"/>
                  </a:schemeClr>
                </a:solidFill>
              </a:rPr>
              <a:t>や仕事関係者</a:t>
            </a:r>
            <a:r>
              <a:rPr lang="ja-JP" altLang="en-US" sz="1600" dirty="0" smtClean="0">
                <a:solidFill>
                  <a:schemeClr val="tx1">
                    <a:lumMod val="50000"/>
                    <a:lumOff val="50000"/>
                  </a:schemeClr>
                </a:solidFill>
              </a:rPr>
              <a:t>以外に付き合い</a:t>
            </a:r>
            <a:r>
              <a:rPr lang="ja-JP" altLang="en-US" sz="1600" dirty="0">
                <a:solidFill>
                  <a:schemeClr val="tx1">
                    <a:lumMod val="50000"/>
                    <a:lumOff val="50000"/>
                  </a:schemeClr>
                </a:solidFill>
              </a:rPr>
              <a:t>がない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相手</a:t>
            </a:r>
            <a:r>
              <a:rPr lang="ja-JP" altLang="en-US" sz="1600" dirty="0">
                <a:solidFill>
                  <a:schemeClr val="tx1">
                    <a:lumMod val="50000"/>
                    <a:lumOff val="50000"/>
                  </a:schemeClr>
                </a:solidFill>
              </a:rPr>
              <a:t>の立場や</a:t>
            </a:r>
            <a:r>
              <a:rPr lang="ja-JP" altLang="en-US" sz="1600" dirty="0" smtClean="0">
                <a:solidFill>
                  <a:schemeClr val="tx1">
                    <a:lumMod val="50000"/>
                    <a:lumOff val="50000"/>
                  </a:schemeClr>
                </a:solidFill>
              </a:rPr>
              <a:t>状況について想像できず気</a:t>
            </a:r>
            <a:r>
              <a:rPr lang="ja-JP" altLang="en-US" sz="1600" dirty="0">
                <a:solidFill>
                  <a:schemeClr val="tx1">
                    <a:lumMod val="50000"/>
                    <a:lumOff val="50000"/>
                  </a:schemeClr>
                </a:solidFill>
              </a:rPr>
              <a:t>が回らない</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新しい技術やツールで自分のワークスタイルを進化させられない営業</a:t>
            </a:r>
            <a:endParaRPr lang="en-US" altLang="ja-JP"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スケジュール</a:t>
            </a:r>
            <a:r>
              <a:rPr lang="ja-JP" altLang="en-US" sz="1600" dirty="0">
                <a:solidFill>
                  <a:schemeClr val="tx1">
                    <a:lumMod val="50000"/>
                    <a:lumOff val="50000"/>
                  </a:schemeClr>
                </a:solidFill>
              </a:rPr>
              <a:t>調整や段取りが下手な</a:t>
            </a:r>
            <a:r>
              <a:rPr lang="ja-JP" altLang="en-US" sz="1600" dirty="0" smtClean="0">
                <a:solidFill>
                  <a:schemeClr val="tx1">
                    <a:lumMod val="50000"/>
                    <a:lumOff val="50000"/>
                  </a:schemeClr>
                </a:solidFill>
              </a:rPr>
              <a:t>営業</a:t>
            </a:r>
            <a:endParaRPr lang="ja-JP" altLang="en-US" sz="1600" dirty="0">
              <a:solidFill>
                <a:schemeClr val="tx1">
                  <a:lumMod val="50000"/>
                  <a:lumOff val="50000"/>
                </a:schemeClr>
              </a:solidFill>
            </a:endParaRPr>
          </a:p>
          <a:p>
            <a:pPr marL="342900" indent="-342900">
              <a:spcBef>
                <a:spcPts val="300"/>
              </a:spcBef>
              <a:buFont typeface="+mj-lt"/>
              <a:buAutoNum type="arabicPeriod"/>
            </a:pPr>
            <a:r>
              <a:rPr lang="ja-JP" altLang="en-US" sz="1600" dirty="0" smtClean="0">
                <a:solidFill>
                  <a:schemeClr val="tx1">
                    <a:lumMod val="50000"/>
                    <a:lumOff val="50000"/>
                  </a:schemeClr>
                </a:solidFill>
              </a:rPr>
              <a:t>作成</a:t>
            </a:r>
            <a:r>
              <a:rPr lang="ja-JP" altLang="en-US" sz="1600" dirty="0">
                <a:solidFill>
                  <a:schemeClr val="tx1">
                    <a:lumMod val="50000"/>
                    <a:lumOff val="50000"/>
                  </a:schemeClr>
                </a:solidFill>
              </a:rPr>
              <a:t>資料が汚い</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a:p>
            <a:pPr marL="342900" indent="-342900">
              <a:spcBef>
                <a:spcPts val="300"/>
              </a:spcBef>
              <a:buFont typeface="+mj-lt"/>
              <a:buAutoNum type="arabicPeriod"/>
            </a:pPr>
            <a:r>
              <a:rPr lang="ja-JP" altLang="en-US" sz="1600" dirty="0">
                <a:solidFill>
                  <a:schemeClr val="tx1">
                    <a:lumMod val="50000"/>
                    <a:lumOff val="50000"/>
                  </a:schemeClr>
                </a:solidFill>
              </a:rPr>
              <a:t>電車の中で漫画やゲームに没頭している</a:t>
            </a:r>
            <a:r>
              <a:rPr lang="ja-JP" altLang="en-US" sz="1600" dirty="0" smtClean="0">
                <a:solidFill>
                  <a:schemeClr val="tx1">
                    <a:lumMod val="50000"/>
                    <a:lumOff val="50000"/>
                  </a:schemeClr>
                </a:solidFill>
              </a:rPr>
              <a:t>営業</a:t>
            </a:r>
            <a:endParaRPr lang="en-US" altLang="ja-JP" sz="1600" dirty="0" smtClean="0">
              <a:solidFill>
                <a:schemeClr val="tx1">
                  <a:lumMod val="50000"/>
                  <a:lumOff val="50000"/>
                </a:schemeClr>
              </a:solidFill>
            </a:endParaRPr>
          </a:p>
        </p:txBody>
      </p:sp>
    </p:spTree>
    <p:extLst>
      <p:ext uri="{BB962C8B-B14F-4D97-AF65-F5344CB8AC3E}">
        <p14:creationId xmlns:p14="http://schemas.microsoft.com/office/powerpoint/2010/main" val="605957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nvPr>
        </p:nvGraphicFramePr>
        <p:xfrm>
          <a:off x="520700" y="1343025"/>
          <a:ext cx="8102600" cy="4171950"/>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4" name="タイトル 1"/>
          <p:cNvSpPr txBox="1">
            <a:spLocks/>
          </p:cNvSpPr>
          <p:nvPr/>
        </p:nvSpPr>
        <p:spPr>
          <a:xfrm>
            <a:off x="457200" y="182613"/>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en-US" altLang="en-US" dirty="0" smtClean="0"/>
              <a:t>情報処理サービス産業の売上高</a:t>
            </a:r>
            <a:endParaRPr lang="ja-JP" altLang="ja-JP" dirty="0"/>
          </a:p>
        </p:txBody>
      </p:sp>
      <p:sp>
        <p:nvSpPr>
          <p:cNvPr id="5" name="テキスト ボックス 4"/>
          <p:cNvSpPr txBox="1"/>
          <p:nvPr/>
        </p:nvSpPr>
        <p:spPr>
          <a:xfrm>
            <a:off x="3816225" y="5731236"/>
            <a:ext cx="4807075" cy="246221"/>
          </a:xfrm>
          <a:prstGeom prst="rect">
            <a:avLst/>
          </a:prstGeom>
          <a:noFill/>
        </p:spPr>
        <p:txBody>
          <a:bodyPr wrap="none" rtlCol="0">
            <a:spAutoFit/>
          </a:bodyPr>
          <a:lstStyle/>
          <a:p>
            <a:r>
              <a:rPr lang="ja-JP" altLang="en-US" sz="1000" dirty="0"/>
              <a:t>出典</a:t>
            </a:r>
            <a:r>
              <a:rPr lang="en-US" altLang="ja-JP" sz="1000" dirty="0"/>
              <a:t>:</a:t>
            </a:r>
            <a:r>
              <a:rPr lang="ja-JP" altLang="en-US" sz="1000" dirty="0"/>
              <a:t>経済産業省・特定サービス産業実態調査 から筆者がゲーム業界を削除した指標</a:t>
            </a:r>
            <a:endParaRPr kumimoji="1" lang="ja-JP" altLang="en-US" sz="1000" dirty="0"/>
          </a:p>
        </p:txBody>
      </p:sp>
      <p:sp>
        <p:nvSpPr>
          <p:cNvPr id="7" name="テキスト ボックス 6"/>
          <p:cNvSpPr txBox="1"/>
          <p:nvPr/>
        </p:nvSpPr>
        <p:spPr>
          <a:xfrm>
            <a:off x="4653188" y="1944539"/>
            <a:ext cx="2031325" cy="276999"/>
          </a:xfrm>
          <a:prstGeom prst="rect">
            <a:avLst/>
          </a:prstGeom>
          <a:noFill/>
        </p:spPr>
        <p:txBody>
          <a:bodyPr wrap="none" rtlCol="0">
            <a:spAutoFit/>
          </a:bodyPr>
          <a:lstStyle/>
          <a:p>
            <a:r>
              <a:rPr kumimoji="1" lang="ja-JP" altLang="en-US" sz="1200" dirty="0" smtClean="0">
                <a:solidFill>
                  <a:srgbClr val="FF6600"/>
                </a:solidFill>
                <a:latin typeface="メイリオ"/>
                <a:ea typeface="メイリオ"/>
                <a:cs typeface="メイリオ"/>
              </a:rPr>
              <a:t>特需による需要の嵩上げ？</a:t>
            </a:r>
            <a:endParaRPr kumimoji="1" lang="ja-JP" altLang="en-US" sz="1200" dirty="0">
              <a:solidFill>
                <a:srgbClr val="FF6600"/>
              </a:solidFill>
              <a:latin typeface="メイリオ"/>
              <a:ea typeface="メイリオ"/>
              <a:cs typeface="メイリオ"/>
            </a:endParaRPr>
          </a:p>
        </p:txBody>
      </p:sp>
      <p:sp>
        <p:nvSpPr>
          <p:cNvPr id="6" name="正方形/長方形 5"/>
          <p:cNvSpPr/>
          <p:nvPr/>
        </p:nvSpPr>
        <p:spPr>
          <a:xfrm>
            <a:off x="4653188" y="1948694"/>
            <a:ext cx="3470503" cy="562311"/>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 name="テキスト ボックス 2"/>
          <p:cNvSpPr txBox="1"/>
          <p:nvPr/>
        </p:nvSpPr>
        <p:spPr>
          <a:xfrm>
            <a:off x="174239" y="1374775"/>
            <a:ext cx="954107" cy="276999"/>
          </a:xfrm>
          <a:prstGeom prst="rect">
            <a:avLst/>
          </a:prstGeom>
          <a:noFill/>
        </p:spPr>
        <p:txBody>
          <a:bodyPr wrap="none" rtlCol="0">
            <a:spAutoFit/>
          </a:bodyPr>
          <a:lstStyle/>
          <a:p>
            <a:r>
              <a:rPr lang="ja-JP" altLang="en-US" sz="1200" dirty="0" smtClean="0"/>
              <a:t>単位（億円）</a:t>
            </a:r>
            <a:endParaRPr kumimoji="1" lang="ja-JP" altLang="en-US" sz="1200" dirty="0"/>
          </a:p>
        </p:txBody>
      </p:sp>
      <p:sp>
        <p:nvSpPr>
          <p:cNvPr id="10" name="テキスト ボックス 9"/>
          <p:cNvSpPr txBox="1"/>
          <p:nvPr/>
        </p:nvSpPr>
        <p:spPr>
          <a:xfrm>
            <a:off x="7819639" y="5237976"/>
            <a:ext cx="800219" cy="276999"/>
          </a:xfrm>
          <a:prstGeom prst="rect">
            <a:avLst/>
          </a:prstGeom>
          <a:noFill/>
        </p:spPr>
        <p:txBody>
          <a:bodyPr wrap="none" rtlCol="0">
            <a:spAutoFit/>
          </a:bodyPr>
          <a:lstStyle/>
          <a:p>
            <a:r>
              <a:rPr lang="ja-JP" altLang="en-US" sz="1200" dirty="0" smtClean="0"/>
              <a:t>単位（年）</a:t>
            </a:r>
            <a:endParaRPr kumimoji="1" lang="ja-JP" altLang="en-US" sz="1200" dirty="0"/>
          </a:p>
        </p:txBody>
      </p:sp>
    </p:spTree>
    <p:extLst>
      <p:ext uri="{BB962C8B-B14F-4D97-AF65-F5344CB8AC3E}">
        <p14:creationId xmlns:p14="http://schemas.microsoft.com/office/powerpoint/2010/main" val="1425871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800" dirty="0" smtClean="0">
                <a:solidFill>
                  <a:schemeClr val="bg1"/>
                </a:solidFill>
                <a:latin typeface="メイリオ"/>
                <a:ea typeface="メイリオ"/>
                <a:cs typeface="メイリオ"/>
              </a:rPr>
              <a:t>第５章</a:t>
            </a:r>
          </a:p>
          <a:p>
            <a:pPr algn="r"/>
            <a:r>
              <a:rPr lang="ja-JP" altLang="en-US" sz="2000" dirty="0">
                <a:solidFill>
                  <a:schemeClr val="bg1"/>
                </a:solidFill>
                <a:latin typeface="メイリオ"/>
                <a:ea typeface="メイリオ"/>
                <a:cs typeface="メイリオ"/>
              </a:rPr>
              <a:t>新規事業を成功させるため</a:t>
            </a:r>
            <a:r>
              <a:rPr lang="ja-JP" altLang="en-US" sz="2000" dirty="0" smtClean="0">
                <a:solidFill>
                  <a:schemeClr val="bg1"/>
                </a:solidFill>
                <a:latin typeface="メイリオ"/>
                <a:ea typeface="メイリオ"/>
                <a:cs typeface="メイリオ"/>
              </a:rPr>
              <a:t>に</a:t>
            </a:r>
            <a:endParaRPr lang="en-US" altLang="ja-JP" sz="2000" dirty="0" smtClean="0">
              <a:solidFill>
                <a:schemeClr val="bg1"/>
              </a:solidFill>
              <a:latin typeface="メイリオ"/>
              <a:ea typeface="メイリオ"/>
              <a:cs typeface="メイリオ"/>
            </a:endParaRPr>
          </a:p>
          <a:p>
            <a:pPr algn="r"/>
            <a:r>
              <a:rPr lang="ja-JP" altLang="en-US" sz="2000" dirty="0" smtClean="0">
                <a:solidFill>
                  <a:schemeClr val="bg1"/>
                </a:solidFill>
                <a:latin typeface="メイリオ"/>
                <a:ea typeface="メイリオ"/>
                <a:cs typeface="メイリオ"/>
              </a:rPr>
              <a:t>知って</a:t>
            </a:r>
            <a:r>
              <a:rPr lang="ja-JP" altLang="en-US" sz="2000" dirty="0">
                <a:solidFill>
                  <a:schemeClr val="bg1"/>
                </a:solidFill>
                <a:latin typeface="メイリオ"/>
                <a:ea typeface="メイリオ"/>
                <a:cs typeface="メイリオ"/>
              </a:rPr>
              <a:t>おくべき課題と鉄則</a:t>
            </a:r>
            <a:endParaRPr lang="en-US" altLang="ja-JP" sz="2000" dirty="0" smtClean="0">
              <a:solidFill>
                <a:schemeClr val="bg1"/>
              </a:solidFill>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7381158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ja-JP" sz="2400" dirty="0"/>
              <a:t>システムインテグレーターが新規事業に失敗する３つの理由 </a:t>
            </a:r>
            <a:endParaRPr kumimoji="1" lang="ja-JP" altLang="en-US" sz="2400"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51</a:t>
            </a:fld>
            <a:endParaRPr kumimoji="1" lang="ja-JP" altLang="en-US"/>
          </a:p>
        </p:txBody>
      </p:sp>
      <p:sp>
        <p:nvSpPr>
          <p:cNvPr id="4" name="正方形/長方形 3"/>
          <p:cNvSpPr/>
          <p:nvPr/>
        </p:nvSpPr>
        <p:spPr>
          <a:xfrm>
            <a:off x="368852" y="1136794"/>
            <a:ext cx="8409472" cy="235982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368852" y="3598540"/>
            <a:ext cx="8409472" cy="235982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396549" y="2814543"/>
            <a:ext cx="4354077" cy="148175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solidFill>
                  <a:srgbClr val="FFFFFF"/>
                </a:solidFill>
                <a:latin typeface="メイリオ"/>
                <a:ea typeface="メイリオ"/>
                <a:cs typeface="メイリオ"/>
              </a:rPr>
              <a:t>新規事業</a:t>
            </a:r>
            <a:endParaRPr kumimoji="1" lang="ja-JP" altLang="en-US" sz="3200" dirty="0">
              <a:solidFill>
                <a:srgbClr val="FFFFFF"/>
              </a:solidFill>
              <a:latin typeface="メイリオ"/>
              <a:ea typeface="メイリオ"/>
              <a:cs typeface="メイリオ"/>
            </a:endParaRPr>
          </a:p>
        </p:txBody>
      </p:sp>
      <p:sp>
        <p:nvSpPr>
          <p:cNvPr id="7" name="正方形/長方形 6"/>
          <p:cNvSpPr/>
          <p:nvPr/>
        </p:nvSpPr>
        <p:spPr>
          <a:xfrm>
            <a:off x="601264" y="1677750"/>
            <a:ext cx="2589483" cy="932954"/>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企業文化</a:t>
            </a:r>
            <a:endParaRPr kumimoji="1" lang="en-US" altLang="ja-JP" sz="20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失敗を許さない・</a:t>
            </a:r>
            <a:r>
              <a:rPr kumimoji="1" lang="ja-JP" altLang="en-US" sz="1200" dirty="0" smtClean="0">
                <a:solidFill>
                  <a:srgbClr val="FFFFFF"/>
                </a:solidFill>
                <a:latin typeface="メイリオ"/>
                <a:ea typeface="メイリオ"/>
                <a:cs typeface="メイリオ"/>
              </a:rPr>
              <a:t>減点主義</a:t>
            </a:r>
            <a:endParaRPr kumimoji="1"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稼働率重視</a:t>
            </a:r>
            <a:endParaRPr kumimoji="1" lang="ja-JP" altLang="en-US" sz="1200" dirty="0">
              <a:solidFill>
                <a:srgbClr val="FFFFFF"/>
              </a:solidFill>
              <a:latin typeface="メイリオ"/>
              <a:ea typeface="メイリオ"/>
              <a:cs typeface="メイリオ"/>
            </a:endParaRPr>
          </a:p>
        </p:txBody>
      </p:sp>
      <p:sp>
        <p:nvSpPr>
          <p:cNvPr id="8" name="正方形/長方形 7"/>
          <p:cNvSpPr/>
          <p:nvPr/>
        </p:nvSpPr>
        <p:spPr>
          <a:xfrm>
            <a:off x="3278846" y="1677750"/>
            <a:ext cx="2589483" cy="932954"/>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スキル</a:t>
            </a:r>
            <a:endParaRPr kumimoji="1" lang="en-US" altLang="ja-JP" sz="20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マーケティング人材の構造的不足</a:t>
            </a:r>
            <a:endParaRPr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新規事業開発経験の不足</a:t>
            </a:r>
            <a:endParaRPr kumimoji="1" lang="ja-JP" altLang="en-US" sz="1200" dirty="0">
              <a:solidFill>
                <a:srgbClr val="FFFFFF"/>
              </a:solidFill>
              <a:latin typeface="メイリオ"/>
              <a:ea typeface="メイリオ"/>
              <a:cs typeface="メイリオ"/>
            </a:endParaRPr>
          </a:p>
        </p:txBody>
      </p:sp>
      <p:sp>
        <p:nvSpPr>
          <p:cNvPr id="9" name="正方形/長方形 8"/>
          <p:cNvSpPr/>
          <p:nvPr/>
        </p:nvSpPr>
        <p:spPr>
          <a:xfrm>
            <a:off x="5950979" y="1677750"/>
            <a:ext cx="2589483" cy="932954"/>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業績評価</a:t>
            </a:r>
            <a:endParaRPr kumimoji="1" lang="en-US" altLang="ja-JP" sz="20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既存事業の業績評価基準を新規事業にも当てはめようとすること</a:t>
            </a:r>
            <a:endParaRPr kumimoji="1" lang="ja-JP" altLang="en-US" sz="1200" dirty="0">
              <a:solidFill>
                <a:srgbClr val="FFFFFF"/>
              </a:solidFill>
              <a:latin typeface="メイリオ"/>
              <a:ea typeface="メイリオ"/>
              <a:cs typeface="メイリオ"/>
            </a:endParaRPr>
          </a:p>
        </p:txBody>
      </p:sp>
      <p:sp>
        <p:nvSpPr>
          <p:cNvPr id="10" name="正方形/長方形 9"/>
          <p:cNvSpPr/>
          <p:nvPr/>
        </p:nvSpPr>
        <p:spPr>
          <a:xfrm>
            <a:off x="601264" y="4500134"/>
            <a:ext cx="2589483" cy="93295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新規事業開発の経験者を</a:t>
            </a:r>
            <a:endParaRPr kumimoji="1" lang="en-US" altLang="ja-JP" sz="1600" dirty="0" smtClean="0">
              <a:solidFill>
                <a:srgbClr val="FFFFFF"/>
              </a:solidFill>
              <a:latin typeface="メイリオ"/>
              <a:ea typeface="メイリオ"/>
              <a:cs typeface="メイリオ"/>
            </a:endParaRPr>
          </a:p>
          <a:p>
            <a:pPr algn="ctr"/>
            <a:r>
              <a:rPr kumimoji="1" lang="ja-JP" altLang="en-US" sz="1600" dirty="0" smtClean="0">
                <a:solidFill>
                  <a:srgbClr val="FFFFFF"/>
                </a:solidFill>
                <a:latin typeface="メイリオ"/>
                <a:ea typeface="メイリオ"/>
                <a:cs typeface="メイリオ"/>
              </a:rPr>
              <a:t>内外から徴用する</a:t>
            </a:r>
            <a:endParaRPr kumimoji="1" lang="ja-JP" altLang="en-US" sz="1600" dirty="0">
              <a:solidFill>
                <a:srgbClr val="FFFFFF"/>
              </a:solidFill>
              <a:latin typeface="メイリオ"/>
              <a:ea typeface="メイリオ"/>
              <a:cs typeface="メイリオ"/>
            </a:endParaRPr>
          </a:p>
        </p:txBody>
      </p:sp>
      <p:sp>
        <p:nvSpPr>
          <p:cNvPr id="11" name="正方形/長方形 10"/>
          <p:cNvSpPr/>
          <p:nvPr/>
        </p:nvSpPr>
        <p:spPr>
          <a:xfrm>
            <a:off x="3278846" y="4500134"/>
            <a:ext cx="2589483" cy="93295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経営トップの強い意志と</a:t>
            </a:r>
            <a:endParaRPr kumimoji="1" lang="en-US" altLang="ja-JP" sz="1600" dirty="0" smtClean="0">
              <a:solidFill>
                <a:srgbClr val="FFFFFF"/>
              </a:solidFill>
              <a:latin typeface="メイリオ"/>
              <a:ea typeface="メイリオ"/>
              <a:cs typeface="メイリオ"/>
            </a:endParaRPr>
          </a:p>
          <a:p>
            <a:pPr algn="ctr"/>
            <a:r>
              <a:rPr kumimoji="1" lang="ja-JP" altLang="en-US" sz="1600" dirty="0" smtClean="0">
                <a:solidFill>
                  <a:srgbClr val="FFFFFF"/>
                </a:solidFill>
                <a:latin typeface="メイリオ"/>
                <a:ea typeface="メイリオ"/>
                <a:cs typeface="メイリオ"/>
              </a:rPr>
              <a:t>リーダーシップ</a:t>
            </a:r>
            <a:endParaRPr kumimoji="1" lang="ja-JP" altLang="en-US" sz="1600" dirty="0">
              <a:solidFill>
                <a:srgbClr val="FFFFFF"/>
              </a:solidFill>
              <a:latin typeface="メイリオ"/>
              <a:ea typeface="メイリオ"/>
              <a:cs typeface="メイリオ"/>
            </a:endParaRPr>
          </a:p>
        </p:txBody>
      </p:sp>
      <p:sp>
        <p:nvSpPr>
          <p:cNvPr id="12" name="正方形/長方形 11"/>
          <p:cNvSpPr/>
          <p:nvPr/>
        </p:nvSpPr>
        <p:spPr>
          <a:xfrm>
            <a:off x="5950979" y="4500134"/>
            <a:ext cx="2589483" cy="93295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失敗を評価する仕組みと</a:t>
            </a:r>
            <a:endParaRPr kumimoji="1" lang="en-US" altLang="ja-JP" sz="1600" dirty="0" smtClean="0">
              <a:solidFill>
                <a:srgbClr val="FFFFFF"/>
              </a:solidFill>
              <a:latin typeface="メイリオ"/>
              <a:ea typeface="メイリオ"/>
              <a:cs typeface="メイリオ"/>
            </a:endParaRPr>
          </a:p>
          <a:p>
            <a:pPr algn="ctr"/>
            <a:r>
              <a:rPr kumimoji="1" lang="ja-JP" altLang="en-US" sz="1600" dirty="0" smtClean="0">
                <a:solidFill>
                  <a:srgbClr val="FFFFFF"/>
                </a:solidFill>
                <a:latin typeface="メイリオ"/>
                <a:ea typeface="メイリオ"/>
                <a:cs typeface="メイリオ"/>
              </a:rPr>
              <a:t>企業文化の醸成</a:t>
            </a:r>
            <a:endParaRPr kumimoji="1" lang="ja-JP" altLang="en-US" sz="1600" dirty="0">
              <a:solidFill>
                <a:srgbClr val="FFFFFF"/>
              </a:solidFill>
              <a:latin typeface="メイリオ"/>
              <a:ea typeface="メイリオ"/>
              <a:cs typeface="メイリオ"/>
            </a:endParaRPr>
          </a:p>
        </p:txBody>
      </p:sp>
      <p:sp>
        <p:nvSpPr>
          <p:cNvPr id="13" name="テキスト ボックス 12"/>
          <p:cNvSpPr txBox="1"/>
          <p:nvPr/>
        </p:nvSpPr>
        <p:spPr>
          <a:xfrm>
            <a:off x="2634596" y="1167299"/>
            <a:ext cx="3877985" cy="461665"/>
          </a:xfrm>
          <a:prstGeom prst="rect">
            <a:avLst/>
          </a:prstGeom>
          <a:noFill/>
        </p:spPr>
        <p:txBody>
          <a:bodyPr wrap="none" rtlCol="0">
            <a:spAutoFit/>
          </a:bodyPr>
          <a:lstStyle/>
          <a:p>
            <a:pPr algn="ctr"/>
            <a:r>
              <a:rPr kumimoji="1" lang="ja-JP" altLang="en-US" sz="2400" dirty="0" smtClean="0">
                <a:solidFill>
                  <a:srgbClr val="FFFFFF"/>
                </a:solidFill>
                <a:latin typeface="メイリオ"/>
                <a:ea typeface="メイリオ"/>
                <a:cs typeface="メイリオ"/>
              </a:rPr>
              <a:t>新規事業を失敗させる理由</a:t>
            </a:r>
            <a:endParaRPr kumimoji="1" lang="ja-JP" altLang="en-US" sz="2400" dirty="0">
              <a:solidFill>
                <a:srgbClr val="FFFFFF"/>
              </a:solidFill>
              <a:latin typeface="メイリオ"/>
              <a:ea typeface="メイリオ"/>
              <a:cs typeface="メイリオ"/>
            </a:endParaRPr>
          </a:p>
        </p:txBody>
      </p:sp>
      <p:sp>
        <p:nvSpPr>
          <p:cNvPr id="14" name="テキスト ボックス 13"/>
          <p:cNvSpPr txBox="1"/>
          <p:nvPr/>
        </p:nvSpPr>
        <p:spPr>
          <a:xfrm>
            <a:off x="1711269" y="5480128"/>
            <a:ext cx="5724644" cy="461665"/>
          </a:xfrm>
          <a:prstGeom prst="rect">
            <a:avLst/>
          </a:prstGeom>
          <a:noFill/>
        </p:spPr>
        <p:txBody>
          <a:bodyPr wrap="none" rtlCol="0">
            <a:spAutoFit/>
          </a:bodyPr>
          <a:lstStyle/>
          <a:p>
            <a:pPr algn="ctr"/>
            <a:r>
              <a:rPr kumimoji="1" lang="ja-JP" altLang="en-US" sz="2400" dirty="0" smtClean="0">
                <a:solidFill>
                  <a:srgbClr val="FFFFFF"/>
                </a:solidFill>
                <a:latin typeface="メイリオ"/>
                <a:ea typeface="メイリオ"/>
                <a:cs typeface="メイリオ"/>
              </a:rPr>
              <a:t>新規事業を失敗させないための取り組み</a:t>
            </a:r>
            <a:endParaRPr kumimoji="1" lang="ja-JP" altLang="en-US" sz="24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4128763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lstStyle/>
          <a:p>
            <a:r>
              <a:rPr lang="ja-JP" altLang="ja-JP" dirty="0"/>
              <a:t>新規事業を成功させるための</a:t>
            </a:r>
            <a:r>
              <a:rPr lang="en-US" altLang="ja-JP" dirty="0"/>
              <a:t>6</a:t>
            </a:r>
            <a:r>
              <a:rPr lang="ja-JP" altLang="ja-JP" dirty="0"/>
              <a:t>つのステップ </a:t>
            </a:r>
            <a:endParaRPr kumimoji="1" lang="ja-JP" altLang="en-US" dirty="0"/>
          </a:p>
        </p:txBody>
      </p:sp>
      <p:sp>
        <p:nvSpPr>
          <p:cNvPr id="4" name="正方形/長方形 3"/>
          <p:cNvSpPr/>
          <p:nvPr/>
        </p:nvSpPr>
        <p:spPr>
          <a:xfrm>
            <a:off x="626312" y="5668287"/>
            <a:ext cx="7894552" cy="66639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558ED5"/>
                </a:solidFill>
                <a:latin typeface="メイリオ"/>
                <a:ea typeface="メイリオ"/>
                <a:cs typeface="メイリオ"/>
              </a:rPr>
              <a:t>１．ニーズの見極め</a:t>
            </a:r>
            <a:endParaRPr kumimoji="1" lang="ja-JP" altLang="en-US" sz="2000" dirty="0">
              <a:solidFill>
                <a:srgbClr val="558ED5"/>
              </a:solidFill>
              <a:latin typeface="メイリオ"/>
              <a:ea typeface="メイリオ"/>
              <a:cs typeface="メイリオ"/>
            </a:endParaRPr>
          </a:p>
        </p:txBody>
      </p:sp>
      <p:sp>
        <p:nvSpPr>
          <p:cNvPr id="5" name="正方形/長方形 4"/>
          <p:cNvSpPr/>
          <p:nvPr/>
        </p:nvSpPr>
        <p:spPr>
          <a:xfrm>
            <a:off x="1458179" y="5001891"/>
            <a:ext cx="7062684" cy="666396"/>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chemeClr val="tx2">
                    <a:lumMod val="60000"/>
                    <a:lumOff val="40000"/>
                  </a:schemeClr>
                </a:solidFill>
                <a:latin typeface="メイリオ"/>
                <a:ea typeface="メイリオ"/>
                <a:cs typeface="メイリオ"/>
              </a:rPr>
              <a:t>２．「強み」の明確化</a:t>
            </a:r>
            <a:endParaRPr kumimoji="1" lang="ja-JP" altLang="en-US" sz="2000" dirty="0">
              <a:solidFill>
                <a:schemeClr val="tx2">
                  <a:lumMod val="60000"/>
                  <a:lumOff val="40000"/>
                </a:schemeClr>
              </a:solidFill>
              <a:latin typeface="メイリオ"/>
              <a:ea typeface="メイリオ"/>
              <a:cs typeface="メイリオ"/>
            </a:endParaRPr>
          </a:p>
        </p:txBody>
      </p:sp>
      <p:sp>
        <p:nvSpPr>
          <p:cNvPr id="6" name="正方形/長方形 5"/>
          <p:cNvSpPr/>
          <p:nvPr/>
        </p:nvSpPr>
        <p:spPr>
          <a:xfrm>
            <a:off x="2438138" y="4335495"/>
            <a:ext cx="6082725" cy="666396"/>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chemeClr val="bg1"/>
                </a:solidFill>
                <a:latin typeface="メイリオ"/>
                <a:ea typeface="メイリオ"/>
                <a:cs typeface="メイリオ"/>
              </a:rPr>
              <a:t>３．「中核的価値」の明確化</a:t>
            </a:r>
            <a:endParaRPr kumimoji="1" lang="ja-JP" altLang="en-US" sz="2000" dirty="0">
              <a:solidFill>
                <a:schemeClr val="bg1"/>
              </a:solidFill>
              <a:latin typeface="メイリオ"/>
              <a:ea typeface="メイリオ"/>
              <a:cs typeface="メイリオ"/>
            </a:endParaRPr>
          </a:p>
        </p:txBody>
      </p:sp>
      <p:sp>
        <p:nvSpPr>
          <p:cNvPr id="7" name="正方形/長方形 6"/>
          <p:cNvSpPr/>
          <p:nvPr/>
        </p:nvSpPr>
        <p:spPr>
          <a:xfrm>
            <a:off x="3441616" y="3669099"/>
            <a:ext cx="5079247" cy="666396"/>
          </a:xfrm>
          <a:prstGeom prst="rect">
            <a:avLst/>
          </a:prstGeom>
          <a:solidFill>
            <a:srgbClr val="8EB4E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メイリオ"/>
                <a:ea typeface="メイリオ"/>
                <a:cs typeface="メイリオ"/>
              </a:rPr>
              <a:t>４．仮説検証</a:t>
            </a:r>
            <a:endParaRPr kumimoji="1" lang="ja-JP" altLang="en-US" sz="2000" dirty="0">
              <a:solidFill>
                <a:srgbClr val="FFFFFF"/>
              </a:solidFill>
              <a:latin typeface="メイリオ"/>
              <a:ea typeface="メイリオ"/>
              <a:cs typeface="メイリオ"/>
            </a:endParaRPr>
          </a:p>
        </p:txBody>
      </p:sp>
      <p:sp>
        <p:nvSpPr>
          <p:cNvPr id="8" name="正方形/長方形 7"/>
          <p:cNvSpPr/>
          <p:nvPr/>
        </p:nvSpPr>
        <p:spPr>
          <a:xfrm>
            <a:off x="4573588" y="3002703"/>
            <a:ext cx="3947274" cy="666396"/>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メイリオ"/>
                <a:ea typeface="メイリオ"/>
                <a:cs typeface="メイリオ"/>
              </a:rPr>
              <a:t>５．橋頭堡の確保</a:t>
            </a:r>
            <a:endParaRPr kumimoji="1" lang="ja-JP" altLang="en-US" sz="2000" dirty="0">
              <a:solidFill>
                <a:srgbClr val="FFFFFF"/>
              </a:solidFill>
              <a:latin typeface="メイリオ"/>
              <a:ea typeface="メイリオ"/>
              <a:cs typeface="メイリオ"/>
            </a:endParaRPr>
          </a:p>
        </p:txBody>
      </p:sp>
      <p:sp>
        <p:nvSpPr>
          <p:cNvPr id="9" name="正方形/長方形 8"/>
          <p:cNvSpPr/>
          <p:nvPr/>
        </p:nvSpPr>
        <p:spPr>
          <a:xfrm>
            <a:off x="5558329" y="2336307"/>
            <a:ext cx="2962533" cy="66639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rgbClr val="FFFFFF"/>
                </a:solidFill>
                <a:latin typeface="メイリオ"/>
                <a:ea typeface="メイリオ"/>
                <a:cs typeface="メイリオ"/>
              </a:rPr>
              <a:t>６．売る仕組みの構築</a:t>
            </a:r>
            <a:endParaRPr kumimoji="1" lang="ja-JP" altLang="en-US" sz="2000" dirty="0">
              <a:solidFill>
                <a:srgbClr val="FFFFFF"/>
              </a:solidFill>
              <a:latin typeface="メイリオ"/>
              <a:ea typeface="メイリオ"/>
              <a:cs typeface="メイリオ"/>
            </a:endParaRPr>
          </a:p>
        </p:txBody>
      </p:sp>
      <p:sp>
        <p:nvSpPr>
          <p:cNvPr id="10" name="直角三角形 9"/>
          <p:cNvSpPr/>
          <p:nvPr/>
        </p:nvSpPr>
        <p:spPr>
          <a:xfrm flipH="1">
            <a:off x="5558329" y="838875"/>
            <a:ext cx="2962534" cy="1497432"/>
          </a:xfrm>
          <a:prstGeom prst="rtTriangl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dirty="0" smtClean="0">
                <a:solidFill>
                  <a:srgbClr val="FFFFFF"/>
                </a:solidFill>
                <a:latin typeface="メイリオ"/>
                <a:ea typeface="メイリオ"/>
                <a:cs typeface="メイリオ"/>
              </a:rPr>
              <a:t>新規事業</a:t>
            </a:r>
            <a:endParaRPr kumimoji="1" lang="ja-JP" altLang="en-US" sz="2400" dirty="0">
              <a:solidFill>
                <a:srgbClr val="FFFFFF"/>
              </a:solidFill>
              <a:latin typeface="メイリオ"/>
              <a:ea typeface="メイリオ"/>
              <a:cs typeface="メイリオ"/>
            </a:endParaRPr>
          </a:p>
        </p:txBody>
      </p:sp>
      <p:sp>
        <p:nvSpPr>
          <p:cNvPr id="11" name="円/楕円 10"/>
          <p:cNvSpPr/>
          <p:nvPr/>
        </p:nvSpPr>
        <p:spPr>
          <a:xfrm>
            <a:off x="626312" y="838875"/>
            <a:ext cx="603655" cy="572317"/>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594943" y="1442563"/>
            <a:ext cx="666396" cy="603654"/>
          </a:xfrm>
          <a:prstGeom prst="flowChartDelay">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曲折矢印 17"/>
          <p:cNvSpPr/>
          <p:nvPr/>
        </p:nvSpPr>
        <p:spPr>
          <a:xfrm>
            <a:off x="1936399" y="4515815"/>
            <a:ext cx="501739" cy="486076"/>
          </a:xfrm>
          <a:prstGeom prst="bentArrow">
            <a:avLst>
              <a:gd name="adj1" fmla="val 41455"/>
              <a:gd name="adj2" fmla="val 31962"/>
              <a:gd name="adj3" fmla="val 28797"/>
              <a:gd name="adj4" fmla="val 55142"/>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曲折矢印 18"/>
          <p:cNvSpPr/>
          <p:nvPr/>
        </p:nvSpPr>
        <p:spPr>
          <a:xfrm>
            <a:off x="956440" y="5182211"/>
            <a:ext cx="501739" cy="486076"/>
          </a:xfrm>
          <a:prstGeom prst="bentArrow">
            <a:avLst>
              <a:gd name="adj1" fmla="val 41455"/>
              <a:gd name="adj2" fmla="val 31962"/>
              <a:gd name="adj3" fmla="val 28797"/>
              <a:gd name="adj4" fmla="val 55142"/>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曲折矢印 19"/>
          <p:cNvSpPr/>
          <p:nvPr/>
        </p:nvSpPr>
        <p:spPr>
          <a:xfrm>
            <a:off x="2939877" y="3849419"/>
            <a:ext cx="501739" cy="486076"/>
          </a:xfrm>
          <a:prstGeom prst="bentArrow">
            <a:avLst>
              <a:gd name="adj1" fmla="val 41455"/>
              <a:gd name="adj2" fmla="val 31962"/>
              <a:gd name="adj3" fmla="val 28797"/>
              <a:gd name="adj4" fmla="val 55142"/>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曲折矢印 20"/>
          <p:cNvSpPr/>
          <p:nvPr/>
        </p:nvSpPr>
        <p:spPr>
          <a:xfrm>
            <a:off x="4071849" y="3183023"/>
            <a:ext cx="501739" cy="486076"/>
          </a:xfrm>
          <a:prstGeom prst="bentArrow">
            <a:avLst>
              <a:gd name="adj1" fmla="val 41455"/>
              <a:gd name="adj2" fmla="val 31962"/>
              <a:gd name="adj3" fmla="val 28797"/>
              <a:gd name="adj4" fmla="val 55142"/>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曲折矢印 21"/>
          <p:cNvSpPr/>
          <p:nvPr/>
        </p:nvSpPr>
        <p:spPr>
          <a:xfrm>
            <a:off x="5056590" y="2516627"/>
            <a:ext cx="501739" cy="486076"/>
          </a:xfrm>
          <a:prstGeom prst="bentArrow">
            <a:avLst>
              <a:gd name="adj1" fmla="val 41455"/>
              <a:gd name="adj2" fmla="val 31962"/>
              <a:gd name="adj3" fmla="val 28797"/>
              <a:gd name="adj4" fmla="val 55142"/>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360919" y="941454"/>
            <a:ext cx="6259244" cy="707886"/>
          </a:xfrm>
          <a:prstGeom prst="rect">
            <a:avLst/>
          </a:prstGeom>
        </p:spPr>
        <p:txBody>
          <a:bodyPr wrap="square">
            <a:spAutoFit/>
          </a:bodyPr>
          <a:lstStyle/>
          <a:p>
            <a:r>
              <a:rPr lang="ja-JP" altLang="ja-JP" sz="2000" dirty="0">
                <a:solidFill>
                  <a:srgbClr val="0000FF"/>
                </a:solidFill>
                <a:latin typeface="メイリオ"/>
                <a:ea typeface="メイリオ"/>
                <a:cs typeface="メイリオ"/>
              </a:rPr>
              <a:t>「成功する事業計画を作る</a:t>
            </a:r>
            <a:r>
              <a:rPr lang="ja-JP" altLang="ja-JP" sz="2000" dirty="0" smtClean="0">
                <a:solidFill>
                  <a:srgbClr val="0000FF"/>
                </a:solidFill>
                <a:latin typeface="メイリオ"/>
                <a:ea typeface="メイリオ"/>
                <a:cs typeface="メイリオ"/>
              </a:rPr>
              <a:t>」</a:t>
            </a:r>
            <a:r>
              <a:rPr lang="ja-JP" altLang="en-US" sz="2000" dirty="0" smtClean="0">
                <a:solidFill>
                  <a:srgbClr val="0000FF"/>
                </a:solidFill>
                <a:latin typeface="メイリオ"/>
                <a:ea typeface="メイリオ"/>
                <a:cs typeface="メイリオ"/>
              </a:rPr>
              <a:t>ことを</a:t>
            </a:r>
            <a:r>
              <a:rPr lang="ja-JP" altLang="ja-JP" sz="2000" dirty="0" smtClean="0">
                <a:solidFill>
                  <a:srgbClr val="0000FF"/>
                </a:solidFill>
                <a:latin typeface="メイリオ"/>
                <a:ea typeface="メイリオ"/>
                <a:cs typeface="メイリオ"/>
              </a:rPr>
              <a:t>目的</a:t>
            </a:r>
            <a:r>
              <a:rPr lang="ja-JP" altLang="en-US" sz="2000" dirty="0" smtClean="0">
                <a:solidFill>
                  <a:srgbClr val="0000FF"/>
                </a:solidFill>
                <a:latin typeface="メイリオ"/>
                <a:ea typeface="メイリオ"/>
                <a:cs typeface="メイリオ"/>
              </a:rPr>
              <a:t>とせず</a:t>
            </a:r>
            <a:endParaRPr lang="en-US" altLang="ja-JP" sz="2000" dirty="0" smtClean="0">
              <a:solidFill>
                <a:srgbClr val="0000FF"/>
              </a:solidFill>
              <a:latin typeface="メイリオ"/>
              <a:ea typeface="メイリオ"/>
              <a:cs typeface="メイリオ"/>
            </a:endParaRPr>
          </a:p>
          <a:p>
            <a:r>
              <a:rPr lang="ja-JP" altLang="en-US" sz="2000" dirty="0" smtClean="0">
                <a:solidFill>
                  <a:srgbClr val="0000FF"/>
                </a:solidFill>
                <a:latin typeface="メイリオ"/>
                <a:ea typeface="メイリオ"/>
                <a:cs typeface="メイリオ"/>
              </a:rPr>
              <a:t>「</a:t>
            </a:r>
            <a:r>
              <a:rPr lang="ja-JP" altLang="ja-JP" sz="2000" dirty="0" smtClean="0">
                <a:solidFill>
                  <a:srgbClr val="0000FF"/>
                </a:solidFill>
                <a:latin typeface="メイリオ"/>
                <a:ea typeface="メイリオ"/>
                <a:cs typeface="メイリオ"/>
              </a:rPr>
              <a:t>事業</a:t>
            </a:r>
            <a:r>
              <a:rPr lang="ja-JP" altLang="ja-JP" sz="2000" dirty="0">
                <a:solidFill>
                  <a:srgbClr val="0000FF"/>
                </a:solidFill>
                <a:latin typeface="メイリオ"/>
                <a:ea typeface="メイリオ"/>
                <a:cs typeface="メイリオ"/>
              </a:rPr>
              <a:t>を成功させる</a:t>
            </a:r>
            <a:r>
              <a:rPr lang="ja-JP" altLang="ja-JP" sz="2000" dirty="0" smtClean="0">
                <a:solidFill>
                  <a:srgbClr val="0000FF"/>
                </a:solidFill>
                <a:latin typeface="メイリオ"/>
                <a:ea typeface="メイリオ"/>
                <a:cs typeface="メイリオ"/>
              </a:rPr>
              <a:t>こと</a:t>
            </a:r>
            <a:r>
              <a:rPr lang="ja-JP" altLang="en-US" sz="2000" dirty="0" smtClean="0">
                <a:solidFill>
                  <a:srgbClr val="0000FF"/>
                </a:solidFill>
                <a:latin typeface="メイリオ"/>
                <a:ea typeface="メイリオ"/>
                <a:cs typeface="メイリオ"/>
              </a:rPr>
              <a:t>」を目的とする</a:t>
            </a:r>
            <a:r>
              <a:rPr lang="ja-JP" altLang="ja-JP" sz="2000" dirty="0" smtClean="0">
                <a:solidFill>
                  <a:srgbClr val="0000FF"/>
                </a:solidFill>
                <a:latin typeface="メイリオ"/>
                <a:ea typeface="メイリオ"/>
                <a:cs typeface="メイリオ"/>
              </a:rPr>
              <a:t>。</a:t>
            </a:r>
            <a:endParaRPr lang="ja-JP" altLang="ja-JP" sz="2000" dirty="0">
              <a:solidFill>
                <a:srgbClr val="0000FF"/>
              </a:solidFill>
              <a:latin typeface="メイリオ"/>
              <a:ea typeface="メイリオ"/>
              <a:cs typeface="メイリオ"/>
            </a:endParaRPr>
          </a:p>
        </p:txBody>
      </p:sp>
      <p:sp>
        <p:nvSpPr>
          <p:cNvPr id="24" name="スライド番号プレースホルダー 2"/>
          <p:cNvSpPr>
            <a:spLocks noGrp="1"/>
          </p:cNvSpPr>
          <p:nvPr>
            <p:ph type="sldNum" sz="quarter" idx="12"/>
          </p:nvPr>
        </p:nvSpPr>
        <p:spPr>
          <a:xfrm>
            <a:off x="6932246" y="6651702"/>
            <a:ext cx="2133600" cy="217800"/>
          </a:xfrm>
        </p:spPr>
        <p:txBody>
          <a:bodyPr/>
          <a:lstStyle/>
          <a:p>
            <a:fld id="{8FF8CC5D-A65D-5946-99B5-645367A967AD}" type="slidenum">
              <a:rPr kumimoji="1" lang="ja-JP" altLang="en-US" smtClean="0"/>
              <a:t>52</a:t>
            </a:fld>
            <a:endParaRPr kumimoji="1" lang="ja-JP" altLang="en-US"/>
          </a:p>
        </p:txBody>
      </p:sp>
    </p:spTree>
    <p:extLst>
      <p:ext uri="{BB962C8B-B14F-4D97-AF65-F5344CB8AC3E}">
        <p14:creationId xmlns:p14="http://schemas.microsoft.com/office/powerpoint/2010/main" val="3190357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03191" y="545070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何ができるか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grpSp>
        <p:nvGrpSpPr>
          <p:cNvPr id="7" name="図形グループ 6"/>
          <p:cNvGrpSpPr/>
          <p:nvPr/>
        </p:nvGrpSpPr>
        <p:grpSpPr>
          <a:xfrm>
            <a:off x="4048683" y="2080381"/>
            <a:ext cx="4292357" cy="4393185"/>
            <a:chOff x="4048683" y="2080381"/>
            <a:chExt cx="4292357" cy="4393185"/>
          </a:xfrm>
        </p:grpSpPr>
        <p:sp>
          <p:nvSpPr>
            <p:cNvPr id="23" name="上矢印 22"/>
            <p:cNvSpPr/>
            <p:nvPr/>
          </p:nvSpPr>
          <p:spPr>
            <a:xfrm flipV="1">
              <a:off x="6615152" y="2080381"/>
              <a:ext cx="840092" cy="3294802"/>
            </a:xfrm>
            <a:prstGeom prst="upArrow">
              <a:avLst>
                <a:gd name="adj1" fmla="val 50000"/>
                <a:gd name="adj2" fmla="val 33593"/>
              </a:avLst>
            </a:prstGeom>
            <a:solidFill>
              <a:srgbClr val="C3D6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4" name="正方形/長方形 13"/>
            <p:cNvSpPr/>
            <p:nvPr/>
          </p:nvSpPr>
          <p:spPr>
            <a:xfrm>
              <a:off x="4661474" y="545070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自分たちには、</a:t>
              </a:r>
              <a:endParaRPr lang="en-US" altLang="ja-JP" dirty="0" smtClean="0">
                <a:solidFill>
                  <a:srgbClr val="FFFFFF"/>
                </a:solidFill>
                <a:latin typeface="メイリオ"/>
                <a:ea typeface="メイリオ"/>
                <a:cs typeface="メイリオ"/>
              </a:endParaRPr>
            </a:p>
            <a:p>
              <a:pPr algn="ctr"/>
              <a:r>
                <a:rPr kumimoji="1" lang="ja-JP" altLang="en-US" b="1" dirty="0" smtClean="0">
                  <a:solidFill>
                    <a:srgbClr val="FFFFFF"/>
                  </a:solidFill>
                  <a:latin typeface="メイリオ"/>
                  <a:ea typeface="メイリオ"/>
                  <a:cs typeface="メイリオ"/>
                </a:rPr>
                <a:t>何ができないか</a:t>
              </a:r>
              <a:r>
                <a:rPr kumimoji="1" lang="ja-JP" altLang="en-US" dirty="0" smtClean="0">
                  <a:solidFill>
                    <a:srgbClr val="FFFFFF"/>
                  </a:solidFill>
                  <a:latin typeface="メイリオ"/>
                  <a:ea typeface="メイリオ"/>
                  <a:cs typeface="メイリオ"/>
                </a:rPr>
                <a:t>？</a:t>
              </a:r>
              <a:endParaRPr kumimoji="1" lang="ja-JP" altLang="en-US" dirty="0">
                <a:solidFill>
                  <a:srgbClr val="FFFFFF"/>
                </a:solidFill>
                <a:latin typeface="メイリオ"/>
                <a:ea typeface="メイリオ"/>
                <a:cs typeface="メイリオ"/>
              </a:endParaRPr>
            </a:p>
          </p:txBody>
        </p:sp>
        <p:sp>
          <p:nvSpPr>
            <p:cNvPr id="24" name="加算記号 23"/>
            <p:cNvSpPr/>
            <p:nvPr/>
          </p:nvSpPr>
          <p:spPr>
            <a:xfrm>
              <a:off x="4048683" y="5450701"/>
              <a:ext cx="1043460" cy="1022865"/>
            </a:xfrm>
            <a:prstGeom prst="mathPlus">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grpSp>
      <p:grpSp>
        <p:nvGrpSpPr>
          <p:cNvPr id="2" name="図形グループ 1"/>
          <p:cNvGrpSpPr/>
          <p:nvPr/>
        </p:nvGrpSpPr>
        <p:grpSpPr>
          <a:xfrm>
            <a:off x="1643021" y="878700"/>
            <a:ext cx="3979532" cy="4496485"/>
            <a:chOff x="1643021" y="878700"/>
            <a:chExt cx="3979532" cy="4496485"/>
          </a:xfrm>
        </p:grpSpPr>
        <p:sp>
          <p:nvSpPr>
            <p:cNvPr id="22" name="上矢印 21"/>
            <p:cNvSpPr/>
            <p:nvPr/>
          </p:nvSpPr>
          <p:spPr>
            <a:xfrm>
              <a:off x="1768556" y="2080381"/>
              <a:ext cx="840092" cy="3294804"/>
            </a:xfrm>
            <a:prstGeom prst="upArrow">
              <a:avLst>
                <a:gd name="adj1" fmla="val 50000"/>
                <a:gd name="adj2" fmla="val 33593"/>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1" name="六角形 10"/>
            <p:cNvSpPr/>
            <p:nvPr/>
          </p:nvSpPr>
          <p:spPr>
            <a:xfrm>
              <a:off x="3528767" y="975135"/>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srgbClr val="FFFFFF"/>
                  </a:solidFill>
                  <a:latin typeface="メイリオ"/>
                  <a:ea typeface="メイリオ"/>
                  <a:cs typeface="メイリオ"/>
                </a:rPr>
                <a:t>お客様は誰？</a:t>
              </a:r>
              <a:endParaRPr kumimoji="1" lang="ja-JP" altLang="en-US" sz="1600" dirty="0">
                <a:solidFill>
                  <a:srgbClr val="FFFFFF"/>
                </a:solidFill>
                <a:latin typeface="メイリオ"/>
                <a:ea typeface="メイリオ"/>
                <a:cs typeface="メイリオ"/>
              </a:endParaRPr>
            </a:p>
          </p:txBody>
        </p:sp>
        <p:pic>
          <p:nvPicPr>
            <p:cNvPr id="13" name="図 12" descr="E381AFE381A6E381AAEFBC9FE8B5A4-thumbnail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021" y="878700"/>
              <a:ext cx="1145950" cy="1119300"/>
            </a:xfrm>
            <a:prstGeom prst="rect">
              <a:avLst/>
            </a:prstGeom>
            <a:ln>
              <a:noFill/>
            </a:ln>
          </p:spPr>
        </p:pic>
      </p:grpSp>
      <p:sp>
        <p:nvSpPr>
          <p:cNvPr id="4" name="テキスト ボックス 3"/>
          <p:cNvSpPr txBox="1"/>
          <p:nvPr/>
        </p:nvSpPr>
        <p:spPr>
          <a:xfrm>
            <a:off x="171622" y="157891"/>
            <a:ext cx="3877985" cy="584776"/>
          </a:xfrm>
          <a:prstGeom prst="rect">
            <a:avLst/>
          </a:prstGeom>
          <a:noFill/>
        </p:spPr>
        <p:txBody>
          <a:bodyPr wrap="none" rtlCol="0">
            <a:spAutoFit/>
          </a:bodyPr>
          <a:lstStyle/>
          <a:p>
            <a:r>
              <a:rPr kumimoji="1" lang="ja-JP" altLang="en-US" sz="3200" dirty="0" smtClean="0">
                <a:latin typeface="メイリオ"/>
                <a:ea typeface="メイリオ"/>
                <a:cs typeface="メイリオ"/>
              </a:rPr>
              <a:t>「お客様」は誰か？</a:t>
            </a:r>
            <a:endParaRPr kumimoji="1" lang="ja-JP" altLang="en-US" sz="3200" dirty="0">
              <a:latin typeface="メイリオ"/>
              <a:ea typeface="メイリオ"/>
              <a:cs typeface="メイリオ"/>
            </a:endParaRPr>
          </a:p>
        </p:txBody>
      </p:sp>
      <p:sp>
        <p:nvSpPr>
          <p:cNvPr id="6" name="正方形/長方形 5"/>
          <p:cNvSpPr/>
          <p:nvPr/>
        </p:nvSpPr>
        <p:spPr>
          <a:xfrm>
            <a:off x="803192" y="394043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自分たちの</a:t>
            </a:r>
            <a:r>
              <a:rPr kumimoji="1" lang="ja-JP" altLang="en-US" sz="2000" b="1" dirty="0" smtClean="0">
                <a:solidFill>
                  <a:srgbClr val="FFFFFF"/>
                </a:solidFill>
                <a:latin typeface="メイリオ"/>
                <a:ea typeface="メイリオ"/>
                <a:cs typeface="メイリオ"/>
              </a:rPr>
              <a:t>できること</a:t>
            </a:r>
            <a:r>
              <a:rPr kumimoji="1" lang="ja-JP" altLang="en-US" sz="1200" dirty="0" smtClean="0">
                <a:solidFill>
                  <a:srgbClr val="FFFFFF"/>
                </a:solidFill>
                <a:latin typeface="メイリオ"/>
                <a:ea typeface="メイリオ"/>
                <a:cs typeface="メイリオ"/>
              </a:rPr>
              <a:t>に都合が良い</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市場</a:t>
            </a:r>
            <a:r>
              <a:rPr lang="ja-JP" altLang="en-US" sz="2000" b="1" dirty="0" smtClean="0">
                <a:solidFill>
                  <a:srgbClr val="FFFFFF"/>
                </a:solidFill>
                <a:latin typeface="メイリオ"/>
                <a:ea typeface="メイリオ"/>
                <a:cs typeface="メイリオ"/>
              </a:rPr>
              <a:t>・顧客・</a:t>
            </a:r>
            <a:r>
              <a:rPr kumimoji="1" lang="ja-JP" altLang="en-US" sz="2000" b="1" dirty="0" smtClean="0">
                <a:solidFill>
                  <a:srgbClr val="FFFFFF"/>
                </a:solidFill>
                <a:latin typeface="メイリオ"/>
                <a:ea typeface="メイリオ"/>
                <a:cs typeface="メイリオ"/>
              </a:rPr>
              <a:t>計画</a:t>
            </a:r>
            <a:endParaRPr kumimoji="1" lang="ja-JP" altLang="en-US" sz="2000" b="1" dirty="0">
              <a:solidFill>
                <a:srgbClr val="FFFFFF"/>
              </a:solidFill>
              <a:latin typeface="メイリオ"/>
              <a:ea typeface="メイリオ"/>
              <a:cs typeface="メイリオ"/>
            </a:endParaRPr>
          </a:p>
        </p:txBody>
      </p:sp>
      <p:sp>
        <p:nvSpPr>
          <p:cNvPr id="8" name="六角形 7"/>
          <p:cNvSpPr/>
          <p:nvPr/>
        </p:nvSpPr>
        <p:spPr>
          <a:xfrm>
            <a:off x="3528768" y="2495377"/>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smtClean="0">
                <a:solidFill>
                  <a:srgbClr val="FFFFFF"/>
                </a:solidFill>
                <a:latin typeface="メイリオ"/>
                <a:ea typeface="メイリオ"/>
                <a:cs typeface="メイリオ"/>
              </a:rPr>
              <a:t>お客様の</a:t>
            </a:r>
            <a:endParaRPr lang="en-US" altLang="ja-JP" sz="1600" dirty="0" smtClean="0">
              <a:solidFill>
                <a:srgbClr val="FFFFFF"/>
              </a:solidFill>
              <a:latin typeface="メイリオ"/>
              <a:ea typeface="メイリオ"/>
              <a:cs typeface="メイリオ"/>
            </a:endParaRPr>
          </a:p>
          <a:p>
            <a:pPr algn="ctr"/>
            <a:r>
              <a:rPr lang="ja-JP" altLang="en-US" sz="1600" dirty="0" smtClean="0">
                <a:solidFill>
                  <a:srgbClr val="FFFFFF"/>
                </a:solidFill>
                <a:latin typeface="メイリオ"/>
                <a:ea typeface="メイリオ"/>
                <a:cs typeface="メイリオ"/>
              </a:rPr>
              <a:t>あるべき姿？</a:t>
            </a:r>
            <a:endParaRPr kumimoji="1" lang="ja-JP" altLang="en-US" sz="1600" dirty="0">
              <a:solidFill>
                <a:srgbClr val="FFFFFF"/>
              </a:solidFill>
              <a:latin typeface="メイリオ"/>
              <a:ea typeface="メイリオ"/>
              <a:cs typeface="メイリオ"/>
            </a:endParaRPr>
          </a:p>
        </p:txBody>
      </p:sp>
      <p:sp>
        <p:nvSpPr>
          <p:cNvPr id="10" name="正方形/長方形 9"/>
          <p:cNvSpPr/>
          <p:nvPr/>
        </p:nvSpPr>
        <p:spPr>
          <a:xfrm>
            <a:off x="803192" y="2495377"/>
            <a:ext cx="2711620"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自分たちのできることに都合が良い</a:t>
            </a:r>
          </a:p>
          <a:p>
            <a:pPr algn="ctr"/>
            <a:r>
              <a:rPr kumimoji="1" lang="ja-JP" altLang="en-US" dirty="0" smtClean="0">
                <a:solidFill>
                  <a:srgbClr val="FFFFFF"/>
                </a:solidFill>
                <a:latin typeface="メイリオ"/>
                <a:ea typeface="メイリオ"/>
                <a:cs typeface="メイリオ"/>
              </a:rPr>
              <a:t>お客様の「あるべき姿」</a:t>
            </a:r>
            <a:endParaRPr kumimoji="1" lang="en-US" altLang="ja-JP" dirty="0" smtClean="0">
              <a:solidFill>
                <a:srgbClr val="FFFFFF"/>
              </a:solidFill>
              <a:latin typeface="メイリオ"/>
              <a:ea typeface="メイリオ"/>
              <a:cs typeface="メイリオ"/>
            </a:endParaRPr>
          </a:p>
        </p:txBody>
      </p:sp>
      <p:sp>
        <p:nvSpPr>
          <p:cNvPr id="15" name="正方形/長方形 14"/>
          <p:cNvSpPr/>
          <p:nvPr/>
        </p:nvSpPr>
        <p:spPr>
          <a:xfrm>
            <a:off x="4661474" y="394043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お客様の</a:t>
            </a:r>
            <a:r>
              <a:rPr kumimoji="1" lang="ja-JP" altLang="en-US" sz="2000" b="1" dirty="0" smtClean="0">
                <a:solidFill>
                  <a:srgbClr val="FFFFFF"/>
                </a:solidFill>
                <a:latin typeface="メイリオ"/>
                <a:ea typeface="メイリオ"/>
                <a:cs typeface="メイリオ"/>
              </a:rPr>
              <a:t>あるべき姿</a:t>
            </a:r>
            <a:r>
              <a:rPr kumimoji="1" lang="ja-JP" altLang="en-US" sz="1200" dirty="0" smtClean="0">
                <a:solidFill>
                  <a:srgbClr val="FFFFFF"/>
                </a:solidFill>
                <a:latin typeface="メイリオ"/>
                <a:ea typeface="メイリオ"/>
                <a:cs typeface="メイリオ"/>
              </a:rPr>
              <a:t>を実現するために</a:t>
            </a:r>
            <a:endParaRPr kumimoji="1" lang="en-US" altLang="ja-JP" sz="1200" dirty="0" smtClean="0">
              <a:solidFill>
                <a:srgbClr val="FFFFFF"/>
              </a:solidFill>
              <a:latin typeface="メイリオ"/>
              <a:ea typeface="メイリオ"/>
              <a:cs typeface="メイリオ"/>
            </a:endParaRPr>
          </a:p>
          <a:p>
            <a:pPr algn="ctr"/>
            <a:r>
              <a:rPr kumimoji="1" lang="ja-JP" altLang="en-US" sz="2000" b="1" dirty="0" smtClean="0">
                <a:solidFill>
                  <a:srgbClr val="FFFFFF"/>
                </a:solidFill>
                <a:latin typeface="メイリオ"/>
                <a:ea typeface="メイリオ"/>
                <a:cs typeface="メイリオ"/>
              </a:rPr>
              <a:t>何をすべきか</a:t>
            </a:r>
            <a:r>
              <a:rPr kumimoji="1" lang="ja-JP" altLang="en-US" sz="2000" dirty="0" smtClean="0">
                <a:solidFill>
                  <a:srgbClr val="FFFFFF"/>
                </a:solidFill>
                <a:latin typeface="メイリオ"/>
                <a:ea typeface="メイリオ"/>
                <a:cs typeface="メイリオ"/>
              </a:rPr>
              <a:t>？</a:t>
            </a:r>
            <a:endParaRPr kumimoji="1" lang="ja-JP" altLang="en-US" sz="2000" dirty="0">
              <a:solidFill>
                <a:srgbClr val="FFFFFF"/>
              </a:solidFill>
              <a:latin typeface="メイリオ"/>
              <a:ea typeface="メイリオ"/>
              <a:cs typeface="メイリオ"/>
            </a:endParaRPr>
          </a:p>
        </p:txBody>
      </p:sp>
      <p:sp>
        <p:nvSpPr>
          <p:cNvPr id="16" name="正方形/長方形 15"/>
          <p:cNvSpPr/>
          <p:nvPr/>
        </p:nvSpPr>
        <p:spPr>
          <a:xfrm>
            <a:off x="5629420" y="2495377"/>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具体的にイメージできる</a:t>
            </a:r>
            <a:endParaRPr lang="en-US" altLang="ja-JP" sz="1200" dirty="0">
              <a:solidFill>
                <a:srgbClr val="FFFFFF"/>
              </a:solidFill>
              <a:latin typeface="メイリオ"/>
              <a:ea typeface="メイリオ"/>
              <a:cs typeface="メイリオ"/>
            </a:endParaRPr>
          </a:p>
          <a:p>
            <a:pPr algn="ctr"/>
            <a:r>
              <a:rPr kumimoji="1" lang="ja-JP" altLang="en-US" dirty="0" smtClean="0">
                <a:solidFill>
                  <a:srgbClr val="FFFFFF"/>
                </a:solidFill>
                <a:latin typeface="メイリオ"/>
                <a:ea typeface="メイリオ"/>
                <a:cs typeface="メイリオ"/>
              </a:rPr>
              <a:t>お客様の「あるべき姿」</a:t>
            </a:r>
            <a:endParaRPr kumimoji="1" lang="en-US" altLang="ja-JP" dirty="0" smtClean="0">
              <a:solidFill>
                <a:srgbClr val="FFFFFF"/>
              </a:solidFill>
              <a:latin typeface="メイリオ"/>
              <a:ea typeface="メイリオ"/>
              <a:cs typeface="メイリオ"/>
            </a:endParaRPr>
          </a:p>
        </p:txBody>
      </p:sp>
      <p:grpSp>
        <p:nvGrpSpPr>
          <p:cNvPr id="3" name="図形グループ 2"/>
          <p:cNvGrpSpPr/>
          <p:nvPr/>
        </p:nvGrpSpPr>
        <p:grpSpPr>
          <a:xfrm>
            <a:off x="5629420" y="975135"/>
            <a:ext cx="2711620" cy="1022865"/>
            <a:chOff x="5629420" y="975135"/>
            <a:chExt cx="2711620" cy="1022865"/>
          </a:xfrm>
        </p:grpSpPr>
        <p:sp>
          <p:nvSpPr>
            <p:cNvPr id="18" name="正方形/長方形 17"/>
            <p:cNvSpPr/>
            <p:nvPr/>
          </p:nvSpPr>
          <p:spPr>
            <a:xfrm>
              <a:off x="5629420" y="975135"/>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200" dirty="0" smtClean="0">
                <a:solidFill>
                  <a:srgbClr val="FFFFFF"/>
                </a:solidFill>
                <a:latin typeface="メイリオ"/>
                <a:ea typeface="メイリオ"/>
                <a:cs typeface="メイリオ"/>
              </a:endParaRPr>
            </a:p>
          </p:txBody>
        </p:sp>
        <p:sp>
          <p:nvSpPr>
            <p:cNvPr id="21" name="正方形/長方形 20"/>
            <p:cNvSpPr/>
            <p:nvPr/>
          </p:nvSpPr>
          <p:spPr>
            <a:xfrm>
              <a:off x="5900025" y="1157175"/>
              <a:ext cx="1906874" cy="707886"/>
            </a:xfrm>
            <a:prstGeom prst="rect">
              <a:avLst/>
            </a:prstGeom>
            <a:ln>
              <a:noFill/>
            </a:ln>
          </p:spPr>
          <p:txBody>
            <a:bodyPr wrap="square">
              <a:spAutoFit/>
            </a:bodyPr>
            <a:lstStyle/>
            <a:p>
              <a:r>
                <a:rPr lang="en-US" altLang="ja-JP" sz="1000" dirty="0" smtClean="0">
                  <a:solidFill>
                    <a:srgbClr val="FFFFFF"/>
                  </a:solidFill>
                  <a:latin typeface="メイリオ"/>
                  <a:ea typeface="メイリオ"/>
                  <a:cs typeface="メイリオ"/>
                </a:rPr>
                <a:t>〇</a:t>
              </a:r>
              <a:r>
                <a:rPr lang="ja-JP" altLang="en-US" sz="1000" dirty="0" smtClean="0">
                  <a:solidFill>
                    <a:srgbClr val="FFFFFF"/>
                  </a:solidFill>
                  <a:latin typeface="メイリオ"/>
                  <a:ea typeface="メイリオ"/>
                  <a:cs typeface="メイリオ"/>
                </a:rPr>
                <a:t>山　</a:t>
              </a:r>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男</a:t>
              </a:r>
              <a:r>
                <a:rPr lang="ja-JP" altLang="en-US" sz="1000" dirty="0">
                  <a:solidFill>
                    <a:srgbClr val="FFFFFF"/>
                  </a:solidFill>
                  <a:latin typeface="メイリオ"/>
                  <a:ea typeface="メイリオ"/>
                  <a:cs typeface="メイリオ"/>
                </a:rPr>
                <a:t>　</a:t>
              </a:r>
              <a:r>
                <a:rPr lang="en-US" altLang="ja-JP" sz="1000" dirty="0" smtClean="0">
                  <a:solidFill>
                    <a:srgbClr val="FFFFFF"/>
                  </a:solidFill>
                  <a:latin typeface="メイリオ"/>
                  <a:ea typeface="メイリオ"/>
                  <a:cs typeface="メイリオ"/>
                </a:rPr>
                <a:t>39</a:t>
              </a:r>
              <a:r>
                <a:rPr lang="ja-JP" altLang="en-US" sz="1000" dirty="0" smtClean="0">
                  <a:solidFill>
                    <a:srgbClr val="FFFFFF"/>
                  </a:solidFill>
                  <a:latin typeface="メイリオ"/>
                  <a:ea typeface="メイリオ"/>
                  <a:cs typeface="メイリオ"/>
                </a:rPr>
                <a:t>歳</a:t>
              </a:r>
              <a:endParaRPr lang="en-US" altLang="ja-JP" sz="1000" dirty="0" smtClean="0">
                <a:solidFill>
                  <a:srgbClr val="FFFFFF"/>
                </a:solidFill>
                <a:latin typeface="メイリオ"/>
                <a:ea typeface="メイリオ"/>
                <a:cs typeface="メイリオ"/>
              </a:endParaRPr>
            </a:p>
            <a:p>
              <a:r>
                <a:rPr lang="en-US" altLang="ja-JP" sz="1000" dirty="0" smtClean="0">
                  <a:solidFill>
                    <a:srgbClr val="FFFFFF"/>
                  </a:solidFill>
                  <a:latin typeface="メイリオ"/>
                  <a:ea typeface="メイリオ"/>
                  <a:cs typeface="メイリオ"/>
                </a:rPr>
                <a:t>▢▢</a:t>
              </a:r>
              <a:r>
                <a:rPr lang="ja-JP" altLang="en-US" sz="1000" dirty="0" smtClean="0">
                  <a:solidFill>
                    <a:srgbClr val="FFFFFF"/>
                  </a:solidFill>
                  <a:latin typeface="メイリオ"/>
                  <a:ea typeface="メイリオ"/>
                  <a:cs typeface="メイリオ"/>
                </a:rPr>
                <a:t>株式会社　</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西日本営業部</a:t>
              </a:r>
              <a:endParaRPr lang="en-US" altLang="ja-JP" sz="10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営業業務課</a:t>
              </a:r>
              <a:endParaRPr lang="ja-JP" altLang="en-US" sz="1000" dirty="0">
                <a:solidFill>
                  <a:srgbClr val="FFFFFF"/>
                </a:solidFill>
                <a:latin typeface="メイリオ"/>
                <a:ea typeface="メイリオ"/>
                <a:cs typeface="メイリオ"/>
              </a:endParaRPr>
            </a:p>
          </p:txBody>
        </p:sp>
      </p:grpSp>
      <p:sp>
        <p:nvSpPr>
          <p:cNvPr id="9" name="円/楕円 8"/>
          <p:cNvSpPr/>
          <p:nvPr/>
        </p:nvSpPr>
        <p:spPr>
          <a:xfrm>
            <a:off x="7651836" y="1176206"/>
            <a:ext cx="310122" cy="310133"/>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7623844" y="1514333"/>
            <a:ext cx="366110" cy="310121"/>
          </a:xfrm>
          <a:prstGeom prst="flowChartDelay">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9167712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5"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1622" y="157891"/>
            <a:ext cx="3467616" cy="584776"/>
          </a:xfrm>
          <a:prstGeom prst="rect">
            <a:avLst/>
          </a:prstGeom>
          <a:noFill/>
        </p:spPr>
        <p:txBody>
          <a:bodyPr wrap="none" rtlCol="0">
            <a:spAutoFit/>
          </a:bodyPr>
          <a:lstStyle/>
          <a:p>
            <a:r>
              <a:rPr lang="ja-JP" altLang="en-US" sz="3200" dirty="0" smtClean="0">
                <a:latin typeface="メイリオ"/>
                <a:ea typeface="メイリオ"/>
                <a:cs typeface="メイリオ"/>
              </a:rPr>
              <a:t>「強み」は何か</a:t>
            </a:r>
            <a:r>
              <a:rPr kumimoji="1" lang="ja-JP" altLang="en-US" sz="3200" dirty="0" smtClean="0">
                <a:latin typeface="メイリオ"/>
                <a:ea typeface="メイリオ"/>
                <a:cs typeface="メイリオ"/>
              </a:rPr>
              <a:t>？</a:t>
            </a:r>
            <a:endParaRPr kumimoji="1" lang="ja-JP" altLang="en-US" sz="3200" dirty="0">
              <a:latin typeface="メイリオ"/>
              <a:ea typeface="メイリオ"/>
              <a:cs typeface="メイリオ"/>
            </a:endParaRPr>
          </a:p>
        </p:txBody>
      </p:sp>
      <p:sp>
        <p:nvSpPr>
          <p:cNvPr id="3" name="正方形/長方形 2"/>
          <p:cNvSpPr/>
          <p:nvPr/>
        </p:nvSpPr>
        <p:spPr>
          <a:xfrm>
            <a:off x="411893" y="1499021"/>
            <a:ext cx="8677188" cy="1015663"/>
          </a:xfrm>
          <a:prstGeom prst="rect">
            <a:avLst/>
          </a:prstGeom>
        </p:spPr>
        <p:txBody>
          <a:bodyPr wrap="square">
            <a:spAutoFit/>
          </a:bodyPr>
          <a:lstStyle/>
          <a:p>
            <a:pPr marL="285750" indent="-285750">
              <a:buFont typeface="Wingdings" charset="2"/>
              <a:buChar char="ü"/>
            </a:pPr>
            <a:r>
              <a:rPr lang="ja-JP" altLang="en-US" sz="2000" dirty="0" smtClean="0">
                <a:latin typeface="メイリオ"/>
                <a:ea typeface="メイリオ"/>
                <a:cs typeface="メイリオ"/>
              </a:rPr>
              <a:t>他社に負けない体制や優秀な人材を抱えていること</a:t>
            </a:r>
          </a:p>
          <a:p>
            <a:pPr marL="285750" indent="-285750">
              <a:buFont typeface="Wingdings" charset="2"/>
              <a:buChar char="ü"/>
            </a:pPr>
            <a:r>
              <a:rPr lang="ja-JP" altLang="en-US" sz="2000" dirty="0" smtClean="0">
                <a:latin typeface="メイリオ"/>
                <a:ea typeface="メイリオ"/>
                <a:cs typeface="メイリオ"/>
              </a:rPr>
              <a:t>同等製品に比べ機能・性能が優れている</a:t>
            </a:r>
            <a:r>
              <a:rPr lang="ja-JP" altLang="en-US" sz="2000" dirty="0">
                <a:latin typeface="メイリオ"/>
                <a:ea typeface="メイリオ"/>
                <a:cs typeface="メイリオ"/>
              </a:rPr>
              <a:t>／</a:t>
            </a:r>
            <a:r>
              <a:rPr lang="ja-JP" altLang="en-US" sz="2000" dirty="0" smtClean="0">
                <a:latin typeface="メイリオ"/>
                <a:ea typeface="メイリオ"/>
                <a:cs typeface="メイリオ"/>
              </a:rPr>
              <a:t>優れた製品を持っていること</a:t>
            </a:r>
          </a:p>
          <a:p>
            <a:pPr marL="285750" indent="-285750">
              <a:buFont typeface="Wingdings" charset="2"/>
              <a:buChar char="ü"/>
            </a:pPr>
            <a:r>
              <a:rPr lang="ja-JP" altLang="en-US" sz="2000" dirty="0" smtClean="0">
                <a:latin typeface="メイリオ"/>
                <a:ea typeface="メイリオ"/>
                <a:cs typeface="メイリオ"/>
              </a:rPr>
              <a:t>絶対に諦めないことを信条としていること</a:t>
            </a:r>
            <a:endParaRPr lang="ja-JP" altLang="en-US" sz="2000" dirty="0">
              <a:latin typeface="メイリオ"/>
              <a:ea typeface="メイリオ"/>
              <a:cs typeface="メイリオ"/>
            </a:endParaRPr>
          </a:p>
        </p:txBody>
      </p:sp>
      <p:sp>
        <p:nvSpPr>
          <p:cNvPr id="22" name="テキスト ボックス 21"/>
          <p:cNvSpPr txBox="1"/>
          <p:nvPr/>
        </p:nvSpPr>
        <p:spPr>
          <a:xfrm>
            <a:off x="171622" y="1037356"/>
            <a:ext cx="3262432" cy="461665"/>
          </a:xfrm>
          <a:prstGeom prst="rect">
            <a:avLst/>
          </a:prstGeom>
          <a:noFill/>
        </p:spPr>
        <p:txBody>
          <a:bodyPr wrap="none" rtlCol="0">
            <a:spAutoFit/>
          </a:bodyPr>
          <a:lstStyle/>
          <a:p>
            <a:r>
              <a:rPr lang="ja-JP" altLang="en-US" sz="2400" dirty="0" smtClean="0">
                <a:latin typeface="メイリオ"/>
                <a:ea typeface="メイリオ"/>
                <a:cs typeface="メイリオ"/>
              </a:rPr>
              <a:t>「強み」にはならない</a:t>
            </a:r>
            <a:endParaRPr kumimoji="1" lang="ja-JP" altLang="en-US" sz="2400" dirty="0">
              <a:latin typeface="メイリオ"/>
              <a:ea typeface="メイリオ"/>
              <a:cs typeface="メイリオ"/>
            </a:endParaRPr>
          </a:p>
        </p:txBody>
      </p:sp>
      <p:grpSp>
        <p:nvGrpSpPr>
          <p:cNvPr id="2" name="図形グループ 1"/>
          <p:cNvGrpSpPr/>
          <p:nvPr/>
        </p:nvGrpSpPr>
        <p:grpSpPr>
          <a:xfrm>
            <a:off x="171622" y="2601784"/>
            <a:ext cx="8917459" cy="3858054"/>
            <a:chOff x="171622" y="2601784"/>
            <a:chExt cx="8917459" cy="3858054"/>
          </a:xfrm>
        </p:grpSpPr>
        <p:sp>
          <p:nvSpPr>
            <p:cNvPr id="7" name="正方形/長方形 6"/>
            <p:cNvSpPr/>
            <p:nvPr/>
          </p:nvSpPr>
          <p:spPr>
            <a:xfrm>
              <a:off x="411893" y="3764345"/>
              <a:ext cx="8677188" cy="1323439"/>
            </a:xfrm>
            <a:prstGeom prst="rect">
              <a:avLst/>
            </a:prstGeom>
          </p:spPr>
          <p:txBody>
            <a:bodyPr wrap="square">
              <a:spAutoFit/>
            </a:bodyPr>
            <a:lstStyle/>
            <a:p>
              <a:pPr marL="285750" indent="-285750">
                <a:buFont typeface="Wingdings" charset="2"/>
                <a:buChar char="ü"/>
              </a:pPr>
              <a:r>
                <a:rPr lang="ja-JP" altLang="en-US" sz="2000" dirty="0">
                  <a:latin typeface="メイリオ"/>
                  <a:ea typeface="メイリオ"/>
                  <a:cs typeface="メイリオ"/>
                </a:rPr>
                <a:t>長年の</a:t>
              </a:r>
              <a:r>
                <a:rPr lang="ja-JP" altLang="en-US" sz="2000" dirty="0" smtClean="0">
                  <a:latin typeface="メイリオ"/>
                  <a:ea typeface="メイリオ"/>
                  <a:cs typeface="メイリオ"/>
                </a:rPr>
                <a:t>経験と蓄積された独自のノウハウがあり、かんたんにまねできないこと</a:t>
              </a:r>
              <a:endParaRPr lang="en-US" altLang="ja-JP" sz="2000" dirty="0" smtClean="0">
                <a:latin typeface="メイリオ"/>
                <a:ea typeface="メイリオ"/>
                <a:cs typeface="メイリオ"/>
              </a:endParaRPr>
            </a:p>
            <a:p>
              <a:pPr marL="285750" indent="-285750">
                <a:buFont typeface="Wingdings" charset="2"/>
                <a:buChar char="ü"/>
              </a:pPr>
              <a:r>
                <a:rPr lang="ja-JP" altLang="en-US" sz="2000" dirty="0" smtClean="0">
                  <a:latin typeface="メイリオ"/>
                  <a:ea typeface="メイリオ"/>
                  <a:cs typeface="メイリオ"/>
                </a:rPr>
                <a:t>特許</a:t>
              </a:r>
              <a:r>
                <a:rPr lang="ja-JP" altLang="en-US" sz="2000" dirty="0">
                  <a:latin typeface="メイリオ"/>
                  <a:ea typeface="メイリオ"/>
                  <a:cs typeface="メイリオ"/>
                </a:rPr>
                <a:t>や契約によって守られていること</a:t>
              </a:r>
              <a:endParaRPr lang="en-US" altLang="ja-JP" sz="2000" dirty="0">
                <a:latin typeface="メイリオ"/>
                <a:ea typeface="メイリオ"/>
                <a:cs typeface="メイリオ"/>
              </a:endParaRPr>
            </a:p>
            <a:p>
              <a:pPr marL="285750" indent="-285750">
                <a:buFont typeface="Wingdings" charset="2"/>
                <a:buChar char="ü"/>
              </a:pPr>
              <a:r>
                <a:rPr lang="ja-JP" altLang="en-US" sz="2000" dirty="0" smtClean="0">
                  <a:latin typeface="メイリオ"/>
                  <a:ea typeface="メイリオ"/>
                  <a:cs typeface="メイリオ"/>
                </a:rPr>
                <a:t>他社の追従を許さない変化へのスピード感を備えていること</a:t>
              </a:r>
              <a:endParaRPr lang="ja-JP" altLang="en-US" sz="2000" dirty="0">
                <a:latin typeface="メイリオ"/>
                <a:ea typeface="メイリオ"/>
                <a:cs typeface="メイリオ"/>
              </a:endParaRPr>
            </a:p>
          </p:txBody>
        </p:sp>
        <p:sp>
          <p:nvSpPr>
            <p:cNvPr id="23" name="テキスト ボックス 22"/>
            <p:cNvSpPr txBox="1"/>
            <p:nvPr/>
          </p:nvSpPr>
          <p:spPr>
            <a:xfrm>
              <a:off x="171622" y="3302680"/>
              <a:ext cx="5109091" cy="461665"/>
            </a:xfrm>
            <a:prstGeom prst="rect">
              <a:avLst/>
            </a:prstGeom>
            <a:noFill/>
          </p:spPr>
          <p:txBody>
            <a:bodyPr wrap="none" rtlCol="0">
              <a:spAutoFit/>
            </a:bodyPr>
            <a:lstStyle/>
            <a:p>
              <a:r>
                <a:rPr lang="ja-JP" altLang="en-US" sz="2400" dirty="0" smtClean="0">
                  <a:latin typeface="メイリオ"/>
                  <a:ea typeface="メイリオ"/>
                  <a:cs typeface="メイリオ"/>
                </a:rPr>
                <a:t>「強み」になる・・・かもしれない</a:t>
              </a:r>
              <a:endParaRPr kumimoji="1" lang="ja-JP" altLang="en-US" sz="2400" dirty="0">
                <a:latin typeface="メイリオ"/>
                <a:ea typeface="メイリオ"/>
                <a:cs typeface="メイリオ"/>
              </a:endParaRPr>
            </a:p>
          </p:txBody>
        </p:sp>
        <p:sp>
          <p:nvSpPr>
            <p:cNvPr id="8" name="正方形/長方形 7"/>
            <p:cNvSpPr/>
            <p:nvPr/>
          </p:nvSpPr>
          <p:spPr>
            <a:xfrm>
              <a:off x="604109" y="5146419"/>
              <a:ext cx="7928918" cy="1107996"/>
            </a:xfrm>
            <a:prstGeom prst="rect">
              <a:avLst/>
            </a:prstGeom>
          </p:spPr>
          <p:txBody>
            <a:bodyPr wrap="square">
              <a:spAutoFit/>
            </a:bodyPr>
            <a:lstStyle/>
            <a:p>
              <a:r>
                <a:rPr lang="ja-JP" altLang="en-US" dirty="0" smtClean="0">
                  <a:latin typeface="メイリオ"/>
                  <a:ea typeface="メイリオ"/>
                  <a:cs typeface="メイリオ"/>
                </a:rPr>
                <a:t>その「強み」を使うことで、お客様の</a:t>
              </a:r>
              <a:r>
                <a:rPr lang="en-US" altLang="ja-JP" dirty="0" smtClean="0">
                  <a:latin typeface="メイリオ"/>
                  <a:ea typeface="メイリオ"/>
                  <a:cs typeface="メイリオ"/>
                </a:rPr>
                <a:t>……</a:t>
              </a:r>
            </a:p>
            <a:p>
              <a:r>
                <a:rPr lang="ja-JP" altLang="en-US" sz="2400" dirty="0" smtClean="0">
                  <a:latin typeface="メイリオ"/>
                  <a:ea typeface="メイリオ"/>
                  <a:cs typeface="メイリオ"/>
                </a:rPr>
                <a:t>　どのような「御用」が満たされるのでしょうか？</a:t>
              </a:r>
              <a:endParaRPr lang="en-US" altLang="ja-JP" sz="2400" dirty="0" smtClean="0">
                <a:latin typeface="メイリオ"/>
                <a:ea typeface="メイリオ"/>
                <a:cs typeface="メイリオ"/>
              </a:endParaRPr>
            </a:p>
            <a:p>
              <a:r>
                <a:rPr lang="ja-JP" altLang="en-US" sz="2400" dirty="0" smtClean="0">
                  <a:latin typeface="メイリオ"/>
                  <a:ea typeface="メイリオ"/>
                  <a:cs typeface="メイリオ"/>
                </a:rPr>
                <a:t>　どのような「困った」が解決されるのでしょうか？</a:t>
              </a:r>
              <a:endParaRPr lang="en-US" altLang="ja-JP" sz="2400" dirty="0">
                <a:latin typeface="メイリオ"/>
                <a:ea typeface="メイリオ"/>
                <a:cs typeface="メイリオ"/>
              </a:endParaRPr>
            </a:p>
          </p:txBody>
        </p:sp>
        <p:sp>
          <p:nvSpPr>
            <p:cNvPr id="9" name="正方形/長方形 8"/>
            <p:cNvSpPr/>
            <p:nvPr/>
          </p:nvSpPr>
          <p:spPr>
            <a:xfrm>
              <a:off x="542324" y="4983892"/>
              <a:ext cx="8066217" cy="1475946"/>
            </a:xfrm>
            <a:prstGeom prst="rect">
              <a:avLst/>
            </a:prstGeom>
            <a:noFill/>
            <a:ln w="38100" cmpd="sng">
              <a:solidFill>
                <a:srgbClr val="FF66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4093304" y="2601784"/>
              <a:ext cx="954217" cy="700896"/>
            </a:xfrm>
            <a:prstGeom prst="downArrow">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8000"/>
                </a:solidFill>
              </a:endParaRPr>
            </a:p>
          </p:txBody>
        </p:sp>
      </p:grpSp>
      <p:sp>
        <p:nvSpPr>
          <p:cNvPr id="5" name="四角形吹き出し 4"/>
          <p:cNvSpPr/>
          <p:nvPr/>
        </p:nvSpPr>
        <p:spPr>
          <a:xfrm>
            <a:off x="5682270" y="2663621"/>
            <a:ext cx="2952144" cy="766925"/>
          </a:xfrm>
          <a:prstGeom prst="wedgeRectCallout">
            <a:avLst>
              <a:gd name="adj1" fmla="val -36997"/>
              <a:gd name="adj2" fmla="val 93683"/>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容易に他社が参入できない</a:t>
            </a:r>
            <a:endParaRPr kumimoji="1" lang="en-US" altLang="ja-JP" sz="1600" dirty="0" smtClean="0">
              <a:solidFill>
                <a:srgbClr val="FFFFFF"/>
              </a:solidFill>
              <a:latin typeface="メイリオ"/>
              <a:ea typeface="メイリオ"/>
              <a:cs typeface="メイリオ"/>
            </a:endParaRPr>
          </a:p>
          <a:p>
            <a:pPr algn="ctr"/>
            <a:r>
              <a:rPr lang="ja-JP" altLang="en-US" sz="1600" dirty="0" smtClean="0">
                <a:solidFill>
                  <a:srgbClr val="FFFFFF"/>
                </a:solidFill>
                <a:latin typeface="メイリオ"/>
                <a:ea typeface="メイリオ"/>
                <a:cs typeface="メイリオ"/>
              </a:rPr>
              <a:t>独自性の高いもの</a:t>
            </a:r>
            <a:endParaRPr kumimoji="1" lang="ja-JP" altLang="en-US" sz="16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42473143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1622" y="157891"/>
            <a:ext cx="4698722" cy="584776"/>
          </a:xfrm>
          <a:prstGeom prst="rect">
            <a:avLst/>
          </a:prstGeom>
          <a:noFill/>
        </p:spPr>
        <p:txBody>
          <a:bodyPr wrap="none" rtlCol="0">
            <a:spAutoFit/>
          </a:bodyPr>
          <a:lstStyle/>
          <a:p>
            <a:r>
              <a:rPr lang="ja-JP" altLang="en-US" sz="3200" dirty="0" smtClean="0">
                <a:latin typeface="メイリオ"/>
                <a:ea typeface="メイリオ"/>
                <a:cs typeface="メイリオ"/>
              </a:rPr>
              <a:t>「中核的価値」は何か</a:t>
            </a:r>
            <a:r>
              <a:rPr kumimoji="1" lang="ja-JP" altLang="en-US" sz="3200" dirty="0" smtClean="0">
                <a:latin typeface="メイリオ"/>
                <a:ea typeface="メイリオ"/>
                <a:cs typeface="メイリオ"/>
              </a:rPr>
              <a:t>？</a:t>
            </a:r>
            <a:endParaRPr kumimoji="1" lang="ja-JP" altLang="en-US" sz="3200" dirty="0">
              <a:latin typeface="メイリオ"/>
              <a:ea typeface="メイリオ"/>
              <a:cs typeface="メイリオ"/>
            </a:endParaRPr>
          </a:p>
        </p:txBody>
      </p:sp>
      <p:sp>
        <p:nvSpPr>
          <p:cNvPr id="11" name="円/楕円 10"/>
          <p:cNvSpPr/>
          <p:nvPr/>
        </p:nvSpPr>
        <p:spPr>
          <a:xfrm>
            <a:off x="296140" y="2211809"/>
            <a:ext cx="3181354" cy="3203658"/>
          </a:xfrm>
          <a:prstGeom prst="ellipse">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sp>
        <p:nvSpPr>
          <p:cNvPr id="12" name="円/楕円 11"/>
          <p:cNvSpPr/>
          <p:nvPr/>
        </p:nvSpPr>
        <p:spPr>
          <a:xfrm>
            <a:off x="866004" y="2779082"/>
            <a:ext cx="2033750" cy="2031378"/>
          </a:xfrm>
          <a:prstGeom prst="ellipse">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sp>
        <p:nvSpPr>
          <p:cNvPr id="13" name="円/楕円 12"/>
          <p:cNvSpPr/>
          <p:nvPr/>
        </p:nvSpPr>
        <p:spPr>
          <a:xfrm>
            <a:off x="1395155" y="3313520"/>
            <a:ext cx="975447" cy="962502"/>
          </a:xfrm>
          <a:prstGeom prst="ellipse">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 name="テキスト ボックス 13"/>
          <p:cNvSpPr txBox="1"/>
          <p:nvPr/>
        </p:nvSpPr>
        <p:spPr>
          <a:xfrm>
            <a:off x="1098049" y="4276022"/>
            <a:ext cx="1569660" cy="461665"/>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プロジェクト</a:t>
            </a:r>
            <a:r>
              <a:rPr lang="ja-JP" altLang="en-US" sz="1200" dirty="0">
                <a:solidFill>
                  <a:srgbClr val="FFFFFF"/>
                </a:solidFill>
                <a:latin typeface="メイリオ"/>
                <a:ea typeface="メイリオ"/>
                <a:cs typeface="メイリオ"/>
              </a:rPr>
              <a:t>／</a:t>
            </a:r>
            <a:r>
              <a:rPr kumimoji="1" lang="ja-JP" altLang="en-US" sz="1200" dirty="0" smtClean="0">
                <a:solidFill>
                  <a:srgbClr val="FFFFFF"/>
                </a:solidFill>
                <a:latin typeface="メイリオ"/>
                <a:ea typeface="メイリオ"/>
                <a:cs typeface="メイリオ"/>
              </a:rPr>
              <a:t>提案</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の実態</a:t>
            </a:r>
            <a:endParaRPr kumimoji="1" lang="ja-JP" altLang="en-US" sz="1200" dirty="0">
              <a:solidFill>
                <a:srgbClr val="FFFFFF"/>
              </a:solidFill>
              <a:latin typeface="メイリオ"/>
              <a:ea typeface="メイリオ"/>
              <a:cs typeface="メイリオ"/>
            </a:endParaRPr>
          </a:p>
        </p:txBody>
      </p:sp>
      <p:sp>
        <p:nvSpPr>
          <p:cNvPr id="15" name="テキスト ボックス 14"/>
          <p:cNvSpPr txBox="1"/>
          <p:nvPr/>
        </p:nvSpPr>
        <p:spPr>
          <a:xfrm>
            <a:off x="1251938" y="4876609"/>
            <a:ext cx="1261884" cy="461665"/>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実現するための</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取り組み</a:t>
            </a:r>
            <a:endParaRPr kumimoji="1" lang="ja-JP" altLang="en-US" sz="1200" dirty="0">
              <a:solidFill>
                <a:srgbClr val="FFFFFF"/>
              </a:solidFill>
              <a:latin typeface="メイリオ"/>
              <a:ea typeface="メイリオ"/>
              <a:cs typeface="メイリオ"/>
            </a:endParaRPr>
          </a:p>
        </p:txBody>
      </p:sp>
      <p:sp>
        <p:nvSpPr>
          <p:cNvPr id="16" name="正方形/長方形 15"/>
          <p:cNvSpPr/>
          <p:nvPr/>
        </p:nvSpPr>
        <p:spPr>
          <a:xfrm>
            <a:off x="1480615" y="3471605"/>
            <a:ext cx="800219" cy="646331"/>
          </a:xfrm>
          <a:prstGeom prst="rect">
            <a:avLst/>
          </a:prstGeom>
        </p:spPr>
        <p:txBody>
          <a:bodyPr wrap="none">
            <a:spAutoFit/>
          </a:bodyPr>
          <a:lstStyle/>
          <a:p>
            <a:pPr lvl="0" algn="ctr"/>
            <a:r>
              <a:rPr lang="ja-JP" altLang="en-US" sz="1200" dirty="0" smtClean="0">
                <a:solidFill>
                  <a:prstClr val="white"/>
                </a:solidFill>
                <a:latin typeface="メイリオ"/>
                <a:ea typeface="メイリオ"/>
                <a:cs typeface="メイリオ"/>
              </a:rPr>
              <a:t>お客様の</a:t>
            </a:r>
            <a:endParaRPr lang="en-US" altLang="ja-JP" sz="1200" dirty="0" smtClean="0">
              <a:solidFill>
                <a:prstClr val="white"/>
              </a:solidFill>
              <a:latin typeface="メイリオ"/>
              <a:ea typeface="メイリオ"/>
              <a:cs typeface="メイリオ"/>
            </a:endParaRPr>
          </a:p>
          <a:p>
            <a:pPr lvl="0" algn="ctr"/>
            <a:r>
              <a:rPr lang="ja-JP" altLang="en-US" sz="1200" dirty="0" smtClean="0">
                <a:solidFill>
                  <a:prstClr val="white"/>
                </a:solidFill>
                <a:latin typeface="メイリオ"/>
                <a:ea typeface="メイリオ"/>
                <a:cs typeface="メイリオ"/>
              </a:rPr>
              <a:t>求める</a:t>
            </a:r>
            <a:endParaRPr lang="en-US" altLang="ja-JP" sz="1200" dirty="0" smtClean="0">
              <a:solidFill>
                <a:prstClr val="white"/>
              </a:solidFill>
              <a:latin typeface="メイリオ"/>
              <a:ea typeface="メイリオ"/>
              <a:cs typeface="メイリオ"/>
            </a:endParaRPr>
          </a:p>
          <a:p>
            <a:pPr lvl="0" algn="ctr"/>
            <a:r>
              <a:rPr lang="ja-JP" altLang="en-US" sz="1200" dirty="0" smtClean="0">
                <a:solidFill>
                  <a:prstClr val="white"/>
                </a:solidFill>
                <a:latin typeface="メイリオ"/>
                <a:ea typeface="メイリオ"/>
                <a:cs typeface="メイリオ"/>
              </a:rPr>
              <a:t>価値</a:t>
            </a:r>
            <a:endParaRPr lang="ja-JP" altLang="en-US" sz="1200" dirty="0">
              <a:solidFill>
                <a:prstClr val="white"/>
              </a:solidFill>
              <a:latin typeface="メイリオ"/>
              <a:ea typeface="メイリオ"/>
              <a:cs typeface="メイリオ"/>
            </a:endParaRPr>
          </a:p>
        </p:txBody>
      </p:sp>
      <p:sp>
        <p:nvSpPr>
          <p:cNvPr id="20" name="正方形/長方形 19"/>
          <p:cNvSpPr/>
          <p:nvPr/>
        </p:nvSpPr>
        <p:spPr>
          <a:xfrm>
            <a:off x="3636634" y="1042088"/>
            <a:ext cx="5240883" cy="1826402"/>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ja-JP" altLang="en-US" sz="2000" b="1" dirty="0" smtClean="0">
                <a:latin typeface="メイリオ"/>
                <a:ea typeface="メイリオ"/>
                <a:cs typeface="メイリオ"/>
              </a:rPr>
              <a:t>中核的価値</a:t>
            </a:r>
            <a:endParaRPr kumimoji="1" lang="en-US" altLang="ja-JP" sz="2000" b="1" dirty="0" smtClean="0">
              <a:latin typeface="メイリオ"/>
              <a:ea typeface="メイリオ"/>
              <a:cs typeface="メイリオ"/>
            </a:endParaRPr>
          </a:p>
          <a:p>
            <a:r>
              <a:rPr kumimoji="1" lang="ja-JP" altLang="en-US" sz="1200" dirty="0" smtClean="0">
                <a:latin typeface="メイリオ"/>
                <a:ea typeface="メイリオ"/>
                <a:cs typeface="メイリオ"/>
              </a:rPr>
              <a:t>お客様</a:t>
            </a:r>
            <a:r>
              <a:rPr lang="ja-JP" altLang="en-US" sz="1200" dirty="0" smtClean="0">
                <a:latin typeface="メイリオ"/>
                <a:ea typeface="メイリオ"/>
                <a:cs typeface="メイリオ"/>
              </a:rPr>
              <a:t>が、</a:t>
            </a:r>
            <a:r>
              <a:rPr kumimoji="1" lang="ja-JP" altLang="en-US" sz="1200" dirty="0" smtClean="0">
                <a:latin typeface="メイリオ"/>
                <a:ea typeface="メイリオ"/>
                <a:cs typeface="メイリオ"/>
              </a:rPr>
              <a:t>お金を払っても手に入れたいモノやコトは何か？</a:t>
            </a:r>
            <a:endParaRPr kumimoji="1" lang="en-US" altLang="ja-JP" sz="1200" dirty="0" smtClean="0">
              <a:latin typeface="メイリオ"/>
              <a:ea typeface="メイリオ"/>
              <a:cs typeface="メイリオ"/>
            </a:endParaRPr>
          </a:p>
        </p:txBody>
      </p:sp>
      <p:sp>
        <p:nvSpPr>
          <p:cNvPr id="21" name="正方形/長方形 20"/>
          <p:cNvSpPr/>
          <p:nvPr/>
        </p:nvSpPr>
        <p:spPr>
          <a:xfrm>
            <a:off x="3636634" y="2868490"/>
            <a:ext cx="5240883" cy="1826402"/>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ja-JP" altLang="en-US" sz="2000" b="1" dirty="0" smtClean="0">
                <a:latin typeface="メイリオ"/>
                <a:ea typeface="メイリオ"/>
                <a:cs typeface="メイリオ"/>
              </a:rPr>
              <a:t>実態</a:t>
            </a:r>
            <a:endParaRPr lang="en-US" altLang="ja-JP" sz="2000" b="1" dirty="0" smtClean="0">
              <a:latin typeface="メイリオ"/>
              <a:ea typeface="メイリオ"/>
              <a:cs typeface="メイリオ"/>
            </a:endParaRPr>
          </a:p>
          <a:p>
            <a:r>
              <a:rPr lang="ja-JP" altLang="en-US" sz="1200" dirty="0" smtClean="0">
                <a:latin typeface="メイリオ"/>
                <a:ea typeface="メイリオ"/>
                <a:cs typeface="メイリオ"/>
              </a:rPr>
              <a:t>実際に提供するモノ／コト</a:t>
            </a:r>
            <a:r>
              <a:rPr kumimoji="1" lang="ja-JP" altLang="en-US" sz="1200" dirty="0" smtClean="0">
                <a:latin typeface="メイリオ"/>
                <a:ea typeface="メイリオ"/>
                <a:cs typeface="メイリオ"/>
              </a:rPr>
              <a:t>は何か？</a:t>
            </a:r>
            <a:endParaRPr kumimoji="1" lang="ja-JP" altLang="en-US" sz="1200" dirty="0">
              <a:latin typeface="メイリオ"/>
              <a:ea typeface="メイリオ"/>
              <a:cs typeface="メイリオ"/>
            </a:endParaRPr>
          </a:p>
        </p:txBody>
      </p:sp>
      <p:sp>
        <p:nvSpPr>
          <p:cNvPr id="24" name="正方形/長方形 23"/>
          <p:cNvSpPr/>
          <p:nvPr/>
        </p:nvSpPr>
        <p:spPr>
          <a:xfrm>
            <a:off x="3636634" y="4686144"/>
            <a:ext cx="5240883" cy="1826402"/>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ja-JP" altLang="en-US" sz="2000" b="1" dirty="0" smtClean="0">
                <a:latin typeface="メイリオ"/>
                <a:ea typeface="メイリオ"/>
                <a:cs typeface="メイリオ"/>
              </a:rPr>
              <a:t>付帯的取組</a:t>
            </a:r>
            <a:endParaRPr lang="en-US" altLang="ja-JP" sz="2000" b="1" dirty="0" smtClean="0">
              <a:latin typeface="メイリオ"/>
              <a:ea typeface="メイリオ"/>
              <a:cs typeface="メイリオ"/>
            </a:endParaRPr>
          </a:p>
          <a:p>
            <a:r>
              <a:rPr lang="ja-JP" altLang="en-US" sz="1200" dirty="0" smtClean="0">
                <a:latin typeface="メイリオ"/>
                <a:ea typeface="メイリオ"/>
                <a:cs typeface="メイリオ"/>
              </a:rPr>
              <a:t>お客様の求める</a:t>
            </a:r>
            <a:r>
              <a:rPr lang="ja-JP" altLang="en-US" sz="1200" b="1" u="sng" dirty="0" smtClean="0">
                <a:latin typeface="メイリオ"/>
                <a:ea typeface="メイリオ"/>
                <a:cs typeface="メイリオ"/>
              </a:rPr>
              <a:t>中核的価値</a:t>
            </a:r>
            <a:r>
              <a:rPr lang="ja-JP" altLang="en-US" sz="1200" dirty="0" smtClean="0">
                <a:latin typeface="メイリオ"/>
                <a:ea typeface="メイリオ"/>
                <a:cs typeface="メイリオ"/>
              </a:rPr>
              <a:t>を実現するために</a:t>
            </a:r>
            <a:r>
              <a:rPr kumimoji="1" lang="ja-JP" altLang="en-US" sz="1200" dirty="0" smtClean="0">
                <a:latin typeface="メイリオ"/>
                <a:ea typeface="メイリオ"/>
                <a:cs typeface="メイリオ"/>
              </a:rPr>
              <a:t>必要な</a:t>
            </a:r>
            <a:r>
              <a:rPr lang="ja-JP" altLang="en-US" sz="1200" dirty="0" smtClean="0">
                <a:latin typeface="メイリオ"/>
                <a:ea typeface="メイリオ"/>
                <a:cs typeface="メイリオ"/>
              </a:rPr>
              <a:t>モノ</a:t>
            </a:r>
            <a:r>
              <a:rPr kumimoji="1" lang="ja-JP" altLang="en-US" sz="1200" dirty="0" smtClean="0">
                <a:latin typeface="メイリオ"/>
                <a:ea typeface="メイリオ"/>
                <a:cs typeface="メイリオ"/>
              </a:rPr>
              <a:t>／コトは</a:t>
            </a:r>
            <a:r>
              <a:rPr lang="ja-JP" altLang="en-US" sz="1200" dirty="0" smtClean="0">
                <a:latin typeface="メイリオ"/>
                <a:ea typeface="メイリオ"/>
                <a:cs typeface="メイリオ"/>
              </a:rPr>
              <a:t>何か？</a:t>
            </a:r>
            <a:endParaRPr kumimoji="1" lang="ja-JP" altLang="en-US" sz="1200" dirty="0">
              <a:latin typeface="メイリオ"/>
              <a:ea typeface="メイリオ"/>
              <a:cs typeface="メイリオ"/>
            </a:endParaRPr>
          </a:p>
        </p:txBody>
      </p:sp>
      <p:cxnSp>
        <p:nvCxnSpPr>
          <p:cNvPr id="25" name="直線矢印コネクタ 24"/>
          <p:cNvCxnSpPr>
            <a:stCxn id="20" idx="1"/>
            <a:endCxn id="13" idx="7"/>
          </p:cNvCxnSpPr>
          <p:nvPr/>
        </p:nvCxnSpPr>
        <p:spPr>
          <a:xfrm flipH="1">
            <a:off x="2227751" y="1955289"/>
            <a:ext cx="1408883" cy="149918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21" idx="1"/>
            <a:endCxn id="12" idx="6"/>
          </p:cNvCxnSpPr>
          <p:nvPr/>
        </p:nvCxnSpPr>
        <p:spPr>
          <a:xfrm flipH="1">
            <a:off x="2899754" y="3781691"/>
            <a:ext cx="736880" cy="130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stCxn id="24" idx="1"/>
            <a:endCxn id="11" idx="5"/>
          </p:cNvCxnSpPr>
          <p:nvPr/>
        </p:nvCxnSpPr>
        <p:spPr>
          <a:xfrm flipH="1" flipV="1">
            <a:off x="3011595" y="4946302"/>
            <a:ext cx="625039" cy="6530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3803135" y="1750143"/>
            <a:ext cx="5074382" cy="830997"/>
          </a:xfrm>
          <a:prstGeom prst="rect">
            <a:avLst/>
          </a:prstGeom>
          <a:noFill/>
        </p:spPr>
        <p:txBody>
          <a:bodyPr wrap="square" rtlCol="0">
            <a:spAutoFit/>
          </a:bodyPr>
          <a:lstStyle/>
          <a:p>
            <a:r>
              <a:rPr lang="ja-JP" altLang="en-US" sz="2400" dirty="0" smtClean="0">
                <a:solidFill>
                  <a:srgbClr val="000090"/>
                </a:solidFill>
                <a:latin typeface="メイリオ"/>
                <a:ea typeface="メイリオ"/>
                <a:cs typeface="メイリオ"/>
              </a:rPr>
              <a:t>居心地良く、自分の時間を過ごす</a:t>
            </a:r>
            <a:endParaRPr lang="en-US" altLang="ja-JP" sz="2400" dirty="0" smtClean="0">
              <a:solidFill>
                <a:srgbClr val="000090"/>
              </a:solidFill>
              <a:latin typeface="メイリオ"/>
              <a:ea typeface="メイリオ"/>
              <a:cs typeface="メイリオ"/>
            </a:endParaRPr>
          </a:p>
          <a:p>
            <a:r>
              <a:rPr lang="ja-JP" altLang="en-US" sz="2400" dirty="0" smtClean="0">
                <a:solidFill>
                  <a:srgbClr val="000090"/>
                </a:solidFill>
                <a:latin typeface="メイリオ"/>
                <a:ea typeface="メイリオ"/>
                <a:cs typeface="メイリオ"/>
              </a:rPr>
              <a:t>ことができる空間</a:t>
            </a:r>
            <a:endParaRPr kumimoji="1" lang="ja-JP" altLang="en-US" sz="2400" dirty="0">
              <a:solidFill>
                <a:srgbClr val="000090"/>
              </a:solidFill>
              <a:latin typeface="メイリオ"/>
              <a:ea typeface="メイリオ"/>
              <a:cs typeface="メイリオ"/>
            </a:endParaRPr>
          </a:p>
        </p:txBody>
      </p:sp>
      <p:sp>
        <p:nvSpPr>
          <p:cNvPr id="30" name="テキスト ボックス 29"/>
          <p:cNvSpPr txBox="1"/>
          <p:nvPr/>
        </p:nvSpPr>
        <p:spPr>
          <a:xfrm>
            <a:off x="6347342" y="2165642"/>
            <a:ext cx="2236510" cy="400110"/>
          </a:xfrm>
          <a:prstGeom prst="rect">
            <a:avLst/>
          </a:prstGeom>
          <a:noFill/>
        </p:spPr>
        <p:txBody>
          <a:bodyPr wrap="none" rtlCol="0">
            <a:spAutoFit/>
          </a:bodyPr>
          <a:lstStyle/>
          <a:p>
            <a:r>
              <a:rPr lang="ja-JP" altLang="en-US" sz="2000" dirty="0" smtClean="0">
                <a:solidFill>
                  <a:srgbClr val="008000"/>
                </a:solidFill>
                <a:latin typeface="Phosphate Inline"/>
                <a:ea typeface="メイリオ"/>
                <a:cs typeface="Phosphate Inline"/>
              </a:rPr>
              <a:t>サード・プレイス</a:t>
            </a:r>
            <a:endParaRPr kumimoji="1" lang="ja-JP" altLang="en-US" sz="2000" dirty="0">
              <a:solidFill>
                <a:srgbClr val="008000"/>
              </a:solidFill>
              <a:latin typeface="Phosphate Inline"/>
              <a:ea typeface="メイリオ"/>
              <a:cs typeface="Phosphate Inline"/>
            </a:endParaRPr>
          </a:p>
        </p:txBody>
      </p:sp>
      <p:sp>
        <p:nvSpPr>
          <p:cNvPr id="31" name="テキスト ボックス 30"/>
          <p:cNvSpPr txBox="1"/>
          <p:nvPr/>
        </p:nvSpPr>
        <p:spPr>
          <a:xfrm>
            <a:off x="4070865" y="3753611"/>
            <a:ext cx="4324865" cy="461665"/>
          </a:xfrm>
          <a:prstGeom prst="rect">
            <a:avLst/>
          </a:prstGeom>
          <a:noFill/>
        </p:spPr>
        <p:txBody>
          <a:bodyPr wrap="square" rtlCol="0">
            <a:spAutoFit/>
          </a:bodyPr>
          <a:lstStyle/>
          <a:p>
            <a:pPr algn="ctr"/>
            <a:r>
              <a:rPr kumimoji="1" lang="ja-JP" altLang="en-US" sz="2400" dirty="0" smtClean="0">
                <a:solidFill>
                  <a:srgbClr val="000090"/>
                </a:solidFill>
                <a:latin typeface="メイリオ"/>
                <a:ea typeface="メイリオ"/>
                <a:cs typeface="メイリオ"/>
              </a:rPr>
              <a:t>美味しいコーヒーとスイーツ</a:t>
            </a:r>
            <a:endParaRPr kumimoji="1" lang="ja-JP" altLang="en-US" sz="2400" dirty="0">
              <a:solidFill>
                <a:srgbClr val="000090"/>
              </a:solidFill>
              <a:latin typeface="メイリオ"/>
              <a:ea typeface="メイリオ"/>
              <a:cs typeface="メイリオ"/>
            </a:endParaRPr>
          </a:p>
        </p:txBody>
      </p:sp>
      <p:sp>
        <p:nvSpPr>
          <p:cNvPr id="32" name="テキスト ボックス 31"/>
          <p:cNvSpPr txBox="1"/>
          <p:nvPr/>
        </p:nvSpPr>
        <p:spPr>
          <a:xfrm>
            <a:off x="3803135" y="5415467"/>
            <a:ext cx="4990757" cy="707886"/>
          </a:xfrm>
          <a:prstGeom prst="rect">
            <a:avLst/>
          </a:prstGeom>
          <a:noFill/>
        </p:spPr>
        <p:txBody>
          <a:bodyPr wrap="square" rtlCol="0">
            <a:spAutoFit/>
          </a:bodyPr>
          <a:lstStyle/>
          <a:p>
            <a:r>
              <a:rPr lang="ja-JP" altLang="en-US" sz="2000" dirty="0" smtClean="0">
                <a:solidFill>
                  <a:srgbClr val="000090"/>
                </a:solidFill>
                <a:latin typeface="メイリオ"/>
                <a:ea typeface="メイリオ"/>
                <a:cs typeface="メイリオ"/>
              </a:rPr>
              <a:t>落ち着いた</a:t>
            </a:r>
            <a:r>
              <a:rPr kumimoji="1" lang="ja-JP" altLang="en-US" sz="2000" dirty="0" smtClean="0">
                <a:solidFill>
                  <a:srgbClr val="000090"/>
                </a:solidFill>
                <a:latin typeface="メイリオ"/>
                <a:ea typeface="メイリオ"/>
                <a:cs typeface="メイリオ"/>
              </a:rPr>
              <a:t>家具と装飾、</a:t>
            </a:r>
            <a:r>
              <a:rPr kumimoji="1" lang="en-US" altLang="ja-JP" sz="2000" dirty="0" smtClean="0">
                <a:solidFill>
                  <a:srgbClr val="000090"/>
                </a:solidFill>
                <a:latin typeface="メイリオ"/>
                <a:ea typeface="メイリオ"/>
                <a:cs typeface="メイリオ"/>
              </a:rPr>
              <a:t>Wi-Fi</a:t>
            </a:r>
            <a:r>
              <a:rPr kumimoji="1" lang="ja-JP" altLang="en-US" sz="2000" dirty="0" smtClean="0">
                <a:solidFill>
                  <a:srgbClr val="000090"/>
                </a:solidFill>
                <a:latin typeface="メイリオ"/>
                <a:ea typeface="メイリオ"/>
                <a:cs typeface="メイリオ"/>
              </a:rPr>
              <a:t>や電源、</a:t>
            </a:r>
            <a:endParaRPr kumimoji="1" lang="en-US" altLang="ja-JP" sz="2000" dirty="0" smtClean="0">
              <a:solidFill>
                <a:srgbClr val="000090"/>
              </a:solidFill>
              <a:latin typeface="メイリオ"/>
              <a:ea typeface="メイリオ"/>
              <a:cs typeface="メイリオ"/>
            </a:endParaRPr>
          </a:p>
          <a:p>
            <a:r>
              <a:rPr kumimoji="1" lang="ja-JP" altLang="en-US" sz="2000" dirty="0" smtClean="0">
                <a:solidFill>
                  <a:srgbClr val="000090"/>
                </a:solidFill>
                <a:latin typeface="メイリオ"/>
                <a:ea typeface="メイリオ"/>
                <a:cs typeface="メイリオ"/>
              </a:rPr>
              <a:t>騒がしくない音楽や気持ちの良い接客</a:t>
            </a:r>
            <a:endParaRPr kumimoji="1" lang="ja-JP" altLang="en-US" sz="2000" dirty="0">
              <a:solidFill>
                <a:srgbClr val="000090"/>
              </a:solidFill>
              <a:latin typeface="メイリオ"/>
              <a:ea typeface="メイリオ"/>
              <a:cs typeface="メイリオ"/>
            </a:endParaRPr>
          </a:p>
        </p:txBody>
      </p:sp>
    </p:spTree>
    <p:extLst>
      <p:ext uri="{BB962C8B-B14F-4D97-AF65-F5344CB8AC3E}">
        <p14:creationId xmlns:p14="http://schemas.microsoft.com/office/powerpoint/2010/main" val="3474269838"/>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6663723" y="1493604"/>
            <a:ext cx="1834484" cy="429710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3600" dirty="0" smtClean="0">
                <a:solidFill>
                  <a:srgbClr val="FFFFFF"/>
                </a:solidFill>
                <a:latin typeface="メイリオ"/>
                <a:ea typeface="メイリオ"/>
                <a:cs typeface="メイリオ"/>
              </a:rPr>
              <a:t>新規事業</a:t>
            </a:r>
            <a:endParaRPr kumimoji="1" lang="ja-JP" altLang="en-US" sz="36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ja-JP" altLang="ja-JP" dirty="0"/>
              <a:t>新規事業開発を進めるうえで注意すべき</a:t>
            </a:r>
            <a:r>
              <a:rPr lang="en-US" altLang="ja-JP" dirty="0"/>
              <a:t>5</a:t>
            </a:r>
            <a:r>
              <a:rPr lang="ja-JP" altLang="ja-JP" dirty="0"/>
              <a:t>つのこと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56</a:t>
            </a:fld>
            <a:endParaRPr kumimoji="1" lang="ja-JP" altLang="en-US"/>
          </a:p>
        </p:txBody>
      </p:sp>
      <p:sp>
        <p:nvSpPr>
          <p:cNvPr id="5" name="ホームベース 4"/>
          <p:cNvSpPr/>
          <p:nvPr/>
        </p:nvSpPr>
        <p:spPr>
          <a:xfrm>
            <a:off x="653191" y="1493604"/>
            <a:ext cx="6279055" cy="766771"/>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000" dirty="0" smtClean="0">
                <a:solidFill>
                  <a:schemeClr val="bg1"/>
                </a:solidFill>
                <a:latin typeface="メイリオ"/>
                <a:ea typeface="メイリオ"/>
                <a:cs typeface="メイリオ"/>
              </a:rPr>
              <a:t>　１．</a:t>
            </a:r>
            <a:r>
              <a:rPr lang="ja-JP" altLang="ja-JP" sz="2000" dirty="0" smtClean="0">
                <a:solidFill>
                  <a:schemeClr val="bg1"/>
                </a:solidFill>
                <a:latin typeface="メイリオ"/>
                <a:ea typeface="メイリオ"/>
                <a:cs typeface="メイリオ"/>
              </a:rPr>
              <a:t>ウォーターフォール</a:t>
            </a:r>
            <a:r>
              <a:rPr lang="ja-JP" altLang="ja-JP" sz="2000" dirty="0">
                <a:solidFill>
                  <a:schemeClr val="bg1"/>
                </a:solidFill>
                <a:latin typeface="メイリオ"/>
                <a:ea typeface="メイリオ"/>
                <a:cs typeface="メイリオ"/>
              </a:rPr>
              <a:t>で考えないこと </a:t>
            </a:r>
            <a:endParaRPr lang="ja-JP" altLang="en-US" sz="2000" dirty="0">
              <a:solidFill>
                <a:schemeClr val="bg1"/>
              </a:solidFill>
              <a:latin typeface="メイリオ"/>
              <a:ea typeface="メイリオ"/>
              <a:cs typeface="メイリオ"/>
            </a:endParaRPr>
          </a:p>
        </p:txBody>
      </p:sp>
      <p:sp>
        <p:nvSpPr>
          <p:cNvPr id="6" name="ホームベース 5"/>
          <p:cNvSpPr/>
          <p:nvPr/>
        </p:nvSpPr>
        <p:spPr>
          <a:xfrm>
            <a:off x="653191" y="2380182"/>
            <a:ext cx="6279055" cy="766771"/>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000" dirty="0" smtClean="0">
                <a:solidFill>
                  <a:schemeClr val="bg1"/>
                </a:solidFill>
                <a:latin typeface="メイリオ"/>
                <a:ea typeface="メイリオ"/>
                <a:cs typeface="メイリオ"/>
              </a:rPr>
              <a:t>　２．</a:t>
            </a:r>
            <a:r>
              <a:rPr lang="ja-JP" altLang="ja-JP" sz="2000" dirty="0" smtClean="0">
                <a:solidFill>
                  <a:schemeClr val="bg1"/>
                </a:solidFill>
                <a:latin typeface="メイリオ"/>
                <a:ea typeface="メイリオ"/>
                <a:cs typeface="メイリオ"/>
              </a:rPr>
              <a:t>最初</a:t>
            </a:r>
            <a:r>
              <a:rPr lang="ja-JP" altLang="ja-JP" sz="2000" dirty="0">
                <a:solidFill>
                  <a:schemeClr val="bg1"/>
                </a:solidFill>
                <a:latin typeface="メイリオ"/>
                <a:ea typeface="メイリオ"/>
                <a:cs typeface="メイリオ"/>
              </a:rPr>
              <a:t>は</a:t>
            </a:r>
            <a:r>
              <a:rPr lang="en-US" altLang="ja-JP" sz="2000" dirty="0">
                <a:solidFill>
                  <a:schemeClr val="bg1"/>
                </a:solidFill>
                <a:latin typeface="メイリオ"/>
                <a:ea typeface="メイリオ"/>
                <a:cs typeface="メイリオ"/>
              </a:rPr>
              <a:t>KPI</a:t>
            </a:r>
            <a:r>
              <a:rPr lang="ja-JP" altLang="ja-JP" sz="2000" dirty="0">
                <a:solidFill>
                  <a:schemeClr val="bg1"/>
                </a:solidFill>
                <a:latin typeface="メイリオ"/>
                <a:ea typeface="メイリオ"/>
                <a:cs typeface="メイリオ"/>
              </a:rPr>
              <a:t>の達成を求めないこと </a:t>
            </a:r>
            <a:endParaRPr lang="ja-JP" altLang="en-US" sz="2000" dirty="0">
              <a:solidFill>
                <a:schemeClr val="bg1"/>
              </a:solidFill>
              <a:latin typeface="メイリオ"/>
              <a:ea typeface="メイリオ"/>
              <a:cs typeface="メイリオ"/>
            </a:endParaRPr>
          </a:p>
        </p:txBody>
      </p:sp>
      <p:sp>
        <p:nvSpPr>
          <p:cNvPr id="7" name="ホームベース 6"/>
          <p:cNvSpPr/>
          <p:nvPr/>
        </p:nvSpPr>
        <p:spPr>
          <a:xfrm>
            <a:off x="653191" y="3250786"/>
            <a:ext cx="6279055" cy="766771"/>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chemeClr val="bg1"/>
                </a:solidFill>
                <a:latin typeface="メイリオ"/>
                <a:ea typeface="メイリオ"/>
                <a:cs typeface="メイリオ"/>
              </a:rPr>
              <a:t>　３．ボランティア・サークルで取り組まないこと</a:t>
            </a:r>
            <a:endParaRPr kumimoji="1" lang="ja-JP" altLang="en-US" sz="2000" dirty="0">
              <a:solidFill>
                <a:schemeClr val="bg1"/>
              </a:solidFill>
              <a:latin typeface="メイリオ"/>
              <a:ea typeface="メイリオ"/>
              <a:cs typeface="メイリオ"/>
            </a:endParaRPr>
          </a:p>
        </p:txBody>
      </p:sp>
      <p:sp>
        <p:nvSpPr>
          <p:cNvPr id="8" name="ホームベース 7"/>
          <p:cNvSpPr/>
          <p:nvPr/>
        </p:nvSpPr>
        <p:spPr>
          <a:xfrm>
            <a:off x="653191" y="4137364"/>
            <a:ext cx="6279055" cy="766771"/>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chemeClr val="bg1"/>
                </a:solidFill>
                <a:latin typeface="メイリオ"/>
                <a:ea typeface="メイリオ"/>
                <a:cs typeface="メイリオ"/>
              </a:rPr>
              <a:t>　４．「みんな」でやらないこと</a:t>
            </a:r>
            <a:endParaRPr kumimoji="1" lang="ja-JP" altLang="en-US" sz="2000" dirty="0">
              <a:solidFill>
                <a:schemeClr val="bg1"/>
              </a:solidFill>
              <a:latin typeface="メイリオ"/>
              <a:ea typeface="メイリオ"/>
              <a:cs typeface="メイリオ"/>
            </a:endParaRPr>
          </a:p>
        </p:txBody>
      </p:sp>
      <p:sp>
        <p:nvSpPr>
          <p:cNvPr id="10" name="ホームベース 9"/>
          <p:cNvSpPr/>
          <p:nvPr/>
        </p:nvSpPr>
        <p:spPr>
          <a:xfrm>
            <a:off x="653191" y="5023942"/>
            <a:ext cx="6279055" cy="766771"/>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smtClean="0">
                <a:solidFill>
                  <a:schemeClr val="bg1"/>
                </a:solidFill>
                <a:latin typeface="メイリオ"/>
                <a:ea typeface="メイリオ"/>
                <a:cs typeface="メイリオ"/>
              </a:rPr>
              <a:t>　５．「いま」から未来を考えないこと</a:t>
            </a:r>
            <a:endParaRPr kumimoji="1" lang="ja-JP" altLang="en-US" sz="20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2800551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538295_318434858231457_193045375_n-e13478716803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194" y="3776807"/>
            <a:ext cx="1922640" cy="1320213"/>
          </a:xfrm>
          <a:prstGeom prst="rect">
            <a:avLst/>
          </a:prstGeom>
        </p:spPr>
      </p:pic>
      <p:sp>
        <p:nvSpPr>
          <p:cNvPr id="26" name="正方形/長方形 25"/>
          <p:cNvSpPr/>
          <p:nvPr/>
        </p:nvSpPr>
        <p:spPr>
          <a:xfrm>
            <a:off x="803190" y="5450701"/>
            <a:ext cx="7684981"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400" dirty="0" smtClean="0">
                <a:solidFill>
                  <a:srgbClr val="FFFFFF"/>
                </a:solidFill>
                <a:latin typeface="メイリオ"/>
                <a:ea typeface="メイリオ"/>
                <a:cs typeface="メイリオ"/>
              </a:rPr>
              <a:t>　</a:t>
            </a:r>
            <a:r>
              <a:rPr lang="ja-JP" altLang="en-US" sz="2000" dirty="0" smtClean="0">
                <a:solidFill>
                  <a:srgbClr val="FFFFFF"/>
                </a:solidFill>
                <a:latin typeface="メイリオ"/>
                <a:ea typeface="メイリオ"/>
                <a:cs typeface="メイリオ"/>
              </a:rPr>
              <a:t>自分たちには、</a:t>
            </a:r>
            <a:r>
              <a:rPr kumimoji="1" lang="ja-JP" altLang="en-US" sz="2000" b="1" dirty="0" smtClean="0">
                <a:solidFill>
                  <a:srgbClr val="FFFFFF"/>
                </a:solidFill>
                <a:latin typeface="メイリオ"/>
                <a:ea typeface="メイリオ"/>
                <a:cs typeface="メイリオ"/>
              </a:rPr>
              <a:t>何ができるか</a:t>
            </a:r>
            <a:r>
              <a:rPr kumimoji="1" lang="ja-JP" altLang="en-US" sz="2000" dirty="0" smtClean="0">
                <a:solidFill>
                  <a:srgbClr val="FFFFFF"/>
                </a:solidFill>
                <a:latin typeface="メイリオ"/>
                <a:ea typeface="メイリオ"/>
                <a:cs typeface="メイリオ"/>
              </a:rPr>
              <a:t>？</a:t>
            </a:r>
            <a:endParaRPr kumimoji="1" lang="en-US" altLang="ja-JP" sz="2000" dirty="0" smtClean="0">
              <a:solidFill>
                <a:srgbClr val="FFFFFF"/>
              </a:solidFill>
              <a:latin typeface="メイリオ"/>
              <a:ea typeface="メイリオ"/>
              <a:cs typeface="メイリオ"/>
            </a:endParaRPr>
          </a:p>
          <a:p>
            <a:r>
              <a:rPr lang="ja-JP" altLang="en-US" sz="2400" b="1" dirty="0" smtClean="0">
                <a:solidFill>
                  <a:srgbClr val="FFFFFF"/>
                </a:solidFill>
                <a:latin typeface="メイリオ"/>
                <a:ea typeface="メイリオ"/>
                <a:cs typeface="メイリオ"/>
              </a:rPr>
              <a:t>　　　＝　既存の事業資産</a:t>
            </a:r>
            <a:r>
              <a:rPr lang="ja-JP" altLang="en-US" sz="2400" dirty="0" smtClean="0">
                <a:solidFill>
                  <a:srgbClr val="FFFFFF"/>
                </a:solidFill>
                <a:latin typeface="メイリオ"/>
                <a:ea typeface="メイリオ"/>
                <a:cs typeface="メイリオ"/>
              </a:rPr>
              <a:t>をどのように</a:t>
            </a:r>
            <a:r>
              <a:rPr lang="ja-JP" altLang="en-US" sz="2400" b="1" dirty="0" smtClean="0">
                <a:solidFill>
                  <a:srgbClr val="FFFFFF"/>
                </a:solidFill>
                <a:latin typeface="メイリオ"/>
                <a:ea typeface="メイリオ"/>
                <a:cs typeface="メイリオ"/>
              </a:rPr>
              <a:t>守る</a:t>
            </a:r>
            <a:r>
              <a:rPr lang="ja-JP" altLang="en-US" sz="2400" dirty="0" smtClean="0">
                <a:solidFill>
                  <a:srgbClr val="FFFFFF"/>
                </a:solidFill>
                <a:latin typeface="メイリオ"/>
                <a:ea typeface="メイリオ"/>
                <a:cs typeface="メイリオ"/>
              </a:rPr>
              <a:t>か？</a:t>
            </a:r>
            <a:endParaRPr kumimoji="1" lang="ja-JP" altLang="en-US" sz="2400" dirty="0">
              <a:solidFill>
                <a:srgbClr val="FFFFFF"/>
              </a:solidFill>
              <a:latin typeface="メイリオ"/>
              <a:ea typeface="メイリオ"/>
              <a:cs typeface="メイリオ"/>
            </a:endParaRPr>
          </a:p>
        </p:txBody>
      </p:sp>
      <p:sp>
        <p:nvSpPr>
          <p:cNvPr id="4" name="テキスト ボックス 3"/>
          <p:cNvSpPr txBox="1"/>
          <p:nvPr/>
        </p:nvSpPr>
        <p:spPr>
          <a:xfrm>
            <a:off x="171622" y="157891"/>
            <a:ext cx="5929828" cy="584776"/>
          </a:xfrm>
          <a:prstGeom prst="rect">
            <a:avLst/>
          </a:prstGeom>
          <a:noFill/>
        </p:spPr>
        <p:txBody>
          <a:bodyPr wrap="none" rtlCol="0">
            <a:spAutoFit/>
          </a:bodyPr>
          <a:lstStyle/>
          <a:p>
            <a:r>
              <a:rPr kumimoji="1" lang="ja-JP" altLang="en-US" sz="3200" dirty="0" smtClean="0">
                <a:latin typeface="メイリオ"/>
                <a:ea typeface="メイリオ"/>
                <a:cs typeface="メイリオ"/>
              </a:rPr>
              <a:t>未来から「いま」を逆引きする</a:t>
            </a:r>
            <a:endParaRPr kumimoji="1" lang="ja-JP" altLang="en-US" sz="3200" dirty="0">
              <a:latin typeface="メイリオ"/>
              <a:ea typeface="メイリオ"/>
              <a:cs typeface="メイリオ"/>
            </a:endParaRPr>
          </a:p>
        </p:txBody>
      </p:sp>
      <p:sp>
        <p:nvSpPr>
          <p:cNvPr id="28" name="正方形/長方形 27"/>
          <p:cNvSpPr/>
          <p:nvPr/>
        </p:nvSpPr>
        <p:spPr>
          <a:xfrm>
            <a:off x="1027853" y="1707314"/>
            <a:ext cx="7684981" cy="1022865"/>
          </a:xfrm>
          <a:prstGeom prst="rect">
            <a:avLst/>
          </a:prstGeom>
          <a:solidFill>
            <a:srgbClr val="00009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800" dirty="0" smtClean="0">
                <a:solidFill>
                  <a:srgbClr val="FFFFFF"/>
                </a:solidFill>
                <a:latin typeface="メイリオ"/>
                <a:ea typeface="メイリオ"/>
                <a:cs typeface="メイリオ"/>
              </a:rPr>
              <a:t>　</a:t>
            </a:r>
            <a:endParaRPr lang="en-US" altLang="ja-JP" sz="2800" dirty="0" smtClean="0">
              <a:solidFill>
                <a:srgbClr val="FFFFFF"/>
              </a:solidFill>
              <a:latin typeface="メイリオ"/>
              <a:ea typeface="メイリオ"/>
              <a:cs typeface="メイリオ"/>
            </a:endParaRPr>
          </a:p>
          <a:p>
            <a:pPr algn="ctr"/>
            <a:r>
              <a:rPr lang="ja-JP" altLang="en-US" sz="2800" dirty="0" smtClean="0">
                <a:solidFill>
                  <a:srgbClr val="FFFFFF"/>
                </a:solidFill>
                <a:latin typeface="メイリオ"/>
                <a:ea typeface="メイリオ"/>
                <a:cs typeface="メイリオ"/>
              </a:rPr>
              <a:t>自分たちは未来をどのようにしたいのか？</a:t>
            </a:r>
            <a:endParaRPr kumimoji="1" lang="ja-JP" altLang="en-US" sz="2800" dirty="0">
              <a:solidFill>
                <a:srgbClr val="FFFFFF"/>
              </a:solidFill>
              <a:latin typeface="メイリオ"/>
              <a:ea typeface="メイリオ"/>
              <a:cs typeface="メイリオ"/>
            </a:endParaRPr>
          </a:p>
        </p:txBody>
      </p:sp>
      <p:sp>
        <p:nvSpPr>
          <p:cNvPr id="21" name="正方形/長方形 20"/>
          <p:cNvSpPr/>
          <p:nvPr/>
        </p:nvSpPr>
        <p:spPr>
          <a:xfrm>
            <a:off x="803190" y="988718"/>
            <a:ext cx="7684981"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smtClean="0">
                <a:solidFill>
                  <a:srgbClr val="FFFFFF"/>
                </a:solidFill>
                <a:latin typeface="メイリオ"/>
                <a:ea typeface="メイリオ"/>
                <a:cs typeface="メイリオ"/>
              </a:rPr>
              <a:t>　未来はどうなっているのか？</a:t>
            </a:r>
            <a:endParaRPr kumimoji="1" lang="ja-JP" altLang="en-US" sz="3200" dirty="0">
              <a:solidFill>
                <a:srgbClr val="FFFFFF"/>
              </a:solidFill>
              <a:latin typeface="メイリオ"/>
              <a:ea typeface="メイリオ"/>
              <a:cs typeface="メイリオ"/>
            </a:endParaRPr>
          </a:p>
        </p:txBody>
      </p:sp>
      <p:cxnSp>
        <p:nvCxnSpPr>
          <p:cNvPr id="6" name="直線矢印コネクタ 5"/>
          <p:cNvCxnSpPr>
            <a:stCxn id="21" idx="2"/>
            <a:endCxn id="26" idx="0"/>
          </p:cNvCxnSpPr>
          <p:nvPr/>
        </p:nvCxnSpPr>
        <p:spPr>
          <a:xfrm>
            <a:off x="4645681" y="2011583"/>
            <a:ext cx="0" cy="3439118"/>
          </a:xfrm>
          <a:prstGeom prst="straightConnector1">
            <a:avLst/>
          </a:prstGeom>
          <a:ln w="57150" cmpd="sng">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7" name="ホームベース 6"/>
          <p:cNvSpPr/>
          <p:nvPr/>
        </p:nvSpPr>
        <p:spPr>
          <a:xfrm>
            <a:off x="803190" y="4528827"/>
            <a:ext cx="3390769" cy="568193"/>
          </a:xfrm>
          <a:prstGeom prst="homePlate">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マイルストーン</a:t>
            </a:r>
            <a:endParaRPr kumimoji="1" lang="ja-JP" altLang="en-US" sz="2000" dirty="0">
              <a:solidFill>
                <a:srgbClr val="FFFFFF"/>
              </a:solidFill>
              <a:latin typeface="メイリオ"/>
              <a:ea typeface="メイリオ"/>
              <a:cs typeface="メイリオ"/>
            </a:endParaRPr>
          </a:p>
        </p:txBody>
      </p:sp>
      <p:sp>
        <p:nvSpPr>
          <p:cNvPr id="29" name="ホームベース 28"/>
          <p:cNvSpPr/>
          <p:nvPr/>
        </p:nvSpPr>
        <p:spPr>
          <a:xfrm>
            <a:off x="2950296" y="3793519"/>
            <a:ext cx="3390769" cy="568193"/>
          </a:xfrm>
          <a:prstGeom prst="homePlat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マイルストーン</a:t>
            </a:r>
            <a:endParaRPr kumimoji="1" lang="ja-JP" altLang="en-US" sz="2000" dirty="0">
              <a:solidFill>
                <a:srgbClr val="FFFFFF"/>
              </a:solidFill>
              <a:latin typeface="メイリオ"/>
              <a:ea typeface="メイリオ"/>
              <a:cs typeface="メイリオ"/>
            </a:endParaRPr>
          </a:p>
        </p:txBody>
      </p:sp>
      <p:sp>
        <p:nvSpPr>
          <p:cNvPr id="30" name="ホームベース 29"/>
          <p:cNvSpPr/>
          <p:nvPr/>
        </p:nvSpPr>
        <p:spPr>
          <a:xfrm>
            <a:off x="5322065" y="3074923"/>
            <a:ext cx="3390769" cy="568193"/>
          </a:xfrm>
          <a:prstGeom prst="homePlate">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マイルストーン</a:t>
            </a:r>
            <a:endParaRPr kumimoji="1" lang="ja-JP" altLang="en-US"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0911951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7" presetClass="exit" presetSubtype="0" fill="hold" grpId="0" nodeType="afterEffect">
                                  <p:stCondLst>
                                    <p:cond delay="0"/>
                                  </p:stCondLst>
                                  <p:childTnLst>
                                    <p:animEffect transition="out" filter="fade">
                                      <p:cBhvr>
                                        <p:cTn id="12" dur="1000"/>
                                        <p:tgtEl>
                                          <p:spTgt spid="26"/>
                                        </p:tgtEl>
                                      </p:cBhvr>
                                    </p:animEffect>
                                    <p:anim calcmode="lin" valueType="num">
                                      <p:cBhvr>
                                        <p:cTn id="13" dur="1000"/>
                                        <p:tgtEl>
                                          <p:spTgt spid="26"/>
                                        </p:tgtEl>
                                        <p:attrNameLst>
                                          <p:attrName>ppt_x</p:attrName>
                                        </p:attrNameLst>
                                      </p:cBhvr>
                                      <p:tavLst>
                                        <p:tav tm="0">
                                          <p:val>
                                            <p:strVal val="ppt_x"/>
                                          </p:val>
                                        </p:tav>
                                        <p:tav tm="100000">
                                          <p:val>
                                            <p:strVal val="ppt_x"/>
                                          </p:val>
                                        </p:tav>
                                      </p:tavLst>
                                    </p:anim>
                                    <p:anim calcmode="lin" valueType="num">
                                      <p:cBhvr>
                                        <p:cTn id="14" dur="1000"/>
                                        <p:tgtEl>
                                          <p:spTgt spid="26"/>
                                        </p:tgtEl>
                                        <p:attrNameLst>
                                          <p:attrName>ppt_y</p:attrName>
                                        </p:attrNameLst>
                                      </p:cBhvr>
                                      <p:tavLst>
                                        <p:tav tm="0">
                                          <p:val>
                                            <p:strVal val="ppt_y"/>
                                          </p:val>
                                        </p:tav>
                                        <p:tav tm="100000">
                                          <p:val>
                                            <p:strVal val="ppt_y-.1"/>
                                          </p:val>
                                        </p:tav>
                                      </p:tavLst>
                                    </p:anim>
                                    <p:set>
                                      <p:cBhvr>
                                        <p:cTn id="15" dur="1" fill="hold">
                                          <p:stCondLst>
                                            <p:cond delay="999"/>
                                          </p:stCondLst>
                                        </p:cTn>
                                        <p:tgtEl>
                                          <p:spTgt spid="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1"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0-#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 presetClass="entr" presetSubtype="8"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0-#ppt_w/2"/>
                                          </p:val>
                                        </p:tav>
                                        <p:tav tm="100000">
                                          <p:val>
                                            <p:strVal val="#ppt_x"/>
                                          </p:val>
                                        </p:tav>
                                      </p:tavLst>
                                    </p:anim>
                                    <p:anim calcmode="lin" valueType="num">
                                      <p:cBhvr additive="base">
                                        <p:cTn id="57"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8" grpId="0" animBg="1"/>
      <p:bldP spid="21" grpId="0" animBg="1"/>
      <p:bldP spid="7" grpId="0" animBg="1"/>
      <p:bldP spid="29" grpId="0" animBg="1"/>
      <p:bldP spid="3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239050" y="5359400"/>
            <a:ext cx="3359151" cy="76835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関連情報</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58</a:t>
            </a:fld>
            <a:endParaRPr kumimoji="1" lang="ja-JP" altLang="en-US"/>
          </a:p>
        </p:txBody>
      </p:sp>
      <p:sp>
        <p:nvSpPr>
          <p:cNvPr id="7" name="正方形/長方形 6"/>
          <p:cNvSpPr/>
          <p:nvPr/>
        </p:nvSpPr>
        <p:spPr>
          <a:xfrm>
            <a:off x="1377949" y="4398006"/>
            <a:ext cx="1525327" cy="215444"/>
          </a:xfrm>
          <a:prstGeom prst="rect">
            <a:avLst/>
          </a:prstGeom>
        </p:spPr>
        <p:txBody>
          <a:bodyPr wrap="none">
            <a:spAutoFit/>
          </a:bodyPr>
          <a:lstStyle/>
          <a:p>
            <a:r>
              <a:rPr lang="en-US" altLang="ja-JP" sz="800" dirty="0" smtClean="0">
                <a:solidFill>
                  <a:srgbClr val="595959"/>
                </a:solidFill>
              </a:rPr>
              <a:t>http://libra.netcommerce.co.jp/</a:t>
            </a:r>
            <a:endParaRPr lang="ja-JP" altLang="en-US" sz="800" dirty="0">
              <a:solidFill>
                <a:srgbClr val="595959"/>
              </a:solidFill>
            </a:endParaRPr>
          </a:p>
        </p:txBody>
      </p:sp>
      <p:pic>
        <p:nvPicPr>
          <p:cNvPr id="8" name="図 7" descr="LIBRA_logo-300x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861" y="4453538"/>
            <a:ext cx="762089" cy="134636"/>
          </a:xfrm>
          <a:prstGeom prst="rect">
            <a:avLst/>
          </a:prstGeom>
        </p:spPr>
      </p:pic>
      <p:pic>
        <p:nvPicPr>
          <p:cNvPr id="9" name="図 8" descr="スクリーンショット 2014-11-13 16.16.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61" y="1215434"/>
            <a:ext cx="2279120" cy="3099952"/>
          </a:xfrm>
          <a:prstGeom prst="rect">
            <a:avLst/>
          </a:prstGeom>
          <a:ln>
            <a:noFill/>
          </a:ln>
          <a:effectLst>
            <a:outerShdw blurRad="292100" dist="139700" dir="2700000" algn="tl" rotWithShape="0">
              <a:srgbClr val="333333">
                <a:alpha val="65000"/>
              </a:srgbClr>
            </a:outerShdw>
          </a:effectLst>
        </p:spPr>
      </p:pic>
      <p:sp>
        <p:nvSpPr>
          <p:cNvPr id="10" name="テキスト ボックス 2"/>
          <p:cNvSpPr txBox="1">
            <a:spLocks noChangeArrowheads="1"/>
          </p:cNvSpPr>
          <p:nvPr/>
        </p:nvSpPr>
        <p:spPr bwMode="auto">
          <a:xfrm>
            <a:off x="3248527" y="4407910"/>
            <a:ext cx="2351926" cy="215444"/>
          </a:xfrm>
          <a:prstGeom prst="rect">
            <a:avLst/>
          </a:prstGeom>
          <a:noFill/>
          <a:ln w="9525">
            <a:noFill/>
            <a:miter lim="800000"/>
            <a:headEnd/>
            <a:tailEnd/>
          </a:ln>
        </p:spPr>
        <p:txBody>
          <a:bodyPr wrap="none">
            <a:spAutoFit/>
          </a:bodyPr>
          <a:lstStyle/>
          <a:p>
            <a:pPr algn="l"/>
            <a:r>
              <a:rPr lang="en-US" altLang="ja-JP" sz="800" dirty="0" smtClean="0">
                <a:solidFill>
                  <a:srgbClr val="595959"/>
                </a:solidFill>
                <a:latin typeface="メイリオ"/>
                <a:ea typeface="メイリオ"/>
                <a:cs typeface="メイリオ"/>
              </a:rPr>
              <a:t>【</a:t>
            </a:r>
            <a:r>
              <a:rPr lang="ja-JP" altLang="en-US" sz="800" dirty="0" smtClean="0">
                <a:solidFill>
                  <a:srgbClr val="595959"/>
                </a:solidFill>
                <a:latin typeface="メイリオ"/>
                <a:ea typeface="メイリオ"/>
                <a:cs typeface="メイリオ"/>
              </a:rPr>
              <a:t>毎日更新</a:t>
            </a:r>
            <a:r>
              <a:rPr lang="en-US" altLang="ja-JP" sz="800" dirty="0" smtClean="0">
                <a:solidFill>
                  <a:srgbClr val="595959"/>
                </a:solidFill>
                <a:latin typeface="メイリオ"/>
                <a:ea typeface="メイリオ"/>
                <a:cs typeface="メイリオ"/>
              </a:rPr>
              <a:t>】</a:t>
            </a:r>
            <a:r>
              <a:rPr lang="en-US" altLang="ja-JP" sz="800" dirty="0" err="1" smtClean="0">
                <a:solidFill>
                  <a:srgbClr val="595959"/>
                </a:solidFill>
                <a:latin typeface="メイリオ"/>
                <a:ea typeface="メイリオ"/>
                <a:cs typeface="メイリオ"/>
              </a:rPr>
              <a:t>Itmedia</a:t>
            </a:r>
            <a:r>
              <a:rPr lang="en-US" altLang="ja-JP" sz="800" dirty="0" smtClean="0">
                <a:solidFill>
                  <a:srgbClr val="595959"/>
                </a:solidFill>
                <a:latin typeface="メイリオ"/>
                <a:ea typeface="メイリオ"/>
                <a:cs typeface="メイリオ"/>
              </a:rPr>
              <a:t> </a:t>
            </a:r>
            <a:r>
              <a:rPr lang="ja-JP" altLang="en-US" sz="800" dirty="0" smtClean="0">
                <a:solidFill>
                  <a:srgbClr val="595959"/>
                </a:solidFill>
                <a:latin typeface="メイリオ"/>
                <a:ea typeface="メイリオ"/>
                <a:cs typeface="メイリオ"/>
              </a:rPr>
              <a:t>オルタナティブ・ブログ</a:t>
            </a:r>
            <a:endParaRPr lang="ja-JP" altLang="en-US" sz="800" dirty="0">
              <a:solidFill>
                <a:srgbClr val="595959"/>
              </a:solidFill>
              <a:latin typeface="メイリオ"/>
              <a:ea typeface="メイリオ"/>
              <a:cs typeface="メイリオ"/>
            </a:endParaRPr>
          </a:p>
        </p:txBody>
      </p:sp>
      <p:sp>
        <p:nvSpPr>
          <p:cNvPr id="11" name="正方形/長方形 5">
            <a:hlinkClick r:id="rId4"/>
          </p:cNvPr>
          <p:cNvSpPr>
            <a:spLocks noChangeArrowheads="1"/>
          </p:cNvSpPr>
          <p:nvPr/>
        </p:nvSpPr>
        <p:spPr bwMode="auto">
          <a:xfrm>
            <a:off x="3861175" y="4569044"/>
            <a:ext cx="1908295" cy="215444"/>
          </a:xfrm>
          <a:prstGeom prst="rect">
            <a:avLst/>
          </a:prstGeom>
          <a:noFill/>
          <a:ln w="9525">
            <a:noFill/>
            <a:miter lim="800000"/>
            <a:headEnd/>
            <a:tailEnd/>
          </a:ln>
        </p:spPr>
        <p:txBody>
          <a:bodyPr wrap="none">
            <a:spAutoFit/>
          </a:bodyPr>
          <a:lstStyle/>
          <a:p>
            <a:r>
              <a:rPr lang="en-US" altLang="ja-JP" sz="800" dirty="0">
                <a:solidFill>
                  <a:srgbClr val="595959"/>
                </a:solidFill>
                <a:effectLst/>
              </a:rPr>
              <a:t>http://</a:t>
            </a:r>
            <a:r>
              <a:rPr lang="en-US" altLang="ja-JP" sz="800" dirty="0" err="1">
                <a:solidFill>
                  <a:srgbClr val="595959"/>
                </a:solidFill>
                <a:effectLst/>
              </a:rPr>
              <a:t>blogs.itmedia.co.jp</a:t>
            </a:r>
            <a:r>
              <a:rPr lang="en-US" altLang="ja-JP" sz="800" dirty="0">
                <a:solidFill>
                  <a:srgbClr val="595959"/>
                </a:solidFill>
                <a:effectLst/>
              </a:rPr>
              <a:t>/</a:t>
            </a:r>
            <a:r>
              <a:rPr lang="en-US" altLang="ja-JP" sz="800" dirty="0" err="1">
                <a:solidFill>
                  <a:srgbClr val="595959"/>
                </a:solidFill>
                <a:effectLst/>
              </a:rPr>
              <a:t>itsolutionjuku</a:t>
            </a:r>
            <a:r>
              <a:rPr lang="en-US" altLang="ja-JP" sz="800" dirty="0">
                <a:solidFill>
                  <a:srgbClr val="595959"/>
                </a:solidFill>
                <a:effectLst/>
              </a:rPr>
              <a:t>/</a:t>
            </a:r>
            <a:endParaRPr lang="ja-JP" altLang="en-US" sz="800" dirty="0">
              <a:solidFill>
                <a:srgbClr val="595959"/>
              </a:solidFill>
              <a:effectLst/>
            </a:endParaRPr>
          </a:p>
        </p:txBody>
      </p:sp>
      <p:pic>
        <p:nvPicPr>
          <p:cNvPr id="12" name="図 11" descr="スクリーンショット 2014-06-09 15.36.0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181" y="1215434"/>
            <a:ext cx="2684589" cy="2946400"/>
          </a:xfrm>
          <a:prstGeom prst="rect">
            <a:avLst/>
          </a:prstGeom>
          <a:ln>
            <a:noFill/>
          </a:ln>
          <a:effectLst>
            <a:outerShdw blurRad="292100" dist="139700" dir="2700000" algn="tl" rotWithShape="0">
              <a:srgbClr val="333333">
                <a:alpha val="65000"/>
              </a:srgbClr>
            </a:outerShdw>
          </a:effectLst>
        </p:spPr>
      </p:pic>
      <p:sp>
        <p:nvSpPr>
          <p:cNvPr id="13" name="正方形/長方形 5">
            <a:hlinkClick r:id="rId4"/>
          </p:cNvPr>
          <p:cNvSpPr>
            <a:spLocks noChangeArrowheads="1"/>
          </p:cNvSpPr>
          <p:nvPr/>
        </p:nvSpPr>
        <p:spPr bwMode="auto">
          <a:xfrm>
            <a:off x="3861175" y="4922170"/>
            <a:ext cx="1739278" cy="215444"/>
          </a:xfrm>
          <a:prstGeom prst="rect">
            <a:avLst/>
          </a:prstGeom>
          <a:noFill/>
          <a:ln w="9525">
            <a:noFill/>
            <a:miter lim="800000"/>
            <a:headEnd/>
            <a:tailEnd/>
          </a:ln>
        </p:spPr>
        <p:txBody>
          <a:bodyPr wrap="none">
            <a:spAutoFit/>
          </a:bodyPr>
          <a:lstStyle/>
          <a:p>
            <a:r>
              <a:rPr lang="en-US" altLang="ja-JP" sz="800" dirty="0">
                <a:solidFill>
                  <a:srgbClr val="595959"/>
                </a:solidFill>
                <a:effectLst/>
              </a:rPr>
              <a:t>http://</a:t>
            </a:r>
            <a:r>
              <a:rPr lang="en-US" altLang="ja-JP" sz="800" dirty="0" err="1">
                <a:solidFill>
                  <a:srgbClr val="595959"/>
                </a:solidFill>
                <a:effectLst/>
              </a:rPr>
              <a:t>www.netcommerce.co.jp</a:t>
            </a:r>
            <a:r>
              <a:rPr lang="en-US" altLang="ja-JP" sz="800" dirty="0">
                <a:solidFill>
                  <a:srgbClr val="595959"/>
                </a:solidFill>
                <a:effectLst/>
              </a:rPr>
              <a:t>/blog</a:t>
            </a:r>
            <a:endParaRPr lang="ja-JP" altLang="en-US" sz="800" dirty="0">
              <a:solidFill>
                <a:srgbClr val="595959"/>
              </a:solidFill>
              <a:effectLst/>
            </a:endParaRPr>
          </a:p>
        </p:txBody>
      </p:sp>
      <p:pic>
        <p:nvPicPr>
          <p:cNvPr id="14" name="図 13" descr="スクリーンショット 2014-06-09 15.41.2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0031" y="1407967"/>
            <a:ext cx="2170757" cy="2907419"/>
          </a:xfrm>
          <a:prstGeom prst="rect">
            <a:avLst/>
          </a:prstGeom>
          <a:ln>
            <a:noFill/>
          </a:ln>
          <a:effectLst>
            <a:outerShdw blurRad="292100" dist="139700" dir="2700000" algn="tl" rotWithShape="0">
              <a:srgbClr val="333333">
                <a:alpha val="65000"/>
              </a:srgbClr>
            </a:outerShdw>
          </a:effectLst>
        </p:spPr>
      </p:pic>
      <p:sp>
        <p:nvSpPr>
          <p:cNvPr id="15" name="テキスト ボックス 2"/>
          <p:cNvSpPr txBox="1">
            <a:spLocks noChangeArrowheads="1"/>
          </p:cNvSpPr>
          <p:nvPr/>
        </p:nvSpPr>
        <p:spPr bwMode="auto">
          <a:xfrm>
            <a:off x="3248527" y="4814448"/>
            <a:ext cx="1856548" cy="215444"/>
          </a:xfrm>
          <a:prstGeom prst="rect">
            <a:avLst/>
          </a:prstGeom>
          <a:noFill/>
          <a:ln w="9525">
            <a:noFill/>
            <a:miter lim="800000"/>
            <a:headEnd/>
            <a:tailEnd/>
          </a:ln>
        </p:spPr>
        <p:txBody>
          <a:bodyPr wrap="none">
            <a:spAutoFit/>
          </a:bodyPr>
          <a:lstStyle/>
          <a:p>
            <a:pPr algn="l"/>
            <a:r>
              <a:rPr lang="en-US" altLang="ja-JP" sz="800" dirty="0" smtClean="0">
                <a:solidFill>
                  <a:srgbClr val="595959"/>
                </a:solidFill>
                <a:latin typeface="メイリオ"/>
                <a:ea typeface="メイリオ"/>
                <a:cs typeface="メイリオ"/>
              </a:rPr>
              <a:t>【</a:t>
            </a:r>
            <a:r>
              <a:rPr lang="ja-JP" altLang="en-US" sz="800" dirty="0" smtClean="0">
                <a:solidFill>
                  <a:srgbClr val="595959"/>
                </a:solidFill>
                <a:latin typeface="メイリオ"/>
                <a:ea typeface="メイリオ"/>
                <a:cs typeface="メイリオ"/>
              </a:rPr>
              <a:t>毎週更新</a:t>
            </a:r>
            <a:r>
              <a:rPr lang="en-US" altLang="ja-JP" sz="800" dirty="0" smtClean="0">
                <a:solidFill>
                  <a:srgbClr val="595959"/>
                </a:solidFill>
                <a:latin typeface="メイリオ"/>
                <a:ea typeface="メイリオ"/>
                <a:cs typeface="メイリオ"/>
              </a:rPr>
              <a:t>】NetCommerce </a:t>
            </a:r>
            <a:r>
              <a:rPr lang="ja-JP" altLang="en-US" sz="800" dirty="0" smtClean="0">
                <a:solidFill>
                  <a:srgbClr val="595959"/>
                </a:solidFill>
                <a:latin typeface="メイリオ"/>
                <a:ea typeface="メイリオ"/>
                <a:cs typeface="メイリオ"/>
              </a:rPr>
              <a:t>ブログ</a:t>
            </a:r>
            <a:endParaRPr lang="ja-JP" altLang="en-US" sz="800" dirty="0">
              <a:solidFill>
                <a:srgbClr val="595959"/>
              </a:solidFill>
              <a:latin typeface="メイリオ"/>
              <a:ea typeface="メイリオ"/>
              <a:cs typeface="メイリオ"/>
            </a:endParaRPr>
          </a:p>
        </p:txBody>
      </p:sp>
      <p:sp>
        <p:nvSpPr>
          <p:cNvPr id="21" name="正方形/長方形 20"/>
          <p:cNvSpPr/>
          <p:nvPr/>
        </p:nvSpPr>
        <p:spPr>
          <a:xfrm>
            <a:off x="6153150" y="4411317"/>
            <a:ext cx="2552700" cy="430887"/>
          </a:xfrm>
          <a:prstGeom prst="rect">
            <a:avLst/>
          </a:prstGeom>
        </p:spPr>
        <p:txBody>
          <a:bodyPr wrap="square">
            <a:spAutoFit/>
          </a:bodyPr>
          <a:lstStyle/>
          <a:p>
            <a:r>
              <a:rPr lang="ja-JP" altLang="en-US" sz="1200" dirty="0">
                <a:solidFill>
                  <a:srgbClr val="595959"/>
                </a:solidFill>
                <a:latin typeface="メイリオ"/>
                <a:ea typeface="メイリオ"/>
                <a:cs typeface="メイリオ"/>
              </a:rPr>
              <a:t>システムインテグレーション崩壊</a:t>
            </a:r>
          </a:p>
          <a:p>
            <a:r>
              <a:rPr lang="ja-JP" altLang="en-US" sz="1000" dirty="0" smtClean="0">
                <a:solidFill>
                  <a:srgbClr val="595959"/>
                </a:solidFill>
                <a:latin typeface="メイリオ"/>
                <a:ea typeface="メイリオ"/>
                <a:cs typeface="メイリオ"/>
              </a:rPr>
              <a:t>これから</a:t>
            </a:r>
            <a:r>
              <a:rPr lang="en-US" altLang="ja-JP" sz="1000" dirty="0" err="1">
                <a:solidFill>
                  <a:srgbClr val="595959"/>
                </a:solidFill>
                <a:latin typeface="メイリオ"/>
                <a:ea typeface="メイリオ"/>
                <a:cs typeface="メイリオ"/>
              </a:rPr>
              <a:t>SIer</a:t>
            </a:r>
            <a:r>
              <a:rPr lang="ja-JP" altLang="en-US" sz="1000" dirty="0">
                <a:solidFill>
                  <a:srgbClr val="595959"/>
                </a:solidFill>
                <a:latin typeface="メイリオ"/>
                <a:ea typeface="メイリオ"/>
                <a:cs typeface="メイリオ"/>
              </a:rPr>
              <a:t>はどう生き残ればいいか？</a:t>
            </a:r>
          </a:p>
        </p:txBody>
      </p:sp>
      <p:sp>
        <p:nvSpPr>
          <p:cNvPr id="23" name="正方形/長方形 22"/>
          <p:cNvSpPr/>
          <p:nvPr/>
        </p:nvSpPr>
        <p:spPr>
          <a:xfrm>
            <a:off x="7274391" y="4846435"/>
            <a:ext cx="1200018" cy="215444"/>
          </a:xfrm>
          <a:prstGeom prst="rect">
            <a:avLst/>
          </a:prstGeom>
        </p:spPr>
        <p:txBody>
          <a:bodyPr wrap="none">
            <a:spAutoFit/>
          </a:bodyPr>
          <a:lstStyle/>
          <a:p>
            <a:r>
              <a:rPr lang="en-US" altLang="ja-JP" sz="800" dirty="0"/>
              <a:t>http://</a:t>
            </a:r>
            <a:r>
              <a:rPr lang="en-US" altLang="ja-JP" sz="800" dirty="0" err="1"/>
              <a:t>amzn.to</a:t>
            </a:r>
            <a:r>
              <a:rPr lang="en-US" altLang="ja-JP" sz="800" dirty="0"/>
              <a:t>/1vkHc18</a:t>
            </a:r>
            <a:endParaRPr lang="ja-JP" altLang="en-US" sz="800" dirty="0">
              <a:solidFill>
                <a:srgbClr val="595959"/>
              </a:solidFill>
            </a:endParaRPr>
          </a:p>
        </p:txBody>
      </p:sp>
      <p:pic>
        <p:nvPicPr>
          <p:cNvPr id="24" name="図 23" descr="IT_logo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575" y="5538613"/>
            <a:ext cx="2984825" cy="315854"/>
          </a:xfrm>
          <a:prstGeom prst="rect">
            <a:avLst/>
          </a:prstGeom>
        </p:spPr>
      </p:pic>
      <p:sp>
        <p:nvSpPr>
          <p:cNvPr id="26" name="正方形/長方形 25"/>
          <p:cNvSpPr/>
          <p:nvPr/>
        </p:nvSpPr>
        <p:spPr>
          <a:xfrm>
            <a:off x="5239050" y="5854467"/>
            <a:ext cx="3359152" cy="184666"/>
          </a:xfrm>
          <a:prstGeom prst="rect">
            <a:avLst/>
          </a:prstGeom>
        </p:spPr>
        <p:txBody>
          <a:bodyPr wrap="square">
            <a:spAutoFit/>
          </a:bodyPr>
          <a:lstStyle/>
          <a:p>
            <a:pPr algn="ctr"/>
            <a:r>
              <a:rPr lang="ja-JP" altLang="en-US" sz="600" dirty="0">
                <a:solidFill>
                  <a:schemeClr val="bg1"/>
                </a:solidFill>
              </a:rPr>
              <a:t>今さら聞けない最新</a:t>
            </a:r>
            <a:r>
              <a:rPr lang="en-US" altLang="ja-JP" sz="600" dirty="0">
                <a:solidFill>
                  <a:schemeClr val="bg1"/>
                </a:solidFill>
              </a:rPr>
              <a:t>IT</a:t>
            </a:r>
            <a:r>
              <a:rPr lang="ja-JP" altLang="en-US" sz="600" dirty="0">
                <a:solidFill>
                  <a:schemeClr val="bg1"/>
                </a:solidFill>
              </a:rPr>
              <a:t>トレンドをわかりやすく解説。 ビジネスに活かす実践ノウハウを学びます。</a:t>
            </a:r>
          </a:p>
        </p:txBody>
      </p:sp>
      <p:sp>
        <p:nvSpPr>
          <p:cNvPr id="27" name="正方形/長方形 26"/>
          <p:cNvSpPr/>
          <p:nvPr/>
        </p:nvSpPr>
        <p:spPr>
          <a:xfrm>
            <a:off x="4570413" y="6147540"/>
            <a:ext cx="4027789" cy="215444"/>
          </a:xfrm>
          <a:prstGeom prst="rect">
            <a:avLst/>
          </a:prstGeom>
        </p:spPr>
        <p:txBody>
          <a:bodyPr wrap="square">
            <a:spAutoFit/>
          </a:bodyPr>
          <a:lstStyle/>
          <a:p>
            <a:pPr algn="r"/>
            <a:r>
              <a:rPr lang="en-US" altLang="ja-JP" sz="800" dirty="0">
                <a:solidFill>
                  <a:schemeClr val="tx1">
                    <a:lumMod val="50000"/>
                    <a:lumOff val="50000"/>
                  </a:schemeClr>
                </a:solidFill>
                <a:latin typeface="メイリオ"/>
                <a:ea typeface="メイリオ"/>
                <a:cs typeface="メイリオ"/>
              </a:rPr>
              <a:t>http://</a:t>
            </a:r>
            <a:r>
              <a:rPr lang="en-US" altLang="ja-JP" sz="800" dirty="0" err="1">
                <a:solidFill>
                  <a:schemeClr val="tx1">
                    <a:lumMod val="50000"/>
                    <a:lumOff val="50000"/>
                  </a:schemeClr>
                </a:solidFill>
                <a:latin typeface="メイリオ"/>
                <a:ea typeface="メイリオ"/>
                <a:cs typeface="メイリオ"/>
              </a:rPr>
              <a:t>www.netcommerce.co.jp</a:t>
            </a:r>
            <a:r>
              <a:rPr lang="en-US" altLang="ja-JP" sz="800" dirty="0">
                <a:solidFill>
                  <a:schemeClr val="tx1">
                    <a:lumMod val="50000"/>
                    <a:lumOff val="50000"/>
                  </a:schemeClr>
                </a:solidFill>
                <a:latin typeface="メイリオ"/>
                <a:ea typeface="メイリオ"/>
                <a:cs typeface="メイリオ"/>
              </a:rPr>
              <a:t>/</a:t>
            </a:r>
            <a:r>
              <a:rPr lang="en-US" altLang="ja-JP" sz="800" dirty="0" err="1">
                <a:solidFill>
                  <a:schemeClr val="tx1">
                    <a:lumMod val="50000"/>
                    <a:lumOff val="50000"/>
                  </a:schemeClr>
                </a:solidFill>
                <a:latin typeface="メイリオ"/>
                <a:ea typeface="メイリオ"/>
                <a:cs typeface="メイリオ"/>
              </a:rPr>
              <a:t>forit</a:t>
            </a:r>
            <a:r>
              <a:rPr lang="en-US" altLang="ja-JP" sz="800" dirty="0">
                <a:solidFill>
                  <a:schemeClr val="tx1">
                    <a:lumMod val="50000"/>
                    <a:lumOff val="50000"/>
                  </a:schemeClr>
                </a:solidFill>
                <a:latin typeface="メイリオ"/>
                <a:ea typeface="メイリオ"/>
                <a:cs typeface="メイリオ"/>
              </a:rPr>
              <a:t>/it-workshop</a:t>
            </a:r>
            <a:endParaRPr lang="ja-JP" altLang="en-US" sz="800" dirty="0">
              <a:solidFill>
                <a:schemeClr val="tx1">
                  <a:lumMod val="50000"/>
                  <a:lumOff val="50000"/>
                </a:schemeClr>
              </a:solidFill>
              <a:latin typeface="メイリオ"/>
              <a:ea typeface="メイリオ"/>
              <a:cs typeface="メイリオ"/>
            </a:endParaRPr>
          </a:p>
        </p:txBody>
      </p:sp>
      <p:pic>
        <p:nvPicPr>
          <p:cNvPr id="20" name="図 19" descr="TH160_9784774165226.jpg">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09875" y="1136228"/>
            <a:ext cx="2164534" cy="3179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58013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最新の</a:t>
            </a:r>
            <a:r>
              <a:rPr kumimoji="1" lang="en-US" altLang="ja-JP" dirty="0" smtClean="0"/>
              <a:t>IT</a:t>
            </a:r>
            <a:r>
              <a:rPr kumimoji="1" lang="ja-JP" altLang="en-US" dirty="0" smtClean="0"/>
              <a:t>トレンドを図解で俯瞰する</a:t>
            </a:r>
            <a:endParaRPr kumimoji="1" lang="ja-JP" altLang="en-US" dirty="0"/>
          </a:p>
        </p:txBody>
      </p:sp>
      <p:sp>
        <p:nvSpPr>
          <p:cNvPr id="3" name="スライド番号プレースホルダー 2"/>
          <p:cNvSpPr>
            <a:spLocks noGrp="1"/>
          </p:cNvSpPr>
          <p:nvPr>
            <p:ph type="sldNum" sz="quarter" idx="12"/>
          </p:nvPr>
        </p:nvSpPr>
        <p:spPr>
          <a:xfrm>
            <a:off x="6932246" y="6847097"/>
            <a:ext cx="2133600" cy="217800"/>
          </a:xfrm>
        </p:spPr>
        <p:txBody>
          <a:bodyPr/>
          <a:lstStyle/>
          <a:p>
            <a:fld id="{8FF8CC5D-A65D-5946-99B5-645367A967AD}" type="slidenum">
              <a:rPr kumimoji="1" lang="ja-JP" altLang="en-US" smtClean="0"/>
              <a:t>59</a:t>
            </a:fld>
            <a:endParaRPr kumimoji="1" lang="ja-JP" altLang="en-US"/>
          </a:p>
        </p:txBody>
      </p:sp>
      <p:pic>
        <p:nvPicPr>
          <p:cNvPr id="4" name="図 3" descr="Top1.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12313"/>
            <a:ext cx="2831070" cy="3494389"/>
          </a:xfrm>
          <a:prstGeom prst="rect">
            <a:avLst/>
          </a:prstGeom>
          <a:ln>
            <a:noFill/>
          </a:ln>
          <a:effectLst>
            <a:outerShdw blurRad="292100" dist="139700" dir="2700000" algn="tl" rotWithShape="0">
              <a:srgbClr val="333333">
                <a:alpha val="65000"/>
              </a:srgbClr>
            </a:outerShdw>
          </a:effectLst>
        </p:spPr>
      </p:pic>
      <p:pic>
        <p:nvPicPr>
          <p:cNvPr id="5" name="図 4" descr="Sample1_Clou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158" y="1012313"/>
            <a:ext cx="2250714" cy="1645789"/>
          </a:xfrm>
          <a:prstGeom prst="rect">
            <a:avLst/>
          </a:prstGeom>
          <a:ln>
            <a:noFill/>
          </a:ln>
          <a:effectLst>
            <a:outerShdw blurRad="292100" dist="139700" dir="2700000" algn="tl" rotWithShape="0">
              <a:srgbClr val="333333">
                <a:alpha val="65000"/>
              </a:srgbClr>
            </a:outerShdw>
          </a:effectLst>
        </p:spPr>
      </p:pic>
      <p:pic>
        <p:nvPicPr>
          <p:cNvPr id="6" name="図 5" descr="Sample1_Fi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400" y="1012315"/>
            <a:ext cx="2255907" cy="1645789"/>
          </a:xfrm>
          <a:prstGeom prst="rect">
            <a:avLst/>
          </a:prstGeom>
          <a:ln>
            <a:noFill/>
          </a:ln>
          <a:effectLst>
            <a:outerShdw blurRad="292100" dist="139700" dir="2700000" algn="tl" rotWithShape="0">
              <a:srgbClr val="333333">
                <a:alpha val="65000"/>
              </a:srgbClr>
            </a:outerShdw>
          </a:effectLst>
        </p:spPr>
      </p:pic>
      <p:pic>
        <p:nvPicPr>
          <p:cNvPr id="10" name="図 9" descr="Sample3_SmartMachim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1158" y="2857435"/>
            <a:ext cx="2254381" cy="1650594"/>
          </a:xfrm>
          <a:prstGeom prst="rect">
            <a:avLst/>
          </a:prstGeom>
          <a:ln>
            <a:noFill/>
          </a:ln>
          <a:effectLst>
            <a:outerShdw blurRad="292100" dist="139700" dir="2700000" algn="tl" rotWithShape="0">
              <a:srgbClr val="333333">
                <a:alpha val="65000"/>
              </a:srgbClr>
            </a:outerShdw>
          </a:effectLst>
        </p:spPr>
      </p:pic>
      <p:pic>
        <p:nvPicPr>
          <p:cNvPr id="7" name="図 6" descr="Sample2_Fi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770" y="2857437"/>
            <a:ext cx="2374538" cy="1645789"/>
          </a:xfrm>
          <a:prstGeom prst="rect">
            <a:avLst/>
          </a:prstGeom>
          <a:ln>
            <a:noFill/>
          </a:ln>
          <a:effectLst>
            <a:outerShdw blurRad="292100" dist="139700" dir="2700000" algn="tl" rotWithShape="0">
              <a:srgbClr val="333333">
                <a:alpha val="65000"/>
              </a:srgbClr>
            </a:outerShdw>
          </a:effectLst>
        </p:spPr>
      </p:pic>
      <p:pic>
        <p:nvPicPr>
          <p:cNvPr id="9" name="図 8" descr="Sample2_ITinfra.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1158" y="4696193"/>
            <a:ext cx="2252124" cy="1647149"/>
          </a:xfrm>
          <a:prstGeom prst="rect">
            <a:avLst/>
          </a:prstGeom>
          <a:ln>
            <a:noFill/>
          </a:ln>
          <a:effectLst>
            <a:outerShdw blurRad="292100" dist="139700" dir="2700000" algn="tl" rotWithShape="0">
              <a:srgbClr val="333333">
                <a:alpha val="65000"/>
              </a:srgbClr>
            </a:outerShdw>
          </a:effectLst>
        </p:spPr>
      </p:pic>
      <p:pic>
        <p:nvPicPr>
          <p:cNvPr id="11" name="図 10" descr="Sample3_Fig.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7770" y="4696195"/>
            <a:ext cx="2374538" cy="1647149"/>
          </a:xfrm>
          <a:prstGeom prst="rect">
            <a:avLst/>
          </a:prstGeom>
          <a:ln>
            <a:noFill/>
          </a:ln>
          <a:effectLst>
            <a:outerShdw blurRad="292100" dist="139700" dir="2700000" algn="tl" rotWithShape="0">
              <a:srgbClr val="333333">
                <a:alpha val="65000"/>
              </a:srgbClr>
            </a:outerShdw>
          </a:effectLst>
        </p:spPr>
      </p:pic>
      <p:sp>
        <p:nvSpPr>
          <p:cNvPr id="12" name="テキスト ボックス 11"/>
          <p:cNvSpPr txBox="1"/>
          <p:nvPr/>
        </p:nvSpPr>
        <p:spPr>
          <a:xfrm>
            <a:off x="384431" y="4696193"/>
            <a:ext cx="3329461" cy="1800493"/>
          </a:xfrm>
          <a:prstGeom prst="rect">
            <a:avLst/>
          </a:prstGeom>
          <a:noFill/>
        </p:spPr>
        <p:txBody>
          <a:bodyPr wrap="square" rtlCol="0">
            <a:spAutoFit/>
          </a:bodyPr>
          <a:lstStyle/>
          <a:p>
            <a:pPr marL="285750" indent="-285750">
              <a:buFont typeface="Wingdings" charset="2"/>
              <a:buChar char="l"/>
            </a:pPr>
            <a:r>
              <a:rPr kumimoji="1" lang="ja-JP" altLang="en-US" sz="1200" dirty="0" smtClean="0">
                <a:solidFill>
                  <a:srgbClr val="3366FF"/>
                </a:solidFill>
              </a:rPr>
              <a:t>ネットをながめても、</a:t>
            </a:r>
            <a:r>
              <a:rPr lang="ja-JP" altLang="en-US" sz="1200" dirty="0" smtClean="0">
                <a:solidFill>
                  <a:srgbClr val="3366FF"/>
                </a:solidFill>
              </a:rPr>
              <a:t>テクノロジーのトレンド、意味や価値は見えてきません。</a:t>
            </a:r>
            <a:endParaRPr lang="en-US" altLang="ja-JP" sz="1200" dirty="0" smtClean="0">
              <a:solidFill>
                <a:srgbClr val="3366FF"/>
              </a:solidFill>
            </a:endParaRPr>
          </a:p>
          <a:p>
            <a:pPr marL="285750" indent="-285750">
              <a:buFont typeface="Wingdings" charset="2"/>
              <a:buChar char="l"/>
            </a:pPr>
            <a:r>
              <a:rPr lang="ja-JP" altLang="en-US" sz="1200" dirty="0" smtClean="0">
                <a:solidFill>
                  <a:srgbClr val="3366FF"/>
                </a:solidFill>
              </a:rPr>
              <a:t>難しい技術用語を並べられていても、専門知識がなければ理解できません。</a:t>
            </a:r>
            <a:endParaRPr lang="en-US" altLang="ja-JP" sz="1200" dirty="0" smtClean="0">
              <a:solidFill>
                <a:srgbClr val="3366FF"/>
              </a:solidFill>
            </a:endParaRPr>
          </a:p>
          <a:p>
            <a:pPr marL="285750" indent="-285750">
              <a:buFont typeface="Wingdings" charset="2"/>
              <a:buChar char="l"/>
            </a:pPr>
            <a:r>
              <a:rPr lang="ja-JP" altLang="en-US" sz="1200" dirty="0" smtClean="0">
                <a:solidFill>
                  <a:srgbClr val="3366FF"/>
                </a:solidFill>
              </a:rPr>
              <a:t>製品説明をつなぎ合わせても、テクノロジーの背景や本質は、分かりません。</a:t>
            </a:r>
            <a:endParaRPr lang="en-US" altLang="ja-JP" sz="900" dirty="0" smtClean="0">
              <a:solidFill>
                <a:srgbClr val="3366FF"/>
              </a:solidFill>
            </a:endParaRPr>
          </a:p>
          <a:p>
            <a:endParaRPr lang="en-US" altLang="ja-JP" sz="900" dirty="0">
              <a:solidFill>
                <a:srgbClr val="3366FF"/>
              </a:solidFill>
            </a:endParaRPr>
          </a:p>
          <a:p>
            <a:r>
              <a:rPr lang="ja-JP" altLang="en-US" sz="900" dirty="0" smtClean="0">
                <a:solidFill>
                  <a:schemeClr val="tx1">
                    <a:lumMod val="50000"/>
                    <a:lumOff val="50000"/>
                  </a:schemeClr>
                </a:solidFill>
              </a:rPr>
              <a:t>本書は、約</a:t>
            </a:r>
            <a:r>
              <a:rPr lang="en-US" altLang="ja-JP" sz="900" dirty="0" smtClean="0">
                <a:solidFill>
                  <a:schemeClr val="tx1">
                    <a:lumMod val="50000"/>
                    <a:lumOff val="50000"/>
                  </a:schemeClr>
                </a:solidFill>
              </a:rPr>
              <a:t>100</a:t>
            </a:r>
            <a:r>
              <a:rPr lang="ja-JP" altLang="en-US" sz="900" dirty="0" smtClean="0">
                <a:solidFill>
                  <a:schemeClr val="tx1">
                    <a:lumMod val="50000"/>
                    <a:lumOff val="50000"/>
                  </a:schemeClr>
                </a:solidFill>
              </a:rPr>
              <a:t>枚の</a:t>
            </a:r>
            <a:r>
              <a:rPr lang="ja-JP" altLang="en-US" sz="900" dirty="0">
                <a:solidFill>
                  <a:schemeClr val="tx1">
                    <a:lumMod val="50000"/>
                    <a:lumOff val="50000"/>
                  </a:schemeClr>
                </a:solidFill>
              </a:rPr>
              <a:t>わかりやすい</a:t>
            </a:r>
            <a:r>
              <a:rPr lang="ja-JP" altLang="en-US" sz="900" dirty="0" smtClean="0">
                <a:solidFill>
                  <a:schemeClr val="tx1">
                    <a:lumMod val="50000"/>
                    <a:lumOff val="50000"/>
                  </a:schemeClr>
                </a:solidFill>
              </a:rPr>
              <a:t>図表と平易な解説で、そんなお悩みを解決します。さらに、本書に掲載されている全ての図表は、ロイヤリティ・フリーのパワーポイントでダウンロードできます。</a:t>
            </a:r>
            <a:endParaRPr kumimoji="1" lang="ja-JP" altLang="en-US" sz="900" dirty="0">
              <a:solidFill>
                <a:schemeClr val="tx1">
                  <a:lumMod val="50000"/>
                  <a:lumOff val="50000"/>
                </a:schemeClr>
              </a:solidFill>
            </a:endParaRPr>
          </a:p>
        </p:txBody>
      </p:sp>
      <p:sp>
        <p:nvSpPr>
          <p:cNvPr id="8" name="正方形/長方形 7"/>
          <p:cNvSpPr/>
          <p:nvPr/>
        </p:nvSpPr>
        <p:spPr>
          <a:xfrm>
            <a:off x="2085693" y="4524908"/>
            <a:ext cx="1205278" cy="215444"/>
          </a:xfrm>
          <a:prstGeom prst="rect">
            <a:avLst/>
          </a:prstGeom>
        </p:spPr>
        <p:txBody>
          <a:bodyPr wrap="none">
            <a:spAutoFit/>
          </a:bodyPr>
          <a:lstStyle/>
          <a:p>
            <a:pPr algn="r"/>
            <a:r>
              <a:rPr lang="en-US" altLang="ja-JP" sz="800" dirty="0"/>
              <a:t>http://</a:t>
            </a:r>
            <a:r>
              <a:rPr lang="en-US" altLang="ja-JP" sz="800" dirty="0" err="1"/>
              <a:t>amzn.to</a:t>
            </a:r>
            <a:r>
              <a:rPr lang="en-US" altLang="ja-JP" sz="800" dirty="0"/>
              <a:t>/1AQtPXz</a:t>
            </a:r>
            <a:endParaRPr lang="ja-JP" altLang="en-US" sz="800" dirty="0"/>
          </a:p>
        </p:txBody>
      </p:sp>
    </p:spTree>
    <p:extLst>
      <p:ext uri="{BB962C8B-B14F-4D97-AF65-F5344CB8AC3E}">
        <p14:creationId xmlns:p14="http://schemas.microsoft.com/office/powerpoint/2010/main" val="121433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graphicFrame>
        <p:nvGraphicFramePr>
          <p:cNvPr id="4" name="コンテンツ プレースホルダ 4"/>
          <p:cNvGraphicFramePr>
            <a:graphicFrameLocks/>
          </p:cNvGraphicFramePr>
          <p:nvPr>
            <p:extLst/>
          </p:nvPr>
        </p:nvGraphicFramePr>
        <p:xfrm>
          <a:off x="145685" y="802886"/>
          <a:ext cx="8892481" cy="5502108"/>
        </p:xfrm>
        <a:graphic>
          <a:graphicData uri="http://schemas.openxmlformats.org/drawingml/2006/table">
            <a:tbl>
              <a:tblPr firstRow="1" bandRow="1">
                <a:tableStyleId>{5940675A-B579-460E-94D1-54222C63F5DA}</a:tableStyleId>
              </a:tblPr>
              <a:tblGrid>
                <a:gridCol w="1819008"/>
                <a:gridCol w="1479400"/>
                <a:gridCol w="930321"/>
                <a:gridCol w="2198939"/>
                <a:gridCol w="2464813"/>
              </a:tblGrid>
              <a:tr h="419859">
                <a:tc>
                  <a:txBody>
                    <a:bodyPr/>
                    <a:lstStyle/>
                    <a:p>
                      <a:r>
                        <a:rPr kumimoji="1" lang="ja-JP" altLang="en-US" sz="1400" dirty="0" smtClean="0">
                          <a:solidFill>
                            <a:schemeClr val="bg1"/>
                          </a:solidFill>
                        </a:rPr>
                        <a:t>企業名</a:t>
                      </a:r>
                      <a:endParaRPr kumimoji="1" lang="ja-JP" altLang="en-US" sz="1400" dirty="0">
                        <a:solidFill>
                          <a:schemeClr val="bg1"/>
                        </a:solidFill>
                      </a:endParaRPr>
                    </a:p>
                  </a:txBody>
                  <a:tcPr>
                    <a:solidFill>
                      <a:schemeClr val="accent1"/>
                    </a:solidFill>
                  </a:tcPr>
                </a:tc>
                <a:tc>
                  <a:txBody>
                    <a:bodyPr/>
                    <a:lstStyle/>
                    <a:p>
                      <a:r>
                        <a:rPr kumimoji="1" lang="ja-JP" altLang="en-US" sz="1400" dirty="0" smtClean="0">
                          <a:solidFill>
                            <a:schemeClr val="bg1"/>
                          </a:solidFill>
                        </a:rPr>
                        <a:t>範囲</a:t>
                      </a:r>
                      <a:endParaRPr kumimoji="1" lang="ja-JP" altLang="en-US" sz="1400" dirty="0">
                        <a:solidFill>
                          <a:schemeClr val="bg1"/>
                        </a:solidFill>
                      </a:endParaRPr>
                    </a:p>
                  </a:txBody>
                  <a:tcPr>
                    <a:solidFill>
                      <a:schemeClr val="accent1"/>
                    </a:solidFill>
                  </a:tcPr>
                </a:tc>
                <a:tc>
                  <a:txBody>
                    <a:bodyPr/>
                    <a:lstStyle/>
                    <a:p>
                      <a:r>
                        <a:rPr kumimoji="1" lang="ja-JP" altLang="en-US" sz="1400" dirty="0" smtClean="0">
                          <a:solidFill>
                            <a:schemeClr val="bg1"/>
                          </a:solidFill>
                        </a:rPr>
                        <a:t>時期</a:t>
                      </a:r>
                      <a:endParaRPr kumimoji="1" lang="ja-JP" altLang="en-US" sz="1400" dirty="0">
                        <a:solidFill>
                          <a:schemeClr val="bg1"/>
                        </a:solidFill>
                      </a:endParaRPr>
                    </a:p>
                  </a:txBody>
                  <a:tcPr>
                    <a:solidFill>
                      <a:schemeClr val="accent1"/>
                    </a:solidFill>
                  </a:tcPr>
                </a:tc>
                <a:tc>
                  <a:txBody>
                    <a:bodyPr/>
                    <a:lstStyle/>
                    <a:p>
                      <a:r>
                        <a:rPr kumimoji="1" lang="ja-JP" altLang="en-US" sz="1400" dirty="0" smtClean="0">
                          <a:solidFill>
                            <a:schemeClr val="bg1"/>
                          </a:solidFill>
                        </a:rPr>
                        <a:t>ポイント</a:t>
                      </a:r>
                      <a:endParaRPr kumimoji="1" lang="ja-JP" altLang="en-US" sz="1400" dirty="0">
                        <a:solidFill>
                          <a:schemeClr val="bg1"/>
                        </a:solidFill>
                      </a:endParaRPr>
                    </a:p>
                  </a:txBody>
                  <a:tcPr>
                    <a:solidFill>
                      <a:schemeClr val="accent1"/>
                    </a:solidFill>
                  </a:tcPr>
                </a:tc>
                <a:tc>
                  <a:txBody>
                    <a:bodyPr/>
                    <a:lstStyle/>
                    <a:p>
                      <a:r>
                        <a:rPr kumimoji="1" lang="en-US" altLang="ja-JP" sz="1200" dirty="0" smtClean="0">
                          <a:solidFill>
                            <a:schemeClr val="bg1"/>
                          </a:solidFill>
                        </a:rPr>
                        <a:t>URL</a:t>
                      </a:r>
                      <a:endParaRPr kumimoji="1" lang="ja-JP" altLang="en-US" sz="1200" dirty="0">
                        <a:solidFill>
                          <a:schemeClr val="bg1"/>
                        </a:solidFill>
                      </a:endParaRPr>
                    </a:p>
                  </a:txBody>
                  <a:tcPr>
                    <a:solidFill>
                      <a:schemeClr val="accent1"/>
                    </a:solidFill>
                  </a:tcPr>
                </a:tc>
              </a:tr>
              <a:tr h="517635">
                <a:tc>
                  <a:txBody>
                    <a:bodyPr/>
                    <a:lstStyle/>
                    <a:p>
                      <a:r>
                        <a:rPr kumimoji="1" lang="ja-JP" altLang="en-US" sz="1400" dirty="0" smtClean="0"/>
                        <a:t>ローソン</a:t>
                      </a:r>
                      <a:endParaRPr kumimoji="1" lang="ja-JP" altLang="en-US" sz="1400" dirty="0"/>
                    </a:p>
                  </a:txBody>
                  <a:tcPr/>
                </a:tc>
                <a:tc>
                  <a:txBody>
                    <a:bodyPr/>
                    <a:lstStyle/>
                    <a:p>
                      <a:r>
                        <a:rPr kumimoji="1" lang="ja-JP" altLang="en-US" sz="1400" dirty="0" smtClean="0"/>
                        <a:t>全システム</a:t>
                      </a:r>
                      <a:endParaRPr kumimoji="1" lang="ja-JP" altLang="en-US" sz="1400" dirty="0"/>
                    </a:p>
                  </a:txBody>
                  <a:tcPr/>
                </a:tc>
                <a:tc>
                  <a:txBody>
                    <a:bodyPr/>
                    <a:lstStyle/>
                    <a:p>
                      <a:r>
                        <a:rPr kumimoji="1" lang="en-US" altLang="ja-JP" sz="1400" dirty="0" smtClean="0"/>
                        <a:t>2014</a:t>
                      </a:r>
                      <a:r>
                        <a:rPr kumimoji="1" lang="ja-JP" altLang="en-US" sz="1400" dirty="0" smtClean="0"/>
                        <a:t>年</a:t>
                      </a:r>
                      <a:endParaRPr kumimoji="1" lang="ja-JP" altLang="en-US" sz="1400" dirty="0"/>
                    </a:p>
                  </a:txBody>
                  <a:tcPr/>
                </a:tc>
                <a:tc>
                  <a:txBody>
                    <a:bodyPr/>
                    <a:lstStyle/>
                    <a:p>
                      <a:r>
                        <a:rPr kumimoji="1" lang="ja-JP" altLang="en-US" sz="1400" dirty="0" smtClean="0"/>
                        <a:t>基本的に</a:t>
                      </a:r>
                      <a:r>
                        <a:rPr kumimoji="1" lang="en-US" altLang="ja-JP" sz="1400" dirty="0" smtClean="0"/>
                        <a:t>AWS</a:t>
                      </a:r>
                      <a:r>
                        <a:rPr kumimoji="1" lang="ja-JP" altLang="en-US" sz="1400" dirty="0" smtClean="0"/>
                        <a:t>へ全面移行</a:t>
                      </a:r>
                      <a:endParaRPr kumimoji="1" lang="ja-JP" altLang="en-US" sz="1400" dirty="0"/>
                    </a:p>
                  </a:txBody>
                  <a:tcPr/>
                </a:tc>
                <a:tc>
                  <a:txBody>
                    <a:bodyPr/>
                    <a:lstStyle/>
                    <a:p>
                      <a:r>
                        <a:rPr kumimoji="1" lang="en-US" altLang="ja-JP" sz="800" dirty="0" smtClean="0"/>
                        <a:t>http://</a:t>
                      </a:r>
                      <a:r>
                        <a:rPr kumimoji="1" lang="en-US" altLang="ja-JP" sz="800" dirty="0" err="1" smtClean="0"/>
                        <a:t>www.sbbit.jp</a:t>
                      </a:r>
                      <a:r>
                        <a:rPr kumimoji="1" lang="en-US" altLang="ja-JP" sz="800" dirty="0" smtClean="0"/>
                        <a:t>/article/cont1/29793</a:t>
                      </a:r>
                      <a:endParaRPr kumimoji="1" lang="ja-JP" altLang="en-US" sz="800" dirty="0"/>
                    </a:p>
                  </a:txBody>
                  <a:tcPr/>
                </a:tc>
              </a:tr>
              <a:tr h="517635">
                <a:tc>
                  <a:txBody>
                    <a:bodyPr/>
                    <a:lstStyle/>
                    <a:p>
                      <a:r>
                        <a:rPr kumimoji="1" lang="ja-JP" altLang="en-US" sz="1400" dirty="0" smtClean="0"/>
                        <a:t>日通</a:t>
                      </a:r>
                      <a:endParaRPr kumimoji="1" lang="ja-JP" altLang="en-US" sz="1400" dirty="0"/>
                    </a:p>
                  </a:txBody>
                  <a:tcPr/>
                </a:tc>
                <a:tc>
                  <a:txBody>
                    <a:bodyPr/>
                    <a:lstStyle/>
                    <a:p>
                      <a:r>
                        <a:rPr kumimoji="1" lang="ja-JP" altLang="en-US" sz="1400" dirty="0" smtClean="0"/>
                        <a:t>全システム</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2014</a:t>
                      </a:r>
                      <a:r>
                        <a:rPr kumimoji="1" lang="ja-JP" altLang="en-US" sz="1400" dirty="0" smtClean="0"/>
                        <a:t>年</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基本的に</a:t>
                      </a:r>
                      <a:r>
                        <a:rPr kumimoji="1" lang="en-US" altLang="ja-JP" sz="1400" dirty="0" smtClean="0"/>
                        <a:t>AWS</a:t>
                      </a:r>
                      <a:r>
                        <a:rPr kumimoji="1" lang="ja-JP" altLang="en-US" sz="1400" dirty="0" smtClean="0"/>
                        <a:t>へ全面移行</a:t>
                      </a:r>
                    </a:p>
                    <a:p>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http://</a:t>
                      </a:r>
                      <a:r>
                        <a:rPr kumimoji="1" lang="en-US" altLang="ja-JP" sz="800" dirty="0" err="1" smtClean="0"/>
                        <a:t>www.itmedia.co.jp</a:t>
                      </a:r>
                      <a:r>
                        <a:rPr kumimoji="1" lang="en-US" altLang="ja-JP" sz="800" dirty="0" smtClean="0"/>
                        <a:t>/enterprise/articles/1407/24/news047.html</a:t>
                      </a:r>
                      <a:endParaRPr kumimoji="1" lang="ja-JP" altLang="en-US" sz="800" dirty="0" smtClean="0"/>
                    </a:p>
                  </a:txBody>
                  <a:tcPr/>
                </a:tc>
              </a:tr>
              <a:tr h="517635">
                <a:tc>
                  <a:txBody>
                    <a:bodyPr/>
                    <a:lstStyle/>
                    <a:p>
                      <a:r>
                        <a:rPr kumimoji="1" lang="ja-JP" altLang="en-US" sz="1400" dirty="0" smtClean="0"/>
                        <a:t>ガリバーインターナショナル</a:t>
                      </a:r>
                      <a:endParaRPr kumimoji="1" lang="ja-JP" altLang="en-US" sz="1400" dirty="0"/>
                    </a:p>
                  </a:txBody>
                  <a:tcPr/>
                </a:tc>
                <a:tc>
                  <a:txBody>
                    <a:bodyPr/>
                    <a:lstStyle/>
                    <a:p>
                      <a:r>
                        <a:rPr kumimoji="1" lang="ja-JP" altLang="en-US" sz="1400" dirty="0" smtClean="0"/>
                        <a:t>基幹システム</a:t>
                      </a:r>
                      <a:endParaRPr kumimoji="1" lang="ja-JP" altLang="en-US" sz="1400" dirty="0"/>
                    </a:p>
                  </a:txBody>
                  <a:tcPr/>
                </a:tc>
                <a:tc>
                  <a:txBody>
                    <a:bodyPr/>
                    <a:lstStyle/>
                    <a:p>
                      <a:r>
                        <a:rPr kumimoji="1" lang="en-US" altLang="ja-JP" sz="1400" dirty="0" smtClean="0"/>
                        <a:t>2014</a:t>
                      </a:r>
                      <a:r>
                        <a:rPr kumimoji="1" lang="ja-JP" altLang="en-US" sz="1400" dirty="0" smtClean="0"/>
                        <a:t>年</a:t>
                      </a:r>
                      <a:endParaRPr kumimoji="1" lang="ja-JP" altLang="en-US" sz="1400" dirty="0"/>
                    </a:p>
                  </a:txBody>
                  <a:tcPr/>
                </a:tc>
                <a:tc>
                  <a:txBody>
                    <a:bodyPr/>
                    <a:lstStyle/>
                    <a:p>
                      <a:r>
                        <a:rPr kumimoji="1" lang="ja-JP" altLang="en-US" sz="1400" dirty="0" smtClean="0"/>
                        <a:t>中古車システム全面移行</a:t>
                      </a:r>
                      <a:endParaRPr kumimoji="1" lang="ja-JP" altLang="en-US" sz="1400" dirty="0"/>
                    </a:p>
                  </a:txBody>
                  <a:tcPr/>
                </a:tc>
                <a:tc>
                  <a:txBody>
                    <a:bodyPr/>
                    <a:lstStyle/>
                    <a:p>
                      <a:r>
                        <a:rPr kumimoji="1" lang="en-US" altLang="ja-JP" sz="800" dirty="0" smtClean="0"/>
                        <a:t>http://aws.amazon.com/jp/solutions/case-studies/gulliver/</a:t>
                      </a:r>
                      <a:endParaRPr kumimoji="1" lang="ja-JP" altLang="en-US" sz="800" dirty="0"/>
                    </a:p>
                  </a:txBody>
                  <a:tcPr/>
                </a:tc>
              </a:tr>
              <a:tr h="517635">
                <a:tc>
                  <a:txBody>
                    <a:bodyPr/>
                    <a:lstStyle/>
                    <a:p>
                      <a:r>
                        <a:rPr kumimoji="1" lang="ja-JP" altLang="en-US" sz="1400" dirty="0" smtClean="0"/>
                        <a:t>ミサワホーム</a:t>
                      </a:r>
                      <a:endParaRPr kumimoji="1" lang="ja-JP" altLang="en-US" sz="1400" dirty="0"/>
                    </a:p>
                  </a:txBody>
                  <a:tcPr/>
                </a:tc>
                <a:tc>
                  <a:txBody>
                    <a:bodyPr/>
                    <a:lstStyle/>
                    <a:p>
                      <a:r>
                        <a:rPr kumimoji="1" lang="ja-JP" altLang="en-US" sz="1400" dirty="0" smtClean="0"/>
                        <a:t>基幹システム</a:t>
                      </a:r>
                      <a:endParaRPr kumimoji="1" lang="ja-JP" altLang="en-US" sz="1400" dirty="0"/>
                    </a:p>
                  </a:txBody>
                  <a:tcPr/>
                </a:tc>
                <a:tc>
                  <a:txBody>
                    <a:bodyPr/>
                    <a:lstStyle/>
                    <a:p>
                      <a:r>
                        <a:rPr kumimoji="1" lang="en-US" altLang="ja-JP" sz="1400" dirty="0" smtClean="0"/>
                        <a:t>2013</a:t>
                      </a:r>
                      <a:r>
                        <a:rPr kumimoji="1" lang="ja-JP" altLang="en-US" sz="1400" dirty="0" smtClean="0"/>
                        <a:t>年</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基本的に</a:t>
                      </a:r>
                      <a:r>
                        <a:rPr kumimoji="1" lang="en-US" altLang="ja-JP" sz="1400" dirty="0" smtClean="0"/>
                        <a:t>AWS</a:t>
                      </a:r>
                      <a:r>
                        <a:rPr kumimoji="1" lang="ja-JP" altLang="en-US" sz="1400" dirty="0" smtClean="0"/>
                        <a:t>へ全面移行</a:t>
                      </a:r>
                    </a:p>
                  </a:txBody>
                  <a:tcPr/>
                </a:tc>
                <a:tc>
                  <a:txBody>
                    <a:bodyPr/>
                    <a:lstStyle/>
                    <a:p>
                      <a:r>
                        <a:rPr kumimoji="1" lang="en-US" altLang="ja-JP" sz="800" dirty="0" smtClean="0"/>
                        <a:t>https://</a:t>
                      </a:r>
                      <a:r>
                        <a:rPr kumimoji="1" lang="en-US" altLang="ja-JP" sz="800" dirty="0" err="1" smtClean="0"/>
                        <a:t>aws.amazon.com</a:t>
                      </a:r>
                      <a:r>
                        <a:rPr kumimoji="1" lang="en-US" altLang="ja-JP" sz="800" dirty="0" smtClean="0"/>
                        <a:t>/</a:t>
                      </a:r>
                      <a:r>
                        <a:rPr kumimoji="1" lang="en-US" altLang="ja-JP" sz="800" dirty="0" err="1" smtClean="0"/>
                        <a:t>jp</a:t>
                      </a:r>
                      <a:r>
                        <a:rPr kumimoji="1" lang="en-US" altLang="ja-JP" sz="800" dirty="0" smtClean="0"/>
                        <a:t>/solutions/case-studies/</a:t>
                      </a:r>
                      <a:r>
                        <a:rPr kumimoji="1" lang="en-US" altLang="ja-JP" sz="800" dirty="0" err="1" smtClean="0"/>
                        <a:t>misawa</a:t>
                      </a:r>
                      <a:r>
                        <a:rPr kumimoji="1" lang="en-US" altLang="ja-JP" sz="800" dirty="0" smtClean="0"/>
                        <a:t>/</a:t>
                      </a:r>
                      <a:endParaRPr kumimoji="1" lang="ja-JP" altLang="en-US" sz="800" dirty="0"/>
                    </a:p>
                  </a:txBody>
                  <a:tcPr/>
                </a:tc>
              </a:tr>
              <a:tr h="487472">
                <a:tc>
                  <a:txBody>
                    <a:bodyPr/>
                    <a:lstStyle/>
                    <a:p>
                      <a:r>
                        <a:rPr kumimoji="1" lang="en-US" altLang="ja-JP" sz="1400" dirty="0" smtClean="0"/>
                        <a:t>HOYA</a:t>
                      </a:r>
                      <a:endParaRPr kumimoji="1" lang="ja-JP" altLang="en-US" sz="1400" dirty="0"/>
                    </a:p>
                  </a:txBody>
                  <a:tcPr/>
                </a:tc>
                <a:tc>
                  <a:txBody>
                    <a:bodyPr/>
                    <a:lstStyle/>
                    <a:p>
                      <a:r>
                        <a:rPr kumimoji="1" lang="ja-JP" altLang="en-US" sz="1400" dirty="0" smtClean="0"/>
                        <a:t>基幹システム</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2013</a:t>
                      </a:r>
                      <a:r>
                        <a:rPr kumimoji="1" lang="ja-JP" altLang="en-US" sz="1400" dirty="0" smtClean="0"/>
                        <a:t>年</a:t>
                      </a:r>
                    </a:p>
                    <a:p>
                      <a:endParaRPr kumimoji="1" lang="ja-JP" altLang="en-US" sz="1400" dirty="0"/>
                    </a:p>
                  </a:txBody>
                  <a:tcPr/>
                </a:tc>
                <a:tc>
                  <a:txBody>
                    <a:bodyPr/>
                    <a:lstStyle/>
                    <a:p>
                      <a:r>
                        <a:rPr kumimoji="1" lang="en-US" altLang="ja-JP" sz="1400" dirty="0" smtClean="0"/>
                        <a:t>SAP</a:t>
                      </a:r>
                      <a:r>
                        <a:rPr kumimoji="1" lang="ja-JP" altLang="en-US" sz="1400" dirty="0" smtClean="0"/>
                        <a:t>を</a:t>
                      </a:r>
                      <a:r>
                        <a:rPr kumimoji="1" lang="en-US" altLang="ja-JP" sz="1400" dirty="0" smtClean="0"/>
                        <a:t>AWS</a:t>
                      </a:r>
                      <a:r>
                        <a:rPr kumimoji="1" lang="ja-JP" altLang="en-US" sz="1400" dirty="0" smtClean="0"/>
                        <a:t>へ移行</a:t>
                      </a:r>
                      <a:endParaRPr kumimoji="1" lang="ja-JP" altLang="en-US" sz="1400" dirty="0"/>
                    </a:p>
                  </a:txBody>
                  <a:tcPr/>
                </a:tc>
                <a:tc>
                  <a:txBody>
                    <a:bodyPr/>
                    <a:lstStyle/>
                    <a:p>
                      <a:r>
                        <a:rPr kumimoji="1" lang="en-US" altLang="ja-JP" sz="800" dirty="0" smtClean="0"/>
                        <a:t>https://</a:t>
                      </a:r>
                      <a:r>
                        <a:rPr kumimoji="1" lang="en-US" altLang="ja-JP" sz="800" dirty="0" err="1" smtClean="0"/>
                        <a:t>aws.amazon.com</a:t>
                      </a:r>
                      <a:r>
                        <a:rPr kumimoji="1" lang="en-US" altLang="ja-JP" sz="800" dirty="0" smtClean="0"/>
                        <a:t>/</a:t>
                      </a:r>
                      <a:r>
                        <a:rPr kumimoji="1" lang="en-US" altLang="ja-JP" sz="800" dirty="0" err="1" smtClean="0"/>
                        <a:t>jp</a:t>
                      </a:r>
                      <a:r>
                        <a:rPr kumimoji="1" lang="en-US" altLang="ja-JP" sz="800" dirty="0" smtClean="0"/>
                        <a:t>/solutions/case-studies/</a:t>
                      </a:r>
                      <a:r>
                        <a:rPr kumimoji="1" lang="en-US" altLang="ja-JP" sz="800" dirty="0" err="1" smtClean="0"/>
                        <a:t>hoya</a:t>
                      </a:r>
                      <a:r>
                        <a:rPr kumimoji="1" lang="en-US" altLang="ja-JP" sz="800" dirty="0" smtClean="0"/>
                        <a:t>/</a:t>
                      </a:r>
                      <a:endParaRPr kumimoji="1" lang="ja-JP" altLang="en-US" sz="800" dirty="0"/>
                    </a:p>
                  </a:txBody>
                  <a:tcPr/>
                </a:tc>
              </a:tr>
              <a:tr h="487472">
                <a:tc>
                  <a:txBody>
                    <a:bodyPr/>
                    <a:lstStyle/>
                    <a:p>
                      <a:r>
                        <a:rPr kumimoji="1" lang="ja-JP" altLang="en-US" sz="1400" dirty="0" smtClean="0"/>
                        <a:t>ソニー銀行</a:t>
                      </a:r>
                      <a:endParaRPr kumimoji="1" lang="ja-JP" altLang="en-US" sz="1400" dirty="0"/>
                    </a:p>
                  </a:txBody>
                  <a:tcPr/>
                </a:tc>
                <a:tc>
                  <a:txBody>
                    <a:bodyPr/>
                    <a:lstStyle/>
                    <a:p>
                      <a:r>
                        <a:rPr kumimoji="1" lang="ja-JP" altLang="en-US" sz="1400" dirty="0" smtClean="0"/>
                        <a:t>バックオフィスシステム</a:t>
                      </a:r>
                      <a:endParaRPr kumimoji="1" lang="ja-JP" altLang="en-US" sz="1400" dirty="0"/>
                    </a:p>
                  </a:txBody>
                  <a:tcPr/>
                </a:tc>
                <a:tc>
                  <a:txBody>
                    <a:bodyPr/>
                    <a:lstStyle/>
                    <a:p>
                      <a:r>
                        <a:rPr kumimoji="1" lang="en-US" altLang="ja-JP" sz="1400" dirty="0" smtClean="0"/>
                        <a:t>2013</a:t>
                      </a:r>
                      <a:r>
                        <a:rPr kumimoji="1" lang="ja-JP" altLang="en-US" sz="1400" dirty="0" smtClean="0"/>
                        <a:t>年</a:t>
                      </a:r>
                      <a:endParaRPr kumimoji="1" lang="ja-JP" altLang="en-US" sz="1400" dirty="0"/>
                    </a:p>
                  </a:txBody>
                  <a:tcPr/>
                </a:tc>
                <a:tc>
                  <a:txBody>
                    <a:bodyPr/>
                    <a:lstStyle/>
                    <a:p>
                      <a:r>
                        <a:rPr kumimoji="1" lang="ja-JP" altLang="en-US" sz="1400" dirty="0" smtClean="0"/>
                        <a:t>銀行業務の一部も</a:t>
                      </a:r>
                      <a:r>
                        <a:rPr kumimoji="1" lang="en-US" altLang="ja-JP" sz="1400" dirty="0" smtClean="0"/>
                        <a:t>AWS</a:t>
                      </a:r>
                      <a:r>
                        <a:rPr kumimoji="1" lang="ja-JP" altLang="en-US" sz="1400" dirty="0" smtClean="0"/>
                        <a:t>へ移行</a:t>
                      </a:r>
                      <a:endParaRPr kumimoji="1" lang="ja-JP" altLang="en-US" sz="1400" dirty="0"/>
                    </a:p>
                  </a:txBody>
                  <a:tcPr/>
                </a:tc>
                <a:tc>
                  <a:txBody>
                    <a:bodyPr/>
                    <a:lstStyle/>
                    <a:p>
                      <a:r>
                        <a:rPr kumimoji="1" lang="en-US" altLang="ja-JP" sz="800" dirty="0" smtClean="0"/>
                        <a:t>https://</a:t>
                      </a:r>
                      <a:r>
                        <a:rPr kumimoji="1" lang="en-US" altLang="ja-JP" sz="800" dirty="0" err="1" smtClean="0"/>
                        <a:t>aws.amazon.com</a:t>
                      </a:r>
                      <a:r>
                        <a:rPr kumimoji="1" lang="en-US" altLang="ja-JP" sz="800" dirty="0" smtClean="0"/>
                        <a:t>/</a:t>
                      </a:r>
                      <a:r>
                        <a:rPr kumimoji="1" lang="en-US" altLang="ja-JP" sz="800" dirty="0" err="1" smtClean="0"/>
                        <a:t>jp</a:t>
                      </a:r>
                      <a:r>
                        <a:rPr kumimoji="1" lang="en-US" altLang="ja-JP" sz="800" dirty="0" smtClean="0"/>
                        <a:t>/solutions/case-studies/</a:t>
                      </a:r>
                      <a:r>
                        <a:rPr kumimoji="1" lang="en-US" altLang="ja-JP" sz="800" dirty="0" err="1" smtClean="0"/>
                        <a:t>sonybank</a:t>
                      </a:r>
                      <a:r>
                        <a:rPr kumimoji="1" lang="en-US" altLang="ja-JP" sz="800" dirty="0" smtClean="0"/>
                        <a:t>/</a:t>
                      </a:r>
                      <a:endParaRPr kumimoji="1" lang="ja-JP" altLang="en-US" sz="800" dirty="0"/>
                    </a:p>
                  </a:txBody>
                  <a:tcPr/>
                </a:tc>
              </a:tr>
              <a:tr h="517635">
                <a:tc>
                  <a:txBody>
                    <a:bodyPr/>
                    <a:lstStyle/>
                    <a:p>
                      <a:r>
                        <a:rPr kumimoji="1" lang="ja-JP" altLang="en-US" sz="1400" dirty="0" smtClean="0"/>
                        <a:t>丸紅</a:t>
                      </a:r>
                      <a:endParaRPr kumimoji="1" lang="ja-JP" altLang="en-US" sz="1400" dirty="0"/>
                    </a:p>
                  </a:txBody>
                  <a:tcPr/>
                </a:tc>
                <a:tc>
                  <a:txBody>
                    <a:bodyPr/>
                    <a:lstStyle/>
                    <a:p>
                      <a:r>
                        <a:rPr kumimoji="1" lang="ja-JP" altLang="en-US" sz="1400" dirty="0" smtClean="0"/>
                        <a:t>基幹システム</a:t>
                      </a:r>
                      <a:endParaRPr kumimoji="1" lang="ja-JP" altLang="en-US" sz="1400" dirty="0"/>
                    </a:p>
                  </a:txBody>
                  <a:tcPr/>
                </a:tc>
                <a:tc>
                  <a:txBody>
                    <a:bodyPr/>
                    <a:lstStyle/>
                    <a:p>
                      <a:r>
                        <a:rPr kumimoji="1" lang="en-US" altLang="ja-JP" sz="1400" dirty="0" smtClean="0"/>
                        <a:t>2014</a:t>
                      </a:r>
                      <a:r>
                        <a:rPr kumimoji="1" lang="ja-JP" altLang="en-US" sz="1400" dirty="0" smtClean="0"/>
                        <a:t>年</a:t>
                      </a:r>
                      <a:endParaRPr kumimoji="1" lang="ja-JP" altLang="en-US" sz="1400" dirty="0"/>
                    </a:p>
                  </a:txBody>
                  <a:tcPr/>
                </a:tc>
                <a:tc>
                  <a:txBody>
                    <a:bodyPr/>
                    <a:lstStyle/>
                    <a:p>
                      <a:r>
                        <a:rPr kumimoji="1" lang="ja-JP" altLang="en-US" sz="1400" dirty="0" smtClean="0"/>
                        <a:t>プライベートゥラウドを全面</a:t>
                      </a:r>
                      <a:r>
                        <a:rPr kumimoji="1" lang="en-US" altLang="ja-JP" sz="1400" dirty="0" smtClean="0"/>
                        <a:t>AWS</a:t>
                      </a:r>
                      <a:r>
                        <a:rPr kumimoji="1" lang="ja-JP" altLang="en-US" sz="1400" dirty="0" smtClean="0"/>
                        <a:t>へ</a:t>
                      </a:r>
                      <a:endParaRPr kumimoji="1" lang="ja-JP" altLang="en-US" sz="1400" dirty="0"/>
                    </a:p>
                  </a:txBody>
                  <a:tcPr/>
                </a:tc>
                <a:tc>
                  <a:txBody>
                    <a:bodyPr/>
                    <a:lstStyle/>
                    <a:p>
                      <a:r>
                        <a:rPr kumimoji="1" lang="en-US" altLang="ja-JP" sz="800" dirty="0" smtClean="0"/>
                        <a:t>http://itpro.nikkeibp.co.jp/article/COLUMN/20140214/536786/?ST=cloud</a:t>
                      </a:r>
                      <a:endParaRPr kumimoji="1" lang="ja-JP" altLang="en-US" sz="800" dirty="0"/>
                    </a:p>
                  </a:txBody>
                  <a:tcPr/>
                </a:tc>
              </a:tr>
              <a:tr h="419859">
                <a:tc>
                  <a:txBody>
                    <a:bodyPr/>
                    <a:lstStyle/>
                    <a:p>
                      <a:r>
                        <a:rPr kumimoji="1" lang="ja-JP" altLang="en-US" sz="1400" dirty="0" smtClean="0"/>
                        <a:t>クックパッド</a:t>
                      </a:r>
                      <a:endParaRPr kumimoji="1" lang="ja-JP" altLang="en-US" sz="1400" dirty="0"/>
                    </a:p>
                  </a:txBody>
                  <a:tcPr/>
                </a:tc>
                <a:tc>
                  <a:txBody>
                    <a:bodyPr/>
                    <a:lstStyle/>
                    <a:p>
                      <a:r>
                        <a:rPr kumimoji="1" lang="ja-JP" altLang="en-US" sz="1400" dirty="0" smtClean="0"/>
                        <a:t>全システム</a:t>
                      </a:r>
                      <a:endParaRPr kumimoji="1" lang="ja-JP" altLang="en-US" sz="1400" dirty="0"/>
                    </a:p>
                  </a:txBody>
                  <a:tcPr/>
                </a:tc>
                <a:tc>
                  <a:txBody>
                    <a:bodyPr/>
                    <a:lstStyle/>
                    <a:p>
                      <a:r>
                        <a:rPr kumimoji="1" lang="en-US" altLang="ja-JP" sz="1400" dirty="0" smtClean="0"/>
                        <a:t>2011</a:t>
                      </a:r>
                      <a:r>
                        <a:rPr kumimoji="1" lang="ja-JP" altLang="en-US" sz="1400" dirty="0" smtClean="0"/>
                        <a:t>年</a:t>
                      </a:r>
                      <a:endParaRPr kumimoji="1" lang="ja-JP" altLang="en-US" sz="1400" dirty="0"/>
                    </a:p>
                  </a:txBody>
                  <a:tcPr/>
                </a:tc>
                <a:tc>
                  <a:txBody>
                    <a:bodyPr/>
                    <a:lstStyle/>
                    <a:p>
                      <a:r>
                        <a:rPr kumimoji="1" lang="en-US" altLang="ja-JP" sz="1400" dirty="0" smtClean="0"/>
                        <a:t>AWS</a:t>
                      </a:r>
                      <a:r>
                        <a:rPr kumimoji="1" lang="ja-JP" altLang="en-US" sz="1400" dirty="0" smtClean="0"/>
                        <a:t>へ全面移行</a:t>
                      </a:r>
                      <a:endParaRPr kumimoji="1" lang="ja-JP" altLang="en-US" sz="1400" dirty="0"/>
                    </a:p>
                  </a:txBody>
                  <a:tcPr/>
                </a:tc>
                <a:tc>
                  <a:txBody>
                    <a:bodyPr/>
                    <a:lstStyle/>
                    <a:p>
                      <a:r>
                        <a:rPr kumimoji="1" lang="en-US" altLang="ja-JP" sz="800" dirty="0" smtClean="0"/>
                        <a:t>https://</a:t>
                      </a:r>
                      <a:r>
                        <a:rPr kumimoji="1" lang="en-US" altLang="ja-JP" sz="800" dirty="0" err="1" smtClean="0"/>
                        <a:t>aws.amazon.com</a:t>
                      </a:r>
                      <a:r>
                        <a:rPr kumimoji="1" lang="en-US" altLang="ja-JP" sz="800" dirty="0" smtClean="0"/>
                        <a:t>/</a:t>
                      </a:r>
                      <a:r>
                        <a:rPr kumimoji="1" lang="en-US" altLang="ja-JP" sz="800" dirty="0" err="1" smtClean="0"/>
                        <a:t>jp</a:t>
                      </a:r>
                      <a:r>
                        <a:rPr kumimoji="1" lang="en-US" altLang="ja-JP" sz="800" dirty="0" smtClean="0"/>
                        <a:t>/solutions/case-studies/</a:t>
                      </a:r>
                      <a:r>
                        <a:rPr kumimoji="1" lang="en-US" altLang="ja-JP" sz="800" dirty="0" err="1" smtClean="0"/>
                        <a:t>cookpad</a:t>
                      </a:r>
                      <a:r>
                        <a:rPr kumimoji="1" lang="en-US" altLang="ja-JP" sz="800" dirty="0" smtClean="0"/>
                        <a:t>/</a:t>
                      </a:r>
                      <a:endParaRPr kumimoji="1" lang="ja-JP" altLang="en-US" sz="800" dirty="0"/>
                    </a:p>
                  </a:txBody>
                  <a:tcPr/>
                </a:tc>
              </a:tr>
              <a:tr h="487472">
                <a:tc>
                  <a:txBody>
                    <a:bodyPr/>
                    <a:lstStyle/>
                    <a:p>
                      <a:r>
                        <a:rPr kumimoji="1" lang="ja-JP" altLang="en-US" sz="1400" dirty="0" smtClean="0"/>
                        <a:t>東京証券取引所</a:t>
                      </a:r>
                      <a:endParaRPr kumimoji="1" lang="ja-JP" altLang="en-US" sz="1400" dirty="0"/>
                    </a:p>
                  </a:txBody>
                  <a:tcPr/>
                </a:tc>
                <a:tc>
                  <a:txBody>
                    <a:bodyPr/>
                    <a:lstStyle/>
                    <a:p>
                      <a:r>
                        <a:rPr kumimoji="1" lang="ja-JP" altLang="en-US" sz="1400" dirty="0" smtClean="0"/>
                        <a:t>運用機能サービス監視機能</a:t>
                      </a:r>
                      <a:endParaRPr kumimoji="1" lang="ja-JP" altLang="en-US" sz="1400" dirty="0"/>
                    </a:p>
                  </a:txBody>
                  <a:tcPr/>
                </a:tc>
                <a:tc>
                  <a:txBody>
                    <a:bodyPr/>
                    <a:lstStyle/>
                    <a:p>
                      <a:r>
                        <a:rPr kumimoji="1" lang="en-US" altLang="ja-JP" sz="1400" dirty="0" smtClean="0"/>
                        <a:t>2013</a:t>
                      </a:r>
                      <a:r>
                        <a:rPr kumimoji="1" lang="ja-JP" altLang="en-US" sz="1400" dirty="0" smtClean="0"/>
                        <a:t>年</a:t>
                      </a:r>
                      <a:endParaRPr kumimoji="1" lang="ja-JP" altLang="en-US" sz="1400" dirty="0"/>
                    </a:p>
                  </a:txBody>
                  <a:tcPr/>
                </a:tc>
                <a:tc>
                  <a:txBody>
                    <a:bodyPr/>
                    <a:lstStyle/>
                    <a:p>
                      <a:r>
                        <a:rPr kumimoji="1" lang="ja-JP" altLang="en-US" sz="1400" dirty="0" smtClean="0"/>
                        <a:t>開発環境も含めコスト削減</a:t>
                      </a:r>
                      <a:endParaRPr kumimoji="1" lang="ja-JP" altLang="en-US" sz="1400" dirty="0"/>
                    </a:p>
                  </a:txBody>
                  <a:tcPr/>
                </a:tc>
                <a:tc>
                  <a:txBody>
                    <a:bodyPr/>
                    <a:lstStyle/>
                    <a:p>
                      <a:r>
                        <a:rPr kumimoji="1" lang="en-US" altLang="ja-JP" sz="800" dirty="0" smtClean="0"/>
                        <a:t>https://</a:t>
                      </a:r>
                      <a:r>
                        <a:rPr kumimoji="1" lang="en-US" altLang="ja-JP" sz="800" dirty="0" err="1" smtClean="0"/>
                        <a:t>aws.amazon.com</a:t>
                      </a:r>
                      <a:r>
                        <a:rPr kumimoji="1" lang="en-US" altLang="ja-JP" sz="800" dirty="0" smtClean="0"/>
                        <a:t>/</a:t>
                      </a:r>
                      <a:r>
                        <a:rPr kumimoji="1" lang="en-US" altLang="ja-JP" sz="800" dirty="0" err="1" smtClean="0"/>
                        <a:t>jp</a:t>
                      </a:r>
                      <a:r>
                        <a:rPr kumimoji="1" lang="en-US" altLang="ja-JP" sz="800" dirty="0" smtClean="0"/>
                        <a:t>/solutions/case-studies/</a:t>
                      </a:r>
                      <a:r>
                        <a:rPr kumimoji="1" lang="en-US" altLang="ja-JP" sz="800" dirty="0" err="1" smtClean="0"/>
                        <a:t>tokyostockexchange</a:t>
                      </a:r>
                      <a:r>
                        <a:rPr kumimoji="1" lang="en-US" altLang="ja-JP" sz="800" dirty="0" smtClean="0"/>
                        <a:t>/</a:t>
                      </a:r>
                      <a:endParaRPr kumimoji="1" lang="ja-JP" altLang="en-US" sz="800" dirty="0"/>
                    </a:p>
                  </a:txBody>
                  <a:tcPr/>
                </a:tc>
              </a:tr>
              <a:tr h="487472">
                <a:tc>
                  <a:txBody>
                    <a:bodyPr/>
                    <a:lstStyle/>
                    <a:p>
                      <a:r>
                        <a:rPr kumimoji="1" lang="ja-JP" altLang="en-US" sz="1400" dirty="0" smtClean="0"/>
                        <a:t>マネックス証券</a:t>
                      </a:r>
                      <a:endParaRPr kumimoji="1" lang="ja-JP" altLang="en-US" sz="1400" dirty="0"/>
                    </a:p>
                  </a:txBody>
                  <a:tcPr/>
                </a:tc>
                <a:tc>
                  <a:txBody>
                    <a:bodyPr/>
                    <a:lstStyle/>
                    <a:p>
                      <a:r>
                        <a:rPr kumimoji="1" lang="ja-JP" altLang="en-US" sz="1400" dirty="0" smtClean="0"/>
                        <a:t>投資信託検索・情報提供サイト</a:t>
                      </a:r>
                      <a:endParaRPr kumimoji="1" lang="ja-JP" altLang="en-US" sz="1400" dirty="0"/>
                    </a:p>
                  </a:txBody>
                  <a:tcPr/>
                </a:tc>
                <a:tc>
                  <a:txBody>
                    <a:bodyPr/>
                    <a:lstStyle/>
                    <a:p>
                      <a:r>
                        <a:rPr kumimoji="1" lang="en-US" altLang="ja-JP" sz="1400" dirty="0" smtClean="0"/>
                        <a:t>2013</a:t>
                      </a:r>
                      <a:r>
                        <a:rPr kumimoji="1" lang="ja-JP" altLang="en-US" sz="1400" dirty="0" smtClean="0"/>
                        <a:t>年</a:t>
                      </a:r>
                      <a:endParaRPr kumimoji="1" lang="ja-JP" altLang="en-US" sz="1400" dirty="0"/>
                    </a:p>
                  </a:txBody>
                  <a:tcPr/>
                </a:tc>
                <a:tc>
                  <a:txBody>
                    <a:bodyPr/>
                    <a:lstStyle/>
                    <a:p>
                      <a:r>
                        <a:rPr kumimoji="1" lang="ja-JP" altLang="en-US" sz="1400" dirty="0" smtClean="0"/>
                        <a:t>複数</a:t>
                      </a:r>
                      <a:r>
                        <a:rPr kumimoji="1" lang="en-US" altLang="ja-JP" sz="1400" dirty="0" smtClean="0"/>
                        <a:t>DC</a:t>
                      </a:r>
                      <a:r>
                        <a:rPr kumimoji="1" lang="ja-JP" altLang="en-US" sz="1400" dirty="0" smtClean="0"/>
                        <a:t>での高い可溶性を実現</a:t>
                      </a:r>
                      <a:endParaRPr kumimoji="1" lang="ja-JP" altLang="en-US" sz="1400" dirty="0"/>
                    </a:p>
                  </a:txBody>
                  <a:tcPr/>
                </a:tc>
                <a:tc>
                  <a:txBody>
                    <a:bodyPr/>
                    <a:lstStyle/>
                    <a:p>
                      <a:r>
                        <a:rPr kumimoji="1" lang="en-US" altLang="ja-JP" sz="800" dirty="0" err="1" smtClean="0"/>
                        <a:t>jhttps</a:t>
                      </a:r>
                      <a:r>
                        <a:rPr kumimoji="1" lang="en-US" altLang="ja-JP" sz="800" dirty="0" smtClean="0"/>
                        <a:t>://</a:t>
                      </a:r>
                      <a:r>
                        <a:rPr kumimoji="1" lang="en-US" altLang="ja-JP" sz="800" dirty="0" err="1" smtClean="0"/>
                        <a:t>aws.amazon.com</a:t>
                      </a:r>
                      <a:r>
                        <a:rPr kumimoji="1" lang="en-US" altLang="ja-JP" sz="800" dirty="0" smtClean="0"/>
                        <a:t>/</a:t>
                      </a:r>
                      <a:r>
                        <a:rPr kumimoji="1" lang="en-US" altLang="ja-JP" sz="800" dirty="0" err="1" smtClean="0"/>
                        <a:t>jp</a:t>
                      </a:r>
                      <a:r>
                        <a:rPr kumimoji="1" lang="en-US" altLang="ja-JP" sz="800" dirty="0" smtClean="0"/>
                        <a:t>/solutions/case-studies/</a:t>
                      </a:r>
                      <a:r>
                        <a:rPr kumimoji="1" lang="en-US" altLang="ja-JP" sz="800" dirty="0" err="1" smtClean="0"/>
                        <a:t>monex</a:t>
                      </a:r>
                      <a:r>
                        <a:rPr kumimoji="1" lang="en-US" altLang="ja-JP" sz="800" dirty="0" smtClean="0"/>
                        <a:t>/</a:t>
                      </a:r>
                      <a:endParaRPr kumimoji="1" lang="ja-JP" altLang="en-US" sz="800" dirty="0"/>
                    </a:p>
                  </a:txBody>
                  <a:tcPr/>
                </a:tc>
              </a:tr>
            </a:tbl>
          </a:graphicData>
        </a:graphic>
      </p:graphicFrame>
      <p:sp>
        <p:nvSpPr>
          <p:cNvPr id="5" name="タイトル 1"/>
          <p:cNvSpPr txBox="1">
            <a:spLocks/>
          </p:cNvSpPr>
          <p:nvPr/>
        </p:nvSpPr>
        <p:spPr>
          <a:xfrm>
            <a:off x="457200" y="274638"/>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en-US" altLang="ja-JP" dirty="0" smtClean="0"/>
              <a:t>AWS</a:t>
            </a:r>
            <a:r>
              <a:rPr lang="ja-JP" altLang="en-US" dirty="0" smtClean="0"/>
              <a:t>導入企業</a:t>
            </a:r>
            <a:endParaRPr lang="ja-JP" altLang="ja-JP" dirty="0"/>
          </a:p>
        </p:txBody>
      </p:sp>
    </p:spTree>
    <p:extLst>
      <p:ext uri="{BB962C8B-B14F-4D97-AF65-F5344CB8AC3E}">
        <p14:creationId xmlns:p14="http://schemas.microsoft.com/office/powerpoint/2010/main" val="312365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60</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3674119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リーフォーム 6"/>
          <p:cNvSpPr/>
          <p:nvPr/>
        </p:nvSpPr>
        <p:spPr>
          <a:xfrm>
            <a:off x="682062" y="2668486"/>
            <a:ext cx="7774836" cy="2962655"/>
          </a:xfrm>
          <a:custGeom>
            <a:avLst/>
            <a:gdLst>
              <a:gd name="connsiteX0" fmla="*/ 0 w 7774836"/>
              <a:gd name="connsiteY0" fmla="*/ 2902786 h 2902786"/>
              <a:gd name="connsiteX1" fmla="*/ 3897498 w 7774836"/>
              <a:gd name="connsiteY1" fmla="*/ 0 h 2902786"/>
              <a:gd name="connsiteX2" fmla="*/ 7774836 w 7774836"/>
              <a:gd name="connsiteY2" fmla="*/ 2896066 h 2902786"/>
            </a:gdLst>
            <a:ahLst/>
            <a:cxnLst>
              <a:cxn ang="0">
                <a:pos x="connsiteX0" y="connsiteY0"/>
              </a:cxn>
              <a:cxn ang="0">
                <a:pos x="connsiteX1" y="connsiteY1"/>
              </a:cxn>
              <a:cxn ang="0">
                <a:pos x="connsiteX2" y="connsiteY2"/>
              </a:cxn>
            </a:cxnLst>
            <a:rect l="l" t="t" r="r" b="b"/>
            <a:pathLst>
              <a:path w="7774836" h="2902786">
                <a:moveTo>
                  <a:pt x="0" y="2902786"/>
                </a:moveTo>
                <a:cubicBezTo>
                  <a:pt x="1300846" y="1451953"/>
                  <a:pt x="2601692" y="1120"/>
                  <a:pt x="3897498" y="0"/>
                </a:cubicBezTo>
                <a:cubicBezTo>
                  <a:pt x="5193304" y="-1120"/>
                  <a:pt x="7774836" y="2896066"/>
                  <a:pt x="7774836" y="2896066"/>
                </a:cubicBezTo>
              </a:path>
            </a:pathLst>
          </a:custGeom>
          <a:solidFill>
            <a:schemeClr val="accent3">
              <a:lumMod val="40000"/>
              <a:lumOff val="60000"/>
            </a:schemeClr>
          </a:solidFill>
          <a:ln w="38100" cmpd="sng">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n>
                <a:solidFill>
                  <a:srgbClr val="008000"/>
                </a:solidFill>
              </a:ln>
              <a:latin typeface="メイリオ"/>
              <a:ea typeface="メイリオ"/>
              <a:cs typeface="メイリオ"/>
            </a:endParaRPr>
          </a:p>
        </p:txBody>
      </p:sp>
      <p:sp>
        <p:nvSpPr>
          <p:cNvPr id="4" name="正方形/長方形 3"/>
          <p:cNvSpPr/>
          <p:nvPr/>
        </p:nvSpPr>
        <p:spPr>
          <a:xfrm>
            <a:off x="4158765" y="4463595"/>
            <a:ext cx="823295" cy="1167546"/>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プロフェッショナル</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5" name="正方形/長方形 4"/>
          <p:cNvSpPr/>
          <p:nvPr/>
        </p:nvSpPr>
        <p:spPr>
          <a:xfrm>
            <a:off x="2610813" y="5022398"/>
            <a:ext cx="823295" cy="614909"/>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プロフェッショナル</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6" name="正方形/長方形 5"/>
          <p:cNvSpPr/>
          <p:nvPr/>
        </p:nvSpPr>
        <p:spPr>
          <a:xfrm>
            <a:off x="1066119" y="4193438"/>
            <a:ext cx="823295" cy="145092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メイリオ"/>
                <a:ea typeface="メイリオ"/>
                <a:cs typeface="メイリオ"/>
              </a:rPr>
              <a:t>HW</a:t>
            </a:r>
            <a:r>
              <a:rPr kumimoji="1" lang="ja-JP" altLang="en-US" sz="1200" dirty="0" smtClean="0">
                <a:solidFill>
                  <a:srgbClr val="FFFFFF"/>
                </a:solidFill>
                <a:latin typeface="メイリオ"/>
                <a:ea typeface="メイリオ"/>
                <a:cs typeface="メイリオ"/>
              </a:rPr>
              <a:t>販売</a:t>
            </a:r>
          </a:p>
          <a:p>
            <a:pPr algn="ctr"/>
            <a:r>
              <a:rPr lang="ja-JP" altLang="en-US" sz="600" dirty="0" smtClean="0">
                <a:solidFill>
                  <a:srgbClr val="FFFFFF"/>
                </a:solidFill>
                <a:latin typeface="メイリオ"/>
                <a:ea typeface="メイリオ"/>
                <a:cs typeface="メイリオ"/>
              </a:rPr>
              <a:t>メインフレーム</a:t>
            </a:r>
            <a:endParaRPr lang="en-US" altLang="ja-JP" sz="600" dirty="0" smtClean="0">
              <a:solidFill>
                <a:srgbClr val="FFFFFF"/>
              </a:solidFill>
              <a:latin typeface="メイリオ"/>
              <a:ea typeface="メイリオ"/>
              <a:cs typeface="メイリオ"/>
            </a:endParaRPr>
          </a:p>
          <a:p>
            <a:pPr algn="ctr"/>
            <a:endParaRPr kumimoji="1" lang="en-US" altLang="ja-JP" sz="600" dirty="0">
              <a:solidFill>
                <a:srgbClr val="FFFFFF"/>
              </a:solidFill>
              <a:latin typeface="メイリオ"/>
              <a:ea typeface="メイリオ"/>
              <a:cs typeface="メイリオ"/>
            </a:endParaRPr>
          </a:p>
          <a:p>
            <a:pPr algn="ctr"/>
            <a:endParaRPr lang="en-US" altLang="ja-JP" sz="600" dirty="0" smtClean="0">
              <a:solidFill>
                <a:srgbClr val="FFFFFF"/>
              </a:solidFill>
              <a:latin typeface="メイリオ"/>
              <a:ea typeface="メイリオ"/>
              <a:cs typeface="メイリオ"/>
            </a:endParaRPr>
          </a:p>
          <a:p>
            <a:pPr algn="ctr"/>
            <a:endParaRPr kumimoji="1" lang="ja-JP" altLang="en-US" sz="6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人月積算の歴史</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9" name="正方形/長方形 8"/>
          <p:cNvSpPr/>
          <p:nvPr/>
        </p:nvSpPr>
        <p:spPr>
          <a:xfrm>
            <a:off x="5693918" y="4876664"/>
            <a:ext cx="823295" cy="754478"/>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プロフェッショナル</a:t>
            </a:r>
            <a:endParaRPr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10" name="正方形/長方形 9"/>
          <p:cNvSpPr/>
          <p:nvPr/>
        </p:nvSpPr>
        <p:spPr>
          <a:xfrm>
            <a:off x="2610813" y="4310589"/>
            <a:ext cx="823295" cy="711809"/>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受託開発</a:t>
            </a:r>
            <a:endParaRPr kumimoji="1" lang="ja-JP" altLang="en-US" sz="1200" dirty="0">
              <a:solidFill>
                <a:srgbClr val="FFFFFF"/>
              </a:solidFill>
              <a:latin typeface="メイリオ"/>
              <a:ea typeface="メイリオ"/>
              <a:cs typeface="メイリオ"/>
            </a:endParaRPr>
          </a:p>
        </p:txBody>
      </p:sp>
      <p:sp>
        <p:nvSpPr>
          <p:cNvPr id="11" name="正方形/長方形 10"/>
          <p:cNvSpPr/>
          <p:nvPr/>
        </p:nvSpPr>
        <p:spPr>
          <a:xfrm>
            <a:off x="2610813" y="2386244"/>
            <a:ext cx="823295" cy="19243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メイリオ"/>
                <a:ea typeface="メイリオ"/>
                <a:cs typeface="メイリオ"/>
              </a:rPr>
              <a:t>HW</a:t>
            </a:r>
            <a:r>
              <a:rPr lang="ja-JP" altLang="en-US" sz="1200" dirty="0" smtClean="0">
                <a:solidFill>
                  <a:srgbClr val="FFFFFF"/>
                </a:solidFill>
                <a:latin typeface="メイリオ"/>
                <a:ea typeface="メイリオ"/>
                <a:cs typeface="メイリオ"/>
              </a:rPr>
              <a:t>販売</a:t>
            </a:r>
            <a:endParaRPr lang="en-US" altLang="ja-JP" sz="12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メインフレーム</a:t>
            </a:r>
            <a:endParaRPr kumimoji="1" lang="ja-JP" altLang="en-US" sz="600" dirty="0">
              <a:solidFill>
                <a:srgbClr val="FFFFFF"/>
              </a:solidFill>
              <a:latin typeface="メイリオ"/>
              <a:ea typeface="メイリオ"/>
              <a:cs typeface="メイリオ"/>
            </a:endParaRPr>
          </a:p>
        </p:txBody>
      </p:sp>
      <p:sp>
        <p:nvSpPr>
          <p:cNvPr id="12" name="正方形/長方形 11"/>
          <p:cNvSpPr/>
          <p:nvPr/>
        </p:nvSpPr>
        <p:spPr>
          <a:xfrm>
            <a:off x="4158765" y="2768170"/>
            <a:ext cx="823295" cy="169542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受託開発</a:t>
            </a:r>
            <a:endParaRPr kumimoji="1" lang="ja-JP" altLang="en-US" sz="1200" dirty="0">
              <a:solidFill>
                <a:srgbClr val="FFFFFF"/>
              </a:solidFill>
              <a:latin typeface="メイリオ"/>
              <a:ea typeface="メイリオ"/>
              <a:cs typeface="メイリオ"/>
            </a:endParaRPr>
          </a:p>
        </p:txBody>
      </p:sp>
      <p:sp>
        <p:nvSpPr>
          <p:cNvPr id="13" name="正方形/長方形 12"/>
          <p:cNvSpPr/>
          <p:nvPr/>
        </p:nvSpPr>
        <p:spPr>
          <a:xfrm>
            <a:off x="4158765" y="895390"/>
            <a:ext cx="823295" cy="187277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メイリオ"/>
                <a:ea typeface="メイリオ"/>
                <a:cs typeface="メイリオ"/>
              </a:rPr>
              <a:t>HW</a:t>
            </a:r>
            <a:r>
              <a:rPr kumimoji="1" lang="ja-JP" altLang="en-US" sz="1200" dirty="0" smtClean="0">
                <a:solidFill>
                  <a:srgbClr val="FFFFFF"/>
                </a:solidFill>
                <a:latin typeface="メイリオ"/>
                <a:ea typeface="メイリオ"/>
                <a:cs typeface="メイリオ"/>
              </a:rPr>
              <a:t>販売</a:t>
            </a:r>
            <a:endParaRPr kumimoji="1" lang="en-US" altLang="ja-JP" sz="1200" dirty="0" smtClean="0">
              <a:solidFill>
                <a:srgbClr val="FFFFFF"/>
              </a:solidFill>
              <a:latin typeface="メイリオ"/>
              <a:ea typeface="メイリオ"/>
              <a:cs typeface="メイリオ"/>
            </a:endParaRPr>
          </a:p>
          <a:p>
            <a:pPr algn="ctr"/>
            <a:r>
              <a:rPr lang="en-US" altLang="ja-JP" sz="1200" dirty="0" smtClean="0">
                <a:solidFill>
                  <a:srgbClr val="FFFFFF"/>
                </a:solidFill>
                <a:latin typeface="メイリオ"/>
                <a:ea typeface="メイリオ"/>
                <a:cs typeface="メイリオ"/>
              </a:rPr>
              <a:t>UNIX</a:t>
            </a:r>
            <a:endParaRPr kumimoji="1" lang="ja-JP" altLang="en-US" sz="1200" dirty="0">
              <a:solidFill>
                <a:srgbClr val="FFFFFF"/>
              </a:solidFill>
              <a:latin typeface="メイリオ"/>
              <a:ea typeface="メイリオ"/>
              <a:cs typeface="メイリオ"/>
            </a:endParaRPr>
          </a:p>
        </p:txBody>
      </p:sp>
      <p:sp>
        <p:nvSpPr>
          <p:cNvPr id="14" name="正方形/長方形 13"/>
          <p:cNvSpPr/>
          <p:nvPr/>
        </p:nvSpPr>
        <p:spPr>
          <a:xfrm>
            <a:off x="7235398" y="5131105"/>
            <a:ext cx="823295" cy="500037"/>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メイリオ"/>
                <a:ea typeface="メイリオ"/>
                <a:cs typeface="メイリオ"/>
              </a:rPr>
              <a:t>プロフェッショナル</a:t>
            </a:r>
            <a:endParaRPr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15" name="正方形/長方形 14"/>
          <p:cNvSpPr/>
          <p:nvPr/>
        </p:nvSpPr>
        <p:spPr>
          <a:xfrm>
            <a:off x="5693918" y="3290406"/>
            <a:ext cx="823295" cy="1586257"/>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受託開発</a:t>
            </a:r>
            <a:endParaRPr kumimoji="1" lang="ja-JP" altLang="en-US" sz="1200" dirty="0">
              <a:solidFill>
                <a:srgbClr val="FFFFFF"/>
              </a:solidFill>
              <a:latin typeface="メイリオ"/>
              <a:ea typeface="メイリオ"/>
              <a:cs typeface="メイリオ"/>
            </a:endParaRPr>
          </a:p>
        </p:txBody>
      </p:sp>
      <p:sp>
        <p:nvSpPr>
          <p:cNvPr id="16" name="正方形/長方形 15"/>
          <p:cNvSpPr/>
          <p:nvPr/>
        </p:nvSpPr>
        <p:spPr>
          <a:xfrm>
            <a:off x="5693918" y="2380078"/>
            <a:ext cx="823295" cy="91032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メイリオ"/>
                <a:ea typeface="メイリオ"/>
                <a:cs typeface="メイリオ"/>
              </a:rPr>
              <a:t>HW</a:t>
            </a:r>
            <a:r>
              <a:rPr lang="ja-JP" altLang="en-US" sz="1200" dirty="0" smtClean="0">
                <a:solidFill>
                  <a:srgbClr val="FFFFFF"/>
                </a:solidFill>
                <a:latin typeface="メイリオ"/>
                <a:ea typeface="メイリオ"/>
                <a:cs typeface="メイリオ"/>
              </a:rPr>
              <a:t>販売</a:t>
            </a:r>
            <a:endParaRPr lang="en-US" altLang="ja-JP" sz="1200" dirty="0" smtClean="0">
              <a:solidFill>
                <a:srgbClr val="FFFFFF"/>
              </a:solidFill>
              <a:latin typeface="メイリオ"/>
              <a:ea typeface="メイリオ"/>
              <a:cs typeface="メイリオ"/>
            </a:endParaRPr>
          </a:p>
          <a:p>
            <a:pPr algn="ctr"/>
            <a:r>
              <a:rPr kumimoji="1" lang="en-US" altLang="ja-JP" sz="1200" dirty="0" smtClean="0">
                <a:solidFill>
                  <a:srgbClr val="FFFFFF"/>
                </a:solidFill>
                <a:latin typeface="メイリオ"/>
                <a:ea typeface="メイリオ"/>
                <a:cs typeface="メイリオ"/>
              </a:rPr>
              <a:t>PC</a:t>
            </a:r>
            <a:endParaRPr kumimoji="1" lang="ja-JP" altLang="en-US" sz="1200" dirty="0">
              <a:solidFill>
                <a:srgbClr val="FFFFFF"/>
              </a:solidFill>
              <a:latin typeface="メイリオ"/>
              <a:ea typeface="メイリオ"/>
              <a:cs typeface="メイリオ"/>
            </a:endParaRPr>
          </a:p>
        </p:txBody>
      </p:sp>
      <p:sp>
        <p:nvSpPr>
          <p:cNvPr id="17" name="正方形/長方形 16"/>
          <p:cNvSpPr/>
          <p:nvPr/>
        </p:nvSpPr>
        <p:spPr>
          <a:xfrm>
            <a:off x="7235398" y="4409965"/>
            <a:ext cx="823295" cy="721139"/>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受託開発</a:t>
            </a:r>
            <a:endParaRPr kumimoji="1" lang="ja-JP" altLang="en-US" sz="1200" dirty="0">
              <a:solidFill>
                <a:srgbClr val="FFFFFF"/>
              </a:solidFill>
              <a:latin typeface="メイリオ"/>
              <a:ea typeface="メイリオ"/>
              <a:cs typeface="メイリオ"/>
            </a:endParaRPr>
          </a:p>
        </p:txBody>
      </p:sp>
      <p:sp>
        <p:nvSpPr>
          <p:cNvPr id="18" name="正方形/長方形 17"/>
          <p:cNvSpPr/>
          <p:nvPr/>
        </p:nvSpPr>
        <p:spPr>
          <a:xfrm>
            <a:off x="7235398" y="4173841"/>
            <a:ext cx="823295" cy="236125"/>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クラウド</a:t>
            </a:r>
            <a:endParaRPr kumimoji="1"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使用料</a:t>
            </a:r>
            <a:endParaRPr kumimoji="1" lang="ja-JP" altLang="en-US" sz="800" dirty="0">
              <a:solidFill>
                <a:srgbClr val="FFFFFF"/>
              </a:solidFill>
              <a:latin typeface="メイリオ"/>
              <a:ea typeface="メイリオ"/>
              <a:cs typeface="メイリオ"/>
            </a:endParaRPr>
          </a:p>
        </p:txBody>
      </p:sp>
      <p:sp>
        <p:nvSpPr>
          <p:cNvPr id="19" name="正方形/長方形 18"/>
          <p:cNvSpPr/>
          <p:nvPr/>
        </p:nvSpPr>
        <p:spPr>
          <a:xfrm>
            <a:off x="1123559" y="5074120"/>
            <a:ext cx="710801" cy="500036"/>
          </a:xfrm>
          <a:prstGeom prst="rect">
            <a:avLst/>
          </a:prstGeom>
          <a:solidFill>
            <a:srgbClr val="800000"/>
          </a:solidFill>
          <a:ln>
            <a:solidFill>
              <a:srgbClr val="FFFFFF"/>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プロフェッショナル</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サービス</a:t>
            </a:r>
            <a:endParaRPr kumimoji="1" lang="ja-JP" altLang="en-US" sz="800" dirty="0">
              <a:solidFill>
                <a:srgbClr val="FFFFFF"/>
              </a:solidFill>
              <a:latin typeface="メイリオ"/>
              <a:ea typeface="メイリオ"/>
              <a:cs typeface="メイリオ"/>
            </a:endParaRPr>
          </a:p>
        </p:txBody>
      </p:sp>
      <p:sp>
        <p:nvSpPr>
          <p:cNvPr id="20" name="テキスト ボックス 19"/>
          <p:cNvSpPr txBox="1"/>
          <p:nvPr/>
        </p:nvSpPr>
        <p:spPr>
          <a:xfrm>
            <a:off x="821092" y="5644358"/>
            <a:ext cx="1338828"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1960</a:t>
            </a:r>
            <a:r>
              <a:rPr lang="ja-JP" altLang="en-US" sz="1200" dirty="0" smtClean="0">
                <a:solidFill>
                  <a:srgbClr val="7F7F7F"/>
                </a:solidFill>
                <a:latin typeface="メイリオ"/>
                <a:ea typeface="メイリオ"/>
                <a:cs typeface="メイリオ"/>
              </a:rPr>
              <a:t>年代半ば</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1" name="テキスト ボックス 20"/>
          <p:cNvSpPr txBox="1"/>
          <p:nvPr/>
        </p:nvSpPr>
        <p:spPr>
          <a:xfrm>
            <a:off x="2587770" y="5644358"/>
            <a:ext cx="877163"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1980</a:t>
            </a:r>
            <a:r>
              <a:rPr lang="ja-JP" altLang="en-US" sz="1200" dirty="0" smtClean="0">
                <a:solidFill>
                  <a:srgbClr val="7F7F7F"/>
                </a:solidFill>
                <a:latin typeface="メイリオ"/>
                <a:ea typeface="メイリオ"/>
                <a:cs typeface="メイリオ"/>
              </a:rPr>
              <a:t>年</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2" name="テキスト ボックス 21"/>
          <p:cNvSpPr txBox="1"/>
          <p:nvPr/>
        </p:nvSpPr>
        <p:spPr>
          <a:xfrm>
            <a:off x="4131831" y="5644358"/>
            <a:ext cx="877163"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1990</a:t>
            </a:r>
            <a:r>
              <a:rPr lang="ja-JP" altLang="en-US" sz="1200" dirty="0" smtClean="0">
                <a:solidFill>
                  <a:srgbClr val="7F7F7F"/>
                </a:solidFill>
                <a:latin typeface="メイリオ"/>
                <a:ea typeface="メイリオ"/>
                <a:cs typeface="メイリオ"/>
              </a:rPr>
              <a:t>年</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3" name="テキスト ボックス 22"/>
          <p:cNvSpPr txBox="1"/>
          <p:nvPr/>
        </p:nvSpPr>
        <p:spPr>
          <a:xfrm>
            <a:off x="5681588" y="5644358"/>
            <a:ext cx="877163"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2000</a:t>
            </a:r>
            <a:r>
              <a:rPr lang="ja-JP" altLang="en-US" sz="1200" dirty="0" smtClean="0">
                <a:solidFill>
                  <a:srgbClr val="7F7F7F"/>
                </a:solidFill>
                <a:latin typeface="メイリオ"/>
                <a:ea typeface="メイリオ"/>
                <a:cs typeface="メイリオ"/>
              </a:rPr>
              <a:t>年</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4" name="テキスト ボックス 23"/>
          <p:cNvSpPr txBox="1"/>
          <p:nvPr/>
        </p:nvSpPr>
        <p:spPr>
          <a:xfrm>
            <a:off x="7235398" y="5631142"/>
            <a:ext cx="877163" cy="276999"/>
          </a:xfrm>
          <a:prstGeom prst="rect">
            <a:avLst/>
          </a:prstGeom>
          <a:noFill/>
        </p:spPr>
        <p:txBody>
          <a:bodyPr wrap="none" rtlCol="0">
            <a:spAutoFit/>
          </a:bodyPr>
          <a:lstStyle/>
          <a:p>
            <a:pPr algn="ctr"/>
            <a:r>
              <a:rPr lang="en-US" altLang="ja-JP" sz="1200" dirty="0" smtClean="0">
                <a:solidFill>
                  <a:srgbClr val="7F7F7F"/>
                </a:solidFill>
                <a:latin typeface="メイリオ"/>
                <a:ea typeface="メイリオ"/>
                <a:cs typeface="メイリオ"/>
              </a:rPr>
              <a:t>2010</a:t>
            </a:r>
            <a:r>
              <a:rPr lang="ja-JP" altLang="en-US" sz="1200" dirty="0" smtClean="0">
                <a:solidFill>
                  <a:srgbClr val="7F7F7F"/>
                </a:solidFill>
                <a:latin typeface="メイリオ"/>
                <a:ea typeface="メイリオ"/>
                <a:cs typeface="メイリオ"/>
              </a:rPr>
              <a:t>年</a:t>
            </a:r>
            <a:r>
              <a:rPr lang="en-US" altLang="ja-JP" sz="1200" dirty="0" smtClean="0">
                <a:solidFill>
                  <a:srgbClr val="7F7F7F"/>
                </a:solidFill>
                <a:latin typeface="メイリオ"/>
                <a:ea typeface="メイリオ"/>
                <a:cs typeface="メイリオ"/>
              </a:rPr>
              <a:t>〜</a:t>
            </a:r>
            <a:endParaRPr kumimoji="1" lang="ja-JP" altLang="en-US" sz="1200" dirty="0">
              <a:solidFill>
                <a:srgbClr val="7F7F7F"/>
              </a:solidFill>
              <a:latin typeface="メイリオ"/>
              <a:ea typeface="メイリオ"/>
              <a:cs typeface="メイリオ"/>
            </a:endParaRPr>
          </a:p>
        </p:txBody>
      </p:sp>
      <p:sp>
        <p:nvSpPr>
          <p:cNvPr id="27" name="四角形吹き出し 26"/>
          <p:cNvSpPr/>
          <p:nvPr/>
        </p:nvSpPr>
        <p:spPr>
          <a:xfrm>
            <a:off x="682061" y="895390"/>
            <a:ext cx="2892829" cy="910328"/>
          </a:xfrm>
          <a:prstGeom prst="wedgeRectCallout">
            <a:avLst>
              <a:gd name="adj1" fmla="val 72703"/>
              <a:gd name="adj2" fmla="val 166998"/>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rgbClr val="FFFFFF"/>
                </a:solidFill>
                <a:latin typeface="メイリオ"/>
                <a:ea typeface="メイリオ"/>
                <a:cs typeface="メイリオ"/>
              </a:rPr>
              <a:t>ダウンサイジングとオブジェクト指向の普及により積み上げ方式の見積算定が不可能になった。</a:t>
            </a:r>
            <a:endParaRPr kumimoji="1" lang="ja-JP" altLang="en-US" sz="1400" dirty="0">
              <a:solidFill>
                <a:srgbClr val="FFFFFF"/>
              </a:solidFill>
              <a:latin typeface="メイリオ"/>
              <a:ea typeface="メイリオ"/>
              <a:cs typeface="メイリオ"/>
            </a:endParaRPr>
          </a:p>
        </p:txBody>
      </p:sp>
      <p:sp>
        <p:nvSpPr>
          <p:cNvPr id="28" name="四角形吹き出し 27"/>
          <p:cNvSpPr/>
          <p:nvPr/>
        </p:nvSpPr>
        <p:spPr>
          <a:xfrm>
            <a:off x="5495613" y="895390"/>
            <a:ext cx="2961286" cy="982789"/>
          </a:xfrm>
          <a:prstGeom prst="wedgeRectCallout">
            <a:avLst>
              <a:gd name="adj1" fmla="val 19172"/>
              <a:gd name="adj2" fmla="val 27823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rgbClr val="FFFFFF"/>
                </a:solidFill>
                <a:latin typeface="メイリオ"/>
                <a:ea typeface="メイリオ"/>
                <a:cs typeface="メイリオ"/>
              </a:rPr>
              <a:t>実態にそぐわない人月積算方式が、そのまま続けられてきた結果、生産性が上がるほどに、工数需要が減少するジレンマに陥っている。</a:t>
            </a:r>
            <a:endParaRPr kumimoji="1" lang="ja-JP" altLang="en-US" sz="1400" dirty="0">
              <a:solidFill>
                <a:srgbClr val="FFFFFF"/>
              </a:solidFill>
              <a:latin typeface="メイリオ"/>
              <a:ea typeface="メイリオ"/>
              <a:cs typeface="メイリオ"/>
            </a:endParaRPr>
          </a:p>
        </p:txBody>
      </p:sp>
      <p:sp>
        <p:nvSpPr>
          <p:cNvPr id="29" name="正方形/長方形 28"/>
          <p:cNvSpPr/>
          <p:nvPr/>
        </p:nvSpPr>
        <p:spPr>
          <a:xfrm>
            <a:off x="682062"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メーンフレーム</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黎明期</a:t>
            </a:r>
            <a:endParaRPr kumimoji="1" lang="ja-JP" altLang="en-US" sz="1200" dirty="0">
              <a:solidFill>
                <a:srgbClr val="FFFFFF"/>
              </a:solidFill>
              <a:latin typeface="メイリオ"/>
              <a:ea typeface="メイリオ"/>
              <a:cs typeface="メイリオ"/>
            </a:endParaRPr>
          </a:p>
        </p:txBody>
      </p:sp>
      <p:sp>
        <p:nvSpPr>
          <p:cNvPr id="30" name="正方形/長方形 29"/>
          <p:cNvSpPr/>
          <p:nvPr/>
        </p:nvSpPr>
        <p:spPr>
          <a:xfrm>
            <a:off x="3814102"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受託</a:t>
            </a:r>
            <a:r>
              <a:rPr lang="en-US" altLang="ja-JP" sz="1200" dirty="0" smtClean="0">
                <a:solidFill>
                  <a:srgbClr val="FFFFFF"/>
                </a:solidFill>
                <a:latin typeface="メイリオ"/>
                <a:ea typeface="メイリオ"/>
                <a:cs typeface="メイリオ"/>
              </a:rPr>
              <a:t>開発全</a:t>
            </a:r>
          </a:p>
          <a:p>
            <a:pPr algn="ctr"/>
            <a:r>
              <a:rPr lang="en-US" altLang="ja-JP" sz="1200" dirty="0" smtClean="0">
                <a:solidFill>
                  <a:srgbClr val="FFFFFF"/>
                </a:solidFill>
                <a:latin typeface="メイリオ"/>
                <a:ea typeface="メイリオ"/>
                <a:cs typeface="メイリオ"/>
              </a:rPr>
              <a:t>盛期</a:t>
            </a:r>
            <a:endParaRPr kumimoji="1" lang="en-US" altLang="ja-JP" sz="1200" dirty="0" smtClean="0">
              <a:solidFill>
                <a:srgbClr val="FFFFFF"/>
              </a:solidFill>
              <a:latin typeface="メイリオ"/>
              <a:ea typeface="メイリオ"/>
              <a:cs typeface="メイリオ"/>
            </a:endParaRPr>
          </a:p>
        </p:txBody>
      </p:sp>
      <p:sp>
        <p:nvSpPr>
          <p:cNvPr id="31" name="正方形/長方形 30"/>
          <p:cNvSpPr/>
          <p:nvPr/>
        </p:nvSpPr>
        <p:spPr>
          <a:xfrm>
            <a:off x="2246782"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メインフレーム</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普及期</a:t>
            </a:r>
            <a:endParaRPr kumimoji="1" lang="ja-JP" altLang="en-US" sz="1200" dirty="0">
              <a:solidFill>
                <a:srgbClr val="FFFFFF"/>
              </a:solidFill>
              <a:latin typeface="メイリオ"/>
              <a:ea typeface="メイリオ"/>
              <a:cs typeface="メイリオ"/>
            </a:endParaRPr>
          </a:p>
        </p:txBody>
      </p:sp>
      <p:sp>
        <p:nvSpPr>
          <p:cNvPr id="32" name="正方形/長方形 31"/>
          <p:cNvSpPr/>
          <p:nvPr/>
        </p:nvSpPr>
        <p:spPr>
          <a:xfrm>
            <a:off x="5384804"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オープン化</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時代</a:t>
            </a:r>
            <a:endParaRPr kumimoji="1" lang="en-US" altLang="ja-JP" sz="1200" dirty="0">
              <a:solidFill>
                <a:srgbClr val="FFFFFF"/>
              </a:solidFill>
              <a:latin typeface="メイリオ"/>
              <a:ea typeface="メイリオ"/>
              <a:cs typeface="メイリオ"/>
            </a:endParaRPr>
          </a:p>
        </p:txBody>
      </p:sp>
      <p:sp>
        <p:nvSpPr>
          <p:cNvPr id="33" name="正方形/長方形 32"/>
          <p:cNvSpPr/>
          <p:nvPr/>
        </p:nvSpPr>
        <p:spPr>
          <a:xfrm>
            <a:off x="6944277" y="5921357"/>
            <a:ext cx="1512621" cy="62249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メイリオ"/>
                <a:ea typeface="メイリオ"/>
                <a:cs typeface="メイリオ"/>
              </a:rPr>
              <a:t>クラウド</a:t>
            </a:r>
          </a:p>
          <a:p>
            <a:pPr algn="ctr"/>
            <a:r>
              <a:rPr lang="en-US" altLang="ja-JP" sz="1200" dirty="0" smtClean="0">
                <a:solidFill>
                  <a:srgbClr val="FFFFFF"/>
                </a:solidFill>
                <a:latin typeface="メイリオ"/>
                <a:ea typeface="メイリオ"/>
                <a:cs typeface="メイリオ"/>
              </a:rPr>
              <a:t>時代</a:t>
            </a:r>
            <a:endParaRPr kumimoji="1" lang="en-US" altLang="ja-JP" sz="1200" dirty="0" smtClean="0">
              <a:solidFill>
                <a:srgbClr val="FFFFFF"/>
              </a:solidFill>
              <a:latin typeface="メイリオ"/>
              <a:ea typeface="メイリオ"/>
              <a:cs typeface="メイリオ"/>
            </a:endParaRPr>
          </a:p>
        </p:txBody>
      </p:sp>
      <p:cxnSp>
        <p:nvCxnSpPr>
          <p:cNvPr id="25" name="直線矢印コネクタ 24"/>
          <p:cNvCxnSpPr/>
          <p:nvPr/>
        </p:nvCxnSpPr>
        <p:spPr>
          <a:xfrm flipV="1">
            <a:off x="682061" y="2019300"/>
            <a:ext cx="0" cy="3416300"/>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750851" y="1961134"/>
            <a:ext cx="369332" cy="707886"/>
          </a:xfrm>
          <a:prstGeom prst="rect">
            <a:avLst/>
          </a:prstGeom>
          <a:noFill/>
        </p:spPr>
        <p:txBody>
          <a:bodyPr vert="eaVert" wrap="none" rtlCol="0">
            <a:spAutoFit/>
          </a:bodyPr>
          <a:lstStyle/>
          <a:p>
            <a:r>
              <a:rPr kumimoji="1" lang="ja-JP" altLang="en-US" sz="1200" smtClean="0">
                <a:solidFill>
                  <a:srgbClr val="0070C0"/>
                </a:solidFill>
                <a:latin typeface="Meiryo" charset="-128"/>
                <a:ea typeface="Meiryo" charset="-128"/>
                <a:cs typeface="Meiryo" charset="-128"/>
              </a:rPr>
              <a:t>売上規模</a:t>
            </a:r>
            <a:endParaRPr kumimoji="1" lang="ja-JP" altLang="en-US" sz="1200" dirty="0">
              <a:solidFill>
                <a:srgbClr val="0070C0"/>
              </a:solidFill>
              <a:latin typeface="Meiryo" charset="-128"/>
              <a:ea typeface="Meiryo" charset="-128"/>
              <a:cs typeface="Meiryo" charset="-128"/>
            </a:endParaRPr>
          </a:p>
        </p:txBody>
      </p:sp>
    </p:spTree>
    <p:extLst>
      <p:ext uri="{BB962C8B-B14F-4D97-AF65-F5344CB8AC3E}">
        <p14:creationId xmlns:p14="http://schemas.microsoft.com/office/powerpoint/2010/main" val="161551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図形グループ 5"/>
          <p:cNvGrpSpPr/>
          <p:nvPr/>
        </p:nvGrpSpPr>
        <p:grpSpPr>
          <a:xfrm>
            <a:off x="2819400" y="1244600"/>
            <a:ext cx="6019800" cy="914400"/>
            <a:chOff x="2819400" y="1244600"/>
            <a:chExt cx="6019800" cy="914400"/>
          </a:xfrm>
        </p:grpSpPr>
        <p:sp>
          <p:nvSpPr>
            <p:cNvPr id="25" name="角丸四角形 24"/>
            <p:cNvSpPr/>
            <p:nvPr/>
          </p:nvSpPr>
          <p:spPr bwMode="auto">
            <a:xfrm>
              <a:off x="3335867" y="1244600"/>
              <a:ext cx="2438400" cy="9144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プロジェクト企画</a:t>
              </a:r>
              <a:endParaRPr kumimoji="0" lang="en-US" altLang="ja-JP" b="0" i="0" u="none" strike="noStrike" cap="none" normalizeH="0" baseline="0" dirty="0" smtClean="0">
                <a:ln>
                  <a:noFill/>
                </a:ln>
                <a:solidFill>
                  <a:schemeClr val="bg1"/>
                </a:solidFill>
                <a:effectLst/>
                <a:latin typeface="+mn-ea"/>
              </a:endParaRPr>
            </a:p>
          </p:txBody>
        </p:sp>
        <p:sp>
          <p:nvSpPr>
            <p:cNvPr id="8" name="右矢印 7"/>
            <p:cNvSpPr/>
            <p:nvPr/>
          </p:nvSpPr>
          <p:spPr bwMode="auto">
            <a:xfrm>
              <a:off x="2819400" y="1473200"/>
              <a:ext cx="457200" cy="457200"/>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 name="角丸四角形 26"/>
            <p:cNvSpPr/>
            <p:nvPr/>
          </p:nvSpPr>
          <p:spPr bwMode="auto">
            <a:xfrm>
              <a:off x="6400800" y="1244600"/>
              <a:ext cx="24384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要件定義・仕様策定</a:t>
              </a:r>
            </a:p>
          </p:txBody>
        </p:sp>
        <p:sp>
          <p:nvSpPr>
            <p:cNvPr id="26" name="右矢印 25"/>
            <p:cNvSpPr/>
            <p:nvPr/>
          </p:nvSpPr>
          <p:spPr bwMode="auto">
            <a:xfrm>
              <a:off x="5867400" y="1473200"/>
              <a:ext cx="457200" cy="457200"/>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 name="タイトル 1"/>
          <p:cNvSpPr>
            <a:spLocks noGrp="1"/>
          </p:cNvSpPr>
          <p:nvPr>
            <p:ph type="title"/>
          </p:nvPr>
        </p:nvSpPr>
        <p:spPr>
          <a:xfrm>
            <a:off x="418730" y="165100"/>
            <a:ext cx="8839200" cy="533400"/>
          </a:xfrm>
        </p:spPr>
        <p:txBody>
          <a:bodyPr/>
          <a:lstStyle/>
          <a:p>
            <a:r>
              <a:rPr kumimoji="1" lang="en-US" altLang="ja-JP" dirty="0" smtClean="0"/>
              <a:t>【</a:t>
            </a:r>
            <a:r>
              <a:rPr kumimoji="1" lang="ja-JP" altLang="en-US" dirty="0" smtClean="0"/>
              <a:t>コラム</a:t>
            </a:r>
            <a:r>
              <a:rPr kumimoji="1" lang="en-US" altLang="ja-JP" dirty="0" smtClean="0"/>
              <a:t>】</a:t>
            </a:r>
            <a:r>
              <a:rPr kumimoji="1" lang="ja-JP" altLang="en-US" dirty="0" smtClean="0"/>
              <a:t>構造的不幸</a:t>
            </a:r>
            <a:r>
              <a:rPr kumimoji="1" lang="en-US" altLang="ja-JP" dirty="0" smtClean="0"/>
              <a:t>:</a:t>
            </a:r>
            <a:r>
              <a:rPr kumimoji="1" lang="ja-JP" altLang="en-US" dirty="0" smtClean="0"/>
              <a:t>ゴールの不一致と相互不信</a:t>
            </a:r>
            <a:endParaRPr kumimoji="1" lang="ja-JP" altLang="en-US" dirty="0"/>
          </a:p>
        </p:txBody>
      </p:sp>
      <p:sp>
        <p:nvSpPr>
          <p:cNvPr id="4" name="角丸四角形 3"/>
          <p:cNvSpPr/>
          <p:nvPr/>
        </p:nvSpPr>
        <p:spPr bwMode="auto">
          <a:xfrm>
            <a:off x="287867" y="1244600"/>
            <a:ext cx="2438400" cy="9144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ビジネス価値</a:t>
            </a:r>
            <a:r>
              <a:rPr kumimoji="0" lang="ja-JP" altLang="en-US" dirty="0" smtClean="0">
                <a:solidFill>
                  <a:schemeClr val="bg1"/>
                </a:solidFill>
                <a:latin typeface="+mn-ea"/>
              </a:rPr>
              <a:t>の</a:t>
            </a:r>
            <a:r>
              <a:rPr kumimoji="0" lang="ja-JP" altLang="en-US" b="0" i="0" u="none" strike="noStrike" cap="none" normalizeH="0" baseline="0" dirty="0" smtClean="0">
                <a:ln>
                  <a:noFill/>
                </a:ln>
                <a:solidFill>
                  <a:schemeClr val="bg1"/>
                </a:solidFill>
                <a:effectLst/>
                <a:latin typeface="+mn-ea"/>
              </a:rPr>
              <a:t>向上</a:t>
            </a:r>
            <a:endParaRPr kumimoji="0" lang="en-US" altLang="ja-JP" b="0" i="0" u="none" strike="noStrike" cap="none" normalizeH="0" baseline="0" dirty="0" smtClean="0">
              <a:ln>
                <a:noFill/>
              </a:ln>
              <a:solidFill>
                <a:schemeClr val="bg1"/>
              </a:solidFill>
              <a:effectLst/>
              <a:latin typeface="+mn-ea"/>
            </a:endParaRPr>
          </a:p>
          <a:p>
            <a:pPr marL="450850" lvl="1" indent="-171450">
              <a:spcBef>
                <a:spcPts val="0"/>
              </a:spcBef>
              <a:buFont typeface="Wingdings" charset="2"/>
              <a:buChar char="v"/>
            </a:pPr>
            <a:r>
              <a:rPr kumimoji="0" lang="ja-JP" altLang="en-US" sz="1200" dirty="0" smtClean="0">
                <a:solidFill>
                  <a:schemeClr val="bg1"/>
                </a:solidFill>
                <a:latin typeface="+mn-ea"/>
              </a:rPr>
              <a:t>売上・利益の増大</a:t>
            </a:r>
            <a:endParaRPr kumimoji="0" lang="en-US" altLang="ja-JP" sz="1200" dirty="0" smtClean="0">
              <a:solidFill>
                <a:schemeClr val="bg1"/>
              </a:solidFill>
              <a:latin typeface="+mn-ea"/>
            </a:endParaRPr>
          </a:p>
          <a:p>
            <a:pPr marL="450850" lvl="1" indent="-171450">
              <a:spcBef>
                <a:spcPts val="0"/>
              </a:spcBef>
              <a:buFont typeface="Wingdings" charset="2"/>
              <a:buChar char="v"/>
            </a:pPr>
            <a:r>
              <a:rPr kumimoji="0" lang="ja-JP" altLang="en-US" sz="1200" b="0" i="0" u="none" strike="noStrike" cap="none" normalizeH="0" baseline="0" dirty="0" smtClean="0">
                <a:ln>
                  <a:noFill/>
                </a:ln>
                <a:solidFill>
                  <a:schemeClr val="bg1"/>
                </a:solidFill>
                <a:effectLst/>
                <a:latin typeface="+mn-ea"/>
              </a:rPr>
              <a:t>新規事業への参入</a:t>
            </a:r>
            <a:endParaRPr kumimoji="0" lang="en-US" altLang="ja-JP" sz="1200" b="0" i="0" u="none" strike="noStrike" cap="none" normalizeH="0" baseline="0" dirty="0" smtClean="0">
              <a:ln>
                <a:noFill/>
              </a:ln>
              <a:solidFill>
                <a:schemeClr val="bg1"/>
              </a:solidFill>
              <a:effectLst/>
              <a:latin typeface="+mn-ea"/>
            </a:endParaRPr>
          </a:p>
          <a:p>
            <a:pPr marL="450850" lvl="1" indent="-171450">
              <a:spcBef>
                <a:spcPts val="0"/>
              </a:spcBef>
              <a:buFont typeface="Wingdings" charset="2"/>
              <a:buChar char="v"/>
            </a:pPr>
            <a:r>
              <a:rPr kumimoji="0" lang="ja-JP" altLang="en-US" sz="1200" dirty="0" smtClean="0">
                <a:solidFill>
                  <a:schemeClr val="bg1"/>
                </a:solidFill>
                <a:latin typeface="+mn-ea"/>
              </a:rPr>
              <a:t>利便性の向上　など</a:t>
            </a:r>
            <a:endParaRPr kumimoji="0" lang="ja-JP" altLang="en-US" sz="1200" b="0" i="0" u="none" strike="noStrike" cap="none" normalizeH="0" baseline="0" dirty="0" smtClean="0">
              <a:ln>
                <a:noFill/>
              </a:ln>
              <a:solidFill>
                <a:schemeClr val="bg1"/>
              </a:solidFill>
              <a:effectLst/>
              <a:latin typeface="+mn-ea"/>
            </a:endParaRPr>
          </a:p>
        </p:txBody>
      </p:sp>
      <p:sp>
        <p:nvSpPr>
          <p:cNvPr id="3" name="曲折矢印 2"/>
          <p:cNvSpPr/>
          <p:nvPr/>
        </p:nvSpPr>
        <p:spPr bwMode="auto">
          <a:xfrm flipV="1">
            <a:off x="1295400" y="2216150"/>
            <a:ext cx="1879600" cy="2717800"/>
          </a:xfrm>
          <a:prstGeom prst="bentArrow">
            <a:avLst>
              <a:gd name="adj1" fmla="val 16026"/>
              <a:gd name="adj2" fmla="val 16004"/>
              <a:gd name="adj3" fmla="val 17949"/>
              <a:gd name="adj4" fmla="val 4375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31" name="角丸四角形 30"/>
          <p:cNvSpPr/>
          <p:nvPr/>
        </p:nvSpPr>
        <p:spPr bwMode="auto">
          <a:xfrm>
            <a:off x="3354917" y="5756276"/>
            <a:ext cx="2455333" cy="5334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納得するまで</a:t>
            </a:r>
            <a:endParaRPr kumimoji="0" lang="en-US" altLang="ja-JP" sz="16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改修要求</a:t>
            </a:r>
            <a:endParaRPr kumimoji="0" lang="en-US" altLang="ja-JP" sz="1600" dirty="0" smtClean="0">
              <a:solidFill>
                <a:schemeClr val="bg1"/>
              </a:solidFill>
            </a:endParaRPr>
          </a:p>
        </p:txBody>
      </p:sp>
      <p:sp>
        <p:nvSpPr>
          <p:cNvPr id="33" name="角丸四角形 32"/>
          <p:cNvSpPr/>
          <p:nvPr/>
        </p:nvSpPr>
        <p:spPr bwMode="auto">
          <a:xfrm>
            <a:off x="6398683" y="5756276"/>
            <a:ext cx="2438400" cy="533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納得いただくまで</a:t>
            </a:r>
            <a:endParaRPr kumimoji="0" lang="en-US" altLang="ja-JP" sz="16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改修作業</a:t>
            </a:r>
            <a:endParaRPr kumimoji="0" lang="en-US" altLang="ja-JP" sz="1600" dirty="0" smtClean="0">
              <a:solidFill>
                <a:schemeClr val="bg1"/>
              </a:solidFill>
            </a:endParaRPr>
          </a:p>
        </p:txBody>
      </p:sp>
      <p:sp>
        <p:nvSpPr>
          <p:cNvPr id="9" name="テキスト ボックス 8"/>
          <p:cNvSpPr txBox="1"/>
          <p:nvPr/>
        </p:nvSpPr>
        <p:spPr>
          <a:xfrm>
            <a:off x="7026971" y="787400"/>
            <a:ext cx="1136574" cy="400110"/>
          </a:xfrm>
          <a:prstGeom prst="rect">
            <a:avLst/>
          </a:prstGeom>
          <a:noFill/>
        </p:spPr>
        <p:txBody>
          <a:bodyPr wrap="none" rtlCol="0">
            <a:spAutoFit/>
          </a:bodyPr>
          <a:lstStyle/>
          <a:p>
            <a:pPr algn="ctr"/>
            <a:r>
              <a:rPr kumimoji="1" lang="en-US" altLang="ja-JP" sz="2000" dirty="0" smtClean="0">
                <a:solidFill>
                  <a:srgbClr val="0000FF"/>
                </a:solidFill>
                <a:effectLst/>
              </a:rPr>
              <a:t>SI</a:t>
            </a:r>
            <a:r>
              <a:rPr lang="ja-JP" altLang="en-US" sz="2000" dirty="0" smtClean="0">
                <a:solidFill>
                  <a:srgbClr val="0000FF"/>
                </a:solidFill>
                <a:effectLst/>
              </a:rPr>
              <a:t>事業者</a:t>
            </a:r>
            <a:endParaRPr kumimoji="1" lang="ja-JP" altLang="en-US" sz="2000" dirty="0">
              <a:solidFill>
                <a:srgbClr val="0000FF"/>
              </a:solidFill>
              <a:effectLst/>
            </a:endParaRPr>
          </a:p>
        </p:txBody>
      </p:sp>
      <p:sp>
        <p:nvSpPr>
          <p:cNvPr id="28" name="テキスト ボックス 27"/>
          <p:cNvSpPr txBox="1"/>
          <p:nvPr/>
        </p:nvSpPr>
        <p:spPr>
          <a:xfrm>
            <a:off x="540556" y="787400"/>
            <a:ext cx="1813317" cy="400110"/>
          </a:xfrm>
          <a:prstGeom prst="rect">
            <a:avLst/>
          </a:prstGeom>
          <a:noFill/>
        </p:spPr>
        <p:txBody>
          <a:bodyPr wrap="none" rtlCol="0">
            <a:spAutoFit/>
          </a:bodyPr>
          <a:lstStyle/>
          <a:p>
            <a:pPr algn="ctr"/>
            <a:r>
              <a:rPr kumimoji="1" lang="ja-JP" altLang="en-US" sz="2000" dirty="0" smtClean="0">
                <a:solidFill>
                  <a:srgbClr val="008000"/>
                </a:solidFill>
                <a:effectLst/>
              </a:rPr>
              <a:t>エンドユーザー</a:t>
            </a:r>
            <a:endParaRPr kumimoji="1" lang="ja-JP" altLang="en-US" sz="2000" dirty="0">
              <a:solidFill>
                <a:srgbClr val="008000"/>
              </a:solidFill>
              <a:effectLst/>
            </a:endParaRPr>
          </a:p>
        </p:txBody>
      </p:sp>
      <p:sp>
        <p:nvSpPr>
          <p:cNvPr id="29" name="テキスト ボックス 28"/>
          <p:cNvSpPr txBox="1"/>
          <p:nvPr/>
        </p:nvSpPr>
        <p:spPr>
          <a:xfrm>
            <a:off x="3548281" y="787400"/>
            <a:ext cx="2150348" cy="400110"/>
          </a:xfrm>
          <a:prstGeom prst="rect">
            <a:avLst/>
          </a:prstGeom>
          <a:noFill/>
        </p:spPr>
        <p:txBody>
          <a:bodyPr wrap="none" rtlCol="0">
            <a:spAutoFit/>
          </a:bodyPr>
          <a:lstStyle/>
          <a:p>
            <a:pPr algn="ctr"/>
            <a:r>
              <a:rPr kumimoji="1" lang="ja-JP" altLang="en-US" sz="2000" dirty="0" smtClean="0">
                <a:solidFill>
                  <a:srgbClr val="660066"/>
                </a:solidFill>
                <a:effectLst/>
              </a:rPr>
              <a:t>情報システム部門</a:t>
            </a:r>
            <a:endParaRPr kumimoji="1" lang="ja-JP" altLang="en-US" sz="2000" dirty="0">
              <a:solidFill>
                <a:srgbClr val="660066"/>
              </a:solidFill>
              <a:effectLst/>
            </a:endParaRPr>
          </a:p>
        </p:txBody>
      </p:sp>
      <p:grpSp>
        <p:nvGrpSpPr>
          <p:cNvPr id="7" name="図形グループ 6"/>
          <p:cNvGrpSpPr/>
          <p:nvPr/>
        </p:nvGrpSpPr>
        <p:grpSpPr>
          <a:xfrm>
            <a:off x="3352800" y="2120900"/>
            <a:ext cx="5486400" cy="1828800"/>
            <a:chOff x="3352800" y="2120900"/>
            <a:chExt cx="5486400" cy="1828800"/>
          </a:xfrm>
        </p:grpSpPr>
        <p:sp>
          <p:nvSpPr>
            <p:cNvPr id="21" name="角丸四角形 20"/>
            <p:cNvSpPr/>
            <p:nvPr/>
          </p:nvSpPr>
          <p:spPr bwMode="auto">
            <a:xfrm>
              <a:off x="6400800" y="2540000"/>
              <a:ext cx="2438400" cy="14097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chemeClr val="bg1"/>
                  </a:solidFill>
                </a:rPr>
                <a:t>見積金額の提示</a:t>
              </a:r>
              <a:endParaRPr kumimoji="0" lang="en-US" altLang="ja-JP"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p:txBody>
        </p:sp>
        <p:sp>
          <p:nvSpPr>
            <p:cNvPr id="30" name="角丸四角形 29"/>
            <p:cNvSpPr/>
            <p:nvPr/>
          </p:nvSpPr>
          <p:spPr bwMode="auto">
            <a:xfrm>
              <a:off x="3352800" y="2540000"/>
              <a:ext cx="2438400" cy="14097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chemeClr val="bg1"/>
                  </a:solidFill>
                </a:rPr>
                <a:t>見積金額の評価</a:t>
              </a:r>
              <a:endParaRPr kumimoji="0" lang="en-US" altLang="ja-JP"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p:txBody>
        </p:sp>
        <p:sp>
          <p:nvSpPr>
            <p:cNvPr id="34" name="角丸四角形 33"/>
            <p:cNvSpPr/>
            <p:nvPr/>
          </p:nvSpPr>
          <p:spPr bwMode="auto">
            <a:xfrm>
              <a:off x="4806950" y="3409950"/>
              <a:ext cx="2590800" cy="4064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工数積算</a:t>
              </a:r>
              <a:r>
                <a:rPr kumimoji="0" lang="en-US" altLang="ja-JP" sz="1600" dirty="0" smtClean="0">
                  <a:solidFill>
                    <a:schemeClr val="bg1"/>
                  </a:solidFill>
                </a:rPr>
                <a:t> × </a:t>
              </a:r>
              <a:r>
                <a:rPr kumimoji="0" lang="ja-JP" altLang="en-US" sz="1600" dirty="0" smtClean="0">
                  <a:solidFill>
                    <a:schemeClr val="bg1"/>
                  </a:solidFill>
                </a:rPr>
                <a:t>単金</a:t>
              </a:r>
              <a:endParaRPr kumimoji="0" lang="en-US" altLang="ja-JP" sz="1600" dirty="0" smtClean="0">
                <a:solidFill>
                  <a:schemeClr val="bg1"/>
                </a:solidFill>
              </a:endParaRPr>
            </a:p>
          </p:txBody>
        </p:sp>
        <p:sp>
          <p:nvSpPr>
            <p:cNvPr id="23" name="下矢印 22"/>
            <p:cNvSpPr/>
            <p:nvPr/>
          </p:nvSpPr>
          <p:spPr bwMode="auto">
            <a:xfrm>
              <a:off x="7239000" y="2120900"/>
              <a:ext cx="762000" cy="457200"/>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38" name="角丸四角形 37"/>
            <p:cNvSpPr/>
            <p:nvPr/>
          </p:nvSpPr>
          <p:spPr bwMode="auto">
            <a:xfrm>
              <a:off x="6553200" y="2865111"/>
              <a:ext cx="2133600" cy="406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工数積算</a:t>
              </a:r>
              <a:r>
                <a:rPr kumimoji="0" lang="en-US" altLang="ja-JP" sz="1600" dirty="0" smtClean="0">
                  <a:solidFill>
                    <a:schemeClr val="bg1"/>
                  </a:solidFill>
                </a:rPr>
                <a:t> × </a:t>
              </a:r>
              <a:r>
                <a:rPr kumimoji="0" lang="ja-JP" altLang="en-US" sz="1600" dirty="0" smtClean="0">
                  <a:solidFill>
                    <a:schemeClr val="bg1"/>
                  </a:solidFill>
                </a:rPr>
                <a:t>リスク％</a:t>
              </a:r>
              <a:endParaRPr kumimoji="0" lang="en-US" altLang="ja-JP" sz="1600" dirty="0" smtClean="0">
                <a:solidFill>
                  <a:schemeClr val="bg1"/>
                </a:solidFill>
              </a:endParaRPr>
            </a:p>
          </p:txBody>
        </p:sp>
        <p:sp>
          <p:nvSpPr>
            <p:cNvPr id="39" name="角丸四角形 38"/>
            <p:cNvSpPr/>
            <p:nvPr/>
          </p:nvSpPr>
          <p:spPr bwMode="auto">
            <a:xfrm>
              <a:off x="3505200" y="2865111"/>
              <a:ext cx="2133600" cy="406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客観的根拠を要求</a:t>
              </a:r>
              <a:endParaRPr kumimoji="0" lang="en-US" altLang="ja-JP" sz="1600" dirty="0" smtClean="0">
                <a:solidFill>
                  <a:schemeClr val="bg1"/>
                </a:solidFill>
              </a:endParaRPr>
            </a:p>
          </p:txBody>
        </p:sp>
        <p:sp>
          <p:nvSpPr>
            <p:cNvPr id="41" name="曲折矢印 40"/>
            <p:cNvSpPr/>
            <p:nvPr/>
          </p:nvSpPr>
          <p:spPr bwMode="auto">
            <a:xfrm flipV="1">
              <a:off x="4330700" y="3295650"/>
              <a:ext cx="476250" cy="476248"/>
            </a:xfrm>
            <a:prstGeom prst="bentArrow">
              <a:avLst>
                <a:gd name="adj1" fmla="val 34836"/>
                <a:gd name="adj2" fmla="val 34017"/>
                <a:gd name="adj3" fmla="val 25000"/>
                <a:gd name="adj4" fmla="val 4375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42" name="曲折矢印 41"/>
            <p:cNvSpPr/>
            <p:nvPr/>
          </p:nvSpPr>
          <p:spPr bwMode="auto">
            <a:xfrm flipH="1" flipV="1">
              <a:off x="7397750" y="3295650"/>
              <a:ext cx="476250" cy="476248"/>
            </a:xfrm>
            <a:prstGeom prst="bentArrow">
              <a:avLst>
                <a:gd name="adj1" fmla="val 34836"/>
                <a:gd name="adj2" fmla="val 34017"/>
                <a:gd name="adj3" fmla="val 25000"/>
                <a:gd name="adj4" fmla="val 4375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grpSp>
      <p:grpSp>
        <p:nvGrpSpPr>
          <p:cNvPr id="10" name="図形グループ 9"/>
          <p:cNvGrpSpPr/>
          <p:nvPr/>
        </p:nvGrpSpPr>
        <p:grpSpPr>
          <a:xfrm>
            <a:off x="6400800" y="3873500"/>
            <a:ext cx="2546350" cy="1752600"/>
            <a:chOff x="6400800" y="3873500"/>
            <a:chExt cx="2546350" cy="1752600"/>
          </a:xfrm>
        </p:grpSpPr>
        <p:sp>
          <p:nvSpPr>
            <p:cNvPr id="47" name="角丸四角形 46"/>
            <p:cNvSpPr/>
            <p:nvPr/>
          </p:nvSpPr>
          <p:spPr bwMode="auto">
            <a:xfrm>
              <a:off x="6508750" y="4826000"/>
              <a:ext cx="2438400" cy="8001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b" anchorCtr="0" compatLnSpc="1">
              <a:prstTxWarp prst="textNoShape">
                <a:avLst/>
              </a:prstTxWarp>
            </a:bodyPr>
            <a:lstStyle/>
            <a:p>
              <a:pPr algn="ctr" defTabSz="914400" fontAlgn="base">
                <a:spcAft>
                  <a:spcPct val="0"/>
                </a:spcAft>
              </a:pPr>
              <a:r>
                <a:rPr kumimoji="0" lang="ja-JP" altLang="en-US" sz="1200" dirty="0" smtClean="0">
                  <a:solidFill>
                    <a:schemeClr val="bg1"/>
                  </a:solidFill>
                </a:rPr>
                <a:t>低コスト開発の現場を支える</a:t>
              </a:r>
              <a:endParaRPr kumimoji="0" lang="en-US" altLang="ja-JP" sz="1200" dirty="0" smtClean="0">
                <a:solidFill>
                  <a:schemeClr val="bg1"/>
                </a:solidFill>
              </a:endParaRPr>
            </a:p>
            <a:p>
              <a:pPr algn="ctr" defTabSz="914400" fontAlgn="base">
                <a:spcAft>
                  <a:spcPct val="0"/>
                </a:spcAft>
              </a:pPr>
              <a:r>
                <a:rPr kumimoji="0" lang="ja-JP" altLang="en-US" dirty="0" smtClean="0">
                  <a:solidFill>
                    <a:schemeClr val="bg1"/>
                  </a:solidFill>
                </a:rPr>
                <a:t>多重下請け構造</a:t>
              </a:r>
              <a:endParaRPr kumimoji="0" lang="ja-JP" altLang="en-US" dirty="0">
                <a:solidFill>
                  <a:schemeClr val="bg1"/>
                </a:solidFill>
              </a:endParaRPr>
            </a:p>
          </p:txBody>
        </p:sp>
        <p:sp>
          <p:nvSpPr>
            <p:cNvPr id="12" name="角丸四角形 11"/>
            <p:cNvSpPr/>
            <p:nvPr/>
          </p:nvSpPr>
          <p:spPr bwMode="auto">
            <a:xfrm>
              <a:off x="6400800" y="4267200"/>
              <a:ext cx="2438400" cy="8001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dirty="0">
                  <a:solidFill>
                    <a:schemeClr val="bg1"/>
                  </a:solidFill>
                </a:rPr>
                <a:t>仕様通りの</a:t>
              </a:r>
              <a:r>
                <a:rPr kumimoji="0" lang="ja-JP" altLang="en-US" dirty="0" smtClean="0">
                  <a:solidFill>
                    <a:schemeClr val="bg1"/>
                  </a:solidFill>
                </a:rPr>
                <a:t>コード</a:t>
              </a:r>
              <a:endParaRPr kumimoji="0" lang="en-US" altLang="ja-JP" dirty="0" smtClean="0">
                <a:solidFill>
                  <a:schemeClr val="bg1"/>
                </a:solidFill>
              </a:endParaRPr>
            </a:p>
            <a:p>
              <a:pPr algn="ctr" defTabSz="914400" fontAlgn="base">
                <a:spcAft>
                  <a:spcPct val="0"/>
                </a:spcAft>
              </a:pPr>
              <a:r>
                <a:rPr kumimoji="0" lang="ja-JP" altLang="en-US" sz="1200" dirty="0" smtClean="0">
                  <a:solidFill>
                    <a:schemeClr val="bg1"/>
                  </a:solidFill>
                </a:rPr>
                <a:t>だれが、何に、どう使うかが</a:t>
              </a:r>
              <a:endParaRPr kumimoji="0" lang="en-US" altLang="ja-JP" sz="1200" dirty="0" smtClean="0">
                <a:solidFill>
                  <a:schemeClr val="bg1"/>
                </a:solidFill>
              </a:endParaRPr>
            </a:p>
            <a:p>
              <a:pPr algn="ctr" defTabSz="914400" fontAlgn="base">
                <a:spcAft>
                  <a:spcPct val="0"/>
                </a:spcAft>
              </a:pPr>
              <a:r>
                <a:rPr kumimoji="0" lang="ja-JP" altLang="en-US" sz="1200" dirty="0" smtClean="0">
                  <a:solidFill>
                    <a:schemeClr val="bg1"/>
                  </a:solidFill>
                </a:rPr>
                <a:t>見えないままに開発</a:t>
              </a:r>
              <a:endParaRPr kumimoji="0" lang="ja-JP" altLang="en-US" sz="1200" dirty="0">
                <a:solidFill>
                  <a:schemeClr val="bg1"/>
                </a:solidFill>
              </a:endParaRPr>
            </a:p>
          </p:txBody>
        </p:sp>
        <p:sp>
          <p:nvSpPr>
            <p:cNvPr id="44" name="下矢印 43"/>
            <p:cNvSpPr/>
            <p:nvPr/>
          </p:nvSpPr>
          <p:spPr bwMode="auto">
            <a:xfrm>
              <a:off x="7239000" y="3873500"/>
              <a:ext cx="762000" cy="457200"/>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grpSp>
      <p:sp>
        <p:nvSpPr>
          <p:cNvPr id="5" name="左矢印 4"/>
          <p:cNvSpPr/>
          <p:nvPr/>
        </p:nvSpPr>
        <p:spPr bwMode="auto">
          <a:xfrm>
            <a:off x="4451350" y="4349750"/>
            <a:ext cx="2057400" cy="609600"/>
          </a:xfrm>
          <a:prstGeom prst="lef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 name="角丸四角形 19"/>
          <p:cNvSpPr/>
          <p:nvPr/>
        </p:nvSpPr>
        <p:spPr bwMode="auto">
          <a:xfrm>
            <a:off x="3354917" y="5219698"/>
            <a:ext cx="2455333" cy="406402"/>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瑕疵担保</a:t>
            </a:r>
            <a:endParaRPr kumimoji="0" lang="en-US" altLang="ja-JP" sz="1600" dirty="0" smtClean="0">
              <a:solidFill>
                <a:schemeClr val="bg1"/>
              </a:solidFill>
            </a:endParaRPr>
          </a:p>
        </p:txBody>
      </p:sp>
      <p:grpSp>
        <p:nvGrpSpPr>
          <p:cNvPr id="11" name="図形グループ 10"/>
          <p:cNvGrpSpPr/>
          <p:nvPr/>
        </p:nvGrpSpPr>
        <p:grpSpPr>
          <a:xfrm>
            <a:off x="3175000" y="4111624"/>
            <a:ext cx="1441450" cy="1031877"/>
            <a:chOff x="3175000" y="4111624"/>
            <a:chExt cx="1441450" cy="1031877"/>
          </a:xfrm>
        </p:grpSpPr>
        <p:sp>
          <p:nvSpPr>
            <p:cNvPr id="45" name="爆発 2 44"/>
            <p:cNvSpPr/>
            <p:nvPr/>
          </p:nvSpPr>
          <p:spPr bwMode="auto">
            <a:xfrm>
              <a:off x="3175000" y="4111624"/>
              <a:ext cx="1441450" cy="1031877"/>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22" name="テキスト ボックス 21"/>
            <p:cNvSpPr txBox="1"/>
            <p:nvPr/>
          </p:nvSpPr>
          <p:spPr>
            <a:xfrm>
              <a:off x="3467100" y="4394201"/>
              <a:ext cx="723275" cy="523220"/>
            </a:xfrm>
            <a:prstGeom prst="rect">
              <a:avLst/>
            </a:prstGeom>
            <a:noFill/>
          </p:spPr>
          <p:txBody>
            <a:bodyPr wrap="none" rtlCol="0">
              <a:spAutoFit/>
            </a:bodyPr>
            <a:lstStyle/>
            <a:p>
              <a:pPr algn="ctr"/>
              <a:r>
                <a:rPr kumimoji="1" lang="ja-JP" altLang="en-US" sz="1400" dirty="0" smtClean="0">
                  <a:solidFill>
                    <a:schemeClr val="bg1"/>
                  </a:solidFill>
                </a:rPr>
                <a:t>ゴール</a:t>
              </a:r>
              <a:endParaRPr kumimoji="1" lang="en-US" altLang="ja-JP" sz="1400" dirty="0" smtClean="0">
                <a:solidFill>
                  <a:schemeClr val="bg1"/>
                </a:solidFill>
              </a:endParaRPr>
            </a:p>
            <a:p>
              <a:pPr algn="ctr"/>
              <a:r>
                <a:rPr kumimoji="1" lang="ja-JP" altLang="en-US" sz="1400" dirty="0" smtClean="0">
                  <a:solidFill>
                    <a:schemeClr val="bg1"/>
                  </a:solidFill>
                </a:rPr>
                <a:t>不一致</a:t>
              </a:r>
              <a:endParaRPr kumimoji="1" lang="ja-JP" altLang="en-US" sz="1400" dirty="0">
                <a:solidFill>
                  <a:schemeClr val="bg1"/>
                </a:solidFill>
              </a:endParaRPr>
            </a:p>
          </p:txBody>
        </p:sp>
      </p:grpSp>
      <p:grpSp>
        <p:nvGrpSpPr>
          <p:cNvPr id="13" name="図形グループ 12"/>
          <p:cNvGrpSpPr/>
          <p:nvPr/>
        </p:nvGrpSpPr>
        <p:grpSpPr>
          <a:xfrm>
            <a:off x="5439833" y="5518150"/>
            <a:ext cx="1441450" cy="1031877"/>
            <a:chOff x="5439833" y="5518150"/>
            <a:chExt cx="1441450" cy="1031877"/>
          </a:xfrm>
        </p:grpSpPr>
        <p:sp>
          <p:nvSpPr>
            <p:cNvPr id="46" name="爆発 2 45"/>
            <p:cNvSpPr/>
            <p:nvPr/>
          </p:nvSpPr>
          <p:spPr bwMode="auto">
            <a:xfrm>
              <a:off x="5439833" y="5518150"/>
              <a:ext cx="1441450" cy="1031877"/>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48" name="テキスト ボックス 47"/>
            <p:cNvSpPr txBox="1"/>
            <p:nvPr/>
          </p:nvSpPr>
          <p:spPr>
            <a:xfrm>
              <a:off x="5799667" y="5804556"/>
              <a:ext cx="543739" cy="523220"/>
            </a:xfrm>
            <a:prstGeom prst="rect">
              <a:avLst/>
            </a:prstGeom>
            <a:noFill/>
          </p:spPr>
          <p:txBody>
            <a:bodyPr wrap="none" rtlCol="0">
              <a:spAutoFit/>
            </a:bodyPr>
            <a:lstStyle/>
            <a:p>
              <a:pPr algn="ctr"/>
              <a:r>
                <a:rPr kumimoji="1" lang="ja-JP" altLang="en-US" sz="1400" dirty="0" smtClean="0">
                  <a:solidFill>
                    <a:schemeClr val="bg1"/>
                  </a:solidFill>
                </a:rPr>
                <a:t>相互</a:t>
              </a:r>
              <a:endParaRPr kumimoji="1" lang="en-US" altLang="ja-JP" sz="1400" dirty="0" smtClean="0">
                <a:solidFill>
                  <a:schemeClr val="bg1"/>
                </a:solidFill>
              </a:endParaRPr>
            </a:p>
            <a:p>
              <a:pPr algn="ctr"/>
              <a:r>
                <a:rPr lang="ja-JP" altLang="en-US" sz="1400" dirty="0" smtClean="0">
                  <a:solidFill>
                    <a:schemeClr val="bg1"/>
                  </a:solidFill>
                </a:rPr>
                <a:t>不信</a:t>
              </a:r>
              <a:endParaRPr kumimoji="1" lang="ja-JP" altLang="en-US" sz="1400" dirty="0">
                <a:solidFill>
                  <a:schemeClr val="bg1"/>
                </a:solidFill>
              </a:endParaRPr>
            </a:p>
          </p:txBody>
        </p:sp>
      </p:grpSp>
      <p:grpSp>
        <p:nvGrpSpPr>
          <p:cNvPr id="14" name="図形グループ 13"/>
          <p:cNvGrpSpPr/>
          <p:nvPr/>
        </p:nvGrpSpPr>
        <p:grpSpPr>
          <a:xfrm>
            <a:off x="387165" y="5127448"/>
            <a:ext cx="2339102" cy="1200328"/>
            <a:chOff x="387165" y="5127448"/>
            <a:chExt cx="2339102" cy="1200328"/>
          </a:xfrm>
        </p:grpSpPr>
        <p:sp>
          <p:nvSpPr>
            <p:cNvPr id="49" name="テキスト ボックス 48"/>
            <p:cNvSpPr txBox="1"/>
            <p:nvPr/>
          </p:nvSpPr>
          <p:spPr>
            <a:xfrm>
              <a:off x="387165" y="5127448"/>
              <a:ext cx="2339102" cy="1200328"/>
            </a:xfrm>
            <a:prstGeom prst="rect">
              <a:avLst/>
            </a:prstGeom>
            <a:noFill/>
          </p:spPr>
          <p:txBody>
            <a:bodyPr wrap="none" rtlCol="0">
              <a:spAutoFit/>
            </a:bodyPr>
            <a:lstStyle/>
            <a:p>
              <a:pPr algn="ctr"/>
              <a:r>
                <a:rPr lang="ja-JP" altLang="en-US" sz="2400" dirty="0" smtClean="0">
                  <a:solidFill>
                    <a:srgbClr val="FF0000"/>
                  </a:solidFill>
                </a:rPr>
                <a:t>顧客の不満蓄積</a:t>
              </a:r>
              <a:endParaRPr lang="en-US" altLang="ja-JP" sz="2400" dirty="0" smtClean="0">
                <a:solidFill>
                  <a:srgbClr val="FF0000"/>
                </a:solidFill>
              </a:endParaRPr>
            </a:p>
            <a:p>
              <a:pPr algn="ctr"/>
              <a:endParaRPr lang="en-US" altLang="ja-JP" sz="2400" dirty="0">
                <a:solidFill>
                  <a:srgbClr val="FF0000"/>
                </a:solidFill>
              </a:endParaRPr>
            </a:p>
            <a:p>
              <a:pPr algn="ctr"/>
              <a:r>
                <a:rPr lang="ja-JP" altLang="en-US" sz="2400" dirty="0" smtClean="0">
                  <a:solidFill>
                    <a:srgbClr val="FF0000"/>
                  </a:solidFill>
                </a:rPr>
                <a:t>開発現場の疲弊</a:t>
              </a:r>
              <a:endParaRPr kumimoji="1" lang="ja-JP" altLang="en-US" sz="2400" dirty="0">
                <a:solidFill>
                  <a:srgbClr val="FF0000"/>
                </a:solidFill>
              </a:endParaRPr>
            </a:p>
          </p:txBody>
        </p:sp>
        <p:sp>
          <p:nvSpPr>
            <p:cNvPr id="50" name="乗算記号 49"/>
            <p:cNvSpPr/>
            <p:nvPr/>
          </p:nvSpPr>
          <p:spPr>
            <a:xfrm>
              <a:off x="1333500" y="5518150"/>
              <a:ext cx="438150" cy="431800"/>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6666"/>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4103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2"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p:tgtEl>
                                          <p:spTgt spid="14"/>
                                        </p:tgtEl>
                                        <p:attrNameLst>
                                          <p:attrName>ppt_x</p:attrName>
                                        </p:attrNameLst>
                                      </p:cBhvr>
                                      <p:tavLst>
                                        <p:tav tm="0">
                                          <p:val>
                                            <p:strVal val="#ppt_x+#ppt_w*1.125000"/>
                                          </p:val>
                                        </p:tav>
                                        <p:tav tm="100000">
                                          <p:val>
                                            <p:strVal val="#ppt_x"/>
                                          </p:val>
                                        </p:tav>
                                      </p:tavLst>
                                    </p:anim>
                                    <p:animEffect transition="in" filter="wipe(left)">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3" grpId="0" animBg="1"/>
      <p:bldP spid="5"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63699" y="1061847"/>
            <a:ext cx="2960617" cy="2978162"/>
          </a:xfrm>
          <a:prstGeom prst="rect">
            <a:avLst/>
          </a:pr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3324316" y="1061847"/>
            <a:ext cx="2529730" cy="2799174"/>
          </a:xfrm>
          <a:prstGeom prst="rect">
            <a:avLst/>
          </a:prstGeom>
          <a:solidFill>
            <a:srgbClr val="B7DEE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p:cNvSpPr/>
          <p:nvPr/>
        </p:nvSpPr>
        <p:spPr>
          <a:xfrm>
            <a:off x="5854046" y="1061847"/>
            <a:ext cx="2529730" cy="2578464"/>
          </a:xfrm>
          <a:prstGeom prst="rect">
            <a:avLst/>
          </a:prstGeom>
          <a:solidFill>
            <a:srgbClr val="B7DEE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latin typeface="メイリオ"/>
                <a:ea typeface="メイリオ"/>
                <a:cs typeface="メイリオ"/>
              </a:rPr>
              <a:t>9</a:t>
            </a:fld>
            <a:endParaRPr kumimoji="1" lang="ja-JP" altLang="en-US">
              <a:latin typeface="メイリオ"/>
              <a:ea typeface="メイリオ"/>
              <a:cs typeface="メイリオ"/>
            </a:endParaRPr>
          </a:p>
        </p:txBody>
      </p:sp>
      <p:sp>
        <p:nvSpPr>
          <p:cNvPr id="3" name="タイトル 1"/>
          <p:cNvSpPr txBox="1">
            <a:spLocks/>
          </p:cNvSpPr>
          <p:nvPr/>
        </p:nvSpPr>
        <p:spPr>
          <a:xfrm>
            <a:off x="457200" y="274638"/>
            <a:ext cx="8686800" cy="416221"/>
          </a:xfrm>
          <a:prstGeom prst="rect">
            <a:avLst/>
          </a:prstGeom>
        </p:spPr>
        <p:txBody>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r>
              <a:rPr lang="en-US" altLang="ja-JP" dirty="0" smtClean="0"/>
              <a:t>SI</a:t>
            </a:r>
            <a:r>
              <a:rPr lang="ja-JP" altLang="en-US" dirty="0" smtClean="0"/>
              <a:t>事業のコスト構造</a:t>
            </a:r>
            <a:endParaRPr lang="ja-JP" altLang="ja-JP" dirty="0"/>
          </a:p>
        </p:txBody>
      </p:sp>
      <p:sp>
        <p:nvSpPr>
          <p:cNvPr id="5" name="正方形/長方形 4"/>
          <p:cNvSpPr/>
          <p:nvPr/>
        </p:nvSpPr>
        <p:spPr bwMode="auto">
          <a:xfrm>
            <a:off x="894627" y="2669769"/>
            <a:ext cx="2331733" cy="1293531"/>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smtClean="0">
                <a:solidFill>
                  <a:schemeClr val="bg1"/>
                </a:solidFill>
                <a:latin typeface="メイリオ"/>
                <a:ea typeface="メイリオ"/>
                <a:cs typeface="メイリオ"/>
              </a:rPr>
              <a:t>人件費</a:t>
            </a:r>
            <a:endParaRPr lang="en-US" altLang="ja-JP" sz="1400" dirty="0" smtClean="0">
              <a:solidFill>
                <a:schemeClr val="bg1"/>
              </a:solidFill>
              <a:latin typeface="メイリオ"/>
              <a:ea typeface="メイリオ"/>
              <a:cs typeface="メイリオ"/>
            </a:endParaRPr>
          </a:p>
          <a:p>
            <a:pPr algn="ctr">
              <a:defRPr/>
            </a:pPr>
            <a:r>
              <a:rPr lang="ja-JP" altLang="en-US" sz="1400" dirty="0" smtClean="0">
                <a:solidFill>
                  <a:schemeClr val="bg1"/>
                </a:solidFill>
                <a:latin typeface="メイリオ"/>
                <a:ea typeface="メイリオ"/>
                <a:cs typeface="メイリオ"/>
              </a:rPr>
              <a:t>（</a:t>
            </a:r>
            <a:r>
              <a:rPr lang="en-US" altLang="ja-JP" sz="1400" dirty="0" smtClean="0">
                <a:solidFill>
                  <a:schemeClr val="bg1"/>
                </a:solidFill>
                <a:latin typeface="メイリオ"/>
                <a:ea typeface="メイリオ"/>
                <a:cs typeface="メイリオ"/>
              </a:rPr>
              <a:t>30</a:t>
            </a:r>
            <a:r>
              <a:rPr lang="ja-JP" altLang="en-US" sz="1400" dirty="0" smtClean="0">
                <a:solidFill>
                  <a:schemeClr val="bg1"/>
                </a:solidFill>
                <a:latin typeface="メイリオ"/>
                <a:ea typeface="メイリオ"/>
                <a:cs typeface="メイリオ"/>
              </a:rPr>
              <a:t>％）</a:t>
            </a:r>
            <a:endParaRPr lang="ja-JP" altLang="en-US" sz="1400" dirty="0">
              <a:solidFill>
                <a:schemeClr val="bg1"/>
              </a:solidFill>
              <a:latin typeface="メイリオ"/>
              <a:ea typeface="メイリオ"/>
              <a:cs typeface="メイリオ"/>
            </a:endParaRPr>
          </a:p>
        </p:txBody>
      </p:sp>
      <p:sp>
        <p:nvSpPr>
          <p:cNvPr id="6" name="正方形/長方形 5"/>
          <p:cNvSpPr/>
          <p:nvPr/>
        </p:nvSpPr>
        <p:spPr bwMode="auto">
          <a:xfrm>
            <a:off x="884099" y="4108205"/>
            <a:ext cx="2342261" cy="183408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smtClean="0">
                <a:solidFill>
                  <a:schemeClr val="bg1"/>
                </a:solidFill>
                <a:latin typeface="メイリオ"/>
                <a:ea typeface="メイリオ"/>
                <a:cs typeface="メイリオ"/>
              </a:rPr>
              <a:t>外注加工費</a:t>
            </a:r>
            <a:endParaRPr lang="en-US" altLang="ja-JP" sz="1400" dirty="0">
              <a:solidFill>
                <a:schemeClr val="bg1"/>
              </a:solidFill>
              <a:latin typeface="メイリオ"/>
              <a:ea typeface="メイリオ"/>
              <a:cs typeface="メイリオ"/>
            </a:endParaRPr>
          </a:p>
          <a:p>
            <a:pPr algn="ctr">
              <a:defRPr/>
            </a:pPr>
            <a:r>
              <a:rPr lang="ja-JP" altLang="en-US" sz="1400" dirty="0" smtClean="0">
                <a:solidFill>
                  <a:schemeClr val="bg1"/>
                </a:solidFill>
                <a:latin typeface="メイリオ"/>
                <a:ea typeface="メイリオ"/>
                <a:cs typeface="メイリオ"/>
              </a:rPr>
              <a:t>（</a:t>
            </a:r>
            <a:r>
              <a:rPr lang="en-US" altLang="ja-JP" sz="1400" dirty="0" smtClean="0">
                <a:solidFill>
                  <a:schemeClr val="bg1"/>
                </a:solidFill>
                <a:latin typeface="メイリオ"/>
                <a:ea typeface="メイリオ"/>
                <a:cs typeface="メイリオ"/>
              </a:rPr>
              <a:t>40</a:t>
            </a:r>
            <a:r>
              <a:rPr lang="ja-JP" altLang="en-US" sz="1400" dirty="0" smtClean="0">
                <a:solidFill>
                  <a:schemeClr val="bg1"/>
                </a:solidFill>
                <a:latin typeface="メイリオ"/>
                <a:ea typeface="メイリオ"/>
                <a:cs typeface="メイリオ"/>
              </a:rPr>
              <a:t>％）</a:t>
            </a:r>
            <a:endParaRPr lang="ja-JP" altLang="en-US" sz="1400" dirty="0">
              <a:solidFill>
                <a:schemeClr val="bg1"/>
              </a:solidFill>
              <a:latin typeface="メイリオ"/>
              <a:ea typeface="メイリオ"/>
              <a:cs typeface="メイリオ"/>
            </a:endParaRPr>
          </a:p>
        </p:txBody>
      </p:sp>
      <p:sp>
        <p:nvSpPr>
          <p:cNvPr id="7" name="正方形/長方形 6"/>
          <p:cNvSpPr/>
          <p:nvPr/>
        </p:nvSpPr>
        <p:spPr bwMode="auto">
          <a:xfrm>
            <a:off x="3416650" y="1968629"/>
            <a:ext cx="2342261" cy="824334"/>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smtClean="0">
                <a:solidFill>
                  <a:schemeClr val="bg1"/>
                </a:solidFill>
                <a:latin typeface="メイリオ"/>
                <a:ea typeface="メイリオ"/>
                <a:cs typeface="メイリオ"/>
              </a:rPr>
              <a:t>経費（</a:t>
            </a:r>
            <a:r>
              <a:rPr lang="en-US" altLang="ja-JP" sz="1400" dirty="0" smtClean="0">
                <a:solidFill>
                  <a:schemeClr val="bg1"/>
                </a:solidFill>
                <a:latin typeface="メイリオ"/>
                <a:ea typeface="メイリオ"/>
                <a:cs typeface="メイリオ"/>
              </a:rPr>
              <a:t>20</a:t>
            </a:r>
            <a:r>
              <a:rPr lang="ja-JP" altLang="en-US" sz="1400" dirty="0" smtClean="0">
                <a:solidFill>
                  <a:schemeClr val="bg1"/>
                </a:solidFill>
                <a:latin typeface="メイリオ"/>
                <a:ea typeface="メイリオ"/>
                <a:cs typeface="メイリオ"/>
              </a:rPr>
              <a:t>％）</a:t>
            </a:r>
            <a:endParaRPr lang="en-US" altLang="ja-JP" sz="1400" dirty="0" smtClean="0">
              <a:solidFill>
                <a:schemeClr val="bg1"/>
              </a:solidFill>
              <a:latin typeface="メイリオ"/>
              <a:ea typeface="メイリオ"/>
              <a:cs typeface="メイリオ"/>
            </a:endParaRPr>
          </a:p>
          <a:p>
            <a:pPr algn="ctr">
              <a:defRPr/>
            </a:pPr>
            <a:r>
              <a:rPr lang="ja-JP" altLang="en-US" sz="1400" dirty="0" smtClean="0">
                <a:solidFill>
                  <a:schemeClr val="bg1"/>
                </a:solidFill>
                <a:latin typeface="メイリオ"/>
                <a:ea typeface="メイリオ"/>
                <a:cs typeface="メイリオ"/>
              </a:rPr>
              <a:t>減価償却など</a:t>
            </a:r>
            <a:endParaRPr lang="ja-JP" altLang="en-US" sz="1400" dirty="0">
              <a:solidFill>
                <a:schemeClr val="bg1"/>
              </a:solidFill>
              <a:latin typeface="メイリオ"/>
              <a:ea typeface="メイリオ"/>
              <a:cs typeface="メイリオ"/>
            </a:endParaRPr>
          </a:p>
        </p:txBody>
      </p:sp>
      <p:sp>
        <p:nvSpPr>
          <p:cNvPr id="8" name="正方形/長方形 7"/>
          <p:cNvSpPr/>
          <p:nvPr/>
        </p:nvSpPr>
        <p:spPr bwMode="auto">
          <a:xfrm>
            <a:off x="3402457" y="4789405"/>
            <a:ext cx="2361741" cy="1152882"/>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smtClean="0">
                <a:latin typeface="メイリオ"/>
                <a:ea typeface="メイリオ"/>
                <a:cs typeface="メイリオ"/>
              </a:rPr>
              <a:t>材料費（</a:t>
            </a:r>
            <a:r>
              <a:rPr lang="en-US" altLang="ja-JP" sz="1400" dirty="0" smtClean="0">
                <a:latin typeface="メイリオ"/>
                <a:ea typeface="メイリオ"/>
                <a:cs typeface="メイリオ"/>
              </a:rPr>
              <a:t>25</a:t>
            </a:r>
            <a:r>
              <a:rPr lang="ja-JP" altLang="en-US" sz="1400" dirty="0" smtClean="0">
                <a:latin typeface="メイリオ"/>
                <a:ea typeface="メイリオ"/>
                <a:cs typeface="メイリオ"/>
              </a:rPr>
              <a:t>％）</a:t>
            </a:r>
            <a:endParaRPr lang="en-US" altLang="ja-JP" sz="1400" dirty="0" smtClean="0">
              <a:latin typeface="メイリオ"/>
              <a:ea typeface="メイリオ"/>
              <a:cs typeface="メイリオ"/>
            </a:endParaRPr>
          </a:p>
          <a:p>
            <a:pPr algn="ctr">
              <a:defRPr/>
            </a:pPr>
            <a:r>
              <a:rPr lang="ja-JP" altLang="en-US" sz="1200" dirty="0" smtClean="0">
                <a:latin typeface="メイリオ"/>
                <a:ea typeface="メイリオ"/>
                <a:cs typeface="メイリオ"/>
              </a:rPr>
              <a:t>ハードウェア・ソフトウェア</a:t>
            </a:r>
            <a:endParaRPr lang="en-US" altLang="ja-JP" sz="1200" dirty="0" smtClean="0">
              <a:latin typeface="メイリオ"/>
              <a:ea typeface="メイリオ"/>
              <a:cs typeface="メイリオ"/>
            </a:endParaRPr>
          </a:p>
          <a:p>
            <a:pPr algn="ctr">
              <a:defRPr/>
            </a:pPr>
            <a:r>
              <a:rPr lang="ja-JP" altLang="en-US" sz="1400" dirty="0" smtClean="0">
                <a:latin typeface="メイリオ"/>
                <a:ea typeface="メイリオ"/>
                <a:cs typeface="メイリオ"/>
              </a:rPr>
              <a:t>の仕入れ</a:t>
            </a:r>
            <a:endParaRPr lang="en-US" altLang="ja-JP" sz="1400" dirty="0" smtClean="0">
              <a:latin typeface="メイリオ"/>
              <a:ea typeface="メイリオ"/>
              <a:cs typeface="メイリオ"/>
            </a:endParaRPr>
          </a:p>
        </p:txBody>
      </p:sp>
      <p:sp>
        <p:nvSpPr>
          <p:cNvPr id="9" name="正方形/長方形 8"/>
          <p:cNvSpPr/>
          <p:nvPr/>
        </p:nvSpPr>
        <p:spPr bwMode="auto">
          <a:xfrm>
            <a:off x="5932792" y="2669769"/>
            <a:ext cx="2339987" cy="9000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smtClean="0">
                <a:solidFill>
                  <a:schemeClr val="bg1"/>
                </a:solidFill>
                <a:latin typeface="メイリオ"/>
                <a:ea typeface="メイリオ"/>
                <a:cs typeface="メイリオ"/>
              </a:rPr>
              <a:t>人件費（</a:t>
            </a:r>
            <a:r>
              <a:rPr lang="en-US" altLang="ja-JP" sz="1400" dirty="0" smtClean="0">
                <a:solidFill>
                  <a:schemeClr val="bg1"/>
                </a:solidFill>
                <a:latin typeface="メイリオ"/>
                <a:ea typeface="メイリオ"/>
                <a:cs typeface="メイリオ"/>
              </a:rPr>
              <a:t>20</a:t>
            </a:r>
            <a:r>
              <a:rPr lang="ja-JP" altLang="en-US" sz="1400" dirty="0" smtClean="0">
                <a:solidFill>
                  <a:schemeClr val="bg1"/>
                </a:solidFill>
                <a:latin typeface="メイリオ"/>
                <a:ea typeface="メイリオ"/>
                <a:cs typeface="メイリオ"/>
              </a:rPr>
              <a:t>％）</a:t>
            </a:r>
            <a:endParaRPr lang="ja-JP" altLang="en-US" sz="1400" dirty="0">
              <a:solidFill>
                <a:schemeClr val="bg1"/>
              </a:solidFill>
              <a:latin typeface="メイリオ"/>
              <a:ea typeface="メイリオ"/>
              <a:cs typeface="メイリオ"/>
            </a:endParaRPr>
          </a:p>
        </p:txBody>
      </p:sp>
      <p:sp>
        <p:nvSpPr>
          <p:cNvPr id="10" name="正方形/長方形 9"/>
          <p:cNvSpPr/>
          <p:nvPr/>
        </p:nvSpPr>
        <p:spPr bwMode="auto">
          <a:xfrm>
            <a:off x="884099" y="2167405"/>
            <a:ext cx="2352789" cy="468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smtClean="0">
                <a:solidFill>
                  <a:schemeClr val="bg1"/>
                </a:solidFill>
                <a:latin typeface="メイリオ"/>
                <a:ea typeface="メイリオ"/>
                <a:cs typeface="メイリオ"/>
              </a:rPr>
              <a:t>経費（</a:t>
            </a:r>
            <a:r>
              <a:rPr lang="en-US" altLang="ja-JP" sz="1400" dirty="0" smtClean="0">
                <a:solidFill>
                  <a:schemeClr val="bg1"/>
                </a:solidFill>
                <a:latin typeface="メイリオ"/>
                <a:ea typeface="メイリオ"/>
                <a:cs typeface="メイリオ"/>
              </a:rPr>
              <a:t>10</a:t>
            </a:r>
            <a:r>
              <a:rPr lang="ja-JP" altLang="en-US" sz="1400" dirty="0" smtClean="0">
                <a:solidFill>
                  <a:schemeClr val="bg1"/>
                </a:solidFill>
                <a:latin typeface="メイリオ"/>
                <a:ea typeface="メイリオ"/>
                <a:cs typeface="メイリオ"/>
              </a:rPr>
              <a:t>％）</a:t>
            </a:r>
            <a:endParaRPr lang="ja-JP" altLang="en-US" sz="1400" dirty="0">
              <a:solidFill>
                <a:schemeClr val="bg1"/>
              </a:solidFill>
              <a:latin typeface="メイリオ"/>
              <a:ea typeface="メイリオ"/>
              <a:cs typeface="メイリオ"/>
            </a:endParaRPr>
          </a:p>
        </p:txBody>
      </p:sp>
      <p:sp>
        <p:nvSpPr>
          <p:cNvPr id="11" name="正方形/長方形 10"/>
          <p:cNvSpPr/>
          <p:nvPr/>
        </p:nvSpPr>
        <p:spPr bwMode="auto">
          <a:xfrm>
            <a:off x="884099" y="1665000"/>
            <a:ext cx="2342261" cy="464825"/>
          </a:xfrm>
          <a:prstGeom prst="rect">
            <a:avLst/>
          </a:prstGeom>
          <a:solidFill>
            <a:srgbClr val="FF6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smtClean="0">
                <a:solidFill>
                  <a:schemeClr val="bg1"/>
                </a:solidFill>
                <a:latin typeface="メイリオ"/>
                <a:ea typeface="メイリオ"/>
                <a:cs typeface="メイリオ"/>
              </a:rPr>
              <a:t>販管費（</a:t>
            </a:r>
            <a:r>
              <a:rPr lang="en-US" altLang="ja-JP" sz="1400" dirty="0" smtClean="0">
                <a:solidFill>
                  <a:schemeClr val="bg1"/>
                </a:solidFill>
                <a:latin typeface="メイリオ"/>
                <a:ea typeface="メイリオ"/>
                <a:cs typeface="メイリオ"/>
              </a:rPr>
              <a:t>10</a:t>
            </a:r>
            <a:r>
              <a:rPr lang="ja-JP" altLang="en-US" sz="1400" dirty="0" smtClean="0">
                <a:solidFill>
                  <a:schemeClr val="bg1"/>
                </a:solidFill>
                <a:latin typeface="メイリオ"/>
                <a:ea typeface="メイリオ"/>
                <a:cs typeface="メイリオ"/>
              </a:rPr>
              <a:t>％）</a:t>
            </a:r>
            <a:endParaRPr lang="ja-JP" altLang="en-US" sz="1400" dirty="0">
              <a:solidFill>
                <a:schemeClr val="bg1"/>
              </a:solidFill>
              <a:latin typeface="メイリオ"/>
              <a:ea typeface="メイリオ"/>
              <a:cs typeface="メイリオ"/>
            </a:endParaRPr>
          </a:p>
        </p:txBody>
      </p:sp>
      <p:sp>
        <p:nvSpPr>
          <p:cNvPr id="12" name="正方形/長方形 11"/>
          <p:cNvSpPr/>
          <p:nvPr/>
        </p:nvSpPr>
        <p:spPr bwMode="auto">
          <a:xfrm>
            <a:off x="5932792" y="1665001"/>
            <a:ext cx="2339987" cy="468000"/>
          </a:xfrm>
          <a:prstGeom prst="rect">
            <a:avLst/>
          </a:prstGeom>
          <a:solidFill>
            <a:srgbClr val="FF6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smtClean="0">
                <a:solidFill>
                  <a:schemeClr val="bg1"/>
                </a:solidFill>
                <a:latin typeface="メイリオ"/>
                <a:ea typeface="メイリオ"/>
                <a:cs typeface="メイリオ"/>
              </a:rPr>
              <a:t>販管費（</a:t>
            </a:r>
            <a:r>
              <a:rPr lang="en-US" altLang="ja-JP" sz="1400" dirty="0" smtClean="0">
                <a:solidFill>
                  <a:schemeClr val="bg1"/>
                </a:solidFill>
                <a:latin typeface="メイリオ"/>
                <a:ea typeface="メイリオ"/>
                <a:cs typeface="メイリオ"/>
              </a:rPr>
              <a:t>10</a:t>
            </a:r>
            <a:r>
              <a:rPr lang="ja-JP" altLang="en-US" sz="1400" dirty="0" smtClean="0">
                <a:solidFill>
                  <a:schemeClr val="bg1"/>
                </a:solidFill>
                <a:latin typeface="メイリオ"/>
                <a:ea typeface="メイリオ"/>
                <a:cs typeface="メイリオ"/>
              </a:rPr>
              <a:t>％）</a:t>
            </a:r>
            <a:endParaRPr lang="ja-JP" altLang="en-US" sz="1400" dirty="0">
              <a:solidFill>
                <a:schemeClr val="bg1"/>
              </a:solidFill>
              <a:latin typeface="メイリオ"/>
              <a:ea typeface="メイリオ"/>
              <a:cs typeface="メイリオ"/>
            </a:endParaRPr>
          </a:p>
        </p:txBody>
      </p:sp>
      <p:sp>
        <p:nvSpPr>
          <p:cNvPr id="13" name="正方形/長方形 12"/>
          <p:cNvSpPr/>
          <p:nvPr/>
        </p:nvSpPr>
        <p:spPr bwMode="auto">
          <a:xfrm>
            <a:off x="5932792" y="2167405"/>
            <a:ext cx="2339987" cy="4680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smtClean="0">
                <a:solidFill>
                  <a:schemeClr val="bg1"/>
                </a:solidFill>
                <a:latin typeface="メイリオ"/>
                <a:ea typeface="メイリオ"/>
                <a:cs typeface="メイリオ"/>
              </a:rPr>
              <a:t>経　費（</a:t>
            </a:r>
            <a:r>
              <a:rPr lang="en-US" altLang="ja-JP" sz="1400" dirty="0" smtClean="0">
                <a:solidFill>
                  <a:schemeClr val="bg1"/>
                </a:solidFill>
                <a:latin typeface="メイリオ"/>
                <a:ea typeface="メイリオ"/>
                <a:cs typeface="メイリオ"/>
              </a:rPr>
              <a:t>10</a:t>
            </a:r>
            <a:r>
              <a:rPr lang="ja-JP" altLang="en-US" sz="1400" dirty="0" smtClean="0">
                <a:solidFill>
                  <a:schemeClr val="bg1"/>
                </a:solidFill>
                <a:latin typeface="メイリオ"/>
                <a:ea typeface="メイリオ"/>
                <a:cs typeface="メイリオ"/>
              </a:rPr>
              <a:t>％）</a:t>
            </a:r>
            <a:endParaRPr lang="en-US" altLang="ja-JP" sz="1400" dirty="0" smtClean="0">
              <a:solidFill>
                <a:schemeClr val="bg1"/>
              </a:solidFill>
              <a:latin typeface="メイリオ"/>
              <a:ea typeface="メイリオ"/>
              <a:cs typeface="メイリオ"/>
            </a:endParaRPr>
          </a:p>
        </p:txBody>
      </p:sp>
      <p:sp>
        <p:nvSpPr>
          <p:cNvPr id="14" name="正方形/長方形 13"/>
          <p:cNvSpPr/>
          <p:nvPr/>
        </p:nvSpPr>
        <p:spPr bwMode="auto">
          <a:xfrm>
            <a:off x="3421937" y="1473332"/>
            <a:ext cx="2342261" cy="467999"/>
          </a:xfrm>
          <a:prstGeom prst="rect">
            <a:avLst/>
          </a:prstGeom>
          <a:solidFill>
            <a:srgbClr val="FF6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smtClean="0">
                <a:solidFill>
                  <a:schemeClr val="bg1"/>
                </a:solidFill>
                <a:latin typeface="メイリオ"/>
                <a:ea typeface="メイリオ"/>
                <a:cs typeface="メイリオ"/>
              </a:rPr>
              <a:t>販管費（</a:t>
            </a:r>
            <a:r>
              <a:rPr lang="en-US" altLang="ja-JP" sz="1400" dirty="0" smtClean="0">
                <a:solidFill>
                  <a:schemeClr val="bg1"/>
                </a:solidFill>
                <a:latin typeface="メイリオ"/>
                <a:ea typeface="メイリオ"/>
                <a:cs typeface="メイリオ"/>
              </a:rPr>
              <a:t>10</a:t>
            </a:r>
            <a:r>
              <a:rPr lang="ja-JP" altLang="en-US" sz="1400" dirty="0" smtClean="0">
                <a:solidFill>
                  <a:schemeClr val="bg1"/>
                </a:solidFill>
                <a:latin typeface="メイリオ"/>
                <a:ea typeface="メイリオ"/>
                <a:cs typeface="メイリオ"/>
              </a:rPr>
              <a:t>％）</a:t>
            </a:r>
            <a:endParaRPr lang="ja-JP" altLang="en-US" sz="1400" dirty="0">
              <a:solidFill>
                <a:schemeClr val="bg1"/>
              </a:solidFill>
              <a:latin typeface="メイリオ"/>
              <a:ea typeface="メイリオ"/>
              <a:cs typeface="メイリオ"/>
            </a:endParaRPr>
          </a:p>
        </p:txBody>
      </p:sp>
      <p:sp>
        <p:nvSpPr>
          <p:cNvPr id="15" name="テキスト ボックス 14"/>
          <p:cNvSpPr txBox="1"/>
          <p:nvPr/>
        </p:nvSpPr>
        <p:spPr>
          <a:xfrm>
            <a:off x="1284722" y="754070"/>
            <a:ext cx="1620957" cy="307777"/>
          </a:xfrm>
          <a:prstGeom prst="rect">
            <a:avLst/>
          </a:prstGeom>
          <a:noFill/>
        </p:spPr>
        <p:txBody>
          <a:bodyPr wrap="none" rtlCol="0">
            <a:spAutoFit/>
          </a:bodyPr>
          <a:lstStyle/>
          <a:p>
            <a:pPr algn="ctr"/>
            <a:r>
              <a:rPr kumimoji="1" lang="ja-JP" altLang="en-US" sz="1400" b="1" dirty="0" smtClean="0">
                <a:solidFill>
                  <a:schemeClr val="accent5">
                    <a:lumMod val="75000"/>
                  </a:schemeClr>
                </a:solidFill>
                <a:latin typeface="メイリオ"/>
                <a:ea typeface="メイリオ"/>
                <a:cs typeface="メイリオ"/>
              </a:rPr>
              <a:t>アプリケーション</a:t>
            </a:r>
            <a:endParaRPr kumimoji="1" lang="ja-JP" altLang="en-US" sz="1400" b="1" dirty="0">
              <a:solidFill>
                <a:schemeClr val="accent5">
                  <a:lumMod val="75000"/>
                </a:schemeClr>
              </a:solidFill>
              <a:latin typeface="メイリオ"/>
              <a:ea typeface="メイリオ"/>
              <a:cs typeface="メイリオ"/>
            </a:endParaRPr>
          </a:p>
        </p:txBody>
      </p:sp>
      <p:sp>
        <p:nvSpPr>
          <p:cNvPr id="16" name="テキスト ボックス 15"/>
          <p:cNvSpPr txBox="1"/>
          <p:nvPr/>
        </p:nvSpPr>
        <p:spPr>
          <a:xfrm>
            <a:off x="3763109" y="754070"/>
            <a:ext cx="1620957" cy="307777"/>
          </a:xfrm>
          <a:prstGeom prst="rect">
            <a:avLst/>
          </a:prstGeom>
          <a:noFill/>
        </p:spPr>
        <p:txBody>
          <a:bodyPr wrap="none" rtlCol="0">
            <a:spAutoFit/>
          </a:bodyPr>
          <a:lstStyle/>
          <a:p>
            <a:pPr algn="ctr"/>
            <a:r>
              <a:rPr kumimoji="1" lang="ja-JP" altLang="en-US" sz="1400" b="1" dirty="0" smtClean="0">
                <a:solidFill>
                  <a:schemeClr val="accent5">
                    <a:lumMod val="75000"/>
                  </a:schemeClr>
                </a:solidFill>
                <a:latin typeface="メイリオ"/>
                <a:ea typeface="メイリオ"/>
                <a:cs typeface="メイリオ"/>
              </a:rPr>
              <a:t>ハード・インフラ</a:t>
            </a:r>
            <a:endParaRPr kumimoji="1" lang="ja-JP" altLang="en-US" sz="1400" b="1" dirty="0">
              <a:solidFill>
                <a:schemeClr val="accent5">
                  <a:lumMod val="75000"/>
                </a:schemeClr>
              </a:solidFill>
              <a:latin typeface="メイリオ"/>
              <a:ea typeface="メイリオ"/>
              <a:cs typeface="メイリオ"/>
            </a:endParaRPr>
          </a:p>
        </p:txBody>
      </p:sp>
      <p:sp>
        <p:nvSpPr>
          <p:cNvPr id="17" name="テキスト ボックス 16"/>
          <p:cNvSpPr txBox="1"/>
          <p:nvPr/>
        </p:nvSpPr>
        <p:spPr>
          <a:xfrm>
            <a:off x="6389785" y="754070"/>
            <a:ext cx="1289496" cy="307777"/>
          </a:xfrm>
          <a:prstGeom prst="rect">
            <a:avLst/>
          </a:prstGeom>
          <a:noFill/>
        </p:spPr>
        <p:txBody>
          <a:bodyPr wrap="square" rtlCol="0">
            <a:spAutoFit/>
          </a:bodyPr>
          <a:lstStyle/>
          <a:p>
            <a:pPr algn="ctr"/>
            <a:r>
              <a:rPr kumimoji="1" lang="ja-JP" altLang="en-US" sz="1400" b="1" dirty="0" smtClean="0">
                <a:solidFill>
                  <a:schemeClr val="accent5">
                    <a:lumMod val="75000"/>
                  </a:schemeClr>
                </a:solidFill>
                <a:latin typeface="メイリオ"/>
                <a:ea typeface="メイリオ"/>
                <a:cs typeface="メイリオ"/>
              </a:rPr>
              <a:t>保守サポー</a:t>
            </a:r>
            <a:r>
              <a:rPr lang="ja-JP" altLang="en-US" sz="1400" b="1" dirty="0" smtClean="0">
                <a:solidFill>
                  <a:schemeClr val="accent5">
                    <a:lumMod val="75000"/>
                  </a:schemeClr>
                </a:solidFill>
                <a:latin typeface="メイリオ"/>
                <a:ea typeface="メイリオ"/>
                <a:cs typeface="メイリオ"/>
              </a:rPr>
              <a:t>ト</a:t>
            </a:r>
            <a:endParaRPr kumimoji="1" lang="ja-JP" altLang="en-US" sz="1400" b="1" dirty="0">
              <a:solidFill>
                <a:schemeClr val="accent5">
                  <a:lumMod val="75000"/>
                </a:schemeClr>
              </a:solidFill>
              <a:latin typeface="メイリオ"/>
              <a:ea typeface="メイリオ"/>
              <a:cs typeface="メイリオ"/>
            </a:endParaRPr>
          </a:p>
        </p:txBody>
      </p:sp>
      <p:sp>
        <p:nvSpPr>
          <p:cNvPr id="18" name="正方形/長方形 17"/>
          <p:cNvSpPr/>
          <p:nvPr/>
        </p:nvSpPr>
        <p:spPr bwMode="auto">
          <a:xfrm>
            <a:off x="3416650" y="3895113"/>
            <a:ext cx="2342261" cy="829001"/>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smtClean="0">
                <a:solidFill>
                  <a:schemeClr val="bg1"/>
                </a:solidFill>
                <a:latin typeface="メイリオ"/>
                <a:ea typeface="メイリオ"/>
                <a:cs typeface="メイリオ"/>
              </a:rPr>
              <a:t>外注加工費</a:t>
            </a:r>
            <a:endParaRPr lang="en-US" altLang="ja-JP" sz="1400" dirty="0">
              <a:solidFill>
                <a:schemeClr val="bg1"/>
              </a:solidFill>
              <a:latin typeface="メイリオ"/>
              <a:ea typeface="メイリオ"/>
              <a:cs typeface="メイリオ"/>
            </a:endParaRPr>
          </a:p>
          <a:p>
            <a:pPr algn="ctr">
              <a:defRPr/>
            </a:pPr>
            <a:r>
              <a:rPr lang="ja-JP" altLang="en-US" sz="1400" dirty="0" smtClean="0">
                <a:solidFill>
                  <a:schemeClr val="bg1"/>
                </a:solidFill>
                <a:latin typeface="メイリオ"/>
                <a:ea typeface="メイリオ"/>
                <a:cs typeface="メイリオ"/>
              </a:rPr>
              <a:t>（</a:t>
            </a:r>
            <a:r>
              <a:rPr lang="en-US" altLang="ja-JP" sz="1400" dirty="0" smtClean="0">
                <a:solidFill>
                  <a:schemeClr val="bg1"/>
                </a:solidFill>
                <a:latin typeface="メイリオ"/>
                <a:ea typeface="メイリオ"/>
                <a:cs typeface="メイリオ"/>
              </a:rPr>
              <a:t>20</a:t>
            </a:r>
            <a:r>
              <a:rPr lang="ja-JP" altLang="en-US" sz="1400" dirty="0" smtClean="0">
                <a:solidFill>
                  <a:schemeClr val="bg1"/>
                </a:solidFill>
                <a:latin typeface="メイリオ"/>
                <a:ea typeface="メイリオ"/>
                <a:cs typeface="メイリオ"/>
              </a:rPr>
              <a:t>％）</a:t>
            </a:r>
            <a:endParaRPr lang="ja-JP" altLang="en-US" sz="1400" dirty="0">
              <a:solidFill>
                <a:schemeClr val="bg1"/>
              </a:solidFill>
              <a:latin typeface="メイリオ"/>
              <a:ea typeface="メイリオ"/>
              <a:cs typeface="メイリオ"/>
            </a:endParaRPr>
          </a:p>
        </p:txBody>
      </p:sp>
      <p:sp>
        <p:nvSpPr>
          <p:cNvPr id="19" name="正方形/長方形 18"/>
          <p:cNvSpPr/>
          <p:nvPr/>
        </p:nvSpPr>
        <p:spPr bwMode="auto">
          <a:xfrm>
            <a:off x="3416650" y="2866499"/>
            <a:ext cx="2342261" cy="899997"/>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smtClean="0">
                <a:solidFill>
                  <a:schemeClr val="bg1"/>
                </a:solidFill>
                <a:latin typeface="メイリオ"/>
                <a:ea typeface="メイリオ"/>
                <a:cs typeface="メイリオ"/>
              </a:rPr>
              <a:t>人件費（</a:t>
            </a:r>
            <a:r>
              <a:rPr lang="en-US" altLang="ja-JP" sz="1400" dirty="0" smtClean="0">
                <a:solidFill>
                  <a:schemeClr val="bg1"/>
                </a:solidFill>
                <a:latin typeface="メイリオ"/>
                <a:ea typeface="メイリオ"/>
                <a:cs typeface="メイリオ"/>
              </a:rPr>
              <a:t>20</a:t>
            </a:r>
            <a:r>
              <a:rPr lang="ja-JP" altLang="en-US" sz="1400" dirty="0" smtClean="0">
                <a:solidFill>
                  <a:schemeClr val="bg1"/>
                </a:solidFill>
                <a:latin typeface="メイリオ"/>
                <a:ea typeface="メイリオ"/>
                <a:cs typeface="メイリオ"/>
              </a:rPr>
              <a:t>％）</a:t>
            </a:r>
            <a:endParaRPr lang="ja-JP" altLang="en-US" sz="1400" dirty="0">
              <a:solidFill>
                <a:schemeClr val="bg1"/>
              </a:solidFill>
              <a:latin typeface="メイリオ"/>
              <a:ea typeface="メイリオ"/>
              <a:cs typeface="メイリオ"/>
            </a:endParaRPr>
          </a:p>
        </p:txBody>
      </p:sp>
      <p:sp>
        <p:nvSpPr>
          <p:cNvPr id="20" name="正方形/長方形 19"/>
          <p:cNvSpPr/>
          <p:nvPr/>
        </p:nvSpPr>
        <p:spPr bwMode="auto">
          <a:xfrm>
            <a:off x="5932792" y="3674402"/>
            <a:ext cx="2339987" cy="226800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1400" dirty="0" smtClean="0">
                <a:solidFill>
                  <a:schemeClr val="bg1"/>
                </a:solidFill>
                <a:latin typeface="メイリオ"/>
                <a:ea typeface="メイリオ"/>
                <a:cs typeface="メイリオ"/>
              </a:rPr>
              <a:t>外注加工費</a:t>
            </a:r>
            <a:endParaRPr lang="en-US" altLang="ja-JP" sz="1400" dirty="0">
              <a:solidFill>
                <a:schemeClr val="bg1"/>
              </a:solidFill>
              <a:latin typeface="メイリオ"/>
              <a:ea typeface="メイリオ"/>
              <a:cs typeface="メイリオ"/>
            </a:endParaRPr>
          </a:p>
          <a:p>
            <a:pPr algn="ctr">
              <a:defRPr/>
            </a:pPr>
            <a:r>
              <a:rPr lang="ja-JP" altLang="en-US" sz="1400" dirty="0" smtClean="0">
                <a:solidFill>
                  <a:schemeClr val="bg1"/>
                </a:solidFill>
                <a:latin typeface="メイリオ"/>
                <a:ea typeface="メイリオ"/>
                <a:cs typeface="メイリオ"/>
              </a:rPr>
              <a:t>（</a:t>
            </a:r>
            <a:r>
              <a:rPr lang="en-US" altLang="ja-JP" sz="1400" dirty="0" smtClean="0">
                <a:solidFill>
                  <a:schemeClr val="bg1"/>
                </a:solidFill>
                <a:latin typeface="メイリオ"/>
                <a:ea typeface="メイリオ"/>
                <a:cs typeface="メイリオ"/>
              </a:rPr>
              <a:t>50</a:t>
            </a:r>
            <a:r>
              <a:rPr lang="ja-JP" altLang="en-US" sz="1400" dirty="0" smtClean="0">
                <a:solidFill>
                  <a:schemeClr val="bg1"/>
                </a:solidFill>
                <a:latin typeface="メイリオ"/>
                <a:ea typeface="メイリオ"/>
                <a:cs typeface="メイリオ"/>
              </a:rPr>
              <a:t>％）</a:t>
            </a:r>
            <a:endParaRPr lang="ja-JP" altLang="en-US" sz="1400" dirty="0">
              <a:solidFill>
                <a:schemeClr val="bg1"/>
              </a:solidFill>
              <a:latin typeface="メイリオ"/>
              <a:ea typeface="メイリオ"/>
              <a:cs typeface="メイリオ"/>
            </a:endParaRPr>
          </a:p>
        </p:txBody>
      </p:sp>
      <p:sp>
        <p:nvSpPr>
          <p:cNvPr id="21" name="正方形/長方形 20"/>
          <p:cNvSpPr/>
          <p:nvPr/>
        </p:nvSpPr>
        <p:spPr bwMode="auto">
          <a:xfrm>
            <a:off x="884099" y="1139201"/>
            <a:ext cx="2342261" cy="468000"/>
          </a:xfrm>
          <a:prstGeom prst="rect">
            <a:avLst/>
          </a:prstGeom>
          <a:solidFill>
            <a:srgbClr val="33CC33">
              <a:alpha val="53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altLang="en-US" sz="1400" dirty="0" err="1" smtClean="0">
                <a:solidFill>
                  <a:schemeClr val="bg1"/>
                </a:solidFill>
                <a:latin typeface="メイリオ"/>
                <a:ea typeface="メイリオ"/>
                <a:cs typeface="メイリオ"/>
              </a:rPr>
              <a:t>営業利益</a:t>
            </a:r>
            <a:r>
              <a:rPr lang="ja-JP" altLang="en-US" sz="1400" dirty="0" smtClean="0">
                <a:solidFill>
                  <a:schemeClr val="bg1"/>
                </a:solidFill>
                <a:latin typeface="メイリオ"/>
                <a:ea typeface="メイリオ"/>
                <a:cs typeface="メイリオ"/>
              </a:rPr>
              <a:t>（</a:t>
            </a:r>
            <a:r>
              <a:rPr lang="en-US" altLang="ja-JP" sz="1400" dirty="0" smtClean="0">
                <a:solidFill>
                  <a:schemeClr val="bg1"/>
                </a:solidFill>
                <a:latin typeface="メイリオ"/>
                <a:ea typeface="メイリオ"/>
                <a:cs typeface="メイリオ"/>
              </a:rPr>
              <a:t>10</a:t>
            </a:r>
            <a:r>
              <a:rPr lang="ja-JP" altLang="en-US" sz="1400" dirty="0" smtClean="0">
                <a:solidFill>
                  <a:schemeClr val="bg1"/>
                </a:solidFill>
                <a:latin typeface="メイリオ"/>
                <a:ea typeface="メイリオ"/>
                <a:cs typeface="メイリオ"/>
              </a:rPr>
              <a:t>％</a:t>
            </a:r>
            <a:r>
              <a:rPr lang="ja-JP" altLang="en-US" sz="1400" dirty="0">
                <a:solidFill>
                  <a:schemeClr val="bg1"/>
                </a:solidFill>
                <a:latin typeface="メイリオ"/>
                <a:ea typeface="メイリオ"/>
                <a:cs typeface="メイリオ"/>
              </a:rPr>
              <a:t>）</a:t>
            </a:r>
          </a:p>
        </p:txBody>
      </p:sp>
      <p:sp>
        <p:nvSpPr>
          <p:cNvPr id="22" name="正方形/長方形 21"/>
          <p:cNvSpPr/>
          <p:nvPr/>
        </p:nvSpPr>
        <p:spPr bwMode="auto">
          <a:xfrm>
            <a:off x="3421937" y="1139201"/>
            <a:ext cx="2342261" cy="284178"/>
          </a:xfrm>
          <a:prstGeom prst="rect">
            <a:avLst/>
          </a:prstGeom>
          <a:solidFill>
            <a:srgbClr val="33CC33">
              <a:alpha val="53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altLang="en-US" sz="1400" dirty="0" err="1" smtClean="0">
                <a:solidFill>
                  <a:schemeClr val="bg1"/>
                </a:solidFill>
                <a:latin typeface="メイリオ"/>
                <a:ea typeface="メイリオ"/>
                <a:cs typeface="メイリオ"/>
              </a:rPr>
              <a:t>営業利益</a:t>
            </a:r>
            <a:r>
              <a:rPr lang="ja-JP" altLang="en-US" sz="1400" dirty="0" smtClean="0">
                <a:solidFill>
                  <a:schemeClr val="bg1"/>
                </a:solidFill>
                <a:latin typeface="メイリオ"/>
                <a:ea typeface="メイリオ"/>
                <a:cs typeface="メイリオ"/>
              </a:rPr>
              <a:t>（</a:t>
            </a:r>
            <a:r>
              <a:rPr lang="en-US" altLang="ja-JP" sz="1400" dirty="0">
                <a:solidFill>
                  <a:schemeClr val="bg1"/>
                </a:solidFill>
                <a:latin typeface="メイリオ"/>
                <a:ea typeface="メイリオ"/>
                <a:cs typeface="メイリオ"/>
              </a:rPr>
              <a:t>5</a:t>
            </a:r>
            <a:r>
              <a:rPr lang="ja-JP" altLang="en-US" sz="1400" dirty="0" smtClean="0">
                <a:solidFill>
                  <a:schemeClr val="bg1"/>
                </a:solidFill>
                <a:latin typeface="メイリオ"/>
                <a:ea typeface="メイリオ"/>
                <a:cs typeface="メイリオ"/>
              </a:rPr>
              <a:t>％）</a:t>
            </a:r>
            <a:endParaRPr lang="ja-JP" altLang="en-US" sz="1400" dirty="0">
              <a:solidFill>
                <a:schemeClr val="bg1"/>
              </a:solidFill>
              <a:latin typeface="メイリオ"/>
              <a:ea typeface="メイリオ"/>
              <a:cs typeface="メイリオ"/>
            </a:endParaRPr>
          </a:p>
        </p:txBody>
      </p:sp>
      <p:sp>
        <p:nvSpPr>
          <p:cNvPr id="23" name="正方形/長方形 22"/>
          <p:cNvSpPr/>
          <p:nvPr/>
        </p:nvSpPr>
        <p:spPr bwMode="auto">
          <a:xfrm>
            <a:off x="5932792" y="1139201"/>
            <a:ext cx="2339987" cy="468000"/>
          </a:xfrm>
          <a:prstGeom prst="rect">
            <a:avLst/>
          </a:prstGeom>
          <a:solidFill>
            <a:srgbClr val="33CC33">
              <a:alpha val="53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altLang="en-US" sz="1400" dirty="0" err="1" smtClean="0">
                <a:solidFill>
                  <a:schemeClr val="bg1"/>
                </a:solidFill>
                <a:latin typeface="メイリオ"/>
                <a:ea typeface="メイリオ"/>
                <a:cs typeface="メイリオ"/>
              </a:rPr>
              <a:t>営業利益</a:t>
            </a:r>
            <a:r>
              <a:rPr lang="ja-JP" altLang="en-US" sz="1400" dirty="0" smtClean="0">
                <a:solidFill>
                  <a:schemeClr val="bg1"/>
                </a:solidFill>
                <a:latin typeface="メイリオ"/>
                <a:ea typeface="メイリオ"/>
                <a:cs typeface="メイリオ"/>
              </a:rPr>
              <a:t>（</a:t>
            </a:r>
            <a:r>
              <a:rPr lang="en-US" altLang="ja-JP" sz="1400" dirty="0" smtClean="0">
                <a:solidFill>
                  <a:schemeClr val="bg1"/>
                </a:solidFill>
                <a:latin typeface="メイリオ"/>
                <a:ea typeface="メイリオ"/>
                <a:cs typeface="メイリオ"/>
              </a:rPr>
              <a:t>10</a:t>
            </a:r>
            <a:r>
              <a:rPr lang="ja-JP" altLang="en-US" sz="1400" dirty="0" smtClean="0">
                <a:solidFill>
                  <a:schemeClr val="bg1"/>
                </a:solidFill>
                <a:latin typeface="メイリオ"/>
                <a:ea typeface="メイリオ"/>
                <a:cs typeface="メイリオ"/>
              </a:rPr>
              <a:t>％）</a:t>
            </a:r>
            <a:endParaRPr lang="ja-JP" altLang="en-US" sz="1400" dirty="0">
              <a:solidFill>
                <a:schemeClr val="bg1"/>
              </a:solidFill>
              <a:latin typeface="メイリオ"/>
              <a:ea typeface="メイリオ"/>
              <a:cs typeface="メイリオ"/>
            </a:endParaRPr>
          </a:p>
        </p:txBody>
      </p:sp>
      <p:sp>
        <p:nvSpPr>
          <p:cNvPr id="29" name="テキスト ボックス 29"/>
          <p:cNvSpPr txBox="1">
            <a:spLocks noChangeArrowheads="1"/>
          </p:cNvSpPr>
          <p:nvPr/>
        </p:nvSpPr>
        <p:spPr bwMode="auto">
          <a:xfrm>
            <a:off x="399659" y="1884364"/>
            <a:ext cx="430887" cy="1323439"/>
          </a:xfrm>
          <a:prstGeom prst="rect">
            <a:avLst/>
          </a:prstGeom>
          <a:noFill/>
          <a:ln w="9525">
            <a:noFill/>
            <a:miter lim="800000"/>
            <a:headEnd/>
            <a:tailEnd/>
          </a:ln>
        </p:spPr>
        <p:txBody>
          <a:bodyPr vert="eaVert" wrap="none">
            <a:spAutoFit/>
          </a:bodyPr>
          <a:lstStyle/>
          <a:p>
            <a:r>
              <a:rPr lang="ja-JP" altLang="en-US" sz="1600" dirty="0">
                <a:solidFill>
                  <a:srgbClr val="000090"/>
                </a:solidFill>
                <a:latin typeface="メイリオ"/>
                <a:ea typeface="メイリオ"/>
                <a:cs typeface="メイリオ"/>
              </a:rPr>
              <a:t>付加価値</a:t>
            </a:r>
            <a:r>
              <a:rPr lang="ja-JP" altLang="en-US" sz="1600" dirty="0" smtClean="0">
                <a:solidFill>
                  <a:srgbClr val="000090"/>
                </a:solidFill>
                <a:latin typeface="メイリオ"/>
                <a:ea typeface="メイリオ"/>
                <a:cs typeface="メイリオ"/>
              </a:rPr>
              <a:t>領域</a:t>
            </a:r>
            <a:endParaRPr lang="ja-JP" altLang="en-US" sz="1600" dirty="0">
              <a:solidFill>
                <a:srgbClr val="000090"/>
              </a:solidFill>
              <a:latin typeface="メイリオ"/>
              <a:ea typeface="メイリオ"/>
              <a:cs typeface="メイリオ"/>
            </a:endParaRPr>
          </a:p>
        </p:txBody>
      </p:sp>
      <p:sp>
        <p:nvSpPr>
          <p:cNvPr id="31" name="正方形/長方形 30"/>
          <p:cNvSpPr/>
          <p:nvPr/>
        </p:nvSpPr>
        <p:spPr>
          <a:xfrm>
            <a:off x="884099" y="6032567"/>
            <a:ext cx="7388680" cy="54305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rgbClr val="FFFFFF"/>
                </a:solidFill>
                <a:latin typeface="メイリオ"/>
                <a:ea typeface="メイリオ"/>
                <a:cs typeface="メイリオ"/>
              </a:rPr>
              <a:t>付加価値領域はあるが、人件費が固定化されており、コストコントロールができない状況で利益を出しにくい構造となっている</a:t>
            </a:r>
            <a:endParaRPr kumimoji="1" lang="en-US" altLang="ja-JP" sz="1400" dirty="0" smtClean="0">
              <a:solidFill>
                <a:srgbClr val="FFFFFF"/>
              </a:solidFill>
              <a:latin typeface="メイリオ"/>
              <a:ea typeface="メイリオ"/>
              <a:cs typeface="メイリオ"/>
            </a:endParaRPr>
          </a:p>
        </p:txBody>
      </p:sp>
    </p:spTree>
    <p:extLst>
      <p:ext uri="{BB962C8B-B14F-4D97-AF65-F5344CB8AC3E}">
        <p14:creationId xmlns:p14="http://schemas.microsoft.com/office/powerpoint/2010/main" val="480792307"/>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16265</TotalTime>
  <Words>5585</Words>
  <Application>Microsoft Macintosh PowerPoint</Application>
  <PresentationFormat>画面に合わせる (4:3)</PresentationFormat>
  <Paragraphs>1450</Paragraphs>
  <Slides>60</Slides>
  <Notes>14</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60</vt:i4>
      </vt:variant>
    </vt:vector>
  </HeadingPairs>
  <TitlesOfParts>
    <vt:vector size="74" baseType="lpstr">
      <vt:lpstr>American Typewriter</vt:lpstr>
      <vt:lpstr>Arial Black</vt:lpstr>
      <vt:lpstr>Calibri</vt:lpstr>
      <vt:lpstr>ＤＦＰ太丸ゴシック体</vt:lpstr>
      <vt:lpstr>HGP創英角ｺﾞｼｯｸUB</vt:lpstr>
      <vt:lpstr>HG丸ｺﾞｼｯｸM-PRO</vt:lpstr>
      <vt:lpstr>Hiragino Kaku Gothic Pro W6</vt:lpstr>
      <vt:lpstr>Meiryo</vt:lpstr>
      <vt:lpstr>ＭＳ Ｐゴシック</vt:lpstr>
      <vt:lpstr>Phosphate Inline</vt:lpstr>
      <vt:lpstr>Wingdings</vt:lpstr>
      <vt:lpstr>メイリオ</vt:lpstr>
      <vt:lpstr>Arial</vt:lpstr>
      <vt:lpstr>NC標準テンプレート</vt:lpstr>
      <vt:lpstr>システムインテグレーション再生の戦略 〜 いまSIerは何を考え、どう行動すればいいのか？ 〜</vt:lpstr>
      <vt:lpstr>ご案内</vt:lpstr>
      <vt:lpstr>PowerPoint プレゼンテーション</vt:lpstr>
      <vt:lpstr>PowerPoint プレゼンテーション</vt:lpstr>
      <vt:lpstr>PowerPoint プレゼンテーション</vt:lpstr>
      <vt:lpstr>PowerPoint プレゼンテーション</vt:lpstr>
      <vt:lpstr>人月積算の歴史</vt:lpstr>
      <vt:lpstr>【コラム】構造的不幸:ゴールの不一致と相互不信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PEST分析と5フォース分析で見るクラウド化</vt:lpstr>
      <vt:lpstr>SI事業者の成功要因の変化</vt:lpstr>
      <vt:lpstr>システムインテグレーションが直面する8つの現実</vt:lpstr>
      <vt:lpstr>工数の喪失</vt:lpstr>
      <vt:lpstr>ユーザー企業の期待の変化</vt:lpstr>
      <vt:lpstr>PowerPoint プレゼンテーション</vt:lpstr>
      <vt:lpstr>求められるスキルと現実の不整合 </vt:lpstr>
      <vt:lpstr>求められるスキルと現実の不整合（詳細説明版） </vt:lpstr>
      <vt:lpstr>シチズンインテグレーターとの競合</vt:lpstr>
      <vt:lpstr>グローバル競争との対峙・競争原理の変化</vt:lpstr>
      <vt:lpstr>異業種との競合</vt:lpstr>
      <vt:lpstr>PowerPoint プレゼンテーション</vt:lpstr>
      <vt:lpstr>ビジネスの変革を牽引するビジネス・トレンド　2015</vt:lpstr>
      <vt:lpstr>PowerPoint プレゼンテーション</vt:lpstr>
      <vt:lpstr>ポストSIビジネスの位置付け</vt:lpstr>
      <vt:lpstr>ポストSIビジネス・モデル</vt:lpstr>
      <vt:lpstr>プライベートクラウド</vt:lpstr>
      <vt:lpstr>これからのインフラ</vt:lpstr>
      <vt:lpstr>アジャイル型請負開発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人材育成：エンジニア（１）</vt:lpstr>
      <vt:lpstr>人材育成：エンジニア（２）</vt:lpstr>
      <vt:lpstr>人材育成：営業（１）</vt:lpstr>
      <vt:lpstr>人材育成：営業（２）</vt:lpstr>
      <vt:lpstr>人材育成：営業（３）　営業力の構成区分構造</vt:lpstr>
      <vt:lpstr>人材育成：営業（４）　営業活動プロセス遂行力</vt:lpstr>
      <vt:lpstr>人材育成：営業（５）　能力特性の定義</vt:lpstr>
      <vt:lpstr>人材育成：営業（６）　能力特性と育成手段</vt:lpstr>
      <vt:lpstr>人材育成：営業（７）　生き残れない営業</vt:lpstr>
      <vt:lpstr>PowerPoint プレゼンテーション</vt:lpstr>
      <vt:lpstr>システムインテグレーターが新規事業に失敗する３つの理由 </vt:lpstr>
      <vt:lpstr>新規事業を成功させるための6つのステップ </vt:lpstr>
      <vt:lpstr>PowerPoint プレゼンテーション</vt:lpstr>
      <vt:lpstr>PowerPoint プレゼンテーション</vt:lpstr>
      <vt:lpstr>PowerPoint プレゼンテーション</vt:lpstr>
      <vt:lpstr>新規事業開発を進めるうえで注意すべき5つのこと </vt:lpstr>
      <vt:lpstr>PowerPoint プレゼンテーション</vt:lpstr>
      <vt:lpstr>関連情報</vt:lpstr>
      <vt:lpstr>最新のITトレンドを図解で俯瞰する</vt:lpstr>
      <vt:lpstr>PowerPoint プレゼンテーション</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381</cp:revision>
  <cp:lastPrinted>2015-04-03T06:45:54Z</cp:lastPrinted>
  <dcterms:created xsi:type="dcterms:W3CDTF">2014-04-30T01:58:06Z</dcterms:created>
  <dcterms:modified xsi:type="dcterms:W3CDTF">2015-12-18T06:02:49Z</dcterms:modified>
</cp:coreProperties>
</file>