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5"/>
  </p:notesMasterIdLst>
  <p:handoutMasterIdLst>
    <p:handoutMasterId r:id="rId156"/>
  </p:handoutMasterIdLst>
  <p:sldIdLst>
    <p:sldId id="2221" r:id="rId2"/>
    <p:sldId id="2581" r:id="rId3"/>
    <p:sldId id="1202" r:id="rId4"/>
    <p:sldId id="1359" r:id="rId5"/>
    <p:sldId id="1358" r:id="rId6"/>
    <p:sldId id="1372" r:id="rId7"/>
    <p:sldId id="1360" r:id="rId8"/>
    <p:sldId id="1362" r:id="rId9"/>
    <p:sldId id="2328" r:id="rId10"/>
    <p:sldId id="2226" r:id="rId11"/>
    <p:sldId id="969" r:id="rId12"/>
    <p:sldId id="1306" r:id="rId13"/>
    <p:sldId id="1355" r:id="rId14"/>
    <p:sldId id="1371" r:id="rId15"/>
    <p:sldId id="1356" r:id="rId16"/>
    <p:sldId id="1357" r:id="rId17"/>
    <p:sldId id="1308" r:id="rId18"/>
    <p:sldId id="1310" r:id="rId19"/>
    <p:sldId id="1370" r:id="rId20"/>
    <p:sldId id="1363" r:id="rId21"/>
    <p:sldId id="1364" r:id="rId22"/>
    <p:sldId id="1365" r:id="rId23"/>
    <p:sldId id="1366" r:id="rId24"/>
    <p:sldId id="1367" r:id="rId25"/>
    <p:sldId id="1368" r:id="rId26"/>
    <p:sldId id="1369" r:id="rId27"/>
    <p:sldId id="2592" r:id="rId28"/>
    <p:sldId id="1212" r:id="rId29"/>
    <p:sldId id="1324" r:id="rId30"/>
    <p:sldId id="2589" r:id="rId31"/>
    <p:sldId id="1323" r:id="rId32"/>
    <p:sldId id="1325" r:id="rId33"/>
    <p:sldId id="2590" r:id="rId34"/>
    <p:sldId id="1326" r:id="rId35"/>
    <p:sldId id="1327" r:id="rId36"/>
    <p:sldId id="1328" r:id="rId37"/>
    <p:sldId id="1329" r:id="rId38"/>
    <p:sldId id="1330" r:id="rId39"/>
    <p:sldId id="1331" r:id="rId40"/>
    <p:sldId id="1332" r:id="rId41"/>
    <p:sldId id="1333" r:id="rId42"/>
    <p:sldId id="1334" r:id="rId43"/>
    <p:sldId id="1335" r:id="rId44"/>
    <p:sldId id="1336" r:id="rId45"/>
    <p:sldId id="1338" r:id="rId46"/>
    <p:sldId id="1244" r:id="rId47"/>
    <p:sldId id="1340" r:id="rId48"/>
    <p:sldId id="1341" r:id="rId49"/>
    <p:sldId id="1351" r:id="rId50"/>
    <p:sldId id="2265" r:id="rId51"/>
    <p:sldId id="2266" r:id="rId52"/>
    <p:sldId id="2267" r:id="rId53"/>
    <p:sldId id="2577" r:id="rId54"/>
    <p:sldId id="2268" r:id="rId55"/>
    <p:sldId id="2582" r:id="rId56"/>
    <p:sldId id="2290" r:id="rId57"/>
    <p:sldId id="2292" r:id="rId58"/>
    <p:sldId id="2293" r:id="rId59"/>
    <p:sldId id="2294" r:id="rId60"/>
    <p:sldId id="2517" r:id="rId61"/>
    <p:sldId id="2295" r:id="rId62"/>
    <p:sldId id="2296" r:id="rId63"/>
    <p:sldId id="2297" r:id="rId64"/>
    <p:sldId id="2298" r:id="rId65"/>
    <p:sldId id="2299" r:id="rId66"/>
    <p:sldId id="2300" r:id="rId67"/>
    <p:sldId id="2301" r:id="rId68"/>
    <p:sldId id="2303" r:id="rId69"/>
    <p:sldId id="2305" r:id="rId70"/>
    <p:sldId id="2306" r:id="rId71"/>
    <p:sldId id="2307" r:id="rId72"/>
    <p:sldId id="2304" r:id="rId73"/>
    <p:sldId id="2519" r:id="rId74"/>
    <p:sldId id="2583" r:id="rId75"/>
    <p:sldId id="2585" r:id="rId76"/>
    <p:sldId id="278" r:id="rId77"/>
    <p:sldId id="2584" r:id="rId78"/>
    <p:sldId id="2586" r:id="rId79"/>
    <p:sldId id="1787" r:id="rId80"/>
    <p:sldId id="2536" r:id="rId81"/>
    <p:sldId id="1208" r:id="rId82"/>
    <p:sldId id="1213" r:id="rId83"/>
    <p:sldId id="2588" r:id="rId84"/>
    <p:sldId id="1217" r:id="rId85"/>
    <p:sldId id="2537" r:id="rId86"/>
    <p:sldId id="1227" r:id="rId87"/>
    <p:sldId id="1231" r:id="rId88"/>
    <p:sldId id="2538" r:id="rId89"/>
    <p:sldId id="1235" r:id="rId90"/>
    <p:sldId id="1243" r:id="rId91"/>
    <p:sldId id="2542" r:id="rId92"/>
    <p:sldId id="1888" r:id="rId93"/>
    <p:sldId id="2554" r:id="rId94"/>
    <p:sldId id="2555" r:id="rId95"/>
    <p:sldId id="2556" r:id="rId96"/>
    <p:sldId id="2557" r:id="rId97"/>
    <p:sldId id="2558" r:id="rId98"/>
    <p:sldId id="1299" r:id="rId99"/>
    <p:sldId id="2559" r:id="rId100"/>
    <p:sldId id="1309" r:id="rId101"/>
    <p:sldId id="1315" r:id="rId102"/>
    <p:sldId id="1301" r:id="rId103"/>
    <p:sldId id="1297" r:id="rId104"/>
    <p:sldId id="1278" r:id="rId105"/>
    <p:sldId id="1280" r:id="rId106"/>
    <p:sldId id="2560" r:id="rId107"/>
    <p:sldId id="2561" r:id="rId108"/>
    <p:sldId id="1221" r:id="rId109"/>
    <p:sldId id="1223" r:id="rId110"/>
    <p:sldId id="1229" r:id="rId111"/>
    <p:sldId id="1311" r:id="rId112"/>
    <p:sldId id="1312" r:id="rId113"/>
    <p:sldId id="1224" r:id="rId114"/>
    <p:sldId id="1222" r:id="rId115"/>
    <p:sldId id="2564" r:id="rId116"/>
    <p:sldId id="1257" r:id="rId117"/>
    <p:sldId id="1258" r:id="rId118"/>
    <p:sldId id="2567" r:id="rId119"/>
    <p:sldId id="2568" r:id="rId120"/>
    <p:sldId id="2587" r:id="rId121"/>
    <p:sldId id="911" r:id="rId122"/>
    <p:sldId id="2569" r:id="rId123"/>
    <p:sldId id="1266" r:id="rId124"/>
    <p:sldId id="1291" r:id="rId125"/>
    <p:sldId id="2571" r:id="rId126"/>
    <p:sldId id="2004" r:id="rId127"/>
    <p:sldId id="719" r:id="rId128"/>
    <p:sldId id="1388" r:id="rId129"/>
    <p:sldId id="1389" r:id="rId130"/>
    <p:sldId id="1386" r:id="rId131"/>
    <p:sldId id="721" r:id="rId132"/>
    <p:sldId id="804" r:id="rId133"/>
    <p:sldId id="809" r:id="rId134"/>
    <p:sldId id="1283" r:id="rId135"/>
    <p:sldId id="2572" r:id="rId136"/>
    <p:sldId id="1387" r:id="rId137"/>
    <p:sldId id="2573" r:id="rId138"/>
    <p:sldId id="1285" r:id="rId139"/>
    <p:sldId id="1286" r:id="rId140"/>
    <p:sldId id="1890" r:id="rId141"/>
    <p:sldId id="2578" r:id="rId142"/>
    <p:sldId id="2579" r:id="rId143"/>
    <p:sldId id="2580" r:id="rId144"/>
    <p:sldId id="1211" r:id="rId145"/>
    <p:sldId id="2575" r:id="rId146"/>
    <p:sldId id="1214" r:id="rId147"/>
    <p:sldId id="2576" r:id="rId148"/>
    <p:sldId id="2531" r:id="rId149"/>
    <p:sldId id="1228" r:id="rId150"/>
    <p:sldId id="2591" r:id="rId151"/>
    <p:sldId id="975" r:id="rId152"/>
    <p:sldId id="2530" r:id="rId153"/>
    <p:sldId id="715" r:id="rId15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8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FBD2"/>
    <a:srgbClr val="0070C0"/>
    <a:srgbClr val="E46C0A"/>
    <a:srgbClr val="009051"/>
    <a:srgbClr val="FF6666"/>
    <a:srgbClr val="FF0000"/>
    <a:srgbClr val="FFFFFF"/>
    <a:srgbClr val="C00000"/>
    <a:srgbClr val="B3A2C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85"/>
    <p:restoredTop sz="95714" autoAdjust="0"/>
  </p:normalViewPr>
  <p:slideViewPr>
    <p:cSldViewPr snapToGrid="0" snapToObjects="1" showGuides="1">
      <p:cViewPr varScale="1">
        <p:scale>
          <a:sx n="211" d="100"/>
          <a:sy n="211" d="100"/>
        </p:scale>
        <p:origin x="3080" y="200"/>
      </p:cViewPr>
      <p:guideLst>
        <p:guide orient="horz" pos="2682"/>
        <p:guide pos="2880"/>
      </p:guideLst>
    </p:cSldViewPr>
  </p:slideViewPr>
  <p:notesTextViewPr>
    <p:cViewPr>
      <p:scale>
        <a:sx n="100" d="100"/>
        <a:sy n="100" d="100"/>
      </p:scale>
      <p:origin x="0" y="0"/>
    </p:cViewPr>
  </p:notesTextViewPr>
  <p:sorterViewPr>
    <p:cViewPr>
      <p:scale>
        <a:sx n="118" d="100"/>
        <a:sy n="118" d="100"/>
      </p:scale>
      <p:origin x="0" y="993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2018/4/11</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2018/4/11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itpro.nikkeibp.co.jp/atcl/news/14/112001992/"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3155107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pPr defTabSz="913112"/>
            <a:fld id="{7FACAF0C-EC15-4D0E-98AB-65E9F71F98EA}" type="slidenum">
              <a:rPr lang="ja-JP" altLang="en-US" smtClean="0"/>
              <a:pPr defTabSz="913112"/>
              <a:t>36</a:t>
            </a:fld>
            <a:endParaRPr lang="en-US" altLang="ja-JP"/>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r>
              <a:rPr kumimoji="1" lang="ja-JP" altLang="ja-JP" sz="1200" kern="1200" dirty="0">
                <a:solidFill>
                  <a:schemeClr val="tx1"/>
                </a:solidFill>
                <a:effectLst/>
                <a:latin typeface="+mn-lt"/>
                <a:ea typeface="+mn-ea"/>
                <a:cs typeface="+mn-cs"/>
              </a:rPr>
              <a:t>クラウドが、今このような注目を浴びるに至った理由について、歴史を振り返りながら見ていきましょう。</a:t>
            </a:r>
          </a:p>
          <a:p>
            <a:r>
              <a:rPr kumimoji="1" lang="en-US" altLang="ja-JP" sz="1200" kern="1200" dirty="0">
                <a:solidFill>
                  <a:schemeClr val="tx1"/>
                </a:solidFill>
                <a:effectLst/>
                <a:latin typeface="+mn-lt"/>
                <a:ea typeface="+mn-ea"/>
                <a:cs typeface="+mn-cs"/>
              </a:rPr>
              <a:t>Remington Rand</a:t>
            </a:r>
            <a:r>
              <a:rPr kumimoji="1" lang="ja-JP" altLang="ja-JP" sz="1200" kern="1200" dirty="0">
                <a:solidFill>
                  <a:schemeClr val="tx1"/>
                </a:solidFill>
                <a:effectLst/>
                <a:latin typeface="+mn-lt"/>
                <a:ea typeface="+mn-ea"/>
                <a:cs typeface="+mn-cs"/>
              </a:rPr>
              <a:t>社（現</a:t>
            </a:r>
            <a:r>
              <a:rPr kumimoji="1" lang="en-US" altLang="ja-JP" sz="1200" kern="1200" dirty="0">
                <a:solidFill>
                  <a:schemeClr val="tx1"/>
                </a:solidFill>
                <a:effectLst/>
                <a:latin typeface="+mn-lt"/>
                <a:ea typeface="+mn-ea"/>
                <a:cs typeface="+mn-cs"/>
              </a:rPr>
              <a:t>Unisys</a:t>
            </a:r>
            <a:r>
              <a:rPr kumimoji="1" lang="ja-JP" altLang="ja-JP" sz="1200" kern="1200" dirty="0">
                <a:solidFill>
                  <a:schemeClr val="tx1"/>
                </a:solidFill>
                <a:effectLst/>
                <a:latin typeface="+mn-lt"/>
                <a:ea typeface="+mn-ea"/>
                <a:cs typeface="+mn-cs"/>
              </a:rPr>
              <a:t>社）が、初めての商用コンピュータ</a:t>
            </a:r>
            <a:r>
              <a:rPr kumimoji="1" lang="en-US" altLang="ja-JP" sz="1200" kern="1200" dirty="0">
                <a:solidFill>
                  <a:schemeClr val="tx1"/>
                </a:solidFill>
                <a:effectLst/>
                <a:latin typeface="+mn-lt"/>
                <a:ea typeface="+mn-ea"/>
                <a:cs typeface="+mn-cs"/>
              </a:rPr>
              <a:t>UNIVAC1</a:t>
            </a:r>
            <a:r>
              <a:rPr kumimoji="1" lang="ja-JP" altLang="ja-JP" sz="1200" kern="1200" dirty="0">
                <a:solidFill>
                  <a:schemeClr val="tx1"/>
                </a:solidFill>
                <a:effectLst/>
                <a:latin typeface="+mn-lt"/>
                <a:ea typeface="+mn-ea"/>
                <a:cs typeface="+mn-cs"/>
              </a:rPr>
              <a:t>を世に出したのは</a:t>
            </a:r>
            <a:r>
              <a:rPr kumimoji="1" lang="en-US" altLang="ja-JP" sz="1200" kern="1200" dirty="0">
                <a:solidFill>
                  <a:schemeClr val="tx1"/>
                </a:solidFill>
                <a:effectLst/>
                <a:latin typeface="+mn-lt"/>
                <a:ea typeface="+mn-ea"/>
                <a:cs typeface="+mn-cs"/>
              </a:rPr>
              <a:t>1951</a:t>
            </a:r>
            <a:r>
              <a:rPr kumimoji="1" lang="ja-JP" altLang="ja-JP" sz="1200" kern="1200" dirty="0">
                <a:solidFill>
                  <a:schemeClr val="tx1"/>
                </a:solidFill>
                <a:effectLst/>
                <a:latin typeface="+mn-lt"/>
                <a:ea typeface="+mn-ea"/>
                <a:cs typeface="+mn-cs"/>
              </a:rPr>
              <a:t>年でした。それ以前のコンピュータは軍事や大学での研究で利用されているものが大半で、ビジネスの現場で使われることはほとんどありませんでした。これがきっかけとなり、コンピュータがビジネスでも利用されるようになりました。そして、当時コンピュータといえば</a:t>
            </a:r>
            <a:r>
              <a:rPr kumimoji="1" lang="en-US" altLang="ja-JP" sz="1200" kern="1200" dirty="0">
                <a:solidFill>
                  <a:schemeClr val="tx1"/>
                </a:solidFill>
                <a:effectLst/>
                <a:latin typeface="+mn-lt"/>
                <a:ea typeface="+mn-ea"/>
                <a:cs typeface="+mn-cs"/>
              </a:rPr>
              <a:t>UNIVAC</a:t>
            </a:r>
            <a:r>
              <a:rPr kumimoji="1" lang="ja-JP" altLang="ja-JP" sz="1200" kern="1200" dirty="0">
                <a:solidFill>
                  <a:schemeClr val="tx1"/>
                </a:solidFill>
                <a:effectLst/>
                <a:latin typeface="+mn-lt"/>
                <a:ea typeface="+mn-ea"/>
                <a:cs typeface="+mn-cs"/>
              </a:rPr>
              <a:t>と言われるほど普及したのです。</a:t>
            </a:r>
          </a:p>
          <a:p>
            <a:r>
              <a:rPr kumimoji="1" lang="en-US" altLang="ja-JP" sz="1200" kern="1200" dirty="0">
                <a:solidFill>
                  <a:schemeClr val="tx1"/>
                </a:solidFill>
                <a:effectLst/>
                <a:latin typeface="+mn-lt"/>
                <a:ea typeface="+mn-ea"/>
                <a:cs typeface="+mn-cs"/>
              </a:rPr>
              <a:t>UNIVAC1</a:t>
            </a:r>
            <a:r>
              <a:rPr kumimoji="1" lang="ja-JP" altLang="ja-JP" sz="1200" kern="1200" dirty="0">
                <a:solidFill>
                  <a:schemeClr val="tx1"/>
                </a:solidFill>
                <a:effectLst/>
                <a:latin typeface="+mn-lt"/>
                <a:ea typeface="+mn-ea"/>
                <a:cs typeface="+mn-cs"/>
              </a:rPr>
              <a:t>の成功をきっかけに、各社が商用コンピュータを製造、販売するようになったのです。しかし、当時のコンピュータは、業務目的に応じて専用のコンピュータが必要でした。そのため、様々な業務を抱えるユーザー企業は、業務毎にコンピュータを購入しなければなりませんでした。高価なコンピュータを購入する費用ばかりでなく、コンピュータごとに使われている技術が違いましたので、異なる技術を習得しなければなりませんでした。また、今のように、プログラムや接続できる機器類もコンピュータごとに固有のものでした。そのため、運用の負担も重くのしかかっていました。</a:t>
            </a:r>
          </a:p>
          <a:p>
            <a:r>
              <a:rPr kumimoji="1" lang="ja-JP" altLang="ja-JP" sz="1200" kern="1200" dirty="0">
                <a:solidFill>
                  <a:schemeClr val="tx1"/>
                </a:solidFill>
                <a:effectLst/>
                <a:latin typeface="+mn-lt"/>
                <a:ea typeface="+mn-ea"/>
                <a:cs typeface="+mn-cs"/>
              </a:rPr>
              <a:t>コンピュータを提供するメーカーにしても、いろいろな種類のコンピュータを開発、製造しなければならず、大きな負担でした。</a:t>
            </a:r>
          </a:p>
          <a:p>
            <a:r>
              <a:rPr kumimoji="1" lang="en-US" altLang="ja-JP" sz="1200" kern="1200" dirty="0">
                <a:solidFill>
                  <a:schemeClr val="tx1"/>
                </a:solidFill>
                <a:effectLst/>
                <a:latin typeface="+mn-lt"/>
                <a:ea typeface="+mn-ea"/>
                <a:cs typeface="+mn-cs"/>
              </a:rPr>
              <a:t>1964</a:t>
            </a:r>
            <a:r>
              <a:rPr kumimoji="1" lang="ja-JP" altLang="ja-JP" sz="1200" kern="1200" dirty="0">
                <a:solidFill>
                  <a:schemeClr val="tx1"/>
                </a:solidFill>
                <a:effectLst/>
                <a:latin typeface="+mn-lt"/>
                <a:ea typeface="+mn-ea"/>
                <a:cs typeface="+mn-cs"/>
              </a:rPr>
              <a:t>年、そんな常識を変えるコンピュータを</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が発表しました。</a:t>
            </a:r>
            <a:r>
              <a:rPr kumimoji="1" lang="en-US" altLang="ja-JP" sz="1200" kern="1200" dirty="0">
                <a:solidFill>
                  <a:schemeClr val="tx1"/>
                </a:solidFill>
                <a:effectLst/>
                <a:latin typeface="+mn-lt"/>
                <a:ea typeface="+mn-ea"/>
                <a:cs typeface="+mn-cs"/>
              </a:rPr>
              <a:t>System/360(S/360)</a:t>
            </a:r>
            <a:r>
              <a:rPr kumimoji="1" lang="ja-JP" altLang="ja-JP" sz="1200" kern="1200" dirty="0">
                <a:solidFill>
                  <a:schemeClr val="tx1"/>
                </a:solidFill>
                <a:effectLst/>
                <a:latin typeface="+mn-lt"/>
                <a:ea typeface="+mn-ea"/>
                <a:cs typeface="+mn-cs"/>
              </a:rPr>
              <a:t>です。全方位</a:t>
            </a:r>
            <a:r>
              <a:rPr kumimoji="1" lang="en-US" altLang="ja-JP" sz="1200" kern="1200" dirty="0">
                <a:solidFill>
                  <a:schemeClr val="tx1"/>
                </a:solidFill>
                <a:effectLst/>
                <a:latin typeface="+mn-lt"/>
                <a:ea typeface="+mn-ea"/>
                <a:cs typeface="+mn-cs"/>
              </a:rPr>
              <a:t>360</a:t>
            </a:r>
            <a:r>
              <a:rPr kumimoji="1" lang="ja-JP" altLang="ja-JP" sz="1200" kern="1200" dirty="0">
                <a:solidFill>
                  <a:schemeClr val="tx1"/>
                </a:solidFill>
                <a:effectLst/>
                <a:latin typeface="+mn-lt"/>
                <a:ea typeface="+mn-ea"/>
                <a:cs typeface="+mn-cs"/>
              </a:rPr>
              <a:t>度、どんな業務でもこれ一台でこなせる「汎用機」の登場です。今で言うメインフレームです。</a:t>
            </a:r>
          </a:p>
          <a:p>
            <a:r>
              <a:rPr kumimoji="1" lang="ja-JP" altLang="ja-JP" sz="1200" kern="1200" dirty="0">
                <a:solidFill>
                  <a:schemeClr val="tx1"/>
                </a:solidFill>
                <a:effectLst/>
                <a:latin typeface="+mn-lt"/>
                <a:ea typeface="+mn-ea"/>
                <a:cs typeface="+mn-cs"/>
              </a:rPr>
              <a:t>商用だけでなく科学技術計算も対応するため、浮動小数点計算もできるようになっていました。さらに、技術仕様を標準化し「</a:t>
            </a:r>
            <a:r>
              <a:rPr kumimoji="1" lang="en-US" altLang="ja-JP" sz="1200" kern="1200" dirty="0">
                <a:solidFill>
                  <a:schemeClr val="tx1"/>
                </a:solidFill>
                <a:effectLst/>
                <a:latin typeface="+mn-lt"/>
                <a:ea typeface="+mn-ea"/>
                <a:cs typeface="+mn-cs"/>
              </a:rPr>
              <a:t>System/360</a:t>
            </a:r>
            <a:r>
              <a:rPr kumimoji="1" lang="ja-JP" altLang="ja-JP" sz="1200" kern="1200" dirty="0">
                <a:solidFill>
                  <a:schemeClr val="tx1"/>
                </a:solidFill>
                <a:effectLst/>
                <a:latin typeface="+mn-lt"/>
                <a:ea typeface="+mn-ea"/>
                <a:cs typeface="+mn-cs"/>
              </a:rPr>
              <a:t>アーキテクチャ」として公開しました。</a:t>
            </a:r>
          </a:p>
          <a:p>
            <a:r>
              <a:rPr kumimoji="1" lang="ja-JP" altLang="ja-JP" sz="1200" kern="1200" dirty="0">
                <a:solidFill>
                  <a:schemeClr val="tx1"/>
                </a:solidFill>
                <a:effectLst/>
                <a:latin typeface="+mn-lt"/>
                <a:ea typeface="+mn-ea"/>
                <a:cs typeface="+mn-cs"/>
              </a:rPr>
              <a:t>「アーキテクチャ」とは、「設計思想」あるいは「方式」という意味です。この「アーキテクチャ」が同じであれば、規模の大小にかかわらずプログラムやデータの互換性が保証されるばかりでなく、そこに接続される機器類も同じものを使うことができました。この「アーキテクチャ」の確立により、</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は互換性のある設計で様々な価格のシステムを提供できたのです。</a:t>
            </a:r>
          </a:p>
          <a:p>
            <a:r>
              <a:rPr kumimoji="1" lang="ja-JP" altLang="ja-JP" sz="1200" kern="1200" dirty="0">
                <a:solidFill>
                  <a:schemeClr val="tx1"/>
                </a:solidFill>
                <a:effectLst/>
                <a:latin typeface="+mn-lt"/>
                <a:ea typeface="+mn-ea"/>
                <a:cs typeface="+mn-cs"/>
              </a:rPr>
              <a:t>また、「アーキテクチャ」が公開されたことにより、</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以外の企業が</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の上で動くプログラムを開発できるようになりました。また、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に接続可能な機器の開発も容易になりました。その結果、</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の周辺に多くの関連ビジネスが生まれていったのです。</a:t>
            </a:r>
          </a:p>
          <a:p>
            <a:r>
              <a:rPr kumimoji="1" lang="ja-JP" altLang="ja-JP" sz="1200" kern="1200" dirty="0">
                <a:solidFill>
                  <a:schemeClr val="tx1"/>
                </a:solidFill>
                <a:effectLst/>
                <a:latin typeface="+mn-lt"/>
                <a:ea typeface="+mn-ea"/>
                <a:cs typeface="+mn-cs"/>
              </a:rPr>
              <a:t>今でこそ「オープン」が当たり前の時代ですが、当時は、ノウハウである技術仕様を公開することは、普通ではなかったようです。しかし、「アーキテクチャ」をオープンにすることで、</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の周辺に多くのビジネスが生まれ、エコシステム（生態系）を形成するに至り、</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のコンピュータは業界の標準として市場を席巻することになりました。</a:t>
            </a:r>
          </a:p>
          <a:p>
            <a:r>
              <a:rPr kumimoji="1" lang="ja-JP" altLang="ja-JP" sz="1200" kern="1200" dirty="0">
                <a:solidFill>
                  <a:schemeClr val="tx1"/>
                </a:solidFill>
                <a:effectLst/>
                <a:latin typeface="+mn-lt"/>
                <a:ea typeface="+mn-ea"/>
                <a:cs typeface="+mn-cs"/>
              </a:rPr>
              <a:t>このような時代、我が国の通産省は国産コンピュータ・メーカーを保護するため、国策として</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の後継である</a:t>
            </a:r>
            <a:r>
              <a:rPr kumimoji="1" lang="en-US" altLang="ja-JP" sz="1200" kern="1200" dirty="0">
                <a:solidFill>
                  <a:schemeClr val="tx1"/>
                </a:solidFill>
                <a:effectLst/>
                <a:latin typeface="+mn-lt"/>
                <a:ea typeface="+mn-ea"/>
                <a:cs typeface="+mn-cs"/>
              </a:rPr>
              <a:t>S/370</a:t>
            </a:r>
            <a:r>
              <a:rPr kumimoji="1" lang="ja-JP" altLang="ja-JP" sz="1200" kern="1200" dirty="0">
                <a:solidFill>
                  <a:schemeClr val="tx1"/>
                </a:solidFill>
                <a:effectLst/>
                <a:latin typeface="+mn-lt"/>
                <a:ea typeface="+mn-ea"/>
                <a:cs typeface="+mn-cs"/>
              </a:rPr>
              <a:t>の「アーキテクチャ」を使った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互換機を開発、</a:t>
            </a:r>
            <a:r>
              <a:rPr kumimoji="1" lang="en-US" altLang="ja-JP" sz="1200" kern="1200" dirty="0">
                <a:solidFill>
                  <a:schemeClr val="tx1"/>
                </a:solidFill>
                <a:effectLst/>
                <a:latin typeface="+mn-lt"/>
                <a:ea typeface="+mn-ea"/>
                <a:cs typeface="+mn-cs"/>
              </a:rPr>
              <a:t>1975</a:t>
            </a:r>
            <a:r>
              <a:rPr kumimoji="1" lang="ja-JP" altLang="ja-JP" sz="1200" kern="1200" dirty="0">
                <a:solidFill>
                  <a:schemeClr val="tx1"/>
                </a:solidFill>
                <a:effectLst/>
                <a:latin typeface="+mn-lt"/>
                <a:ea typeface="+mn-ea"/>
                <a:cs typeface="+mn-cs"/>
              </a:rPr>
              <a:t>年に富士通の</a:t>
            </a:r>
            <a:r>
              <a:rPr kumimoji="1" lang="en-US" altLang="ja-JP" sz="1200" kern="1200" dirty="0">
                <a:solidFill>
                  <a:schemeClr val="tx1"/>
                </a:solidFill>
                <a:effectLst/>
                <a:latin typeface="+mn-lt"/>
                <a:ea typeface="+mn-ea"/>
                <a:cs typeface="+mn-cs"/>
              </a:rPr>
              <a:t>M190</a:t>
            </a:r>
            <a:r>
              <a:rPr kumimoji="1" lang="ja-JP" altLang="ja-JP" sz="1200" kern="1200" dirty="0">
                <a:solidFill>
                  <a:schemeClr val="tx1"/>
                </a:solidFill>
                <a:effectLst/>
                <a:latin typeface="+mn-lt"/>
                <a:ea typeface="+mn-ea"/>
                <a:cs typeface="+mn-cs"/>
              </a:rPr>
              <a:t>が初出荷されたのです。</a:t>
            </a:r>
          </a:p>
          <a:p>
            <a:r>
              <a:rPr kumimoji="1" lang="ja-JP" altLang="ja-JP" sz="1200" kern="1200" dirty="0">
                <a:solidFill>
                  <a:schemeClr val="tx1"/>
                </a:solidFill>
                <a:effectLst/>
                <a:latin typeface="+mn-lt"/>
                <a:ea typeface="+mn-ea"/>
                <a:cs typeface="+mn-cs"/>
              </a:rPr>
              <a:t>このような、</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が絶対的な地位を維持していた</a:t>
            </a:r>
            <a:r>
              <a:rPr kumimoji="1" lang="en-US" altLang="ja-JP" sz="1200" kern="1200" dirty="0">
                <a:solidFill>
                  <a:schemeClr val="tx1"/>
                </a:solidFill>
                <a:effectLst/>
                <a:latin typeface="+mn-lt"/>
                <a:ea typeface="+mn-ea"/>
                <a:cs typeface="+mn-cs"/>
              </a:rPr>
              <a:t>1977</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DEC</a:t>
            </a:r>
            <a:r>
              <a:rPr kumimoji="1" lang="ja-JP" altLang="ja-JP" sz="1200" kern="1200" dirty="0">
                <a:solidFill>
                  <a:schemeClr val="tx1"/>
                </a:solidFill>
                <a:effectLst/>
                <a:latin typeface="+mn-lt"/>
                <a:ea typeface="+mn-ea"/>
                <a:cs typeface="+mn-cs"/>
              </a:rPr>
              <a:t>社（現</a:t>
            </a:r>
            <a:r>
              <a:rPr kumimoji="1" lang="en-US" altLang="ja-JP" sz="1200" kern="1200" dirty="0">
                <a:solidFill>
                  <a:schemeClr val="tx1"/>
                </a:solidFill>
                <a:effectLst/>
                <a:latin typeface="+mn-lt"/>
                <a:ea typeface="+mn-ea"/>
                <a:cs typeface="+mn-cs"/>
              </a:rPr>
              <a:t>HP</a:t>
            </a:r>
            <a:r>
              <a:rPr kumimoji="1" lang="ja-JP" altLang="ja-JP" sz="1200" kern="1200" dirty="0">
                <a:solidFill>
                  <a:schemeClr val="tx1"/>
                </a:solidFill>
                <a:effectLst/>
                <a:latin typeface="+mn-lt"/>
                <a:ea typeface="+mn-ea"/>
                <a:cs typeface="+mn-cs"/>
              </a:rPr>
              <a:t>社）が</a:t>
            </a:r>
            <a:r>
              <a:rPr kumimoji="1" lang="en-US" altLang="ja-JP" sz="1200" kern="1200" dirty="0">
                <a:solidFill>
                  <a:schemeClr val="tx1"/>
                </a:solidFill>
                <a:effectLst/>
                <a:latin typeface="+mn-lt"/>
                <a:ea typeface="+mn-ea"/>
                <a:cs typeface="+mn-cs"/>
              </a:rPr>
              <a:t>VAX11/780</a:t>
            </a:r>
            <a:r>
              <a:rPr kumimoji="1" lang="ja-JP" altLang="ja-JP" sz="1200" kern="1200" dirty="0">
                <a:solidFill>
                  <a:schemeClr val="tx1"/>
                </a:solidFill>
                <a:effectLst/>
                <a:latin typeface="+mn-lt"/>
                <a:ea typeface="+mn-ea"/>
                <a:cs typeface="+mn-cs"/>
              </a:rPr>
              <a:t>といわれるコンピュータを発表しました。このコンピュータは、</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のコンピュータに比べ処理性能当たりの単価が大幅に安く、最初は科学技術計算の分野で、さらには事務計算の分野へと用途を広げ、</a:t>
            </a:r>
            <a:r>
              <a:rPr kumimoji="1" lang="en-US" altLang="ja-JP" sz="1200" kern="1200" dirty="0">
                <a:solidFill>
                  <a:schemeClr val="tx1"/>
                </a:solidFill>
                <a:effectLst/>
                <a:latin typeface="+mn-lt"/>
                <a:ea typeface="+mn-ea"/>
                <a:cs typeface="+mn-cs"/>
              </a:rPr>
              <a:t>DEC</a:t>
            </a:r>
            <a:r>
              <a:rPr kumimoji="1" lang="ja-JP" altLang="ja-JP" sz="1200" kern="1200" dirty="0">
                <a:solidFill>
                  <a:schemeClr val="tx1"/>
                </a:solidFill>
                <a:effectLst/>
                <a:latin typeface="+mn-lt"/>
                <a:ea typeface="+mn-ea"/>
                <a:cs typeface="+mn-cs"/>
              </a:rPr>
              <a:t>社は</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に次ぐ業界二位の地位にまで上り詰めていったのです。</a:t>
            </a:r>
          </a:p>
          <a:p>
            <a:r>
              <a:rPr kumimoji="1" lang="ja-JP" altLang="ja-JP" sz="1200" kern="1200" dirty="0">
                <a:solidFill>
                  <a:schemeClr val="tx1"/>
                </a:solidFill>
                <a:effectLst/>
                <a:latin typeface="+mn-lt"/>
                <a:ea typeface="+mn-ea"/>
                <a:cs typeface="+mn-cs"/>
              </a:rPr>
              <a:t>この成功に触発され、</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多くの小型コンピュータが出現しました。それが、オフィース・コンピュータ（オフコン）、ミニ・コンピュータ（ミニコン）、エンジニアリング・ワークステーションと呼ばれるコンピュータです。高価なメインフレームに全てを頼っていた当時、そこまで高性能、高機能ではなくてもいいので、もっと安くて、手軽に使えるコンピュータが欲しいと言う需要に応える形で、広く普及してゆきました。その後、これら小型コンピュータの性能も向上し、メインフレームで行っていたことを置き換えるようになるとともに、新しい業務をはじめからこれらの小型コンピュータで開発、あるいは、市販のパッケージ・ソフトウエアを使って利用するという流れが生まれてきたのです。これが、世に言う「ダウンサイジング」です。</a:t>
            </a:r>
          </a:p>
          <a:p>
            <a:r>
              <a:rPr kumimoji="1" lang="ja-JP" altLang="ja-JP" sz="1200" kern="1200" dirty="0">
                <a:solidFill>
                  <a:schemeClr val="tx1"/>
                </a:solidFill>
                <a:effectLst/>
                <a:latin typeface="+mn-lt"/>
                <a:ea typeface="+mn-ea"/>
                <a:cs typeface="+mn-cs"/>
              </a:rPr>
              <a:t>また、時を前後してパーソナル・コンピュータ</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も登場します。アップル、タンディ・ラジオシャック、コモドールといったいわゆる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御三家が、その名前の通り、個人が趣味で使うコンピュータとして登場します。その後、</a:t>
            </a:r>
            <a:r>
              <a:rPr kumimoji="1" lang="en-US" altLang="ja-JP" sz="1200" kern="1200" dirty="0">
                <a:solidFill>
                  <a:schemeClr val="tx1"/>
                </a:solidFill>
                <a:effectLst/>
                <a:latin typeface="+mn-lt"/>
                <a:ea typeface="+mn-ea"/>
                <a:cs typeface="+mn-cs"/>
              </a:rPr>
              <a:t>1981</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 Personal Computer model 5150</a:t>
            </a:r>
            <a:r>
              <a:rPr kumimoji="1" lang="ja-JP" altLang="ja-JP" sz="1200" kern="1200" dirty="0">
                <a:solidFill>
                  <a:schemeClr val="tx1"/>
                </a:solidFill>
                <a:effectLst/>
                <a:latin typeface="+mn-lt"/>
                <a:ea typeface="+mn-ea"/>
                <a:cs typeface="+mn-cs"/>
              </a:rPr>
              <a:t>（通称</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）を発売するに至り、ビジネスでの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利用が一気に加速しました。</a:t>
            </a:r>
          </a:p>
          <a:p>
            <a:r>
              <a:rPr kumimoji="1" lang="ja-JP" altLang="ja-JP" sz="1200" kern="1200" dirty="0">
                <a:solidFill>
                  <a:schemeClr val="tx1"/>
                </a:solidFill>
                <a:effectLst/>
                <a:latin typeface="+mn-lt"/>
                <a:ea typeface="+mn-ea"/>
                <a:cs typeface="+mn-cs"/>
              </a:rPr>
              <a:t>ただ、様々な小型コンピュータの出現は、技術標準の乱立を招き、</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出現以前と同様の混乱を招いたのです。この事態を大きく変えるきっかけとなったのが、</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でした。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のブランド力により、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への信頼が高まり、ビジネスでの利用が広がったこと、そして互換機の出現により、コストが大きく下がったことが理由です。</a:t>
            </a:r>
          </a:p>
          <a:p>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では後発だった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は、開発を急ぐために、市販の部品を使い、技術を公開して他社に周辺機器やアプリケーションソフトを作ってもらうという戦略を採用しました。コンピュータの中核であるプロセッサー（</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社から、また、オペレーティングシステム（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社から調達したのです。</a:t>
            </a:r>
          </a:p>
          <a:p>
            <a:r>
              <a:rPr kumimoji="1" lang="ja-JP" altLang="ja-JP" sz="1200" kern="1200" dirty="0">
                <a:solidFill>
                  <a:schemeClr val="tx1"/>
                </a:solidFill>
                <a:effectLst/>
                <a:latin typeface="+mn-lt"/>
                <a:ea typeface="+mn-ea"/>
                <a:cs typeface="+mn-cs"/>
              </a:rPr>
              <a:t>一方で、</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社は自社の</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の技術仕様を「インテル・アーキテクチャ（</a:t>
            </a:r>
            <a:r>
              <a:rPr kumimoji="1" lang="en-US" altLang="ja-JP" sz="1200" kern="1200" dirty="0">
                <a:solidFill>
                  <a:schemeClr val="tx1"/>
                </a:solidFill>
                <a:effectLst/>
                <a:latin typeface="+mn-lt"/>
                <a:ea typeface="+mn-ea"/>
                <a:cs typeface="+mn-cs"/>
              </a:rPr>
              <a:t>IA: Intel Architecture</a:t>
            </a:r>
            <a:r>
              <a:rPr kumimoji="1" lang="ja-JP" altLang="ja-JP" sz="1200" kern="1200" dirty="0">
                <a:solidFill>
                  <a:schemeClr val="tx1"/>
                </a:solidFill>
                <a:effectLst/>
                <a:latin typeface="+mn-lt"/>
                <a:ea typeface="+mn-ea"/>
                <a:cs typeface="+mn-cs"/>
              </a:rPr>
              <a:t>）」として公開、</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以外でコンピュータを構成するために必要な周辺の</a:t>
            </a:r>
            <a:r>
              <a:rPr kumimoji="1" lang="en-US" altLang="ja-JP" sz="1200" kern="1200" dirty="0">
                <a:solidFill>
                  <a:schemeClr val="tx1"/>
                </a:solidFill>
                <a:effectLst/>
                <a:latin typeface="+mn-lt"/>
                <a:ea typeface="+mn-ea"/>
                <a:cs typeface="+mn-cs"/>
              </a:rPr>
              <a:t>LSI</a:t>
            </a:r>
            <a:r>
              <a:rPr kumimoji="1" lang="ja-JP" altLang="ja-JP" sz="1200" kern="1200" dirty="0">
                <a:solidFill>
                  <a:schemeClr val="tx1"/>
                </a:solidFill>
                <a:effectLst/>
                <a:latin typeface="+mn-lt"/>
                <a:ea typeface="+mn-ea"/>
                <a:cs typeface="+mn-cs"/>
              </a:rPr>
              <a:t>やそれらを搭載するプリント基板であるマザーボードなどをセットで提供し始めました。</a:t>
            </a:r>
          </a:p>
          <a:p>
            <a:r>
              <a:rPr kumimoji="1" lang="ja-JP" altLang="ja-JP" sz="1200" kern="1200" dirty="0">
                <a:solidFill>
                  <a:schemeClr val="tx1"/>
                </a:solidFill>
                <a:effectLst/>
                <a:latin typeface="+mn-lt"/>
                <a:ea typeface="+mn-ea"/>
                <a:cs typeface="+mn-cs"/>
              </a:rPr>
              <a:t>さらに、</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社も独自に、この</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製品の上で動作する基本ソフトウェア（</a:t>
            </a:r>
            <a:r>
              <a:rPr kumimoji="1" lang="en-US" altLang="ja-JP" sz="1200" kern="1200" dirty="0">
                <a:solidFill>
                  <a:schemeClr val="tx1"/>
                </a:solidFill>
                <a:effectLst/>
                <a:latin typeface="+mn-lt"/>
                <a:ea typeface="+mn-ea"/>
                <a:cs typeface="+mn-cs"/>
              </a:rPr>
              <a:t>OS: Operating System</a:t>
            </a:r>
            <a:r>
              <a:rPr kumimoji="1" lang="ja-JP" altLang="ja-JP" sz="1200" kern="1200" dirty="0">
                <a:solidFill>
                  <a:schemeClr val="tx1"/>
                </a:solidFill>
                <a:effectLst/>
                <a:latin typeface="+mn-lt"/>
                <a:ea typeface="+mn-ea"/>
                <a:cs typeface="+mn-cs"/>
              </a:rPr>
              <a:t>）である</a:t>
            </a:r>
            <a:r>
              <a:rPr kumimoji="1" lang="en-US" altLang="ja-JP" sz="1200" kern="1200" dirty="0">
                <a:solidFill>
                  <a:schemeClr val="tx1"/>
                </a:solidFill>
                <a:effectLst/>
                <a:latin typeface="+mn-lt"/>
                <a:ea typeface="+mn-ea"/>
                <a:cs typeface="+mn-cs"/>
              </a:rPr>
              <a:t>MS/DOS</a:t>
            </a:r>
            <a:r>
              <a:rPr kumimoji="1" lang="ja-JP" altLang="ja-JP" sz="1200" kern="1200" dirty="0">
                <a:solidFill>
                  <a:schemeClr val="tx1"/>
                </a:solidFill>
                <a:effectLst/>
                <a:latin typeface="+mn-lt"/>
                <a:ea typeface="+mn-ea"/>
                <a:cs typeface="+mn-cs"/>
              </a:rPr>
              <a:t>さらにはその後継である</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を販売するようになりました。</a:t>
            </a:r>
          </a:p>
          <a:p>
            <a:r>
              <a:rPr kumimoji="1" lang="ja-JP" altLang="ja-JP" sz="1200" kern="1200" dirty="0">
                <a:solidFill>
                  <a:schemeClr val="tx1"/>
                </a:solidFill>
                <a:effectLst/>
                <a:latin typeface="+mn-lt"/>
                <a:ea typeface="+mn-ea"/>
                <a:cs typeface="+mn-cs"/>
              </a:rPr>
              <a:t>その結果、</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で無くても</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を製造できるようになったのです。</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互換</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の誕生です。価格が安く、本家の</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と同じ周辺機器を使え、同じアプリケーションソフトが動作する互換</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は広く支持され、一気にコモディティ化し、ユーザーの裾野が大きく広がったのです。</a:t>
            </a:r>
          </a:p>
          <a:p>
            <a:r>
              <a:rPr kumimoji="1" lang="ja-JP" altLang="ja-JP" sz="1200" kern="1200" dirty="0">
                <a:solidFill>
                  <a:schemeClr val="tx1"/>
                </a:solidFill>
                <a:effectLst/>
                <a:latin typeface="+mn-lt"/>
                <a:ea typeface="+mn-ea"/>
                <a:cs typeface="+mn-cs"/>
              </a:rPr>
              <a:t>こうして</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互換機は市場を制覇しました。現在の</a:t>
            </a:r>
            <a:r>
              <a:rPr kumimoji="1" lang="en-US" altLang="ja-JP" sz="1200" kern="1200" dirty="0">
                <a:solidFill>
                  <a:schemeClr val="tx1"/>
                </a:solidFill>
                <a:effectLst/>
                <a:latin typeface="+mn-lt"/>
                <a:ea typeface="+mn-ea"/>
                <a:cs typeface="+mn-cs"/>
              </a:rPr>
              <a:t>Windows PC</a:t>
            </a:r>
            <a:r>
              <a:rPr kumimoji="1" lang="ja-JP" altLang="ja-JP" sz="1200" kern="1200" dirty="0">
                <a:solidFill>
                  <a:schemeClr val="tx1"/>
                </a:solidFill>
                <a:effectLst/>
                <a:latin typeface="+mn-lt"/>
                <a:ea typeface="+mn-ea"/>
                <a:cs typeface="+mn-cs"/>
              </a:rPr>
              <a:t>です。ところが皮肉なことに、互換機に市場を奪われた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自身の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関連の売上は伸び悩み、コモディティ化によって利益率も悪化しました。その結果、ついに</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事業を他社に売却してしまうことになったのです。そんな</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市場の拡大に後押しされ、</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はより高性能な</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を開発すると共に、</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は、個人が使用することを前提とした</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を拡張して、複数のユーザーが同時に使用することを前提としたサーバー</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を開発するに至り、コンピュータ市場は</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である</a:t>
            </a:r>
            <a:r>
              <a:rPr kumimoji="1" lang="en-US" altLang="ja-JP" sz="1200" kern="1200" dirty="0">
                <a:solidFill>
                  <a:schemeClr val="tx1"/>
                </a:solidFill>
                <a:effectLst/>
                <a:latin typeface="+mn-lt"/>
                <a:ea typeface="+mn-ea"/>
                <a:cs typeface="+mn-cs"/>
              </a:rPr>
              <a:t> Windows</a:t>
            </a:r>
            <a:r>
              <a:rPr kumimoji="1" lang="ja-JP" altLang="ja-JP" sz="1200" kern="1200" dirty="0">
                <a:solidFill>
                  <a:schemeClr val="tx1"/>
                </a:solidFill>
                <a:effectLst/>
                <a:latin typeface="+mn-lt"/>
                <a:ea typeface="+mn-ea"/>
                <a:cs typeface="+mn-cs"/>
              </a:rPr>
              <a:t>と </a:t>
            </a:r>
            <a:r>
              <a:rPr kumimoji="1" lang="en-US" altLang="ja-JP" sz="1200" kern="1200" dirty="0">
                <a:solidFill>
                  <a:schemeClr val="tx1"/>
                </a:solidFill>
                <a:effectLst/>
                <a:latin typeface="+mn-lt"/>
                <a:ea typeface="+mn-ea"/>
                <a:cs typeface="+mn-cs"/>
              </a:rPr>
              <a:t>Intel CPU</a:t>
            </a:r>
            <a:r>
              <a:rPr kumimoji="1" lang="ja-JP" altLang="ja-JP" sz="1200" kern="1200" dirty="0">
                <a:solidFill>
                  <a:schemeClr val="tx1"/>
                </a:solidFill>
                <a:effectLst/>
                <a:latin typeface="+mn-lt"/>
                <a:ea typeface="+mn-ea"/>
                <a:cs typeface="+mn-cs"/>
              </a:rPr>
              <a:t>との組合せ、世に言う</a:t>
            </a:r>
            <a:r>
              <a:rPr kumimoji="1" lang="en-US" altLang="ja-JP" sz="1200" kern="1200" dirty="0">
                <a:solidFill>
                  <a:schemeClr val="tx1"/>
                </a:solidFill>
                <a:effectLst/>
                <a:latin typeface="+mn-lt"/>
                <a:ea typeface="+mn-ea"/>
                <a:cs typeface="+mn-cs"/>
              </a:rPr>
              <a:t>Wintel</a:t>
            </a:r>
            <a:r>
              <a:rPr kumimoji="1" lang="ja-JP" altLang="ja-JP" sz="1200" kern="1200" dirty="0">
                <a:solidFill>
                  <a:schemeClr val="tx1"/>
                </a:solidFill>
                <a:effectLst/>
                <a:latin typeface="+mn-lt"/>
                <a:ea typeface="+mn-ea"/>
                <a:cs typeface="+mn-cs"/>
              </a:rPr>
              <a:t>の時代へと動き始めたのです。</a:t>
            </a:r>
          </a:p>
          <a:p>
            <a:r>
              <a:rPr kumimoji="1" lang="ja-JP" altLang="ja-JP" sz="1200" kern="1200" dirty="0">
                <a:solidFill>
                  <a:schemeClr val="tx1"/>
                </a:solidFill>
                <a:effectLst/>
                <a:latin typeface="+mn-lt"/>
                <a:ea typeface="+mn-ea"/>
                <a:cs typeface="+mn-cs"/>
              </a:rPr>
              <a:t>その結果、それまで乱立していたアーキテクチャは</a:t>
            </a:r>
            <a:r>
              <a:rPr kumimoji="1" lang="en-US" altLang="ja-JP" sz="1200" kern="1200" dirty="0">
                <a:solidFill>
                  <a:schemeClr val="tx1"/>
                </a:solidFill>
                <a:effectLst/>
                <a:latin typeface="+mn-lt"/>
                <a:ea typeface="+mn-ea"/>
                <a:cs typeface="+mn-cs"/>
              </a:rPr>
              <a:t>Wintel</a:t>
            </a:r>
            <a:r>
              <a:rPr kumimoji="1" lang="ja-JP" altLang="ja-JP" sz="1200" kern="1200" dirty="0">
                <a:solidFill>
                  <a:schemeClr val="tx1"/>
                </a:solidFill>
                <a:effectLst/>
                <a:latin typeface="+mn-lt"/>
                <a:ea typeface="+mn-ea"/>
                <a:cs typeface="+mn-cs"/>
              </a:rPr>
              <a:t>に収斂し、さらなる技術の進化と大量生産によって、コンピュータの調達に必要なコスト（</a:t>
            </a:r>
            <a:r>
              <a:rPr kumimoji="1" lang="en-US" altLang="ja-JP" sz="1200" kern="1200" dirty="0">
                <a:solidFill>
                  <a:schemeClr val="tx1"/>
                </a:solidFill>
                <a:effectLst/>
                <a:latin typeface="+mn-lt"/>
                <a:ea typeface="+mn-ea"/>
                <a:cs typeface="+mn-cs"/>
              </a:rPr>
              <a:t>TCA: Total Cost of Acquisition</a:t>
            </a:r>
            <a:r>
              <a:rPr kumimoji="1" lang="ja-JP" altLang="ja-JP" sz="1200" kern="1200" dirty="0">
                <a:solidFill>
                  <a:schemeClr val="tx1"/>
                </a:solidFill>
                <a:effectLst/>
                <a:latin typeface="+mn-lt"/>
                <a:ea typeface="+mn-ea"/>
                <a:cs typeface="+mn-cs"/>
              </a:rPr>
              <a:t>）は、大幅に下がっていったのです。</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年代も半ば頃になると</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は一人一台、一社でメインフレームや多数のサーバーを所有する時代を向かえたのです。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TCA</a:t>
            </a:r>
            <a:r>
              <a:rPr kumimoji="1" lang="ja-JP" altLang="ja-JP" sz="1200" kern="1200" dirty="0">
                <a:solidFill>
                  <a:schemeClr val="tx1"/>
                </a:solidFill>
                <a:effectLst/>
                <a:latin typeface="+mn-lt"/>
                <a:ea typeface="+mn-ea"/>
                <a:cs typeface="+mn-cs"/>
              </a:rPr>
              <a:t>の低下と共にコンピュータは、ひとつの企業に大量に導入されるようになりました。その結果、コンピュータを置く設備やスペース、ソフトウェアの導入やバージョンアップ、トラブル対応、ネットワークの接続、バックアップ、セキュリティ対策など、所有することに伴う維持、管理のコスト（</a:t>
            </a:r>
            <a:r>
              <a:rPr kumimoji="1" lang="en-US" altLang="ja-JP" sz="1200" kern="1200" dirty="0">
                <a:solidFill>
                  <a:schemeClr val="tx1"/>
                </a:solidFill>
                <a:effectLst/>
                <a:latin typeface="+mn-lt"/>
                <a:ea typeface="+mn-ea"/>
                <a:cs typeface="+mn-cs"/>
              </a:rPr>
              <a:t>TCO: Total Cost of Ownership</a:t>
            </a:r>
            <a:r>
              <a:rPr kumimoji="1" lang="ja-JP" altLang="ja-JP" sz="1200" kern="1200" dirty="0">
                <a:solidFill>
                  <a:schemeClr val="tx1"/>
                </a:solidFill>
                <a:effectLst/>
                <a:latin typeface="+mn-lt"/>
                <a:ea typeface="+mn-ea"/>
                <a:cs typeface="+mn-cs"/>
              </a:rPr>
              <a:t>）が大幅に上昇することになりました。その金額は、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予算の</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7</a:t>
            </a:r>
            <a:r>
              <a:rPr kumimoji="1" lang="ja-JP" altLang="ja-JP" sz="1200" kern="1200" dirty="0">
                <a:solidFill>
                  <a:schemeClr val="tx1"/>
                </a:solidFill>
                <a:effectLst/>
                <a:latin typeface="+mn-lt"/>
                <a:ea typeface="+mn-ea"/>
                <a:cs typeface="+mn-cs"/>
              </a:rPr>
              <a:t>割に達するまでになってしまったのです。この事態に対処しなければなりません。そんなニーズの高まりの中に、クラウドが登場したのです。</a:t>
            </a:r>
          </a:p>
          <a:p>
            <a:pPr eaLnBrk="1" hangingPunct="1"/>
            <a:endParaRPr lang="ja-JP" altLang="en-US" dirty="0"/>
          </a:p>
        </p:txBody>
      </p:sp>
    </p:spTree>
    <p:extLst>
      <p:ext uri="{BB962C8B-B14F-4D97-AF65-F5344CB8AC3E}">
        <p14:creationId xmlns:p14="http://schemas.microsoft.com/office/powerpoint/2010/main" val="156266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は、業務効率を高めるためには、既に欠かせないものとなっています。また、企業の成長や競争力を維持するためのグローバル展開や新規事業への進出のためにも、</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なしでは対応できません。</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の範囲が広がり、その重要性が高まるほどに、災害やセキュリティへの対応も、これまでにも増して強く求められるようになりました。また、モバイルやビッグ・データといった、新しいテクノロジーへの対応も業務の現場から求め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こんな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需要の高まりとは裏腹に、企業内の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に責任を持つ情報システム部門は、ふたつの大きな問題を抱えています。そのひとつが、先ほど説明した</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の増大です。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への需要が高まれば、</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が増大します。それでも</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予算が増えるのであれば、何とか対処できます。しかし、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に関わるお金は、事業投資とはなかなか見做されず、経費として常に削減の圧力がかかっています。これが、もうひとつの問題です。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業務や経営の要請に応えたくても、「所有」している既存のシステムを維持管理するための</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にお金が掛かり過ぎて、応えることができません。しかも、</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予算が今後大きく増える見込みもありません。そんな問題を情報システム部門は抱えているのです。</a:t>
            </a:r>
          </a:p>
          <a:p>
            <a:r>
              <a:rPr kumimoji="1" lang="ja-JP" altLang="ja-JP" sz="1200" kern="1200" dirty="0">
                <a:solidFill>
                  <a:schemeClr val="tx1"/>
                </a:solidFill>
                <a:effectLst/>
                <a:latin typeface="+mn-lt"/>
                <a:ea typeface="+mn-ea"/>
                <a:cs typeface="+mn-cs"/>
              </a:rPr>
              <a:t>ならば、「所有」することを辞め、自分達で、システム資源の面倒をみなければ、</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は削減できるはずです。また、クラウドで提供されているプラットフォームやアプリケーションを使えば、開発工数の削減や、場合によっては開発さえも必要なくなります。そんな期待から、いま「使用」のクラウドへの注目が集まってい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3575393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情報システムを自社資産として「所有」することから外部サービスとして「使用」するようになると、システム資源の調達や変更が、簡単に行えるようになります。例えば、クラウド以前の「所有」の時代は、次のような多くの手順を踏まなくてはなりませんでした。</a:t>
            </a:r>
          </a:p>
          <a:p>
            <a:pPr lvl="0"/>
            <a:r>
              <a:rPr kumimoji="1" lang="ja-JP" altLang="ja-JP" sz="1200" kern="1200" dirty="0">
                <a:solidFill>
                  <a:schemeClr val="tx1"/>
                </a:solidFill>
                <a:effectLst/>
                <a:latin typeface="+mn-lt"/>
                <a:ea typeface="+mn-ea"/>
                <a:cs typeface="+mn-cs"/>
              </a:rPr>
              <a:t>リース期間に合わせ将来の需要を予測してサイジングする。</a:t>
            </a:r>
          </a:p>
          <a:p>
            <a:pPr lvl="0"/>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ベンダーにシステム構成の提案を求め見積を依頼し価格交渉を行う。</a:t>
            </a:r>
          </a:p>
          <a:p>
            <a:pPr lvl="0"/>
            <a:r>
              <a:rPr kumimoji="1" lang="ja-JP" altLang="ja-JP" sz="1200" kern="1200" dirty="0">
                <a:solidFill>
                  <a:schemeClr val="tx1"/>
                </a:solidFill>
                <a:effectLst/>
                <a:latin typeface="+mn-lt"/>
                <a:ea typeface="+mn-ea"/>
                <a:cs typeface="+mn-cs"/>
              </a:rPr>
              <a:t>稟議書を作成して承認・決済の手続きを行う。</a:t>
            </a:r>
          </a:p>
          <a:p>
            <a:pPr lvl="0"/>
            <a:r>
              <a:rPr kumimoji="1" lang="ja-JP" altLang="ja-JP" sz="1200" kern="1200" dirty="0">
                <a:solidFill>
                  <a:schemeClr val="tx1"/>
                </a:solidFill>
                <a:effectLst/>
                <a:latin typeface="+mn-lt"/>
                <a:ea typeface="+mn-ea"/>
                <a:cs typeface="+mn-cs"/>
              </a:rPr>
              <a:t>決定した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ベンダーに発注する。</a:t>
            </a:r>
          </a:p>
          <a:p>
            <a:pPr lvl="0"/>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ベンダーはメーカーに調達を依頼する。</a:t>
            </a:r>
          </a:p>
          <a:p>
            <a:pPr lvl="0"/>
            <a:r>
              <a:rPr kumimoji="1" lang="ja-JP" altLang="ja-JP" sz="1200" kern="1200" dirty="0">
                <a:solidFill>
                  <a:schemeClr val="tx1"/>
                </a:solidFill>
                <a:effectLst/>
                <a:latin typeface="+mn-lt"/>
                <a:ea typeface="+mn-ea"/>
                <a:cs typeface="+mn-cs"/>
              </a:rPr>
              <a:t>調達した機器をキッティングする。</a:t>
            </a:r>
          </a:p>
          <a:p>
            <a:pPr lvl="0"/>
            <a:r>
              <a:rPr kumimoji="1" lang="ja-JP" altLang="ja-JP" sz="1200" kern="1200" dirty="0">
                <a:solidFill>
                  <a:schemeClr val="tx1"/>
                </a:solidFill>
                <a:effectLst/>
                <a:latin typeface="+mn-lt"/>
                <a:ea typeface="+mn-ea"/>
                <a:cs typeface="+mn-cs"/>
              </a:rPr>
              <a:t>ユーザー企業のオンサイトに据え付け、ソフトウェアの導入や設定を行う。</a:t>
            </a:r>
          </a:p>
          <a:p>
            <a:pPr lvl="0"/>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そのため、調達には数週間から数ヶ月かかりました。一方、クラウドであれば、実に簡単です。</a:t>
            </a:r>
          </a:p>
          <a:p>
            <a:pPr lvl="0"/>
            <a:r>
              <a:rPr kumimoji="1" lang="ja-JP" altLang="ja-JP" sz="1200" kern="1200" dirty="0">
                <a:solidFill>
                  <a:schemeClr val="tx1"/>
                </a:solidFill>
                <a:effectLst/>
                <a:latin typeface="+mn-lt"/>
                <a:ea typeface="+mn-ea"/>
                <a:cs typeface="+mn-cs"/>
              </a:rPr>
              <a:t>当面必要なリソースを考えてサイジングをおこなう。</a:t>
            </a:r>
          </a:p>
          <a:p>
            <a:pPr lvl="0"/>
            <a:r>
              <a:rPr kumimoji="1" lang="ja-JP" altLang="ja-JP" sz="1200" kern="1200" dirty="0">
                <a:solidFill>
                  <a:schemeClr val="tx1"/>
                </a:solidFill>
                <a:effectLst/>
                <a:latin typeface="+mn-lt"/>
                <a:ea typeface="+mn-ea"/>
                <a:cs typeface="+mn-cs"/>
              </a:rPr>
              <a:t>クラウド・サービスの</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に表示されるメニュー画面（セルフ・サービス・ポータル）からシステム構成を選択する。</a:t>
            </a:r>
          </a:p>
          <a:p>
            <a:pPr lvl="0"/>
            <a:r>
              <a:rPr kumimoji="1" lang="ja-JP" altLang="ja-JP" sz="1200" kern="1200" dirty="0">
                <a:solidFill>
                  <a:schemeClr val="tx1"/>
                </a:solidFill>
                <a:effectLst/>
                <a:latin typeface="+mn-lt"/>
                <a:ea typeface="+mn-ea"/>
                <a:cs typeface="+mn-cs"/>
              </a:rPr>
              <a:t>その画面からセキュリティのレベルやバックアップのタイミングなど運用に関わる項目を設定する。</a:t>
            </a:r>
          </a:p>
          <a:p>
            <a:pPr lvl="0"/>
            <a:r>
              <a:rPr kumimoji="1" lang="ja-JP" altLang="ja-JP" sz="1200" kern="1200" dirty="0">
                <a:solidFill>
                  <a:schemeClr val="tx1"/>
                </a:solidFill>
                <a:effectLst/>
                <a:latin typeface="+mn-lt"/>
                <a:ea typeface="+mn-ea"/>
                <a:cs typeface="+mn-cs"/>
              </a:rPr>
              <a:t>調達ボタンを押す。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間、数分から数十分といったところでしょう。あっという間です。使用量が増える、運用の要件が変わるなど、変更があれば、その都度メニュー画面で設定し直すことができるので、予測できない未来まで考えて、サイジングする必要はありません。また、電気代のように使用量に応じて支払う料金制度ですから、必要なくなれば、いつでも辞められますので、初期投資リスクを抑えることができます。つまり、クラウドは、「システム資源を調達するための</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38</a:t>
            </a:fld>
            <a:endParaRPr kumimoji="1" lang="ja-JP" altLang="en-US"/>
          </a:p>
        </p:txBody>
      </p:sp>
    </p:spTree>
    <p:extLst>
      <p:ext uri="{BB962C8B-B14F-4D97-AF65-F5344CB8AC3E}">
        <p14:creationId xmlns:p14="http://schemas.microsoft.com/office/powerpoint/2010/main" val="3859273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クラウドの魅力として、費用対効果の高さがあります。従来の「所有」を前提としたシステム資源は、調達すれば資産となり一定期間で償却しなければならず、その間、新しいものに置き換えることはできません。しかし、システム機器の性能は、「</a:t>
            </a:r>
            <a:r>
              <a:rPr kumimoji="1" lang="en-US" altLang="ja-JP" sz="1200" kern="1200" dirty="0">
                <a:solidFill>
                  <a:schemeClr val="tx1"/>
                </a:solidFill>
                <a:effectLst/>
                <a:latin typeface="+mn-lt"/>
                <a:ea typeface="+mn-ea"/>
                <a:cs typeface="+mn-cs"/>
              </a:rPr>
              <a:t>18</a:t>
            </a:r>
            <a:r>
              <a:rPr kumimoji="1" lang="ja-JP" altLang="ja-JP" sz="1200" kern="1200" dirty="0">
                <a:solidFill>
                  <a:schemeClr val="tx1"/>
                </a:solidFill>
                <a:effectLst/>
                <a:latin typeface="+mn-lt"/>
                <a:ea typeface="+mn-ea"/>
                <a:cs typeface="+mn-cs"/>
              </a:rPr>
              <a:t>か月ごとに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倍になる」というムーアの法則に当てはめれば、</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年間で</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倍になります。つまり資産化するとコストパフォーマンスは購入時点から劣化し始め、償却期間中は改善の恩恵を享受できないのです。</a:t>
            </a:r>
          </a:p>
          <a:p>
            <a:r>
              <a:rPr kumimoji="1" lang="ja-JP" altLang="ja-JP" sz="1200" kern="1200" dirty="0">
                <a:solidFill>
                  <a:schemeClr val="tx1"/>
                </a:solidFill>
                <a:effectLst/>
                <a:latin typeface="+mn-lt"/>
                <a:ea typeface="+mn-ea"/>
                <a:cs typeface="+mn-cs"/>
              </a:rPr>
              <a:t>これは、ハードウエアに限らず、ソフトウェアもライセンス資産として保有してしまえば、より機能の優れたものが出現しても、簡単には置き換えることができません。また、バージョンアップの制約や新たな脅威に対するセキュリティ対策、サポートにも問題をきたす場合があります。</a:t>
            </a:r>
          </a:p>
          <a:p>
            <a:r>
              <a:rPr kumimoji="1" lang="ja-JP" altLang="ja-JP" sz="1200" kern="1200" dirty="0">
                <a:solidFill>
                  <a:schemeClr val="tx1"/>
                </a:solidFill>
                <a:effectLst/>
                <a:latin typeface="+mn-lt"/>
                <a:ea typeface="+mn-ea"/>
                <a:cs typeface="+mn-cs"/>
              </a:rPr>
              <a:t>一方クラウドは、共用が前提です。クラウド事業者は、自社のサービスに合わせ無駄な機能や部材を極力そぎ落とした特注の標準仕様の機器を大量に発注し、低価格で購入しています。さらに、徹底した自動化により人件費を減らしています。また、継続的に最新機器を追加導入し、順次古いものと入れ替え、コストパフォーマンスの継続的改善を行っています。たとえば、世界最大のクラウド事業者である</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年のサービス開始以来、</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回を超える値下げを繰り返してきました。見方を変えれば、クラウドを利用すれば、使える費用が同じであれば、数年後には何倍もの資源を最新の環境で利用できるのです。</a:t>
            </a:r>
          </a:p>
          <a:p>
            <a:r>
              <a:rPr kumimoji="1" lang="ja-JP" altLang="ja-JP" sz="1200" kern="1200" dirty="0">
                <a:solidFill>
                  <a:schemeClr val="tx1"/>
                </a:solidFill>
                <a:effectLst/>
                <a:latin typeface="+mn-lt"/>
                <a:ea typeface="+mn-ea"/>
                <a:cs typeface="+mn-cs"/>
              </a:rPr>
              <a:t>もちろん、すでに所有しているシステムをクラウドに置き換えるにはコストがかかりますが、一旦移行すれば、費用対効果の改善を長期的かつ継続的に享受できるわけです。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2076593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【図解】コレ一枚で分かるクラウド・コンピューティングのビジネス・モデル</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をビジネス・モデルとして捉えてみると、「システム資源の共同購買」の仕組みと、それを容易に利用できるようにするための「サービス化」の仕組みの組合せと考えることができる。</a:t>
            </a:r>
          </a:p>
          <a:p>
            <a:r>
              <a:rPr kumimoji="1" lang="ja-JP" altLang="ja-JP" sz="1200" kern="1200" dirty="0">
                <a:solidFill>
                  <a:schemeClr val="tx1"/>
                </a:solidFill>
                <a:effectLst/>
                <a:latin typeface="+mn-lt"/>
                <a:ea typeface="+mn-ea"/>
                <a:cs typeface="+mn-cs"/>
              </a:rPr>
              <a:t>「システム資源の共同購買」とは、一社あるいはひとつの組織でシステム資源を調達するのではなく、共同で大量購入し調達コストを下げると共に、共用することで設備や運用管理のコストを低減しようということだ。そのため、システム機器類の徹底した標準化をすすめ大量購買することで低コストでの調達を実現し、運用管理負担の低減を図っている。</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場合、数百万台のサーバーを保有していると言われているが、サーバーの故障や老朽化に伴う入れ替えや追加増設を考えると、年間十数万台から数十万台のサーバーを購入していると考えられる。世界におけるサーバーの年間出荷台数が、</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万台程度であることから考えると、その多さは驚異的と言えるだろう。当然、市販品を購入することはなく、</a:t>
            </a:r>
            <a:r>
              <a:rPr kumimoji="1" lang="en-US" altLang="ja-JP" sz="1200" kern="1200" dirty="0">
                <a:solidFill>
                  <a:schemeClr val="tx1"/>
                </a:solidFill>
                <a:effectLst/>
                <a:latin typeface="+mn-lt"/>
                <a:ea typeface="+mn-ea"/>
                <a:cs typeface="+mn-cs"/>
              </a:rPr>
              <a:t>ODM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Original Design Manufacturing</a:t>
            </a:r>
            <a:r>
              <a:rPr kumimoji="1" lang="ja-JP" altLang="ja-JP" sz="1200" kern="1200" dirty="0">
                <a:solidFill>
                  <a:schemeClr val="tx1"/>
                </a:solidFill>
                <a:effectLst/>
                <a:latin typeface="+mn-lt"/>
                <a:ea typeface="+mn-ea"/>
                <a:cs typeface="+mn-cs"/>
              </a:rPr>
              <a:t>）での調達となることから、量産効果も期待できさらに低コストでの調達を実現している。</a:t>
            </a:r>
          </a:p>
          <a:p>
            <a:r>
              <a:rPr kumimoji="1" lang="en-US" altLang="ja-JP" sz="1200" u="sng" kern="1200" dirty="0">
                <a:solidFill>
                  <a:schemeClr val="tx1"/>
                </a:solidFill>
                <a:effectLst/>
                <a:latin typeface="+mn-lt"/>
                <a:ea typeface="+mn-ea"/>
                <a:cs typeface="+mn-cs"/>
                <a:hlinkClick r:id="rId3"/>
              </a:rPr>
              <a:t>http://itpro.nikkeibp.co.jp/atcl/news/14/112001992/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また、多くの企業との共同利用となることから負荷の分散や平準化が期待できる。そのため、企業が個別に調達することに比べ調達台数の抑制も期待でき、低コスト化にも貢献していると考えられる。</a:t>
            </a:r>
          </a:p>
          <a:p>
            <a:r>
              <a:rPr kumimoji="1" lang="ja-JP" altLang="ja-JP" sz="1200" kern="1200" dirty="0">
                <a:solidFill>
                  <a:schemeClr val="tx1"/>
                </a:solidFill>
                <a:effectLst/>
                <a:latin typeface="+mn-lt"/>
                <a:ea typeface="+mn-ea"/>
                <a:cs typeface="+mn-cs"/>
              </a:rPr>
              <a:t>一方、「サービス化」は、このシステム資源をサービスとして利用できることだ。つまり、物理的な作業を伴わずソフトウェアの設定だけでシステム資源の調達や構成変更を可能にしている。これを支えている仕組みが、</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a:t>
            </a:r>
            <a:r>
              <a:rPr kumimoji="1" lang="en-US" altLang="ja-JP" sz="1200" kern="1200" dirty="0" err="1">
                <a:solidFill>
                  <a:schemeClr val="tx1"/>
                </a:solidFill>
                <a:effectLst/>
                <a:latin typeface="+mn-lt"/>
                <a:ea typeface="+mn-ea"/>
                <a:cs typeface="+mn-cs"/>
              </a:rPr>
              <a:t>Inftastracture</a:t>
            </a:r>
            <a:r>
              <a:rPr kumimoji="1" lang="ja-JP" altLang="ja-JP" sz="1200" kern="1200" dirty="0">
                <a:solidFill>
                  <a:schemeClr val="tx1"/>
                </a:solidFill>
                <a:effectLst/>
                <a:latin typeface="+mn-lt"/>
                <a:ea typeface="+mn-ea"/>
                <a:cs typeface="+mn-cs"/>
              </a:rPr>
              <a:t>）の技術だ。こちらについては、昨日の記事を参考にしていだきたい。</a:t>
            </a:r>
          </a:p>
          <a:p>
            <a:r>
              <a:rPr kumimoji="1" lang="en-US" altLang="ja-JP" sz="1200" kern="1200" dirty="0">
                <a:solidFill>
                  <a:schemeClr val="tx1"/>
                </a:solidFill>
                <a:effectLst/>
                <a:latin typeface="+mn-lt"/>
                <a:ea typeface="+mn-ea"/>
                <a:cs typeface="+mn-cs"/>
              </a:rPr>
              <a:t>&gt;&gt; </a:t>
            </a:r>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枚で分かる</a:t>
            </a:r>
            <a:r>
              <a:rPr kumimoji="1" lang="en-US" altLang="ja-JP" sz="1200" kern="1200" dirty="0">
                <a:solidFill>
                  <a:schemeClr val="tx1"/>
                </a:solidFill>
                <a:effectLst/>
                <a:latin typeface="+mn-lt"/>
                <a:ea typeface="+mn-ea"/>
                <a:cs typeface="+mn-cs"/>
              </a:rPr>
              <a:t>SDI</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http://</a:t>
            </a:r>
            <a:r>
              <a:rPr kumimoji="1" lang="en-US" altLang="ja-JP" sz="1200" kern="1200" dirty="0" err="1">
                <a:solidFill>
                  <a:schemeClr val="tx1"/>
                </a:solidFill>
                <a:effectLst/>
                <a:latin typeface="+mn-lt"/>
                <a:ea typeface="+mn-ea"/>
                <a:cs typeface="+mn-cs"/>
              </a:rPr>
              <a:t>blogs.itmedia.co.jp</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itsolutionjuku</a:t>
            </a:r>
            <a:r>
              <a:rPr kumimoji="1" lang="en-US" altLang="ja-JP" sz="1200" kern="1200" dirty="0">
                <a:solidFill>
                  <a:schemeClr val="tx1"/>
                </a:solidFill>
                <a:effectLst/>
                <a:latin typeface="+mn-lt"/>
                <a:ea typeface="+mn-ea"/>
                <a:cs typeface="+mn-cs"/>
              </a:rPr>
              <a:t>/2015/05/</a:t>
            </a:r>
            <a:r>
              <a:rPr kumimoji="1" lang="en-US" altLang="ja-JP" sz="1200" kern="1200" dirty="0" err="1">
                <a:solidFill>
                  <a:schemeClr val="tx1"/>
                </a:solidFill>
                <a:effectLst/>
                <a:latin typeface="+mn-lt"/>
                <a:ea typeface="+mn-ea"/>
                <a:cs typeface="+mn-cs"/>
              </a:rPr>
              <a:t>sdi.html</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仕組みにより、運用や調達の自動化・自律化を実現し、必要な時に必要なリソースをオンデマンドで調達できるようにしている。さらに、従量課金により使った分だけの支払いとなることから、システム資源調達における初期投資リスクを回避することができる。</a:t>
            </a:r>
          </a:p>
          <a:p>
            <a:r>
              <a:rPr kumimoji="1" lang="ja-JP" altLang="ja-JP" sz="1200" kern="1200" dirty="0">
                <a:solidFill>
                  <a:schemeClr val="tx1"/>
                </a:solidFill>
                <a:effectLst/>
                <a:latin typeface="+mn-lt"/>
                <a:ea typeface="+mn-ea"/>
                <a:cs typeface="+mn-cs"/>
              </a:rPr>
              <a:t>クラウド・コンピューティングは、このような「システム資源の共同購買」と「サービス化」により、システム資源の低コストでの調達を実現し、変更への俊敏性を確保し、需要の変動にも即応できるスケラビリティを確保している。</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807308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【図解】コレ１枚でわかるクラウドがもたらす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の新たな価値</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クラウド・コンピューティングの登場により、私たちの日常やビジネスにおける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の価値が大きく変化しつつあります。</a:t>
            </a:r>
          </a:p>
          <a:p>
            <a:r>
              <a:rPr kumimoji="1" lang="ja-JP" altLang="ja-JP" sz="1200" kern="1200" dirty="0">
                <a:solidFill>
                  <a:schemeClr val="tx1"/>
                </a:solidFill>
                <a:effectLst/>
                <a:latin typeface="+mn-lt"/>
                <a:ea typeface="+mn-ea"/>
                <a:cs typeface="+mn-cs"/>
              </a:rPr>
              <a:t>クラウドは、システム資源の価格破壊をもたらしました。例えば、世界最大のクラウド・サービス事業者である</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Amazon Web Services</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年のサービス開始以来、約</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回、一貫して値下げを繰り返しています。これに追従するように、</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も値下げを繰り返し、熾烈な価格競争を展開しています。コンピューター機器の販売ビジネスでは、到底まねのできない価格競争と言えるでしょう。また、システム資源の調達や運用を従量課金型のサービスとして提供することで、ユーザー企業は、必要最小限のシステム資源を、僅かな運用管理負担で利用できるようになったのです。</a:t>
            </a:r>
          </a:p>
          <a:p>
            <a:r>
              <a:rPr kumimoji="1" lang="ja-JP" altLang="ja-JP" sz="1200" kern="1200" dirty="0">
                <a:solidFill>
                  <a:schemeClr val="tx1"/>
                </a:solidFill>
                <a:effectLst/>
                <a:latin typeface="+mn-lt"/>
                <a:ea typeface="+mn-ea"/>
                <a:cs typeface="+mn-cs"/>
              </a:rPr>
              <a:t>かつて、情報システムを構築し使用するためには、システム資源を購入し、運用管理の専門家を雇わなくてはなりませんでした。それなりの初期投資リスクを覚悟して、取り組まなければならなかったのです。しかし、クラウドの登場によりこの常識は覆されました。そのため、これまで</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の利用に二の足を踏んでいた業務領域や新規事業への適用が拡大しつつあります。</a:t>
            </a:r>
          </a:p>
          <a:p>
            <a:r>
              <a:rPr kumimoji="1" lang="ja-JP" altLang="ja-JP" sz="1200" kern="1200" dirty="0">
                <a:solidFill>
                  <a:schemeClr val="tx1"/>
                </a:solidFill>
                <a:effectLst/>
                <a:latin typeface="+mn-lt"/>
                <a:ea typeface="+mn-ea"/>
                <a:cs typeface="+mn-cs"/>
              </a:rPr>
              <a:t>また、スタートアップ企業にとっては、「失敗のコスト」が大きく低減し、容易にチャレンジできる環境が与えられるようになりました。</a:t>
            </a:r>
          </a:p>
          <a:p>
            <a:r>
              <a:rPr kumimoji="1" lang="ja-JP" altLang="ja-JP" sz="1200" kern="1200" dirty="0">
                <a:solidFill>
                  <a:schemeClr val="tx1"/>
                </a:solidFill>
                <a:effectLst/>
                <a:latin typeface="+mn-lt"/>
                <a:ea typeface="+mn-ea"/>
                <a:cs typeface="+mn-cs"/>
              </a:rPr>
              <a:t>新規事業の成功確率は、１千回に数回といわれるほどハードルの高いものです。そのため、初期投資リスクが大きな時代には、新規事業へのチャレンジは、慎重にならざるを得ず、また、膨大なスタートアップ資金を調達しなければなりませんでした。しかし、クラウドの普及により、少ない初期投資コストで、様々なアイデアを試してみることができるようになったのです。</a:t>
            </a:r>
          </a:p>
          <a:p>
            <a:r>
              <a:rPr kumimoji="1" lang="ja-JP" altLang="ja-JP" sz="1200" kern="1200" dirty="0">
                <a:solidFill>
                  <a:schemeClr val="tx1"/>
                </a:solidFill>
                <a:effectLst/>
                <a:latin typeface="+mn-lt"/>
                <a:ea typeface="+mn-ea"/>
                <a:cs typeface="+mn-cs"/>
              </a:rPr>
              <a:t>このように「失敗のコスト」が、低減することでチャレンジが促され、成功確率は変わらなくても、チャレンジの回数が増えることで、成功の回数も増えつつあります。その結果、イノベーションは促進され、適用業務領域を拡大しています。また、</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の普及により、高度なシステム機能を１から作り込まなくてもクラウド・サービスとして利用し、これを組み合わせることで、新たなサービスを作れる時代になりました。これによりシステム開発や運用管理と言っ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の難しさは隠蔽され、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利用者の裾野をこれまでになく拡大しつつあります。</a:t>
            </a:r>
          </a:p>
          <a:p>
            <a:r>
              <a:rPr kumimoji="1" lang="ja-JP" altLang="ja-JP" sz="1200" kern="1200" dirty="0">
                <a:solidFill>
                  <a:schemeClr val="tx1"/>
                </a:solidFill>
                <a:effectLst/>
                <a:latin typeface="+mn-lt"/>
                <a:ea typeface="+mn-ea"/>
                <a:cs typeface="+mn-cs"/>
              </a:rPr>
              <a:t>これに伴い、ビジネスや日常における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の価値は、向上してゆきます。同時に、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は、その存在自身を隠蔽化してしまうほどに、私たちの周囲や環境に溶け込む「</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のアンビエント化」をもたらしつつあると言えるでしょう。</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の価値は、これまでにも増して大きくなってゆきます。しかし、このような価値を生みだすことを目的とせず、工数提供という手段を価値と捉えるビジネスは、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の「サービス化」と、それに伴う「難しさの隠蔽」によって、ビジネス・チャンスを失ってゆくことを覚悟しなければならないでしょう。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41</a:t>
            </a:fld>
            <a:endParaRPr kumimoji="1" lang="ja-JP" altLang="en-US"/>
          </a:p>
        </p:txBody>
      </p:sp>
    </p:spTree>
    <p:extLst>
      <p:ext uri="{BB962C8B-B14F-4D97-AF65-F5344CB8AC3E}">
        <p14:creationId xmlns:p14="http://schemas.microsoft.com/office/powerpoint/2010/main" val="424857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414799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14400" eaLnBrk="0" hangingPunct="0">
              <a:defRPr sz="1300">
                <a:solidFill>
                  <a:srgbClr val="484848"/>
                </a:solidFill>
                <a:latin typeface="Arial" charset="0"/>
                <a:ea typeface="HG丸ｺﾞｼｯｸM-PRO" pitchFamily="50" charset="-128"/>
              </a:defRPr>
            </a:lvl1pPr>
            <a:lvl2pPr marL="709684" indent="-272956" defTabSz="914400" eaLnBrk="0" hangingPunct="0">
              <a:defRPr sz="1300">
                <a:solidFill>
                  <a:srgbClr val="484848"/>
                </a:solidFill>
                <a:latin typeface="Arial" charset="0"/>
                <a:ea typeface="HG丸ｺﾞｼｯｸM-PRO" pitchFamily="50" charset="-128"/>
              </a:defRPr>
            </a:lvl2pPr>
            <a:lvl3pPr marL="1091822" indent="-218364" defTabSz="914400" eaLnBrk="0" hangingPunct="0">
              <a:defRPr sz="1300">
                <a:solidFill>
                  <a:srgbClr val="484848"/>
                </a:solidFill>
                <a:latin typeface="Arial" charset="0"/>
                <a:ea typeface="HG丸ｺﾞｼｯｸM-PRO" pitchFamily="50" charset="-128"/>
              </a:defRPr>
            </a:lvl3pPr>
            <a:lvl4pPr marL="1528552" indent="-218364" defTabSz="914400" eaLnBrk="0" hangingPunct="0">
              <a:defRPr sz="1300">
                <a:solidFill>
                  <a:srgbClr val="484848"/>
                </a:solidFill>
                <a:latin typeface="Arial" charset="0"/>
                <a:ea typeface="HG丸ｺﾞｼｯｸM-PRO" pitchFamily="50" charset="-128"/>
              </a:defRPr>
            </a:lvl4pPr>
            <a:lvl5pPr marL="1965280" indent="-218364" defTabSz="914400" eaLnBrk="0" hangingPunct="0">
              <a:defRPr sz="1300">
                <a:solidFill>
                  <a:srgbClr val="484848"/>
                </a:solidFill>
                <a:latin typeface="Arial" charset="0"/>
                <a:ea typeface="HG丸ｺﾞｼｯｸM-PRO" pitchFamily="50" charset="-128"/>
              </a:defRPr>
            </a:lvl5pPr>
            <a:lvl6pPr marL="2402009"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6pPr>
            <a:lvl7pPr marL="2838736"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7pPr>
            <a:lvl8pPr marL="3275467"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8pPr>
            <a:lvl9pPr marL="3712195"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9pPr>
          </a:lstStyle>
          <a:p>
            <a:pPr eaLnBrk="1" hangingPunct="1"/>
            <a:fld id="{9B7374D8-E40D-48C9-91BB-3982210BAA48}" type="slidenum">
              <a:rPr lang="ja-JP" altLang="en-US" sz="1200">
                <a:solidFill>
                  <a:prstClr val="black"/>
                </a:solidFill>
                <a:ea typeface="ＭＳ Ｐゴシック" pitchFamily="50" charset="-128"/>
              </a:rPr>
              <a:pPr eaLnBrk="1" hangingPunct="1"/>
              <a:t>43</a:t>
            </a:fld>
            <a:endParaRPr lang="en-US" altLang="ja-JP" sz="1200" dirty="0">
              <a:solidFill>
                <a:prstClr val="black"/>
              </a:solidFill>
              <a:ea typeface="ＭＳ Ｐゴシック" pitchFamily="50" charset="-128"/>
            </a:endParaRPr>
          </a:p>
        </p:txBody>
      </p:sp>
      <p:sp>
        <p:nvSpPr>
          <p:cNvPr id="81923" name="Rectangle 2"/>
          <p:cNvSpPr>
            <a:spLocks noGrp="1" noRot="1" noChangeAspect="1" noChangeArrowheads="1" noTextEdit="1"/>
          </p:cNvSpPr>
          <p:nvPr>
            <p:ph type="sldImg"/>
          </p:nvPr>
        </p:nvSpPr>
        <p:spPr>
          <a:xfrm>
            <a:off x="1143000" y="685800"/>
            <a:ext cx="4575175" cy="3430588"/>
          </a:xfrm>
          <a:ln/>
        </p:spPr>
      </p:sp>
      <p:sp>
        <p:nvSpPr>
          <p:cNvPr id="81924" name="Rectangle 3"/>
          <p:cNvSpPr>
            <a:spLocks noGrp="1" noChangeArrowheads="1"/>
          </p:cNvSpPr>
          <p:nvPr>
            <p:ph type="body" idx="1"/>
          </p:nvPr>
        </p:nvSpPr>
        <p:spPr>
          <a:xfrm>
            <a:off x="915040" y="4343441"/>
            <a:ext cx="5027920" cy="4115603"/>
          </a:xfrm>
          <a:noFill/>
        </p:spPr>
        <p:txBody>
          <a:bodyPr/>
          <a:lstStyle/>
          <a:p>
            <a:r>
              <a:rPr kumimoji="1" lang="ja-JP" altLang="ja-JP" sz="1200" kern="1200" dirty="0">
                <a:solidFill>
                  <a:schemeClr val="tx1"/>
                </a:solidFill>
                <a:effectLst/>
                <a:latin typeface="+mn-lt"/>
                <a:ea typeface="+mn-ea"/>
                <a:cs typeface="+mn-cs"/>
              </a:rPr>
              <a:t>「クラウド・コンピューティング」という言葉は、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を努めていたエリック・シュミットのスピーチがきっかけで使われるようになったことは、前述のとおりです。新しい言葉が大好きな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業界は、時代の変化や自分達の先進性を喧伝し自社の製品やサービスを売り込むためのキャッチコピーとして、この言葉を盛んに使うようになりました。そのおかげで、各社各様の定義が生まれ、市場に様々な誤解や混乱を生みだしてしまったのです。</a:t>
            </a:r>
          </a:p>
          <a:p>
            <a:r>
              <a:rPr kumimoji="1" lang="en-US" altLang="ja-JP" sz="1200" kern="1200" dirty="0">
                <a:solidFill>
                  <a:schemeClr val="tx1"/>
                </a:solidFill>
                <a:effectLst/>
                <a:latin typeface="+mn-lt"/>
                <a:ea typeface="+mn-ea"/>
                <a:cs typeface="+mn-cs"/>
              </a:rPr>
              <a:t>2009</a:t>
            </a:r>
            <a:r>
              <a:rPr kumimoji="1" lang="ja-JP" altLang="ja-JP" sz="1200" kern="1200" dirty="0">
                <a:solidFill>
                  <a:schemeClr val="tx1"/>
                </a:solidFill>
                <a:effectLst/>
                <a:latin typeface="+mn-lt"/>
                <a:ea typeface="+mn-ea"/>
                <a:cs typeface="+mn-cs"/>
              </a:rPr>
              <a:t>年、こんな混乱に終止符を打ち、業界の健全な発展を意図し、米国商務省の配下にある国立標準技術研究所</a:t>
            </a:r>
            <a:r>
              <a:rPr kumimoji="1" lang="en-US" altLang="ja-JP" sz="1200" kern="1200" dirty="0">
                <a:solidFill>
                  <a:schemeClr val="tx1"/>
                </a:solidFill>
                <a:effectLst/>
                <a:latin typeface="+mn-lt"/>
                <a:ea typeface="+mn-ea"/>
                <a:cs typeface="+mn-cs"/>
              </a:rPr>
              <a:t>(National Institute of Standards and Technology : </a:t>
            </a:r>
            <a:r>
              <a:rPr kumimoji="1" lang="ja-JP" altLang="ja-JP" sz="1200" kern="1200" dirty="0">
                <a:solidFill>
                  <a:schemeClr val="tx1"/>
                </a:solidFill>
                <a:effectLst/>
                <a:latin typeface="+mn-lt"/>
                <a:ea typeface="+mn-ea"/>
                <a:cs typeface="+mn-cs"/>
              </a:rPr>
              <a:t>通称</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が、「クラウドの定義</a:t>
            </a:r>
            <a:r>
              <a:rPr kumimoji="1" lang="en-US" altLang="ja-JP" sz="1200" kern="1200" dirty="0">
                <a:solidFill>
                  <a:schemeClr val="tx1"/>
                </a:solidFill>
                <a:effectLst/>
                <a:latin typeface="+mn-lt"/>
                <a:ea typeface="+mn-ea"/>
                <a:cs typeface="+mn-cs"/>
              </a:rPr>
              <a:t>(The NIST Definition of Cloud Computing)</a:t>
            </a:r>
            <a:r>
              <a:rPr kumimoji="1" lang="ja-JP" altLang="ja-JP" sz="1200" kern="1200" dirty="0">
                <a:solidFill>
                  <a:schemeClr val="tx1"/>
                </a:solidFill>
                <a:effectLst/>
                <a:latin typeface="+mn-lt"/>
                <a:ea typeface="+mn-ea"/>
                <a:cs typeface="+mn-cs"/>
              </a:rPr>
              <a:t>」を発表、いまでは、広く受け入れられています。この定義は、決して特定の技術や規格を意味するものではなく、考え方の枠組みとして、捉えておくといいでしょう。</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の定義には、次のような記述があります。</a:t>
            </a:r>
          </a:p>
          <a:p>
            <a:r>
              <a:rPr kumimoji="1" lang="ja-JP" altLang="ja-JP" sz="1200" kern="1200" dirty="0">
                <a:solidFill>
                  <a:schemeClr val="tx1"/>
                </a:solidFill>
                <a:effectLst/>
                <a:latin typeface="+mn-lt"/>
                <a:ea typeface="+mn-ea"/>
                <a:cs typeface="+mn-cs"/>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a:t>
            </a:r>
          </a:p>
          <a:p>
            <a:r>
              <a:rPr kumimoji="1" lang="ja-JP" altLang="ja-JP" sz="1200" kern="1200" dirty="0">
                <a:solidFill>
                  <a:schemeClr val="tx1"/>
                </a:solidFill>
                <a:effectLst/>
                <a:latin typeface="+mn-lt"/>
                <a:ea typeface="+mn-ea"/>
                <a:cs typeface="+mn-cs"/>
              </a:rPr>
              <a:t>ひと言で言えば、「コンピューティング資源を必要なとき必要なだけ簡単に使える仕組み」ということです。さらに、様々なクラウドの利用形態を「サービス・モデル</a:t>
            </a:r>
            <a:r>
              <a:rPr kumimoji="1" lang="en-US" altLang="ja-JP" sz="1200" kern="1200" dirty="0">
                <a:solidFill>
                  <a:schemeClr val="tx1"/>
                </a:solidFill>
                <a:effectLst/>
                <a:latin typeface="+mn-lt"/>
                <a:ea typeface="+mn-ea"/>
                <a:cs typeface="+mn-cs"/>
              </a:rPr>
              <a:t>(Service Model)</a:t>
            </a:r>
            <a:r>
              <a:rPr kumimoji="1" lang="ja-JP" altLang="ja-JP" sz="1200" kern="1200" dirty="0">
                <a:solidFill>
                  <a:schemeClr val="tx1"/>
                </a:solidFill>
                <a:effectLst/>
                <a:latin typeface="+mn-lt"/>
                <a:ea typeface="+mn-ea"/>
                <a:cs typeface="+mn-cs"/>
              </a:rPr>
              <a:t>」と「配置モデル</a:t>
            </a:r>
            <a:r>
              <a:rPr kumimoji="1" lang="en-US" altLang="ja-JP" sz="1200" kern="1200" dirty="0">
                <a:solidFill>
                  <a:schemeClr val="tx1"/>
                </a:solidFill>
                <a:effectLst/>
                <a:latin typeface="+mn-lt"/>
                <a:ea typeface="+mn-ea"/>
                <a:cs typeface="+mn-cs"/>
              </a:rPr>
              <a:t>(Deployment Model)</a:t>
            </a:r>
            <a:r>
              <a:rPr kumimoji="1" lang="ja-JP" altLang="ja-JP" sz="1200" kern="1200" dirty="0">
                <a:solidFill>
                  <a:schemeClr val="tx1"/>
                </a:solidFill>
                <a:effectLst/>
                <a:latin typeface="+mn-lt"/>
                <a:ea typeface="+mn-ea"/>
                <a:cs typeface="+mn-cs"/>
              </a:rPr>
              <a:t>」に分類、また、クラウドに備わっていなくてはならない「</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つの必須の特徴」をあげています。</a:t>
            </a:r>
          </a:p>
          <a:p>
            <a:r>
              <a:rPr kumimoji="1" lang="ja-JP" altLang="ja-JP" sz="1200" kern="1200" dirty="0">
                <a:solidFill>
                  <a:schemeClr val="tx1"/>
                </a:solidFill>
                <a:effectLst/>
                <a:latin typeface="+mn-lt"/>
                <a:ea typeface="+mn-ea"/>
                <a:cs typeface="+mn-cs"/>
              </a:rPr>
              <a:t>それでは、これらについて、ひとつひとつ見てゆくことにしましょう。</a:t>
            </a:r>
          </a:p>
          <a:p>
            <a:pPr eaLnBrk="1" hangingPunct="1"/>
            <a:endParaRPr lang="ja-JP" altLang="en-US" dirty="0"/>
          </a:p>
          <a:p>
            <a:pPr eaLnBrk="1" hangingPunct="1"/>
            <a:endParaRPr lang="ja-JP" altLang="en-US" dirty="0"/>
          </a:p>
        </p:txBody>
      </p:sp>
    </p:spTree>
    <p:extLst>
      <p:ext uri="{BB962C8B-B14F-4D97-AF65-F5344CB8AC3E}">
        <p14:creationId xmlns:p14="http://schemas.microsoft.com/office/powerpoint/2010/main" val="2775039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44</a:t>
            </a:fld>
            <a:endParaRPr lang="en-US" altLang="ja-JP"/>
          </a:p>
        </p:txBody>
      </p:sp>
      <p:sp>
        <p:nvSpPr>
          <p:cNvPr id="28674" name="Rectangle 2"/>
          <p:cNvSpPr>
            <a:spLocks noGrp="1" noRot="1" noChangeAspect="1" noChangeArrowheads="1" noTextEdit="1"/>
          </p:cNvSpPr>
          <p:nvPr>
            <p:ph type="sldImg"/>
          </p:nvPr>
        </p:nvSpPr>
        <p:spPr>
          <a:xfrm>
            <a:off x="1143000" y="685800"/>
            <a:ext cx="4575175" cy="3430588"/>
          </a:xfrm>
          <a:ln/>
        </p:spPr>
      </p:sp>
      <p:sp>
        <p:nvSpPr>
          <p:cNvPr id="28675" name="Rectangle 3"/>
          <p:cNvSpPr>
            <a:spLocks noGrp="1" noChangeArrowheads="1"/>
          </p:cNvSpPr>
          <p:nvPr>
            <p:ph type="body" idx="1"/>
          </p:nvPr>
        </p:nvSpPr>
        <p:spPr>
          <a:xfrm>
            <a:off x="915138" y="4343110"/>
            <a:ext cx="5027724" cy="4115670"/>
          </a:xfrm>
          <a:noFill/>
          <a:ln/>
        </p:spPr>
        <p:txBody>
          <a:bodyPr/>
          <a:lstStyle/>
          <a:p>
            <a:r>
              <a:rPr kumimoji="1" lang="ja-JP" altLang="ja-JP" sz="1200" kern="1200" dirty="0">
                <a:solidFill>
                  <a:schemeClr val="tx1"/>
                </a:solidFill>
                <a:effectLst/>
                <a:latin typeface="+mn-lt"/>
                <a:ea typeface="+mn-ea"/>
                <a:cs typeface="+mn-cs"/>
              </a:rPr>
              <a:t>クラウドをサービスとして提供するシステム資源の違いによって分類する考え方が「サービス・モデル（</a:t>
            </a:r>
            <a:r>
              <a:rPr kumimoji="1" lang="en-US" altLang="ja-JP" sz="1200" kern="1200" dirty="0">
                <a:solidFill>
                  <a:schemeClr val="tx1"/>
                </a:solidFill>
                <a:effectLst/>
                <a:latin typeface="+mn-lt"/>
                <a:ea typeface="+mn-ea"/>
                <a:cs typeface="+mn-cs"/>
              </a:rPr>
              <a:t>Service Model</a:t>
            </a:r>
            <a:r>
              <a:rPr kumimoji="1" lang="ja-JP" altLang="ja-JP" sz="1200" kern="1200" dirty="0">
                <a:solidFill>
                  <a:schemeClr val="tx1"/>
                </a:solidFill>
                <a:effectLst/>
                <a:latin typeface="+mn-lt"/>
                <a:ea typeface="+mn-ea"/>
                <a:cs typeface="+mn-cs"/>
              </a:rPr>
              <a:t>）」です。</a:t>
            </a:r>
          </a:p>
          <a:p>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as a Service</a:t>
            </a:r>
            <a:r>
              <a:rPr kumimoji="1" lang="ja-JP" altLang="ja-JP" sz="1200" kern="1200" dirty="0">
                <a:solidFill>
                  <a:schemeClr val="tx1"/>
                </a:solidFill>
                <a:effectLst/>
                <a:latin typeface="+mn-lt"/>
                <a:ea typeface="+mn-ea"/>
                <a:cs typeface="+mn-cs"/>
              </a:rPr>
              <a:t>）は、電子メールやスケジュール管理、文書作成や表計算、財務会計や販売管理などのアプリケーションをネット越しに提供するサービスです。ユーザーは、アプリケーションを動かすためのハードウエアや</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、ミドルウェアの知識がなくても、アプリケーションについての設定や機能を理解していれば使うことができます。例えば、</a:t>
            </a:r>
            <a:r>
              <a:rPr kumimoji="1" lang="en-US" altLang="ja-JP" sz="1200" kern="1200" dirty="0" err="1">
                <a:solidFill>
                  <a:schemeClr val="tx1"/>
                </a:solidFill>
                <a:effectLst/>
                <a:latin typeface="+mn-lt"/>
                <a:ea typeface="+mn-ea"/>
                <a:cs typeface="+mn-cs"/>
              </a:rPr>
              <a:t>Salesforce.com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Apps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Office 365</a:t>
            </a:r>
            <a:r>
              <a:rPr kumimoji="1" lang="ja-JP" altLang="ja-JP" sz="1200" kern="1200" dirty="0">
                <a:solidFill>
                  <a:schemeClr val="tx1"/>
                </a:solidFill>
                <a:effectLst/>
                <a:latin typeface="+mn-lt"/>
                <a:ea typeface="+mn-ea"/>
                <a:cs typeface="+mn-cs"/>
              </a:rPr>
              <a:t>などがあります。</a:t>
            </a:r>
          </a:p>
          <a:p>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Platform as a Service</a:t>
            </a:r>
            <a:r>
              <a:rPr kumimoji="1" lang="ja-JP" altLang="ja-JP" sz="1200" kern="1200" dirty="0">
                <a:solidFill>
                  <a:schemeClr val="tx1"/>
                </a:solidFill>
                <a:effectLst/>
                <a:latin typeface="+mn-lt"/>
                <a:ea typeface="+mn-ea"/>
                <a:cs typeface="+mn-cs"/>
              </a:rPr>
              <a:t>）は、アプリケーションを開発や実行するためのシステム機能をサービスとして提供します。データベース、開発フレームワーク、実行時に必要なライブリーやモジュールを提供します。ユーザーは、インフラ構築や設定に煩わされることなく、アプリケーションを開発し、実行することができます。例えば、</a:t>
            </a:r>
            <a:r>
              <a:rPr kumimoji="1" lang="en-US" altLang="ja-JP" sz="1200" kern="1200" dirty="0">
                <a:solidFill>
                  <a:schemeClr val="tx1"/>
                </a:solidFill>
                <a:effectLst/>
                <a:latin typeface="+mn-lt"/>
                <a:ea typeface="+mn-ea"/>
                <a:cs typeface="+mn-cs"/>
              </a:rPr>
              <a:t>Microsoft Azure Platform</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Force.com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App Engine</a:t>
            </a:r>
            <a:r>
              <a:rPr kumimoji="1" lang="ja-JP" altLang="ja-JP" sz="1200" kern="1200" dirty="0">
                <a:solidFill>
                  <a:schemeClr val="tx1"/>
                </a:solidFill>
                <a:effectLst/>
                <a:latin typeface="+mn-lt"/>
                <a:ea typeface="+mn-ea"/>
                <a:cs typeface="+mn-cs"/>
              </a:rPr>
              <a:t>などがあげられます。</a:t>
            </a:r>
          </a:p>
          <a:p>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Infrastructure as a Service</a:t>
            </a:r>
            <a:r>
              <a:rPr kumimoji="1" lang="ja-JP" altLang="ja-JP" sz="1200" kern="1200" dirty="0">
                <a:solidFill>
                  <a:schemeClr val="tx1"/>
                </a:solidFill>
                <a:effectLst/>
                <a:latin typeface="+mn-lt"/>
                <a:ea typeface="+mn-ea"/>
                <a:cs typeface="+mn-cs"/>
              </a:rPr>
              <a:t>）は、サーバー、ストレージなどのシステム資源を提供するサービスです。ユーザーは、自分で</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やミドルウェアを導入し、設定を行わなくてはなりません。その上で動かすアプリケーションも自分で用意します。</a:t>
            </a:r>
          </a:p>
          <a:p>
            <a:r>
              <a:rPr kumimoji="1" lang="ja-JP" altLang="ja-JP" sz="1200" kern="1200" dirty="0">
                <a:solidFill>
                  <a:schemeClr val="tx1"/>
                </a:solidFill>
                <a:effectLst/>
                <a:latin typeface="+mn-lt"/>
                <a:ea typeface="+mn-ea"/>
                <a:cs typeface="+mn-cs"/>
              </a:rPr>
              <a:t>「所有」するシステムであれば、その都度、ベンダーと交渉し、手続きや据え付け導入作業をしなければなりません。しかし</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を使うと、メニュー画面であるセルフサービス・ポータルから、設定するだけで使うことができます。また、ストレージ容量やサーバー数は、必要に応じて、簡単に増減できます。そのスピードと変更に対する柔軟性は、比べものになりません。例えば、</a:t>
            </a:r>
            <a:r>
              <a:rPr kumimoji="1" lang="en-US" altLang="ja-JP" sz="1200" kern="1200" dirty="0">
                <a:solidFill>
                  <a:schemeClr val="tx1"/>
                </a:solidFill>
                <a:effectLst/>
                <a:latin typeface="+mn-lt"/>
                <a:ea typeface="+mn-ea"/>
                <a:cs typeface="+mn-cs"/>
              </a:rPr>
              <a:t>Amazon EC2</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IIJ GIO</a:t>
            </a:r>
            <a:r>
              <a:rPr kumimoji="1" lang="ja-JP" altLang="ja-JP" sz="1200" kern="1200" dirty="0">
                <a:solidFill>
                  <a:schemeClr val="tx1"/>
                </a:solidFill>
                <a:effectLst/>
                <a:latin typeface="+mn-lt"/>
                <a:ea typeface="+mn-ea"/>
                <a:cs typeface="+mn-cs"/>
              </a:rPr>
              <a:t>クラウド、</a:t>
            </a:r>
            <a:r>
              <a:rPr kumimoji="1" lang="en-US" altLang="ja-JP" sz="1200" kern="1200" dirty="0">
                <a:solidFill>
                  <a:schemeClr val="tx1"/>
                </a:solidFill>
                <a:effectLst/>
                <a:latin typeface="+mn-lt"/>
                <a:ea typeface="+mn-ea"/>
                <a:cs typeface="+mn-cs"/>
              </a:rPr>
              <a:t>Google Compute Engine</a:t>
            </a:r>
            <a:r>
              <a:rPr kumimoji="1" lang="ja-JP" altLang="ja-JP" sz="1200" kern="1200" dirty="0">
                <a:solidFill>
                  <a:schemeClr val="tx1"/>
                </a:solidFill>
                <a:effectLst/>
                <a:latin typeface="+mn-lt"/>
                <a:ea typeface="+mn-ea"/>
                <a:cs typeface="+mn-cs"/>
              </a:rPr>
              <a:t>などがあげられます。</a:t>
            </a:r>
          </a:p>
          <a:p>
            <a:pPr eaLnBrk="1" hangingPunct="1"/>
            <a:endParaRPr lang="ja-JP" altLang="en-US" dirty="0"/>
          </a:p>
        </p:txBody>
      </p:sp>
    </p:spTree>
    <p:extLst>
      <p:ext uri="{BB962C8B-B14F-4D97-AF65-F5344CB8AC3E}">
        <p14:creationId xmlns:p14="http://schemas.microsoft.com/office/powerpoint/2010/main" val="3823008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13232"/>
            <a:fld id="{0814F00D-3174-4CAA-B5C7-F5134A634A62}" type="slidenum">
              <a:rPr lang="ja-JP" altLang="en-US" smtClean="0"/>
              <a:pPr defTabSz="913232"/>
              <a:t>45</a:t>
            </a:fld>
            <a:endParaRPr lang="en-US" altLang="ja-JP" dirty="0"/>
          </a:p>
        </p:txBody>
      </p:sp>
      <p:sp>
        <p:nvSpPr>
          <p:cNvPr id="22530" name="Rectangle 2"/>
          <p:cNvSpPr>
            <a:spLocks noGrp="1" noRot="1" noChangeAspect="1" noChangeArrowheads="1" noTextEdit="1"/>
          </p:cNvSpPr>
          <p:nvPr>
            <p:ph type="sldImg"/>
          </p:nvPr>
        </p:nvSpPr>
        <p:spPr>
          <a:xfrm>
            <a:off x="1143000" y="685800"/>
            <a:ext cx="4573588" cy="3430588"/>
          </a:xfrm>
          <a:ln/>
        </p:spPr>
      </p:sp>
      <p:sp>
        <p:nvSpPr>
          <p:cNvPr id="22531" name="Rectangle 3"/>
          <p:cNvSpPr>
            <a:spLocks noGrp="1" noChangeArrowheads="1"/>
          </p:cNvSpPr>
          <p:nvPr>
            <p:ph type="body" idx="1"/>
          </p:nvPr>
        </p:nvSpPr>
        <p:spPr>
          <a:xfrm>
            <a:off x="684378" y="4343110"/>
            <a:ext cx="5489244" cy="4115670"/>
          </a:xfrm>
          <a:noFill/>
          <a:ln/>
        </p:spPr>
        <p:txBody>
          <a:bodyPr/>
          <a:lstStyle/>
          <a:p>
            <a:r>
              <a:rPr kumimoji="1" lang="ja-JP" altLang="ja-JP" sz="1200" kern="1200" dirty="0">
                <a:solidFill>
                  <a:schemeClr val="tx1"/>
                </a:solidFill>
                <a:effectLst/>
                <a:latin typeface="+mn-lt"/>
                <a:ea typeface="+mn-ea"/>
                <a:cs typeface="+mn-cs"/>
              </a:rPr>
              <a:t>次は、「配置モデル（</a:t>
            </a:r>
            <a:r>
              <a:rPr kumimoji="1" lang="en-US" altLang="ja-JP" sz="1200" kern="1200" dirty="0">
                <a:solidFill>
                  <a:schemeClr val="tx1"/>
                </a:solidFill>
                <a:effectLst/>
                <a:latin typeface="+mn-lt"/>
                <a:ea typeface="+mn-ea"/>
                <a:cs typeface="+mn-cs"/>
              </a:rPr>
              <a:t>Deployment Model</a:t>
            </a:r>
            <a:r>
              <a:rPr kumimoji="1" lang="ja-JP" altLang="ja-JP" sz="1200" kern="1200" dirty="0">
                <a:solidFill>
                  <a:schemeClr val="tx1"/>
                </a:solidFill>
                <a:effectLst/>
                <a:latin typeface="+mn-lt"/>
                <a:ea typeface="+mn-ea"/>
                <a:cs typeface="+mn-cs"/>
              </a:rPr>
              <a:t>）」です。システムの設置場所の違いによって、分類しようという考え方です。</a:t>
            </a:r>
          </a:p>
          <a:p>
            <a:r>
              <a:rPr kumimoji="1" lang="ja-JP" altLang="ja-JP" sz="1200" kern="1200" dirty="0">
                <a:solidFill>
                  <a:schemeClr val="tx1"/>
                </a:solidFill>
                <a:effectLst/>
                <a:latin typeface="+mn-lt"/>
                <a:ea typeface="+mn-ea"/>
                <a:cs typeface="+mn-cs"/>
              </a:rPr>
              <a:t>ひとつは、複数のユーザー企業がインターネットを介して共用するパブリック・クラウドです。これに対して、企業がシステム資源を自社で所有し、自社専用のクラウドとして使用するプライベート・クラウドがあります。</a:t>
            </a:r>
          </a:p>
          <a:p>
            <a:r>
              <a:rPr kumimoji="1" lang="ja-JP" altLang="ja-JP" sz="1200" kern="1200" dirty="0">
                <a:solidFill>
                  <a:schemeClr val="tx1"/>
                </a:solidFill>
                <a:effectLst/>
                <a:latin typeface="+mn-lt"/>
                <a:ea typeface="+mn-ea"/>
                <a:cs typeface="+mn-cs"/>
              </a:rPr>
              <a:t>もともとクラウド・コンピューティングは、先に紹介したエリック・シュミットの言葉にもあるように、パブリック・クラウドを説明するものでした。しかし、クラウドの技術を自社で占有するシステムに使えば、利用効率を高め、運用管理の負担を軽減できるとの考えから、プライベート・クラウドという言葉が生まれました。</a:t>
            </a:r>
          </a:p>
          <a:p>
            <a:r>
              <a:rPr kumimoji="1" lang="ja-JP" altLang="ja-JP" sz="1200" kern="1200" dirty="0">
                <a:solidFill>
                  <a:schemeClr val="tx1"/>
                </a:solidFill>
                <a:effectLst/>
                <a:latin typeface="+mn-lt"/>
                <a:ea typeface="+mn-ea"/>
                <a:cs typeface="+mn-cs"/>
              </a:rPr>
              <a:t>他にも</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の定義には含まれてはいませんが、「バーチャル・プライベート・クラウド」または、「ホステッド・プライベート・クラウド」という言葉が、最近では使われるようになりました。</a:t>
            </a:r>
          </a:p>
          <a:p>
            <a:r>
              <a:rPr kumimoji="1" lang="ja-JP" altLang="ja-JP" sz="1200" kern="1200" dirty="0">
                <a:solidFill>
                  <a:schemeClr val="tx1"/>
                </a:solidFill>
                <a:effectLst/>
                <a:latin typeface="+mn-lt"/>
                <a:ea typeface="+mn-ea"/>
                <a:cs typeface="+mn-cs"/>
              </a:rPr>
              <a:t>「パブリック・クラウドのコストパフォーマンスを享受したいが、他ユーザーの影響を受けるようでは、使い勝手が悪い。また、インターネットを介することでセキュリティの不安も払拭できない。しかし、プライベート・クラウドを自ら構築するだけの技術力も資金力もない。」</a:t>
            </a:r>
          </a:p>
          <a:p>
            <a:r>
              <a:rPr kumimoji="1" lang="ja-JP" altLang="ja-JP" sz="1200" kern="1200" dirty="0">
                <a:solidFill>
                  <a:schemeClr val="tx1"/>
                </a:solidFill>
                <a:effectLst/>
                <a:latin typeface="+mn-lt"/>
                <a:ea typeface="+mn-ea"/>
                <a:cs typeface="+mn-cs"/>
              </a:rPr>
              <a:t>こんなニーズに応えようというものです。これらは、パブリック・クラウドのシステム資源の一部を特定のユーザー専用に割り当て、他ユーザーには使わせないようにし、専用線や暗号化されたインターネット（</a:t>
            </a:r>
            <a:r>
              <a:rPr kumimoji="1" lang="en-US" altLang="ja-JP" sz="1200" kern="1200" dirty="0">
                <a:solidFill>
                  <a:schemeClr val="tx1"/>
                </a:solidFill>
                <a:effectLst/>
                <a:latin typeface="+mn-lt"/>
                <a:ea typeface="+mn-ea"/>
                <a:cs typeface="+mn-cs"/>
              </a:rPr>
              <a:t>VPN: Virtual Private Network</a:t>
            </a:r>
            <a:r>
              <a:rPr kumimoji="1" lang="ja-JP" altLang="ja-JP" sz="1200" kern="1200" dirty="0">
                <a:solidFill>
                  <a:schemeClr val="tx1"/>
                </a:solidFill>
                <a:effectLst/>
                <a:latin typeface="+mn-lt"/>
                <a:ea typeface="+mn-ea"/>
                <a:cs typeface="+mn-cs"/>
              </a:rPr>
              <a:t>）で接続して、あたかも自社専用のプライベート・クラウドのように利用させるサービスです。</a:t>
            </a:r>
          </a:p>
          <a:p>
            <a:r>
              <a:rPr kumimoji="1" lang="ja-JP" altLang="ja-JP" sz="1200" kern="1200" dirty="0">
                <a:solidFill>
                  <a:schemeClr val="tx1"/>
                </a:solidFill>
                <a:effectLst/>
                <a:latin typeface="+mn-lt"/>
                <a:ea typeface="+mn-ea"/>
                <a:cs typeface="+mn-cs"/>
              </a:rPr>
              <a:t>パブリックとプライベートのふたつを組み合わせて利用する形態をハイブリッド・クラウドといいます。</a:t>
            </a:r>
          </a:p>
        </p:txBody>
      </p:sp>
    </p:spTree>
    <p:extLst>
      <p:ext uri="{BB962C8B-B14F-4D97-AF65-F5344CB8AC3E}">
        <p14:creationId xmlns:p14="http://schemas.microsoft.com/office/powerpoint/2010/main" val="3084810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3117232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ただ、</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の「クラウド・コンピューティングの定義」からは、少し違った解釈ができそうです。ここには、「ハイブリッドクラウド（</a:t>
            </a:r>
            <a:r>
              <a:rPr kumimoji="1" lang="en-US" altLang="ja-JP" sz="1200" kern="1200" dirty="0">
                <a:solidFill>
                  <a:schemeClr val="tx1"/>
                </a:solidFill>
                <a:effectLst/>
                <a:latin typeface="+mn-lt"/>
                <a:ea typeface="+mn-ea"/>
                <a:cs typeface="+mn-cs"/>
              </a:rPr>
              <a:t>Hybrid cloud</a:t>
            </a:r>
            <a:r>
              <a:rPr kumimoji="1" lang="ja-JP" altLang="ja-JP" sz="1200" kern="1200" dirty="0">
                <a:solidFill>
                  <a:schemeClr val="tx1"/>
                </a:solidFill>
                <a:effectLst/>
                <a:latin typeface="+mn-lt"/>
                <a:ea typeface="+mn-ea"/>
                <a:cs typeface="+mn-cs"/>
              </a:rPr>
              <a:t>）」について次のように書かれています。</a:t>
            </a:r>
          </a:p>
          <a:p>
            <a:r>
              <a:rPr kumimoji="1" lang="ja-JP" altLang="ja-JP" sz="1200" kern="1200" dirty="0">
                <a:solidFill>
                  <a:schemeClr val="tx1"/>
                </a:solidFill>
                <a:effectLst/>
                <a:latin typeface="+mn-lt"/>
                <a:ea typeface="+mn-ea"/>
                <a:cs typeface="+mn-cs"/>
              </a:rPr>
              <a:t>「クラウドのインフラストラクチャは二つ以上の異なる</a:t>
            </a:r>
            <a:r>
              <a:rPr kumimoji="1" lang="ja-JP" altLang="ja-JP" sz="1200" b="1" u="sng" kern="1200" dirty="0">
                <a:solidFill>
                  <a:schemeClr val="tx1"/>
                </a:solidFill>
                <a:effectLst/>
                <a:latin typeface="+mn-lt"/>
                <a:ea typeface="+mn-ea"/>
                <a:cs typeface="+mn-cs"/>
              </a:rPr>
              <a:t>クラウドインフラストラクチャ</a:t>
            </a:r>
            <a:r>
              <a:rPr kumimoji="1" lang="ja-JP" altLang="ja-JP" sz="1200" kern="1200" dirty="0">
                <a:solidFill>
                  <a:schemeClr val="tx1"/>
                </a:solidFill>
                <a:effectLst/>
                <a:latin typeface="+mn-lt"/>
                <a:ea typeface="+mn-ea"/>
                <a:cs typeface="+mn-cs"/>
              </a:rPr>
              <a:t>（プライベート、コミュニティまたはパブリック）の組み合わせである。各クラウドは独立の存在であるが、</a:t>
            </a:r>
            <a:r>
              <a:rPr kumimoji="1" lang="ja-JP" altLang="ja-JP" sz="1200" b="1" u="sng" kern="1200" dirty="0">
                <a:solidFill>
                  <a:schemeClr val="tx1"/>
                </a:solidFill>
                <a:effectLst/>
                <a:latin typeface="+mn-lt"/>
                <a:ea typeface="+mn-ea"/>
                <a:cs typeface="+mn-cs"/>
              </a:rPr>
              <a:t>標準化された、あるいは固有の技術で結合され、データとアプリケーションの移動可能性を実現している</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ここから読み取れることは、対象は、「クラウドインフラストラクチャ＝</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であること。そして、「実態は異なるインフラであっても、あたかもそれらがひとつのインフラであるかのように、データとアプリケーションを、両者を跨いで容易に行き来できる仕組み」であるということです。つまり、「</a:t>
            </a:r>
            <a:r>
              <a:rPr kumimoji="1" lang="ja-JP" altLang="ja-JP" sz="1200" b="1" u="sng" kern="1200" dirty="0">
                <a:solidFill>
                  <a:schemeClr val="tx1"/>
                </a:solidFill>
                <a:effectLst/>
                <a:latin typeface="+mn-lt"/>
                <a:ea typeface="+mn-ea"/>
                <a:cs typeface="+mn-cs"/>
              </a:rPr>
              <a:t>プライベート・クラウドとパブリック・クラウドをシームレスなひとつのシステム</a:t>
            </a:r>
            <a:r>
              <a:rPr kumimoji="1" lang="ja-JP" altLang="ja-JP" sz="1200" kern="1200" dirty="0">
                <a:solidFill>
                  <a:schemeClr val="tx1"/>
                </a:solidFill>
                <a:effectLst/>
                <a:latin typeface="+mn-lt"/>
                <a:ea typeface="+mn-ea"/>
                <a:cs typeface="+mn-cs"/>
              </a:rPr>
              <a:t>」として扱おうという考え方です。</a:t>
            </a:r>
          </a:p>
          <a:p>
            <a:r>
              <a:rPr kumimoji="1" lang="ja-JP" altLang="ja-JP" sz="1200" kern="1200" dirty="0">
                <a:solidFill>
                  <a:schemeClr val="tx1"/>
                </a:solidFill>
                <a:effectLst/>
                <a:latin typeface="+mn-lt"/>
                <a:ea typeface="+mn-ea"/>
                <a:cs typeface="+mn-cs"/>
              </a:rPr>
              <a:t>特定の企業が所有するプライベート・クラウドは、どうしても物理的規模や能力の制約を受けます。しかし、これをパブリック・クラウドと組み合わせて、ひとつのシステムとして扱えれば、実質的には上限を気にすることのない規模と能力を手に入れることができます。このような仕組みが「ハイブリッドクラウド」の本来の定義な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46</a:t>
            </a:fld>
            <a:endParaRPr kumimoji="1" lang="ja-JP" altLang="en-US"/>
          </a:p>
        </p:txBody>
      </p:sp>
    </p:spTree>
    <p:extLst>
      <p:ext uri="{BB962C8B-B14F-4D97-AF65-F5344CB8AC3E}">
        <p14:creationId xmlns:p14="http://schemas.microsoft.com/office/powerpoint/2010/main" val="3085293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13232"/>
            <a:fld id="{891BF3F3-59E7-4536-AAC4-888C84177443}" type="slidenum">
              <a:rPr lang="ja-JP" altLang="en-US" smtClean="0"/>
              <a:pPr defTabSz="913232"/>
              <a:t>47</a:t>
            </a:fld>
            <a:endParaRPr lang="en-US" altLang="ja-JP"/>
          </a:p>
        </p:txBody>
      </p:sp>
      <p:sp>
        <p:nvSpPr>
          <p:cNvPr id="30722" name="Rectangle 2"/>
          <p:cNvSpPr>
            <a:spLocks noGrp="1" noRot="1" noChangeAspect="1" noChangeArrowheads="1" noTextEdit="1"/>
          </p:cNvSpPr>
          <p:nvPr>
            <p:ph type="sldImg"/>
          </p:nvPr>
        </p:nvSpPr>
        <p:spPr>
          <a:xfrm>
            <a:off x="1144588" y="687388"/>
            <a:ext cx="4568825" cy="3427412"/>
          </a:xfrm>
          <a:ln/>
        </p:spPr>
      </p:sp>
      <p:sp>
        <p:nvSpPr>
          <p:cNvPr id="30723" name="Rectangle 3"/>
          <p:cNvSpPr>
            <a:spLocks noGrp="1" noChangeArrowheads="1"/>
          </p:cNvSpPr>
          <p:nvPr>
            <p:ph type="body" idx="1"/>
          </p:nvPr>
        </p:nvSpPr>
        <p:spPr>
          <a:xfrm>
            <a:off x="685958" y="4343112"/>
            <a:ext cx="5486084" cy="4114221"/>
          </a:xfrm>
          <a:noFill/>
          <a:ln/>
        </p:spPr>
        <p:txBody>
          <a:bodyPr/>
          <a:lstStyle/>
          <a:p>
            <a:r>
              <a:rPr kumimoji="1" lang="ja-JP" altLang="ja-JP" sz="1200" kern="1200" dirty="0">
                <a:solidFill>
                  <a:schemeClr val="tx1"/>
                </a:solidFill>
                <a:effectLst/>
                <a:latin typeface="+mn-lt"/>
                <a:ea typeface="+mn-ea"/>
                <a:cs typeface="+mn-cs"/>
              </a:rPr>
              <a:t>次に、</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のクラウドの定義で述べられている「</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つの必須の特徴</a:t>
            </a:r>
            <a:r>
              <a:rPr kumimoji="1" lang="en-US" altLang="ja-JP" sz="1200" kern="1200" dirty="0">
                <a:solidFill>
                  <a:schemeClr val="tx1"/>
                </a:solidFill>
                <a:effectLst/>
                <a:latin typeface="+mn-lt"/>
                <a:ea typeface="+mn-ea"/>
                <a:cs typeface="+mn-cs"/>
              </a:rPr>
              <a:t>(Five Essential Characteristics)</a:t>
            </a:r>
            <a:r>
              <a:rPr kumimoji="1" lang="ja-JP" altLang="ja-JP" sz="1200" kern="1200" dirty="0">
                <a:solidFill>
                  <a:schemeClr val="tx1"/>
                </a:solidFill>
                <a:effectLst/>
                <a:latin typeface="+mn-lt"/>
                <a:ea typeface="+mn-ea"/>
                <a:cs typeface="+mn-cs"/>
              </a:rPr>
              <a:t>について、説明しましょう。</a:t>
            </a:r>
          </a:p>
          <a:p>
            <a:pPr lvl="0"/>
            <a:r>
              <a:rPr kumimoji="1" lang="ja-JP" altLang="ja-JP" sz="1200" b="1" kern="1200" dirty="0">
                <a:solidFill>
                  <a:schemeClr val="tx1"/>
                </a:solidFill>
                <a:effectLst/>
                <a:latin typeface="+mn-lt"/>
                <a:ea typeface="+mn-ea"/>
                <a:cs typeface="+mn-cs"/>
              </a:rPr>
              <a:t>オンデマンド・セルフサービス </a:t>
            </a:r>
            <a:r>
              <a:rPr kumimoji="1" lang="ja-JP" altLang="ja-JP" sz="1200" kern="1200" dirty="0">
                <a:solidFill>
                  <a:schemeClr val="tx1"/>
                </a:solidFill>
                <a:effectLst/>
                <a:latin typeface="+mn-lt"/>
                <a:ea typeface="+mn-ea"/>
                <a:cs typeface="+mn-cs"/>
              </a:rPr>
              <a:t>： ユーザーが</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画面（セルフサービス・ポータル）からシステムの調達や各種設定を行うと人手を介することなく自動で実行してくれる仕組みを備えていること。</a:t>
            </a:r>
          </a:p>
          <a:p>
            <a:pPr lvl="0"/>
            <a:r>
              <a:rPr kumimoji="1" lang="ja-JP" altLang="ja-JP" sz="1200" b="1" kern="1200" dirty="0">
                <a:solidFill>
                  <a:schemeClr val="tx1"/>
                </a:solidFill>
                <a:effectLst/>
                <a:latin typeface="+mn-lt"/>
                <a:ea typeface="+mn-ea"/>
                <a:cs typeface="+mn-cs"/>
              </a:rPr>
              <a:t>幅広いネットワークアクセス </a:t>
            </a:r>
            <a:r>
              <a:rPr kumimoji="1" lang="en-US" altLang="ja-JP" sz="1200" kern="1200" dirty="0">
                <a:solidFill>
                  <a:schemeClr val="tx1"/>
                </a:solidFill>
                <a:effectLst/>
                <a:latin typeface="+mn-lt"/>
                <a:ea typeface="+mn-ea"/>
                <a:cs typeface="+mn-cs"/>
              </a:rPr>
              <a:t>: PC</a:t>
            </a:r>
            <a:r>
              <a:rPr kumimoji="1" lang="ja-JP" altLang="ja-JP" sz="1200" kern="1200" dirty="0">
                <a:solidFill>
                  <a:schemeClr val="tx1"/>
                </a:solidFill>
                <a:effectLst/>
                <a:latin typeface="+mn-lt"/>
                <a:ea typeface="+mn-ea"/>
                <a:cs typeface="+mn-cs"/>
              </a:rPr>
              <a:t>だけではない様々なデバイスから利用できること。</a:t>
            </a:r>
          </a:p>
          <a:p>
            <a:pPr lvl="0"/>
            <a:r>
              <a:rPr kumimoji="1" lang="ja-JP" altLang="ja-JP" sz="1200" b="1" kern="1200" dirty="0">
                <a:solidFill>
                  <a:schemeClr val="tx1"/>
                </a:solidFill>
                <a:effectLst/>
                <a:latin typeface="+mn-lt"/>
                <a:ea typeface="+mn-ea"/>
                <a:cs typeface="+mn-cs"/>
              </a:rPr>
              <a:t>リソースの共有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複数のユーザーでシステム資源を共有し、融通し合える仕組みを備えていること。</a:t>
            </a:r>
          </a:p>
          <a:p>
            <a:pPr lvl="0"/>
            <a:r>
              <a:rPr kumimoji="1" lang="ja-JP" altLang="ja-JP" sz="1200" b="1" kern="1200" dirty="0">
                <a:solidFill>
                  <a:schemeClr val="tx1"/>
                </a:solidFill>
                <a:effectLst/>
                <a:latin typeface="+mn-lt"/>
                <a:ea typeface="+mn-ea"/>
                <a:cs typeface="+mn-cs"/>
              </a:rPr>
              <a:t>迅速な拡張性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ユーザーの要求に応じて、システムの拡張や縮小を即座に行えること。</a:t>
            </a:r>
          </a:p>
          <a:p>
            <a:pPr lvl="0"/>
            <a:r>
              <a:rPr kumimoji="1" lang="ja-JP" altLang="ja-JP" sz="1200" b="1" kern="1200" dirty="0">
                <a:solidFill>
                  <a:schemeClr val="tx1"/>
                </a:solidFill>
                <a:effectLst/>
                <a:latin typeface="+mn-lt"/>
                <a:ea typeface="+mn-ea"/>
                <a:cs typeface="+mn-cs"/>
              </a:rPr>
              <a:t>サービスが計測可能・従量課金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サービスの利用量、例えば</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やストレージをどれくらい使ったかを電気料金のように計測できる仕組みを持ち、それによって従量課金（使った分だけの支払い）が可能であること。</a:t>
            </a:r>
          </a:p>
          <a:p>
            <a:r>
              <a:rPr kumimoji="1" lang="ja-JP" altLang="ja-JP" sz="1200" kern="1200" dirty="0">
                <a:solidFill>
                  <a:schemeClr val="tx1"/>
                </a:solidFill>
                <a:effectLst/>
                <a:latin typeface="+mn-lt"/>
                <a:ea typeface="+mn-ea"/>
                <a:cs typeface="+mn-cs"/>
              </a:rPr>
              <a:t>これらを実現するため、システム資源をソフトウェア的な設定だけで構築や変更できる「仮想化」、人手をかけずに運用管理できる「運用の自動化」、ユーザーに難しい設定をさせないための「調達の自動化」の技術が使われています。</a:t>
            </a:r>
          </a:p>
          <a:p>
            <a:r>
              <a:rPr kumimoji="1" lang="ja-JP" altLang="ja-JP" sz="1200" kern="1200" dirty="0">
                <a:solidFill>
                  <a:schemeClr val="tx1"/>
                </a:solidFill>
                <a:effectLst/>
                <a:latin typeface="+mn-lt"/>
                <a:ea typeface="+mn-ea"/>
                <a:cs typeface="+mn-cs"/>
              </a:rPr>
              <a:t>これを事業者が設置・運用し、ネット越しにサービスとして提供するのがパブリック・クラウド、自社で設置・運用し、自社内だけで使用するのがプライベート・クラウドです。</a:t>
            </a:r>
          </a:p>
          <a:p>
            <a:r>
              <a:rPr kumimoji="1" lang="ja-JP" altLang="ja-JP" sz="1200" kern="1200" dirty="0">
                <a:solidFill>
                  <a:schemeClr val="tx1"/>
                </a:solidFill>
                <a:effectLst/>
                <a:latin typeface="+mn-lt"/>
                <a:ea typeface="+mn-ea"/>
                <a:cs typeface="+mn-cs"/>
              </a:rPr>
              <a:t>これにより、徹底して人的な介在を排除し、人的ミスの排除、調達や変更の高速化、運用管理の負担軽減を実現し、人件費を削減、テクノロジーの進化に伴うコストパフォーマンスの改善を長期継続的に提供し続けようとしているのです。</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つの必須の特徴」は、クラウド・コンピューティングの本質的な価値を実現する要件と言えるでしょう。</a:t>
            </a:r>
          </a:p>
          <a:p>
            <a:br>
              <a:rPr kumimoji="1" lang="en-US" altLang="ja-JP" sz="1200" kern="1200" dirty="0">
                <a:solidFill>
                  <a:schemeClr val="tx1"/>
                </a:solidFill>
                <a:effectLst/>
                <a:latin typeface="+mn-lt"/>
                <a:ea typeface="+mn-ea"/>
                <a:cs typeface="+mn-cs"/>
              </a:rPr>
            </a:br>
            <a:endParaRPr lang="ja-JP" altLang="en-US" dirty="0"/>
          </a:p>
        </p:txBody>
      </p:sp>
    </p:spTree>
    <p:extLst>
      <p:ext uri="{BB962C8B-B14F-4D97-AF65-F5344CB8AC3E}">
        <p14:creationId xmlns:p14="http://schemas.microsoft.com/office/powerpoint/2010/main" val="2582956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【図解】コレ１枚で分かるマルチ・クラウド</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クラウド・コンピューティングとは、何かを改めて整理してみると次のようになります。</a:t>
            </a:r>
          </a:p>
          <a:p>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コンピューティングリソース（ネットワーク、サーバー、ストレージ、アプリケーション、開発実行環境など）を共用する。</a:t>
            </a:r>
          </a:p>
          <a:p>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物理的なハードウェアの設置や接続などの作業を必要とせず、ソフトウエア的な設定だけで調達や構築ができる。</a:t>
            </a:r>
          </a:p>
          <a:p>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ネットワークを介して、利用できる。</a:t>
            </a:r>
          </a:p>
          <a:p>
            <a:r>
              <a:rPr kumimoji="1" lang="ja-JP" altLang="ja-JP" sz="1200" kern="1200" dirty="0">
                <a:solidFill>
                  <a:schemeClr val="tx1"/>
                </a:solidFill>
                <a:effectLst/>
                <a:latin typeface="+mn-lt"/>
                <a:ea typeface="+mn-ea"/>
                <a:cs typeface="+mn-cs"/>
              </a:rPr>
              <a:t>そんなサービスのことです。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仕組みを特定の企業や組織で占有利用する場合を「プライベート・クラウド」といいます。例えば、企業や組織にとって独自性の高いアプリケーションの運用に際し、その運用方法やリソースの管理について、独自のやり方にこだわりたい場合や、コンプライアンス上の理由からデータやシステムのハードウェア基盤を他の企業や組織と共用することが赦されない場合などは、この方式が選択されます。ただ、独自にシステム基盤を所有し、これを運用管理しなければならないための投資や、構築、運用管理のためのスキルや人材を自ら確保する必要があります。また、システムを設置する場所や設備を自ら所有するか、自分達専用にデータセンターを借り受けなければなりません。</a:t>
            </a:r>
          </a:p>
          <a:p>
            <a:r>
              <a:rPr kumimoji="1" lang="ja-JP" altLang="ja-JP" sz="1200" kern="1200" dirty="0">
                <a:solidFill>
                  <a:schemeClr val="tx1"/>
                </a:solidFill>
                <a:effectLst/>
                <a:latin typeface="+mn-lt"/>
                <a:ea typeface="+mn-ea"/>
                <a:cs typeface="+mn-cs"/>
              </a:rPr>
              <a:t>一方、異なる複数の企業や組織（テナントと言います）で共用する場合を「パブリック・クラウド」と言います。システムの構築や運用管理は、クラウド・サービス・プロバイダーから提供される機能やサービスの範囲で、自社の業務要件やシステム要件に合わせて設定し、利用します。利用者にとっては、初期の設備投資は不要となり、運用管理の多くもプロバイダーに任せることができるので、少ない運用管理負担で使うことができます。もちろん、複数テナントで利用してもセキュリティを確保し、安定して運用するための機能や仕組みは備わっています。ただ、それぞれのパブリック・クラウドの標準に従い、これら機能や仕組みを使いこなすためのスキルは必要です。</a:t>
            </a:r>
          </a:p>
          <a:p>
            <a:r>
              <a:rPr kumimoji="1" lang="ja-JP" altLang="ja-JP" sz="1200" kern="1200" dirty="0">
                <a:solidFill>
                  <a:schemeClr val="tx1"/>
                </a:solidFill>
                <a:effectLst/>
                <a:latin typeface="+mn-lt"/>
                <a:ea typeface="+mn-ea"/>
                <a:cs typeface="+mn-cs"/>
              </a:rPr>
              <a:t>プライベートもパブリックも、運用の自動化やシステム・リソースの調達や構成変更を簡単にしてくれる機能が備わっている点では同じです。アプリケーション毎にハードウェアを導入し運用管理する場合に比べて、遥かにシステム・リソースの調達や構築、構成変更や運用管理が容易になります。</a:t>
            </a: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仮想化は、このようなクラウド・コンピューティングを支える技術のひとつです。仮想化の技術を使えば、ハードウェア的な作業を必要とせず、システムの調達や構築が可能になります。ただ、</a:t>
            </a:r>
            <a:r>
              <a:rPr kumimoji="1" lang="ja-JP" altLang="en-US" sz="1200" kern="1200" dirty="0">
                <a:solidFill>
                  <a:schemeClr val="tx1"/>
                </a:solidFill>
                <a:effectLst/>
                <a:latin typeface="+mn-lt"/>
                <a:ea typeface="+mn-ea"/>
                <a:cs typeface="+mn-cs"/>
              </a:rPr>
              <a:t>仮想化の技術だけでは、</a:t>
            </a:r>
            <a:r>
              <a:rPr kumimoji="1" lang="ja-JP" altLang="ja-JP" sz="1200" kern="1200" dirty="0">
                <a:solidFill>
                  <a:schemeClr val="tx1"/>
                </a:solidFill>
                <a:effectLst/>
                <a:latin typeface="+mn-lt"/>
                <a:ea typeface="+mn-ea"/>
                <a:cs typeface="+mn-cs"/>
              </a:rPr>
              <a:t>調達や構築、運用管理に関わる様々な設定は、エンジニアが自分でやらなければなりません。クラウドは、これらを自動化することで、その負担を大幅に削減し、エンジニアの生産性を高めてくれます。なお、仮想化は、</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のようにサーバーやストレージなどのシステム・インフラをサービスとして提供する場合には使われますが、</a:t>
            </a:r>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のようにインフラを隠蔽し、ユーザーには意識させない使い方の場合は、他の方法で複数のテナントに共用させる仕組みが使われる場合が、一般的です。</a:t>
            </a:r>
          </a:p>
          <a:p>
            <a:r>
              <a:rPr kumimoji="1" lang="ja-JP" altLang="ja-JP" sz="1200" kern="1200" dirty="0">
                <a:solidFill>
                  <a:schemeClr val="tx1"/>
                </a:solidFill>
                <a:effectLst/>
                <a:latin typeface="+mn-lt"/>
                <a:ea typeface="+mn-ea"/>
                <a:cs typeface="+mn-cs"/>
              </a:rPr>
              <a:t>このクラウドを機能や役割に応じて組み合わせる利用形態を「ハイブリッド・クラウド」と呼んでいます。両者は、個別独立して運用されますが、使われる技術基盤を標準化された共通の仕組みで作っておければ、データとアプリケーションを容易に移動し、負荷や役割に応じて使い分けることができます。例えば、セキュリティ的に慎重に管理しなければならいデータやアプリケーションは、プライベート・クラウドを使い、汎用的でグローバルなネットワークが必要となるアプリケーションはパブリック・クラウドを使い、両者を必要に応じて連携するなどの使い方です。</a:t>
            </a:r>
          </a:p>
          <a:p>
            <a:r>
              <a:rPr kumimoji="1" lang="ja-JP" altLang="ja-JP" sz="1200" kern="1200" dirty="0">
                <a:solidFill>
                  <a:schemeClr val="tx1"/>
                </a:solidFill>
                <a:effectLst/>
                <a:latin typeface="+mn-lt"/>
                <a:ea typeface="+mn-ea"/>
                <a:cs typeface="+mn-cs"/>
              </a:rPr>
              <a:t>このようなクラウドを構築するために必要な機能を集めたオープンソースのパッケージ・ソフトウェアとして、</a:t>
            </a:r>
            <a:r>
              <a:rPr kumimoji="1" lang="en-US" altLang="ja-JP" sz="1200" kern="1200" dirty="0" err="1">
                <a:solidFill>
                  <a:schemeClr val="tx1"/>
                </a:solidFill>
                <a:effectLst/>
                <a:latin typeface="+mn-lt"/>
                <a:ea typeface="+mn-ea"/>
                <a:cs typeface="+mn-cs"/>
              </a:rPr>
              <a:t>OpenStack</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CloudStack</a:t>
            </a:r>
            <a:r>
              <a:rPr kumimoji="1" lang="ja-JP" altLang="ja-JP" sz="1200" kern="1200" dirty="0">
                <a:solidFill>
                  <a:schemeClr val="tx1"/>
                </a:solidFill>
                <a:effectLst/>
                <a:latin typeface="+mn-lt"/>
                <a:ea typeface="+mn-ea"/>
                <a:cs typeface="+mn-cs"/>
              </a:rPr>
              <a:t>などがあります。これらを使うことで、クラウド基盤の構築が容易になるだけではなく、パブリックとプライベートで同じものを使っていれば、ハイブリット・クラウドの実現も容易になります。</a:t>
            </a:r>
          </a:p>
          <a:p>
            <a:r>
              <a:rPr kumimoji="1" lang="ja-JP" altLang="ja-JP" sz="1200" kern="1200" dirty="0">
                <a:solidFill>
                  <a:schemeClr val="tx1"/>
                </a:solidFill>
                <a:effectLst/>
                <a:latin typeface="+mn-lt"/>
                <a:ea typeface="+mn-ea"/>
                <a:cs typeface="+mn-cs"/>
              </a:rPr>
              <a:t>また、異なるパブリック・クラウド、例えば、</a:t>
            </a:r>
            <a:r>
              <a:rPr kumimoji="1" lang="en-US" altLang="ja-JP" sz="1200" kern="1200" dirty="0">
                <a:solidFill>
                  <a:schemeClr val="tx1"/>
                </a:solidFill>
                <a:effectLst/>
                <a:latin typeface="+mn-lt"/>
                <a:ea typeface="+mn-ea"/>
                <a:cs typeface="+mn-cs"/>
              </a:rPr>
              <a:t>Amazon Web Services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Cloud Platform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Windows Azure Platform</a:t>
            </a:r>
            <a:r>
              <a:rPr kumimoji="1" lang="ja-JP" altLang="ja-JP" sz="1200" kern="1200" dirty="0">
                <a:solidFill>
                  <a:schemeClr val="tx1"/>
                </a:solidFill>
                <a:effectLst/>
                <a:latin typeface="+mn-lt"/>
                <a:ea typeface="+mn-ea"/>
                <a:cs typeface="+mn-cs"/>
              </a:rPr>
              <a:t>などには、それぞれに得意とする機能やサービスがありますが、これらを目的に応じて組合せ、自分達にとって最適なサービスを実現するクラウドの利用形態を「マルチ・クラウド」と呼びます。</a:t>
            </a:r>
          </a:p>
          <a:p>
            <a:r>
              <a:rPr kumimoji="1" lang="ja-JP" altLang="ja-JP" sz="1200" kern="1200" dirty="0">
                <a:solidFill>
                  <a:schemeClr val="tx1"/>
                </a:solidFill>
                <a:effectLst/>
                <a:latin typeface="+mn-lt"/>
                <a:ea typeface="+mn-ea"/>
                <a:cs typeface="+mn-cs"/>
              </a:rPr>
              <a:t>ユーザーにとって大切なことは、自分達にとって機能やコスト、使い勝手において最適なサービスを実現することです。その背後でどのようなシステムが使われるかは、必ずしも重要なことではありません。システムを提供し、その管理を担う人たちは、パブリック・クラウドやプライベート・クラウド、ハイブリッド・クラウドやマルチ・クラウドを使い分けてゆくことが大切にな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1248304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50</a:t>
            </a:fld>
            <a:endParaRPr kumimoji="1" lang="ja-JP" altLang="en-US"/>
          </a:p>
        </p:txBody>
      </p:sp>
    </p:spTree>
    <p:extLst>
      <p:ext uri="{BB962C8B-B14F-4D97-AF65-F5344CB8AC3E}">
        <p14:creationId xmlns:p14="http://schemas.microsoft.com/office/powerpoint/2010/main" val="814868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485694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日本語の「仮想」という言葉を聞くと、「虚像の」、「実態のない」という意味を思い浮かべてしまいます。ところが、この言葉の元となった英語の「</a:t>
            </a:r>
            <a:r>
              <a:rPr kumimoji="1" lang="en-US" altLang="ja-JP" sz="1200" kern="1200" dirty="0">
                <a:solidFill>
                  <a:schemeClr val="tx1"/>
                </a:solidFill>
                <a:effectLst/>
                <a:latin typeface="+mn-lt"/>
                <a:ea typeface="+mn-ea"/>
                <a:cs typeface="+mn-cs"/>
              </a:rPr>
              <a:t>Virtual</a:t>
            </a:r>
            <a:r>
              <a:rPr kumimoji="1" lang="ja-JP" altLang="ja-JP" sz="1200" kern="1200" dirty="0">
                <a:solidFill>
                  <a:schemeClr val="tx1"/>
                </a:solidFill>
                <a:effectLst/>
                <a:latin typeface="+mn-lt"/>
                <a:ea typeface="+mn-ea"/>
                <a:cs typeface="+mn-cs"/>
              </a:rPr>
              <a:t>」は、どうもそういう意味ではないらしいのです。調べてみると、「（表面または名目上はそうでないが）事実上の／実質上の／実際の」という意味があるようです。また、ラテン語の語源を見ると「力のある〜」と記されています。</a:t>
            </a:r>
          </a:p>
          <a:p>
            <a:r>
              <a:rPr kumimoji="1" lang="ja-JP" altLang="ja-JP" sz="1200" kern="1200" dirty="0">
                <a:solidFill>
                  <a:schemeClr val="tx1"/>
                </a:solidFill>
                <a:effectLst/>
                <a:latin typeface="+mn-lt"/>
                <a:ea typeface="+mn-ea"/>
                <a:cs typeface="+mn-cs"/>
              </a:rPr>
              <a:t>辞書を引くと英語の文例には、次のような記述がありました。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It was a virtual promise.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（約束ではないが）実際には約束も同然だった。</a:t>
            </a:r>
          </a:p>
          <a:p>
            <a:r>
              <a:rPr kumimoji="1" lang="en-US" altLang="ja-JP" sz="1200" kern="1200" dirty="0">
                <a:solidFill>
                  <a:schemeClr val="tx1"/>
                </a:solidFill>
                <a:effectLst/>
                <a:latin typeface="+mn-lt"/>
                <a:ea typeface="+mn-ea"/>
                <a:cs typeface="+mn-cs"/>
              </a:rPr>
              <a:t>He was the virtual leader of the movement.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彼はその運動の事実上の指導者だった。</a:t>
            </a:r>
          </a:p>
          <a:p>
            <a:r>
              <a:rPr kumimoji="1" lang="en-US" altLang="ja-JP" sz="1200" kern="1200" dirty="0">
                <a:solidFill>
                  <a:schemeClr val="tx1"/>
                </a:solidFill>
                <a:effectLst/>
                <a:latin typeface="+mn-lt"/>
                <a:ea typeface="+mn-ea"/>
                <a:cs typeface="+mn-cs"/>
              </a:rPr>
              <a:t>He was formally a general, but he was a virtual king of this country</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　彼は公式には「将軍」ではあったが、彼はこの国の実質的国王だった。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このように見ていくと、私たちが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の用語として使っている「仮想化＝</a:t>
            </a:r>
            <a:r>
              <a:rPr kumimoji="1" lang="en-US" altLang="ja-JP" sz="1200" kern="1200" dirty="0">
                <a:solidFill>
                  <a:schemeClr val="tx1"/>
                </a:solidFill>
                <a:effectLst/>
                <a:latin typeface="+mn-lt"/>
                <a:ea typeface="+mn-ea"/>
                <a:cs typeface="+mn-cs"/>
              </a:rPr>
              <a:t>Virtualization</a:t>
            </a:r>
            <a:r>
              <a:rPr kumimoji="1" lang="ja-JP" altLang="ja-JP" sz="1200" kern="1200" dirty="0">
                <a:solidFill>
                  <a:schemeClr val="tx1"/>
                </a:solidFill>
                <a:effectLst/>
                <a:latin typeface="+mn-lt"/>
                <a:ea typeface="+mn-ea"/>
                <a:cs typeface="+mn-cs"/>
              </a:rPr>
              <a:t>」は、次のような意味と理解するのが、自然かも知れません。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「物理的実態とは異なるが実質的機能を実現する仕組み」</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仮想化は決して、「虚像で実態のないシステムを作り出す仕組み」ではないのです。</a:t>
            </a:r>
          </a:p>
          <a:p>
            <a:r>
              <a:rPr kumimoji="1" lang="ja-JP" altLang="ja-JP" sz="1200" kern="1200" dirty="0">
                <a:solidFill>
                  <a:schemeClr val="tx1"/>
                </a:solidFill>
                <a:effectLst/>
                <a:latin typeface="+mn-lt"/>
                <a:ea typeface="+mn-ea"/>
                <a:cs typeface="+mn-cs"/>
              </a:rPr>
              <a:t>つまり、サーバーやストレージ、ネットワークの物理的な構成や機能、性能とは異なる形態をしているが、実質的には、これと同様の役割を果たす仕組みを実現する技術と考える方が現実に即しています。</a:t>
            </a:r>
          </a:p>
          <a:p>
            <a:r>
              <a:rPr kumimoji="1" lang="ja-JP" altLang="ja-JP" sz="1200" kern="1200" dirty="0">
                <a:solidFill>
                  <a:schemeClr val="tx1"/>
                </a:solidFill>
                <a:effectLst/>
                <a:latin typeface="+mn-lt"/>
                <a:ea typeface="+mn-ea"/>
                <a:cs typeface="+mn-cs"/>
              </a:rPr>
              <a:t>私たちは、物理的な実態がそこになければ、その存在を認めにくいものです。しかし、考えてみれば、物理的実態にかかわらず、必要な機器構成や機能、性能と同等のものが、実質的に使えるのならば十分です。</a:t>
            </a:r>
          </a:p>
          <a:p>
            <a:r>
              <a:rPr kumimoji="1" lang="ja-JP" altLang="ja-JP" sz="1200" kern="1200" dirty="0">
                <a:solidFill>
                  <a:schemeClr val="tx1"/>
                </a:solidFill>
                <a:effectLst/>
                <a:latin typeface="+mn-lt"/>
                <a:ea typeface="+mn-ea"/>
                <a:cs typeface="+mn-cs"/>
              </a:rPr>
              <a:t>「仮想化」とは、まさに物理的なシステム資源とは異なるが「実質的」には、物理的なシステム資源と同等の扱いができるものを実現し、ユーザーに提供する仕組みなのです。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52</a:t>
            </a:fld>
            <a:endParaRPr kumimoji="1" lang="ja-JP" altLang="en-US"/>
          </a:p>
        </p:txBody>
      </p:sp>
    </p:spTree>
    <p:extLst>
      <p:ext uri="{BB962C8B-B14F-4D97-AF65-F5344CB8AC3E}">
        <p14:creationId xmlns:p14="http://schemas.microsoft.com/office/powerpoint/2010/main" val="275058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【図解】コレ１枚で分かる仮想化の３タイプ</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仮想化とは、物理的な実態とは異なるものの、あたかもその物理的な実態がそこにあるかのように機能させるソフトウェア技術のことです。</a:t>
            </a:r>
          </a:p>
          <a:p>
            <a:r>
              <a:rPr kumimoji="1" lang="ja-JP" altLang="ja-JP" sz="1200" kern="1200" dirty="0">
                <a:solidFill>
                  <a:schemeClr val="tx1"/>
                </a:solidFill>
                <a:effectLst/>
                <a:latin typeface="+mn-lt"/>
                <a:ea typeface="+mn-ea"/>
                <a:cs typeface="+mn-cs"/>
              </a:rPr>
              <a:t>仮想化には、次の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つのタイプがあります。</a:t>
            </a:r>
          </a:p>
          <a:p>
            <a:r>
              <a:rPr kumimoji="1" lang="ja-JP" altLang="ja-JP" sz="1200" kern="1200" dirty="0">
                <a:solidFill>
                  <a:schemeClr val="tx1"/>
                </a:solidFill>
                <a:effectLst/>
                <a:latin typeface="+mn-lt"/>
                <a:ea typeface="+mn-ea"/>
                <a:cs typeface="+mn-cs"/>
              </a:rPr>
              <a:t>パーティショニング（分割）</a:t>
            </a:r>
          </a:p>
          <a:p>
            <a:r>
              <a:rPr kumimoji="1" lang="ja-JP" altLang="ja-JP" sz="1200" kern="1200" dirty="0">
                <a:solidFill>
                  <a:schemeClr val="tx1"/>
                </a:solidFill>
                <a:effectLst/>
                <a:latin typeface="+mn-lt"/>
                <a:ea typeface="+mn-ea"/>
                <a:cs typeface="+mn-cs"/>
              </a:rPr>
              <a:t>ひとつのシステム資源を複数の独立した個別の資源として機能させます。　　　　　　　　　　　　　　　　　　　　　　　　　　　　　　　　　　　　　　　　　　　　　　　　　　　　　　　　　　　　　　　　　　例えば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台のサーバーを、</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台の個別・独立したサーバーが存在しているかのように機能させる場合などです。</a:t>
            </a:r>
          </a:p>
          <a:p>
            <a:r>
              <a:rPr kumimoji="1" lang="ja-JP" altLang="ja-JP" sz="1200" kern="1200" dirty="0">
                <a:solidFill>
                  <a:schemeClr val="tx1"/>
                </a:solidFill>
                <a:effectLst/>
                <a:latin typeface="+mn-lt"/>
                <a:ea typeface="+mn-ea"/>
                <a:cs typeface="+mn-cs"/>
              </a:rPr>
              <a:t>この方法を使えば、１ユーザーだけでは能力に余裕のある物理サーバー上に、見かけ上複数のサーバーを稼働させ、複数のユーザーが、それぞれを自分専用のサーバーとして扱うことができます。また、システム資源を余らせることなく有効活用することができます。</a:t>
            </a:r>
          </a:p>
          <a:p>
            <a:r>
              <a:rPr kumimoji="1" lang="ja-JP" altLang="ja-JP" sz="1200" kern="1200" dirty="0">
                <a:solidFill>
                  <a:schemeClr val="tx1"/>
                </a:solidFill>
                <a:effectLst/>
                <a:latin typeface="+mn-lt"/>
                <a:ea typeface="+mn-ea"/>
                <a:cs typeface="+mn-cs"/>
              </a:rPr>
              <a:t>アグリゲーション（集約）</a:t>
            </a:r>
          </a:p>
          <a:p>
            <a:r>
              <a:rPr kumimoji="1" lang="ja-JP" altLang="ja-JP" sz="1200" kern="1200" dirty="0">
                <a:solidFill>
                  <a:schemeClr val="tx1"/>
                </a:solidFill>
                <a:effectLst/>
                <a:latin typeface="+mn-lt"/>
                <a:ea typeface="+mn-ea"/>
                <a:cs typeface="+mn-cs"/>
              </a:rPr>
              <a:t>複数のシステム資源をひとつのシステム資源のように機能させます。例えば、複数の異なるストレージを</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大きなストレージに見せかける場合などです。この機能を使わなければ、ユーザーは、複数の別々のストレージの存在を意識し、煩雑な操作や設定を行わなければなりません。しかし、この機能により、そんなことは気にすることなく、またメーカーや機種を意識することなく、１つのストレージとして扱えますので、使用上の利便性は大いに高まります。</a:t>
            </a:r>
          </a:p>
          <a:p>
            <a:r>
              <a:rPr kumimoji="1" lang="ja-JP" altLang="ja-JP" sz="1200" kern="1200" dirty="0">
                <a:solidFill>
                  <a:schemeClr val="tx1"/>
                </a:solidFill>
                <a:effectLst/>
                <a:latin typeface="+mn-lt"/>
                <a:ea typeface="+mn-ea"/>
                <a:cs typeface="+mn-cs"/>
              </a:rPr>
              <a:t>エミュレーション（模倣）</a:t>
            </a:r>
          </a:p>
          <a:p>
            <a:r>
              <a:rPr kumimoji="1" lang="ja-JP" altLang="ja-JP" sz="1200" kern="1200" dirty="0">
                <a:solidFill>
                  <a:schemeClr val="tx1"/>
                </a:solidFill>
                <a:effectLst/>
                <a:latin typeface="+mn-lt"/>
                <a:ea typeface="+mn-ea"/>
                <a:cs typeface="+mn-cs"/>
              </a:rPr>
              <a:t>あるシステム資源を異なるシステム資源として機能させます。例えば、</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で、スマートフォンの基本ソフトウェアが稼働し、スマートフォンに模した画面を表示させることができます。スマートフォンにはない、大きな画面とキーボードで同様の操作ができるようになり、アプリケーション開発やテストの利便性を高めることができます。</a:t>
            </a:r>
          </a:p>
          <a:p>
            <a:r>
              <a:rPr kumimoji="1" lang="ja-JP" altLang="ja-JP" sz="1200" kern="1200" dirty="0">
                <a:solidFill>
                  <a:schemeClr val="tx1"/>
                </a:solidFill>
                <a:effectLst/>
                <a:latin typeface="+mn-lt"/>
                <a:ea typeface="+mn-ea"/>
                <a:cs typeface="+mn-cs"/>
              </a:rPr>
              <a:t>仮想化というと、「サーバー仮想化」つまり、「パーティショニング（分割）」についてだけ、語られることが少なくありませんが、それだけではありません。ユーザーにとっては、物理的な実態はどうであろうと、必要な機能が実現できればいいわけです。それをソフトウェアの設定だけで実現しようという技術の総称が仮想化というわけです。</a:t>
            </a:r>
          </a:p>
          <a:p>
            <a:r>
              <a:rPr kumimoji="1" lang="ja-JP" altLang="ja-JP" sz="1200" kern="1200" dirty="0">
                <a:solidFill>
                  <a:schemeClr val="tx1"/>
                </a:solidFill>
                <a:effectLst/>
                <a:latin typeface="+mn-lt"/>
                <a:ea typeface="+mn-ea"/>
                <a:cs typeface="+mn-cs"/>
              </a:rPr>
              <a:t>以前紹介した、「</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 Infrastructure</a:t>
            </a:r>
            <a:r>
              <a:rPr kumimoji="1" lang="ja-JP" altLang="ja-JP" sz="1200" kern="1200">
                <a:solidFill>
                  <a:schemeClr val="tx1"/>
                </a:solidFill>
                <a:effectLst/>
                <a:latin typeface="+mn-lt"/>
                <a:ea typeface="+mn-ea"/>
                <a:cs typeface="+mn-cs"/>
              </a:rPr>
              <a:t>）」もこの技術が土台にあります。つまり、物理的な実態は、インフラを構成するハードウェアの集まりである「リソース・プール」ですが、そこからソフトウェアの設定だけで必要なインフラ機能を取り出し、構築することができる仕組みです。仮想化を分割の仕組みと捉えると本質を見失いかねませんので、注意が必要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54</a:t>
            </a:fld>
            <a:endParaRPr kumimoji="1" lang="ja-JP" altLang="en-US"/>
          </a:p>
        </p:txBody>
      </p:sp>
    </p:spTree>
    <p:extLst>
      <p:ext uri="{BB962C8B-B14F-4D97-AF65-F5344CB8AC3E}">
        <p14:creationId xmlns:p14="http://schemas.microsoft.com/office/powerpoint/2010/main" val="471432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762545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57</a:t>
            </a:fld>
            <a:endParaRPr lang="en-US" altLang="ja-JP"/>
          </a:p>
        </p:txBody>
      </p:sp>
      <p:sp>
        <p:nvSpPr>
          <p:cNvPr id="761858" name="Rectangle 2"/>
          <p:cNvSpPr>
            <a:spLocks noGrp="1" noRot="1" noChangeAspect="1" noChangeArrowheads="1" noTextEdit="1"/>
          </p:cNvSpPr>
          <p:nvPr>
            <p:ph type="sldImg"/>
          </p:nvPr>
        </p:nvSpPr>
        <p:spPr>
          <a:xfrm>
            <a:off x="1141413" y="684213"/>
            <a:ext cx="4576762" cy="3432175"/>
          </a:xfrm>
          <a:ln/>
        </p:spPr>
      </p:sp>
      <p:sp>
        <p:nvSpPr>
          <p:cNvPr id="761859" name="Rectangle 3"/>
          <p:cNvSpPr>
            <a:spLocks noGrp="1" noChangeArrowheads="1"/>
          </p:cNvSpPr>
          <p:nvPr>
            <p:ph type="body" idx="1"/>
          </p:nvPr>
        </p:nvSpPr>
        <p:spPr>
          <a:xfrm>
            <a:off x="684681" y="4343440"/>
            <a:ext cx="5488640" cy="4115603"/>
          </a:xfrm>
        </p:spPr>
        <p:txBody>
          <a:bodyPr/>
          <a:lstStyle/>
          <a:p>
            <a:r>
              <a:rPr kumimoji="1" lang="ja-JP" altLang="ja-JP" sz="1200" kern="1200" dirty="0">
                <a:solidFill>
                  <a:schemeClr val="tx1"/>
                </a:solidFill>
                <a:effectLst/>
                <a:latin typeface="+mn-lt"/>
                <a:ea typeface="+mn-ea"/>
                <a:cs typeface="+mn-cs"/>
              </a:rPr>
              <a:t>「サーバー仮想化」の他にもシステム資源を仮想化する技術があります。</a:t>
            </a:r>
          </a:p>
          <a:p>
            <a:r>
              <a:rPr kumimoji="1" lang="ja-JP" altLang="ja-JP" sz="1200" kern="1200" dirty="0">
                <a:solidFill>
                  <a:schemeClr val="tx1"/>
                </a:solidFill>
                <a:effectLst/>
                <a:latin typeface="+mn-lt"/>
                <a:ea typeface="+mn-ea"/>
                <a:cs typeface="+mn-cs"/>
              </a:rPr>
              <a:t>「デスクトップ仮想化」では、ユーザーの使用する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を共用コンピュータであるサーバーの上に「仮想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」として動かし、そのディスプレイ、キーボード、マウスをネットワーク越しに使えるようにします。ユーザーは手元の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を操作しながらも、実はサーバー上の仮想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のプロセッサーやストレージを使っているのです。このためディスプレイ、キーボード、マウスそしてネットワーク接続などの必要最低限の機能に限定した</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シンクライアント」から使うこともできます。ちなみに「クライアント」とは、「サーバーから提供されるサービスを利用する」コンピュータという意味ですが、ここでは、「一時点でひとりのユーザーが占有して使用するコンピュータ」と理解しておけば良いでしょう。</a:t>
            </a:r>
          </a:p>
          <a:p>
            <a:r>
              <a:rPr kumimoji="1" lang="ja-JP" altLang="ja-JP" sz="1200" kern="1200" dirty="0">
                <a:solidFill>
                  <a:schemeClr val="tx1"/>
                </a:solidFill>
                <a:effectLst/>
                <a:latin typeface="+mn-lt"/>
                <a:ea typeface="+mn-ea"/>
                <a:cs typeface="+mn-cs"/>
              </a:rPr>
              <a:t>「アプリケーション仮想化」では、</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Word</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Excel</a:t>
            </a:r>
            <a:r>
              <a:rPr kumimoji="1" lang="ja-JP" altLang="ja-JP" sz="1200" kern="1200" dirty="0">
                <a:solidFill>
                  <a:schemeClr val="tx1"/>
                </a:solidFill>
                <a:effectLst/>
                <a:latin typeface="+mn-lt"/>
                <a:ea typeface="+mn-ea"/>
                <a:cs typeface="+mn-cs"/>
              </a:rPr>
              <a:t>といった、本来ユーザー</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上で稼働するアプリケーション・プログラムをサーバー上で動かし、ネットワークを介して複数のユーザーで共同使用するものです。デスクトップ仮想化と同様にシンクライアントを使うこともできます。</a:t>
            </a:r>
          </a:p>
          <a:p>
            <a:r>
              <a:rPr kumimoji="1" lang="ja-JP" altLang="ja-JP" sz="1200" kern="1200" dirty="0">
                <a:solidFill>
                  <a:schemeClr val="tx1"/>
                </a:solidFill>
                <a:effectLst/>
                <a:latin typeface="+mn-lt"/>
                <a:ea typeface="+mn-ea"/>
                <a:cs typeface="+mn-cs"/>
              </a:rPr>
              <a:t>「クライアント仮想化」では、一台の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といった異なる</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を同時に稼働させます。</a:t>
            </a:r>
          </a:p>
          <a:p>
            <a:r>
              <a:rPr kumimoji="1" lang="ja-JP" altLang="ja-JP" sz="1200" kern="1200" dirty="0">
                <a:solidFill>
                  <a:schemeClr val="tx1"/>
                </a:solidFill>
                <a:effectLst/>
                <a:latin typeface="+mn-lt"/>
                <a:ea typeface="+mn-ea"/>
                <a:cs typeface="+mn-cs"/>
              </a:rPr>
              <a:t>「ストレージ仮想化」では、ストレージ（記憶装置）といわれるデータやプログラムを格納しておく装置を複数のコンピュータで共用し、利用効率や利便性を高めるものです。</a:t>
            </a:r>
          </a:p>
          <a:p>
            <a:r>
              <a:rPr kumimoji="1" lang="ja-JP" altLang="ja-JP" sz="1200" kern="1200" dirty="0">
                <a:solidFill>
                  <a:schemeClr val="tx1"/>
                </a:solidFill>
                <a:effectLst/>
                <a:latin typeface="+mn-lt"/>
                <a:ea typeface="+mn-ea"/>
                <a:cs typeface="+mn-cs"/>
              </a:rPr>
              <a:t>「ネットワーク仮想化」では、ネットワークの接続ルートやルーターやスイッチと言われるネットワーク機器の構成をソフトウェアの設定だけで調達、変更できるようにします。</a:t>
            </a:r>
          </a:p>
          <a:p>
            <a:r>
              <a:rPr kumimoji="1" lang="ja-JP" altLang="ja-JP" sz="1200" kern="1200" dirty="0">
                <a:solidFill>
                  <a:schemeClr val="tx1"/>
                </a:solidFill>
                <a:effectLst/>
                <a:latin typeface="+mn-lt"/>
                <a:ea typeface="+mn-ea"/>
                <a:cs typeface="+mn-cs"/>
              </a:rPr>
              <a:t>それでは、それらについて見てゆくことにしましょう。</a:t>
            </a:r>
          </a:p>
          <a:p>
            <a:endParaRPr lang="ja-JP" altLang="en-US" dirty="0"/>
          </a:p>
        </p:txBody>
      </p:sp>
    </p:spTree>
    <p:extLst>
      <p:ext uri="{BB962C8B-B14F-4D97-AF65-F5344CB8AC3E}">
        <p14:creationId xmlns:p14="http://schemas.microsoft.com/office/powerpoint/2010/main" val="406393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サーバーとして使われるコンピュータは、プロセッサー、メモリ、ストレージといったハードウェアによって構成されています。</a:t>
            </a:r>
          </a:p>
          <a:p>
            <a:r>
              <a:rPr kumimoji="1" lang="ja-JP" altLang="ja-JP" sz="1200" kern="1200" dirty="0">
                <a:solidFill>
                  <a:schemeClr val="tx1"/>
                </a:solidFill>
                <a:effectLst/>
                <a:latin typeface="+mn-lt"/>
                <a:ea typeface="+mn-ea"/>
                <a:cs typeface="+mn-cs"/>
              </a:rPr>
              <a:t>このハードウェアをオペレーティング・システム（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と言われるソフトウェアが制御し、業務を処理するアプリケーションやデータを管理するデータベース、通信制御やユーザー管理を行うシステムなど、様々なプログラムに、ハードウェア資源を適宜割り当て、ユーザーの求める処理を効率よく確実に実行させるように機能します。こ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a:t>
            </a:r>
            <a:r>
              <a:rPr kumimoji="1" lang="en-US" altLang="ja-JP" sz="1200" kern="1200" dirty="0">
                <a:solidFill>
                  <a:schemeClr val="tx1"/>
                </a:solidFill>
                <a:effectLst/>
                <a:latin typeface="+mn-lt"/>
                <a:ea typeface="+mn-ea"/>
                <a:cs typeface="+mn-cs"/>
              </a:rPr>
              <a:t>Windows Server</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は、このハードウェアに搭載されているプロセッサーやメモリの使用時間やストレージの容量を細かく分割して複数のユーザーに割り当てます。ユーザーは、割り当てられたシステム資源をそれぞれ占有使用することができます。このような仕組みにより、物理的には一台のハードウェアであるにもかかわらず、自分専用の個別のサーバーがユーザー毎に提供されているように見せかけることができるのです。この見かけ上のひとつひとつのサーバーを「仮想サーバー」または、「仮想マシン」と言い、これを実現するソフトウェアは、ハイパーバイザー（</a:t>
            </a:r>
            <a:r>
              <a:rPr kumimoji="1" lang="en-US" altLang="ja-JP" sz="1200" kern="1200" dirty="0">
                <a:solidFill>
                  <a:schemeClr val="tx1"/>
                </a:solidFill>
                <a:effectLst/>
                <a:latin typeface="+mn-lt"/>
                <a:ea typeface="+mn-ea"/>
                <a:cs typeface="+mn-cs"/>
              </a:rPr>
              <a:t>Hypervisor</a:t>
            </a:r>
            <a:r>
              <a:rPr kumimoji="1" lang="ja-JP" altLang="ja-JP" sz="1200" kern="1200" dirty="0">
                <a:solidFill>
                  <a:schemeClr val="tx1"/>
                </a:solidFill>
                <a:effectLst/>
                <a:latin typeface="+mn-lt"/>
                <a:ea typeface="+mn-ea"/>
                <a:cs typeface="+mn-cs"/>
              </a:rPr>
              <a:t>）と呼ばれています。</a:t>
            </a:r>
            <a:r>
              <a:rPr kumimoji="1" lang="en-US" altLang="ja-JP" sz="1200" kern="1200" dirty="0">
                <a:solidFill>
                  <a:schemeClr val="tx1"/>
                </a:solidFill>
                <a:effectLst/>
                <a:latin typeface="+mn-lt"/>
                <a:ea typeface="+mn-ea"/>
                <a:cs typeface="+mn-cs"/>
              </a:rPr>
              <a:t>VMware </a:t>
            </a:r>
            <a:r>
              <a:rPr kumimoji="1" lang="en-US" altLang="ja-JP" sz="1200" kern="1200" dirty="0" err="1">
                <a:solidFill>
                  <a:schemeClr val="tx1"/>
                </a:solidFill>
                <a:effectLst/>
                <a:latin typeface="+mn-lt"/>
                <a:ea typeface="+mn-ea"/>
                <a:cs typeface="+mn-cs"/>
              </a:rPr>
              <a:t>vSphere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Microsoft Hyper-V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Citrix </a:t>
            </a:r>
            <a:r>
              <a:rPr kumimoji="1" lang="en-US" altLang="ja-JP" sz="1200" kern="1200" dirty="0" err="1">
                <a:solidFill>
                  <a:schemeClr val="tx1"/>
                </a:solidFill>
                <a:effectLst/>
                <a:latin typeface="+mn-lt"/>
                <a:ea typeface="+mn-ea"/>
                <a:cs typeface="+mn-cs"/>
              </a:rPr>
              <a:t>Xen</a:t>
            </a:r>
            <a:r>
              <a:rPr kumimoji="1" lang="en-US" altLang="ja-JP" sz="1200" kern="1200" dirty="0">
                <a:solidFill>
                  <a:schemeClr val="tx1"/>
                </a:solidFill>
                <a:effectLst/>
                <a:latin typeface="+mn-lt"/>
                <a:ea typeface="+mn-ea"/>
                <a:cs typeface="+mn-cs"/>
              </a:rPr>
              <a:t> Server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に組み込まれている</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といった製品が広く使われています。</a:t>
            </a:r>
          </a:p>
          <a:p>
            <a:r>
              <a:rPr kumimoji="1" lang="ja-JP" altLang="ja-JP" sz="1200" kern="1200" dirty="0">
                <a:solidFill>
                  <a:schemeClr val="tx1"/>
                </a:solidFill>
                <a:effectLst/>
                <a:latin typeface="+mn-lt"/>
                <a:ea typeface="+mn-ea"/>
                <a:cs typeface="+mn-cs"/>
              </a:rPr>
              <a:t>仮想サーバーは、実際の物理的なサーバーと同様に振る舞い、機能します。ですから、サーバー毎に独立した</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載せ、個別にアプリケーションを実行させることができます。ユーザーは、まるで専用のハードウェアを与えられたような自由度と利便性を享受しつつ、全体としては、ハードウェアの使用効率を高めることができ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58</a:t>
            </a:fld>
            <a:endParaRPr kumimoji="1" lang="ja-JP" altLang="en-US"/>
          </a:p>
        </p:txBody>
      </p:sp>
    </p:spTree>
    <p:extLst>
      <p:ext uri="{BB962C8B-B14F-4D97-AF65-F5344CB8AC3E}">
        <p14:creationId xmlns:p14="http://schemas.microsoft.com/office/powerpoint/2010/main" val="199507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デジタル</a:t>
            </a:r>
            <a:r>
              <a:rPr kumimoji="1" lang="en-US" altLang="ja-JP" dirty="0"/>
              <a:t>1</a:t>
            </a:r>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年代、コンピュータがビジネスで使われるようになりました。</a:t>
            </a:r>
            <a:r>
              <a:rPr kumimoji="1" lang="en-US" altLang="ja-JP" sz="1200" kern="1200" dirty="0">
                <a:solidFill>
                  <a:schemeClr val="tx1"/>
                </a:solidFill>
                <a:effectLst/>
                <a:latin typeface="+mn-lt"/>
                <a:ea typeface="+mn-ea"/>
                <a:cs typeface="+mn-cs"/>
              </a:rPr>
              <a:t>1964</a:t>
            </a:r>
            <a:r>
              <a:rPr kumimoji="1" lang="ja-JP" altLang="ja-JP" sz="1200" kern="1200" dirty="0">
                <a:solidFill>
                  <a:schemeClr val="tx1"/>
                </a:solidFill>
                <a:effectLst/>
                <a:latin typeface="+mn-lt"/>
                <a:ea typeface="+mn-ea"/>
                <a:cs typeface="+mn-cs"/>
              </a:rPr>
              <a:t>年、いまで言うメインフレームの前身である</a:t>
            </a:r>
            <a:r>
              <a:rPr kumimoji="1" lang="en-US" altLang="ja-JP" sz="1200" kern="1200" dirty="0">
                <a:solidFill>
                  <a:schemeClr val="tx1"/>
                </a:solidFill>
                <a:effectLst/>
                <a:latin typeface="+mn-lt"/>
                <a:ea typeface="+mn-ea"/>
                <a:cs typeface="+mn-cs"/>
              </a:rPr>
              <a:t>IBM </a:t>
            </a:r>
            <a:r>
              <a:rPr kumimoji="1" lang="ja-JP" altLang="ja-JP" sz="1200" kern="1200" dirty="0">
                <a:solidFill>
                  <a:schemeClr val="tx1"/>
                </a:solidFill>
                <a:effectLst/>
                <a:latin typeface="+mn-lt"/>
                <a:ea typeface="+mn-ea"/>
                <a:cs typeface="+mn-cs"/>
              </a:rPr>
              <a:t>システム</a:t>
            </a:r>
            <a:r>
              <a:rPr kumimoji="1" lang="en-US" altLang="ja-JP" sz="1200" kern="1200" dirty="0">
                <a:solidFill>
                  <a:schemeClr val="tx1"/>
                </a:solidFill>
                <a:effectLst/>
                <a:latin typeface="+mn-lt"/>
                <a:ea typeface="+mn-ea"/>
                <a:cs typeface="+mn-cs"/>
              </a:rPr>
              <a:t>/360</a:t>
            </a:r>
            <a:r>
              <a:rPr kumimoji="1" lang="ja-JP" altLang="ja-JP" sz="1200" kern="1200" dirty="0">
                <a:solidFill>
                  <a:schemeClr val="tx1"/>
                </a:solidFill>
                <a:effectLst/>
                <a:latin typeface="+mn-lt"/>
                <a:ea typeface="+mn-ea"/>
                <a:cs typeface="+mn-cs"/>
              </a:rPr>
              <a:t>が登場し、ビジネス・コンピューターの需要が一気に拡大します。そして、大規模な計算業務のデジタル化が始まりました。</a:t>
            </a:r>
          </a:p>
          <a:p>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コンピュータの用途はさらに広がります。伝票の発行や経理処理、生産現場での繰り返し作業など、定型化された繰り返し業務（ルーチンワーク）がコンピュータによって処理される時代になっ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年代、小型コンピュータや</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登場により、コンピュータは多くの企業に広く行き渡ります。また、企業内にネットワークが引かれ、個人や部門を越えた伝票業務の流れ（ワークフロー）がコンピュータに取り込まれデジタル化されるようになりました。</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は一人一台の時代を迎えます。そして、電子メールが使われるようになり、文書や帳票の作成を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こなし、それらを共有する需要も生まれました。そんな時代を背景にグループウェアが登場し、共同作業（コラボレーション）のデジタル化がすすんでゆきました。インターネットも登場し、コラボレーションはさらに広がりを見せ始めます。</a:t>
            </a:r>
          </a:p>
          <a:p>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Facebook</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Twitter</a:t>
            </a:r>
            <a:r>
              <a:rPr kumimoji="1" lang="ja-JP" altLang="ja-JP" sz="1200" kern="1200" dirty="0">
                <a:solidFill>
                  <a:schemeClr val="tx1"/>
                </a:solidFill>
                <a:effectLst/>
                <a:latin typeface="+mn-lt"/>
                <a:ea typeface="+mn-ea"/>
                <a:cs typeface="+mn-cs"/>
              </a:rPr>
              <a:t>といったソーシャルメディアが登場します。また、</a:t>
            </a:r>
            <a:r>
              <a:rPr kumimoji="1" lang="en-US" altLang="ja-JP" sz="1200" kern="1200" dirty="0">
                <a:solidFill>
                  <a:schemeClr val="tx1"/>
                </a:solidFill>
                <a:effectLst/>
                <a:latin typeface="+mn-lt"/>
                <a:ea typeface="+mn-ea"/>
                <a:cs typeface="+mn-cs"/>
              </a:rPr>
              <a:t>2007</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iPhone</a:t>
            </a:r>
            <a:r>
              <a:rPr kumimoji="1" lang="ja-JP" altLang="ja-JP" sz="1200" kern="1200" dirty="0">
                <a:solidFill>
                  <a:schemeClr val="tx1"/>
                </a:solidFill>
                <a:effectLst/>
                <a:latin typeface="+mn-lt"/>
                <a:ea typeface="+mn-ea"/>
                <a:cs typeface="+mn-cs"/>
              </a:rPr>
              <a:t>の登場により、誰もが常時ネットにつながる時代を迎え、ヒトとヒトのつながり（エンゲージメント）が、デジタル化される時代を迎えます。</a:t>
            </a:r>
          </a:p>
          <a:p>
            <a:r>
              <a:rPr kumimoji="1" lang="ja-JP" altLang="ja-JP" sz="1200" kern="1200" dirty="0">
                <a:solidFill>
                  <a:schemeClr val="tx1"/>
                </a:solidFill>
                <a:effectLst/>
                <a:latin typeface="+mn-lt"/>
                <a:ea typeface="+mn-ea"/>
                <a:cs typeface="+mn-cs"/>
              </a:rPr>
              <a:t>そして、いま</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時代を迎えようとしています。モノが直接ネットにつながり、モノやヒトの状態や活動がデータとして集められ、ネットに送り出される仕組みが出来上がりつつあります。私たちの日常生活や社会活動に伴う全てのアクティビティがデジタル化されようとしているの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3900307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仮想化」の手段として、広く使われているのが、ハイパーバイザを使った仮想化です。ハイパーバイザとは、仮想化を実現するソフトウェアのことで、ハードウェアに搭載されているプロセッサーやメモリの使用時間やストレージの容量を細かく分割して複数のユーザーに割り当てる機能を持っています。ユーザーは、割り当てられたシステム資源をそれぞれ占有使用することで、物理的には一台のハードウェアであるにもかかわらず、自分専用の個別サーバーが割り当てられているように見せかけることができるのです。この見かけ上のひとつひとつのサーバーを「仮想サーバー」または、「仮想マシン」と言い、それを実現するソフトウェアには、</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Citrix</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Xen</a:t>
            </a:r>
            <a:r>
              <a:rPr kumimoji="1" lang="en-US" altLang="ja-JP" sz="1200" kern="1200" dirty="0">
                <a:solidFill>
                  <a:schemeClr val="tx1"/>
                </a:solidFill>
                <a:effectLst/>
                <a:latin typeface="+mn-lt"/>
                <a:ea typeface="+mn-ea"/>
                <a:cs typeface="+mn-cs"/>
              </a:rPr>
              <a:t> Server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「サーバー仮想化」を実現するもうひとつのやり方として、コンテナを使う方法があります。この方法は、ひとつの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コンテナと言われる「独立したサーバーと同様の振る舞いをする区画」を複数作り、それを個別のユーザーやサービスに割り当てます。利用するユーザーやサービスから見れば、あたかも独立した個別サーバーのように、別々のサーバーが動いているように見える点は、ハイパーバイザを使う場合と同様です。しかし、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上で実現するので、全てのコンテナは同じ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しか使えません。ハイパーバイザならそれより一段下のレベル、つまりハードウェアのサーバーと同じ振る舞いをする仮想サーバーを実現しますので、仮想サーバー毎に別々の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を稼働させることができますので、この点は異なります。</a:t>
            </a:r>
          </a:p>
          <a:p>
            <a:r>
              <a:rPr kumimoji="1" lang="ja-JP" altLang="ja-JP" sz="1200" kern="1200" dirty="0">
                <a:solidFill>
                  <a:schemeClr val="tx1"/>
                </a:solidFill>
                <a:effectLst/>
                <a:latin typeface="+mn-lt"/>
                <a:ea typeface="+mn-ea"/>
                <a:cs typeface="+mn-cs"/>
              </a:rPr>
              <a:t>その一方で、コンテナは、ハイパーバイザのように、個別に</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を割り当てる必要がないためシステム資源のオーバーヘッド（仮想化のために割り当てられる資源や能力）が少なくてすみます。そのため、同じ性能のハードウェアであれば、より多くのコンテナを作ることができます。また、コンテナは、それを起動させるためにハイパーバイザ型のように仮想マシン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を起動させる手間がかからないため、極めて高速で起動できます。さらにハイパーバイザのように仮想マシンごとに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を用意する必要がないのでディスク使用量も少なくて済みます。</a:t>
            </a:r>
          </a:p>
          <a:p>
            <a:r>
              <a:rPr kumimoji="1" lang="ja-JP" altLang="ja-JP" sz="1200" kern="1200" dirty="0">
                <a:solidFill>
                  <a:schemeClr val="tx1"/>
                </a:solidFill>
                <a:effectLst/>
                <a:latin typeface="+mn-lt"/>
                <a:ea typeface="+mn-ea"/>
                <a:cs typeface="+mn-cs"/>
              </a:rPr>
              <a:t>ひとつのコンテナは、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動くプログラムを移動させるのと同様に、元となるハードウェアの機能や設定に影響を受けることが少なくてすみます。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が注目されています。</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とは、</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社が提供する</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用のコンテナ管理ソフトウェアです。</a:t>
            </a:r>
          </a:p>
          <a:p>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が注目されるようになったのは、そのコンテナを生成する設定を「</a:t>
            </a:r>
            <a:r>
              <a:rPr kumimoji="1" lang="en-US" altLang="ja-JP" sz="1200" kern="1200" dirty="0" err="1">
                <a:solidFill>
                  <a:schemeClr val="tx1"/>
                </a:solidFill>
                <a:effectLst/>
                <a:latin typeface="+mn-lt"/>
                <a:ea typeface="+mn-ea"/>
                <a:cs typeface="+mn-cs"/>
              </a:rPr>
              <a:t>Dockerfile</a:t>
            </a:r>
            <a:r>
              <a:rPr kumimoji="1" lang="ja-JP" altLang="ja-JP" sz="1200" kern="1200" dirty="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し、同じコンテナを労せずして自分のサーバー上で実現して、ソフトウェアをインストールできるようになったことです。そのためハイブリッド・クラウドやマルチ・クラウドといった利用形態に於いては、大変便利な仕組みです。</a:t>
            </a:r>
          </a:p>
          <a:p>
            <a:r>
              <a:rPr kumimoji="1" lang="ja-JP" altLang="ja-JP" sz="1200" kern="1200" dirty="0">
                <a:solidFill>
                  <a:schemeClr val="tx1"/>
                </a:solidFill>
                <a:effectLst/>
                <a:latin typeface="+mn-lt"/>
                <a:ea typeface="+mn-ea"/>
                <a:cs typeface="+mn-cs"/>
              </a:rPr>
              <a:t>そのため、</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などのクラウド・サービス・プロバイダーをはじめ、</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Dell</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RedHat</a:t>
            </a:r>
            <a:r>
              <a:rPr kumimoji="1" lang="ja-JP" altLang="ja-JP" sz="1200" kern="1200" dirty="0">
                <a:solidFill>
                  <a:schemeClr val="tx1"/>
                </a:solidFill>
                <a:effectLst/>
                <a:latin typeface="+mn-lt"/>
                <a:ea typeface="+mn-ea"/>
                <a:cs typeface="+mn-cs"/>
              </a:rPr>
              <a:t>などの大手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ベンダーが採用を表明しています。また、</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も自社のクラウド・サービスである</a:t>
            </a:r>
            <a:r>
              <a:rPr kumimoji="1" lang="en-US" altLang="ja-JP" sz="1200" kern="1200" dirty="0">
                <a:solidFill>
                  <a:schemeClr val="tx1"/>
                </a:solidFill>
                <a:effectLst/>
                <a:latin typeface="+mn-lt"/>
                <a:ea typeface="+mn-ea"/>
                <a:cs typeface="+mn-cs"/>
              </a:rPr>
              <a:t>Windows Azure Platform</a:t>
            </a:r>
            <a:r>
              <a:rPr kumimoji="1" lang="ja-JP" altLang="ja-JP" sz="1200" kern="1200" dirty="0">
                <a:solidFill>
                  <a:schemeClr val="tx1"/>
                </a:solidFill>
                <a:effectLst/>
                <a:latin typeface="+mn-lt"/>
                <a:ea typeface="+mn-ea"/>
                <a:cs typeface="+mn-cs"/>
              </a:rPr>
              <a:t>や次期</a:t>
            </a:r>
            <a:r>
              <a:rPr kumimoji="1" lang="en-US" altLang="ja-JP" sz="1200" kern="1200" dirty="0">
                <a:solidFill>
                  <a:schemeClr val="tx1"/>
                </a:solidFill>
                <a:effectLst/>
                <a:latin typeface="+mn-lt"/>
                <a:ea typeface="+mn-ea"/>
                <a:cs typeface="+mn-cs"/>
              </a:rPr>
              <a:t>Windows Server</a:t>
            </a:r>
            <a:r>
              <a:rPr kumimoji="1" lang="ja-JP" altLang="ja-JP" sz="1200" kern="1200" dirty="0">
                <a:solidFill>
                  <a:schemeClr val="tx1"/>
                </a:solidFill>
                <a:effectLst/>
                <a:latin typeface="+mn-lt"/>
                <a:ea typeface="+mn-ea"/>
                <a:cs typeface="+mn-cs"/>
              </a:rPr>
              <a:t>での採用を表明しており、コンテナ型仮想化として広く普及してゆくものと思われます。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59</a:t>
            </a:fld>
            <a:endParaRPr kumimoji="1" lang="ja-JP" altLang="en-US"/>
          </a:p>
        </p:txBody>
      </p:sp>
    </p:spTree>
    <p:extLst>
      <p:ext uri="{BB962C8B-B14F-4D97-AF65-F5344CB8AC3E}">
        <p14:creationId xmlns:p14="http://schemas.microsoft.com/office/powerpoint/2010/main" val="878834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60</a:t>
            </a:fld>
            <a:endParaRPr kumimoji="1" lang="ja-JP" altLang="en-US"/>
          </a:p>
        </p:txBody>
      </p:sp>
    </p:spTree>
    <p:extLst>
      <p:ext uri="{BB962C8B-B14F-4D97-AF65-F5344CB8AC3E}">
        <p14:creationId xmlns:p14="http://schemas.microsoft.com/office/powerpoint/2010/main" val="1272171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【図解】コレ１枚で分かる「デスクトップの仮想化」と「アプリケーションの仮想化」</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「デスクトップ仮想化」は、サーバー仮想化と同様の技術で、サーバー上にユーザー個別の「仮想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」を稼働させ、ネットワークを介して、その「仮想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」の画面を手元のディスプレイに転送・表示させ、キーボード、マウスなどの入出力装置を利用させる技術です。「</a:t>
            </a:r>
            <a:r>
              <a:rPr kumimoji="1" lang="en-US" altLang="ja-JP" sz="1200" kern="1200" dirty="0">
                <a:solidFill>
                  <a:schemeClr val="tx1"/>
                </a:solidFill>
                <a:effectLst/>
                <a:latin typeface="+mn-lt"/>
                <a:ea typeface="+mn-ea"/>
                <a:cs typeface="+mn-cs"/>
              </a:rPr>
              <a:t>VDI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Virtual Desktop Infrastructure</a:t>
            </a:r>
            <a:r>
              <a:rPr kumimoji="1" lang="ja-JP" altLang="ja-JP" sz="1200" kern="1200" dirty="0">
                <a:solidFill>
                  <a:schemeClr val="tx1"/>
                </a:solidFill>
                <a:effectLst/>
                <a:latin typeface="+mn-lt"/>
                <a:ea typeface="+mn-ea"/>
                <a:cs typeface="+mn-cs"/>
              </a:rPr>
              <a:t>）」とも呼ばれています。ちなみに「デスクトップ」とは、</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画面のことです。</a:t>
            </a:r>
          </a:p>
          <a:p>
            <a:r>
              <a:rPr kumimoji="1" lang="ja-JP" altLang="ja-JP" sz="1200" kern="1200" dirty="0">
                <a:solidFill>
                  <a:schemeClr val="tx1"/>
                </a:solidFill>
                <a:effectLst/>
                <a:latin typeface="+mn-lt"/>
                <a:ea typeface="+mn-ea"/>
                <a:cs typeface="+mn-cs"/>
              </a:rPr>
              <a:t>例えば、仮想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で、普通の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と同様に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を動かし、</a:t>
            </a:r>
            <a:r>
              <a:rPr kumimoji="1" lang="en-US" altLang="ja-JP" sz="1200" kern="1200" dirty="0">
                <a:solidFill>
                  <a:schemeClr val="tx1"/>
                </a:solidFill>
                <a:effectLst/>
                <a:latin typeface="+mn-lt"/>
                <a:ea typeface="+mn-ea"/>
                <a:cs typeface="+mn-cs"/>
              </a:rPr>
              <a:t>Word</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Excel</a:t>
            </a:r>
            <a:r>
              <a:rPr kumimoji="1" lang="ja-JP" altLang="ja-JP" sz="1200" kern="1200" dirty="0">
                <a:solidFill>
                  <a:schemeClr val="tx1"/>
                </a:solidFill>
                <a:effectLst/>
                <a:latin typeface="+mn-lt"/>
                <a:ea typeface="+mn-ea"/>
                <a:cs typeface="+mn-cs"/>
              </a:rPr>
              <a:t>を使い、作成した文書や表は、自分の仮想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に割り当てられたストレージに保存します。ユーザーは、手元にある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のディスプレイ、キーボード、マウスを操作しますが、実際に使うプロセッサーやストレージは、サーバーのものです。</a:t>
            </a:r>
          </a:p>
          <a:p>
            <a:r>
              <a:rPr kumimoji="1" lang="ja-JP" altLang="ja-JP" sz="1200" kern="1200" dirty="0">
                <a:solidFill>
                  <a:schemeClr val="tx1"/>
                </a:solidFill>
                <a:effectLst/>
                <a:latin typeface="+mn-lt"/>
                <a:ea typeface="+mn-ea"/>
                <a:cs typeface="+mn-cs"/>
              </a:rPr>
              <a:t>一方、「アプリケーション仮想化」は、</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全機能ではなく、特定のアプリケーションだけをサーバーで動かし、ネットワーク越しに複数ユーザーで共用する技術です。さらに、ネットワークがつながっていないときでも操作を継続できるようにしたソフトウェアも登場していま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Explorer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でなければ動かないアプリケーションがあり、同時に最新</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も利用したいとき、</a:t>
            </a:r>
            <a:r>
              <a:rPr kumimoji="1" lang="en-US" altLang="ja-JP" sz="1200" kern="1200" dirty="0">
                <a:solidFill>
                  <a:schemeClr val="tx1"/>
                </a:solidFill>
                <a:effectLst/>
                <a:latin typeface="+mn-lt"/>
                <a:ea typeface="+mn-ea"/>
                <a:cs typeface="+mn-cs"/>
              </a:rPr>
              <a:t>IE6</a:t>
            </a:r>
            <a:r>
              <a:rPr kumimoji="1" lang="ja-JP" altLang="ja-JP" sz="1200" kern="1200" dirty="0">
                <a:solidFill>
                  <a:schemeClr val="tx1"/>
                </a:solidFill>
                <a:effectLst/>
                <a:latin typeface="+mn-lt"/>
                <a:ea typeface="+mn-ea"/>
                <a:cs typeface="+mn-cs"/>
              </a:rPr>
              <a:t>を「アプリケーション仮想化」で使用し、</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では最新</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を動かせば対処できます。また、コンプライアンス上データやアプリケーションを持ち出せないアプリケーションの場合に、自社のデータセンターに設置されているサーバーでこれを動かし、その操作を外部から行うといった使い方もできます。</a:t>
            </a:r>
          </a:p>
          <a:p>
            <a:r>
              <a:rPr kumimoji="1" lang="ja-JP" altLang="ja-JP" sz="1200" kern="1200" dirty="0">
                <a:solidFill>
                  <a:schemeClr val="tx1"/>
                </a:solidFill>
                <a:effectLst/>
                <a:latin typeface="+mn-lt"/>
                <a:ea typeface="+mn-ea"/>
                <a:cs typeface="+mn-cs"/>
              </a:rPr>
              <a:t>どちらも管理されたデータセンターに設置されたサーバーで動かすため、データの持ち出しは困難です。また、盗難や置き忘れで手持ちの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がなくなってしまっても、管理者が、その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から仮想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へのアクセスを遮断してしまえば使えなくなります。さらに、忘れがちなバックアップやセキュリティ対策など、運用管理者が、サーバーに対して一括でできることから、安全安心の担保、運用管理負担の軽減にも役立ちます。</a:t>
            </a:r>
          </a:p>
          <a:p>
            <a:r>
              <a:rPr kumimoji="1" lang="ja-JP" altLang="ja-JP" sz="1200" kern="1200" dirty="0">
                <a:solidFill>
                  <a:schemeClr val="tx1"/>
                </a:solidFill>
                <a:effectLst/>
                <a:latin typeface="+mn-lt"/>
                <a:ea typeface="+mn-ea"/>
                <a:cs typeface="+mn-cs"/>
              </a:rPr>
              <a:t>また、自宅で仕事をする場合、自宅の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からネットワークを介して会社で使っている仮想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のデスクトップを呼び出せば同じ環境をそのまま使えます。これは、災害や事故で</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が破損してしまっても使えることから、事業継続の観点からも注目されています。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61</a:t>
            </a:fld>
            <a:endParaRPr kumimoji="1" lang="ja-JP" altLang="en-US"/>
          </a:p>
        </p:txBody>
      </p:sp>
    </p:spTree>
    <p:extLst>
      <p:ext uri="{BB962C8B-B14F-4D97-AF65-F5344CB8AC3E}">
        <p14:creationId xmlns:p14="http://schemas.microsoft.com/office/powerpoint/2010/main" val="1050915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「デスクトップ仮想化」と「アプリケーション仮装化」は、手元の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アプリケーションを導入する必要はありません。ならば、ネットワークに接続でき、画面表示や入出力操作の機能を動かすことができるだけの必要最小限のメモリやプロセッサでも十分です。また、プログラムや作成した文書や表などの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側に保管する必要がないので、ストレージも不要です。</a:t>
            </a:r>
          </a:p>
          <a:p>
            <a:r>
              <a:rPr kumimoji="1" lang="ja-JP" altLang="ja-JP" sz="1200" kern="1200" dirty="0">
                <a:solidFill>
                  <a:schemeClr val="tx1"/>
                </a:solidFill>
                <a:effectLst/>
                <a:latin typeface="+mn-lt"/>
                <a:ea typeface="+mn-ea"/>
                <a:cs typeface="+mn-cs"/>
              </a:rPr>
              <a:t>そこで、「デスクトップ仮想化」と「アプリケーション仮装化」の使用を前提に機能を最小限に絞ったクライアント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が作られました。これをシンクライアント（</a:t>
            </a:r>
            <a:r>
              <a:rPr kumimoji="1" lang="en-US" altLang="ja-JP" sz="1200" kern="1200" dirty="0">
                <a:solidFill>
                  <a:schemeClr val="tx1"/>
                </a:solidFill>
                <a:effectLst/>
                <a:latin typeface="+mn-lt"/>
                <a:ea typeface="+mn-ea"/>
                <a:cs typeface="+mn-cs"/>
              </a:rPr>
              <a:t>Thin Client</a:t>
            </a:r>
            <a:r>
              <a:rPr kumimoji="1" lang="ja-JP" altLang="ja-JP" sz="1200" kern="1200" dirty="0">
                <a:solidFill>
                  <a:schemeClr val="tx1"/>
                </a:solidFill>
                <a:effectLst/>
                <a:latin typeface="+mn-lt"/>
                <a:ea typeface="+mn-ea"/>
                <a:cs typeface="+mn-cs"/>
              </a:rPr>
              <a:t>）と言います。</a:t>
            </a:r>
            <a:r>
              <a:rPr kumimoji="1" lang="en-US" altLang="ja-JP" sz="1200" kern="1200" dirty="0">
                <a:solidFill>
                  <a:schemeClr val="tx1"/>
                </a:solidFill>
                <a:effectLst/>
                <a:latin typeface="+mn-lt"/>
                <a:ea typeface="+mn-ea"/>
                <a:cs typeface="+mn-cs"/>
              </a:rPr>
              <a:t>Thin</a:t>
            </a:r>
            <a:r>
              <a:rPr kumimoji="1" lang="ja-JP" altLang="ja-JP" sz="1200" kern="1200" dirty="0">
                <a:solidFill>
                  <a:schemeClr val="tx1"/>
                </a:solidFill>
                <a:effectLst/>
                <a:latin typeface="+mn-lt"/>
                <a:ea typeface="+mn-ea"/>
                <a:cs typeface="+mn-cs"/>
              </a:rPr>
              <a:t>とは、「やせた」という意味です。ちなみに、通常の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Fat</a:t>
            </a:r>
            <a:r>
              <a:rPr kumimoji="1" lang="ja-JP" altLang="ja-JP" sz="1200" kern="1200" dirty="0">
                <a:solidFill>
                  <a:schemeClr val="tx1"/>
                </a:solidFill>
                <a:effectLst/>
                <a:latin typeface="+mn-lt"/>
                <a:ea typeface="+mn-ea"/>
                <a:cs typeface="+mn-cs"/>
              </a:rPr>
              <a:t>（太った）</a:t>
            </a:r>
            <a:r>
              <a:rPr kumimoji="1" lang="en-US" altLang="ja-JP" sz="1200" kern="1200" dirty="0">
                <a:solidFill>
                  <a:schemeClr val="tx1"/>
                </a:solidFill>
                <a:effectLst/>
                <a:latin typeface="+mn-lt"/>
                <a:ea typeface="+mn-ea"/>
                <a:cs typeface="+mn-cs"/>
              </a:rPr>
              <a:t>Client</a:t>
            </a:r>
            <a:r>
              <a:rPr kumimoji="1" lang="ja-JP" altLang="ja-JP" sz="1200" kern="1200" dirty="0">
                <a:solidFill>
                  <a:schemeClr val="tx1"/>
                </a:solidFill>
                <a:effectLst/>
                <a:latin typeface="+mn-lt"/>
                <a:ea typeface="+mn-ea"/>
                <a:cs typeface="+mn-cs"/>
              </a:rPr>
              <a:t>と呼ぶことがあります。</a:t>
            </a:r>
          </a:p>
          <a:p>
            <a:r>
              <a:rPr kumimoji="1" lang="ja-JP" altLang="ja-JP" sz="1200" kern="1200" dirty="0">
                <a:solidFill>
                  <a:schemeClr val="tx1"/>
                </a:solidFill>
                <a:effectLst/>
                <a:latin typeface="+mn-lt"/>
                <a:ea typeface="+mn-ea"/>
                <a:cs typeface="+mn-cs"/>
              </a:rPr>
              <a:t>最近では、タブレットやスマートフォンのアプリで、シンクライアントの機能を実現しているものも登場しています。</a:t>
            </a:r>
          </a:p>
          <a:p>
            <a:r>
              <a:rPr kumimoji="1" lang="ja-JP" altLang="ja-JP" sz="1200" kern="1200" dirty="0">
                <a:solidFill>
                  <a:schemeClr val="tx1"/>
                </a:solidFill>
                <a:effectLst/>
                <a:latin typeface="+mn-lt"/>
                <a:ea typeface="+mn-ea"/>
                <a:cs typeface="+mn-cs"/>
              </a:rPr>
              <a:t>シンクライアントは、高い処理能力や大容量のストレージを搭載した一般の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比べて大幅に安価です。また、ユーザー個別の設定やアプリケーション、データはサーバー側で管理していますので、仮に機械が故障しても、復旧作業を行わず取り替えるだけで使用を再開できるのでユーザーの管理負担は少なくてすみます。</a:t>
            </a:r>
          </a:p>
          <a:p>
            <a:r>
              <a:rPr kumimoji="1" lang="ja-JP" altLang="ja-JP" sz="1200" kern="1200" dirty="0">
                <a:solidFill>
                  <a:schemeClr val="tx1"/>
                </a:solidFill>
                <a:effectLst/>
                <a:latin typeface="+mn-lt"/>
                <a:ea typeface="+mn-ea"/>
                <a:cs typeface="+mn-cs"/>
              </a:rPr>
              <a:t>また、シンクライアントにはデータは保管できませんから、サーバーに接続する手順が分からなければ、盗難に遭ってもデータが盗まれる危険はありません。セキュリティの観点からも安心です。</a:t>
            </a:r>
          </a:p>
          <a:p>
            <a:r>
              <a:rPr kumimoji="1" lang="ja-JP" altLang="ja-JP" sz="1200" kern="1200" dirty="0">
                <a:solidFill>
                  <a:schemeClr val="tx1"/>
                </a:solidFill>
                <a:effectLst/>
                <a:latin typeface="+mn-lt"/>
                <a:ea typeface="+mn-ea"/>
                <a:cs typeface="+mn-cs"/>
              </a:rPr>
              <a:t>「シンクライアント」は、このような機能を絞り込んだ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の名称として使われていますが、「シンクライアントが利用できる仮想化方式」すなわち、「デスクトップ仮想化」と「アプリケーション仮装化」の総称としても使われる場合があります。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62</a:t>
            </a:fld>
            <a:endParaRPr kumimoji="1" lang="ja-JP" altLang="en-US"/>
          </a:p>
        </p:txBody>
      </p:sp>
    </p:spTree>
    <p:extLst>
      <p:ext uri="{BB962C8B-B14F-4D97-AF65-F5344CB8AC3E}">
        <p14:creationId xmlns:p14="http://schemas.microsoft.com/office/powerpoint/2010/main" val="699784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err="1">
                <a:solidFill>
                  <a:schemeClr val="tx1"/>
                </a:solidFill>
                <a:effectLst/>
                <a:latin typeface="+mn-lt"/>
                <a:ea typeface="+mn-ea"/>
                <a:cs typeface="+mn-cs"/>
              </a:rPr>
              <a:t>Chromebook</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今、</a:t>
            </a:r>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という新しいタイプのノート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が、注目されています。米</a:t>
            </a:r>
            <a:r>
              <a:rPr kumimoji="1" lang="en-US" altLang="ja-JP" sz="1200" kern="1200" dirty="0">
                <a:solidFill>
                  <a:schemeClr val="tx1"/>
                </a:solidFill>
                <a:effectLst/>
                <a:latin typeface="+mn-lt"/>
                <a:ea typeface="+mn-ea"/>
                <a:cs typeface="+mn-cs"/>
              </a:rPr>
              <a:t>Gartner </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2015</a:t>
            </a:r>
            <a:r>
              <a:rPr kumimoji="1" lang="ja-JP" altLang="ja-JP" sz="1200" kern="1200" dirty="0">
                <a:solidFill>
                  <a:schemeClr val="tx1"/>
                </a:solidFill>
                <a:effectLst/>
                <a:latin typeface="+mn-lt"/>
                <a:ea typeface="+mn-ea"/>
                <a:cs typeface="+mn-cs"/>
              </a:rPr>
              <a:t>年、全世界の</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Chromebook</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の販売台数は、</a:t>
            </a:r>
            <a:r>
              <a:rPr kumimoji="1" lang="en-US" altLang="ja-JP" sz="1200" kern="1200" dirty="0">
                <a:solidFill>
                  <a:schemeClr val="tx1"/>
                </a:solidFill>
                <a:effectLst/>
                <a:latin typeface="+mn-lt"/>
                <a:ea typeface="+mn-ea"/>
                <a:cs typeface="+mn-cs"/>
              </a:rPr>
              <a:t>730</a:t>
            </a:r>
            <a:r>
              <a:rPr kumimoji="1" lang="ja-JP" altLang="ja-JP" sz="1200" kern="1200" dirty="0">
                <a:solidFill>
                  <a:schemeClr val="tx1"/>
                </a:solidFill>
                <a:effectLst/>
                <a:latin typeface="+mn-lt"/>
                <a:ea typeface="+mn-ea"/>
                <a:cs typeface="+mn-cs"/>
              </a:rPr>
              <a:t>万台に達し、</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やタブレットが、二桁を超えて大幅な減少している中、</a:t>
            </a:r>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年に比べ</a:t>
            </a:r>
            <a:r>
              <a:rPr kumimoji="1" lang="en-US" altLang="ja-JP" sz="1200" kern="1200" dirty="0">
                <a:solidFill>
                  <a:schemeClr val="tx1"/>
                </a:solidFill>
                <a:effectLst/>
                <a:latin typeface="+mn-lt"/>
                <a:ea typeface="+mn-ea"/>
                <a:cs typeface="+mn-cs"/>
              </a:rPr>
              <a:t>27%</a:t>
            </a:r>
            <a:r>
              <a:rPr kumimoji="1" lang="ja-JP" altLang="ja-JP" sz="1200" kern="1200" dirty="0">
                <a:solidFill>
                  <a:schemeClr val="tx1"/>
                </a:solidFill>
                <a:effectLst/>
                <a:latin typeface="+mn-lt"/>
                <a:ea typeface="+mn-ea"/>
                <a:cs typeface="+mn-cs"/>
              </a:rPr>
              <a:t>の成長になると予測しています。</a:t>
            </a:r>
          </a:p>
          <a:p>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が開発した</a:t>
            </a:r>
            <a:r>
              <a:rPr kumimoji="1" lang="en-US" altLang="ja-JP" sz="1200" kern="1200" dirty="0">
                <a:solidFill>
                  <a:schemeClr val="tx1"/>
                </a:solidFill>
                <a:effectLst/>
                <a:latin typeface="+mn-lt"/>
                <a:ea typeface="+mn-ea"/>
                <a:cs typeface="+mn-cs"/>
              </a:rPr>
              <a:t>Chrome</a:t>
            </a:r>
            <a:r>
              <a:rPr kumimoji="1" lang="ja-JP" altLang="ja-JP" sz="1200" kern="1200" dirty="0">
                <a:solidFill>
                  <a:schemeClr val="tx1"/>
                </a:solidFill>
                <a:effectLst/>
                <a:latin typeface="+mn-lt"/>
                <a:ea typeface="+mn-ea"/>
                <a:cs typeface="+mn-cs"/>
              </a:rPr>
              <a:t>ブラウザを動かすことに特化した基本ソフト</a:t>
            </a:r>
            <a:r>
              <a:rPr kumimoji="1" lang="en-US" altLang="ja-JP" sz="1200" kern="1200" dirty="0">
                <a:solidFill>
                  <a:schemeClr val="tx1"/>
                </a:solidFill>
                <a:effectLst/>
                <a:latin typeface="+mn-lt"/>
                <a:ea typeface="+mn-ea"/>
                <a:cs typeface="+mn-cs"/>
              </a:rPr>
              <a:t>Chrome OS</a:t>
            </a:r>
            <a:r>
              <a:rPr kumimoji="1" lang="ja-JP" altLang="ja-JP" sz="1200" kern="1200" dirty="0">
                <a:solidFill>
                  <a:schemeClr val="tx1"/>
                </a:solidFill>
                <a:effectLst/>
                <a:latin typeface="+mn-lt"/>
                <a:ea typeface="+mn-ea"/>
                <a:cs typeface="+mn-cs"/>
              </a:rPr>
              <a:t>を搭載したノート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のことです。</a:t>
            </a:r>
          </a:p>
          <a:p>
            <a:r>
              <a:rPr kumimoji="1" lang="ja-JP" altLang="ja-JP" sz="1200" kern="1200" dirty="0">
                <a:solidFill>
                  <a:schemeClr val="tx1"/>
                </a:solidFill>
                <a:effectLst/>
                <a:latin typeface="+mn-lt"/>
                <a:ea typeface="+mn-ea"/>
                <a:cs typeface="+mn-cs"/>
              </a:rPr>
              <a:t>ブラウザしか動かないというシンプルな機能に特化することで、高速な</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や大量のメモリが不要となりました。また、アプリを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にインストールせず、ブラウザを介して、クラウド・サービスとして利用するため、プログラムやデータを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保管する必要はなく、大容量のストレージもいりません。同時にデータ流出の危険も減り、バックアップも不要です。さらに、機能がシンプルなために、脆弱性が少なくウイルスに狙われる危険も減り安全性も高まります。また、ユーザーが使えるアプリケーションの選択やデータの範囲などの権限設定も管理者が、一括して管理画面から行うことができるなど、</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を個別に配布することに比べ、運用管理負担を大幅に削減することができます。</a:t>
            </a:r>
          </a:p>
          <a:p>
            <a:r>
              <a:rPr kumimoji="1" lang="ja-JP" altLang="ja-JP" sz="1200" kern="1200" dirty="0">
                <a:solidFill>
                  <a:schemeClr val="tx1"/>
                </a:solidFill>
                <a:effectLst/>
                <a:latin typeface="+mn-lt"/>
                <a:ea typeface="+mn-ea"/>
                <a:cs typeface="+mn-cs"/>
              </a:rPr>
              <a:t>これまで「何でもできる」ことを追求し開発されてきた</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などの汎用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には、快適に動かすためには高性能なハードウェアが必要でしたが、あえて機能を絞り込むことによって、軽量で安価なノート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を実現したのです。</a:t>
            </a:r>
          </a:p>
          <a:p>
            <a:r>
              <a:rPr kumimoji="1" lang="ja-JP" altLang="ja-JP" sz="1200" kern="1200" dirty="0">
                <a:solidFill>
                  <a:schemeClr val="tx1"/>
                </a:solidFill>
                <a:effectLst/>
                <a:latin typeface="+mn-lt"/>
                <a:ea typeface="+mn-ea"/>
                <a:cs typeface="+mn-cs"/>
              </a:rPr>
              <a:t>かつて、メール、表計算や文書作成などは、</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に導入されたアプリに頼っていましたが、今ではブラウザを介してクラウドで利用できるようになっています。その他の業務アプリケーションもクラウドで利用できるものが増えています。</a:t>
            </a:r>
          </a:p>
          <a:p>
            <a:r>
              <a:rPr kumimoji="1" lang="ja-JP" altLang="ja-JP" sz="1200" kern="1200" dirty="0">
                <a:solidFill>
                  <a:schemeClr val="tx1"/>
                </a:solidFill>
                <a:effectLst/>
                <a:latin typeface="+mn-lt"/>
                <a:ea typeface="+mn-ea"/>
                <a:cs typeface="+mn-cs"/>
              </a:rPr>
              <a:t>多くの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ユーザーを抱える企業や教育機関は、セキュリティ上の心配が少なく、運用管理側の負担も少ない</a:t>
            </a:r>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に注目しています。まだ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でなければできないことや使い勝手で、従来型のノート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が必要だとの声も少なくはありませんが、ネットワーク環境やクラウド・サービスの充実とともに、新たな選択肢としてその地位を確立してゆくことになるでしょう。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63</a:t>
            </a:fld>
            <a:endParaRPr kumimoji="1" lang="ja-JP" altLang="en-US"/>
          </a:p>
        </p:txBody>
      </p:sp>
    </p:spTree>
    <p:extLst>
      <p:ext uri="{BB962C8B-B14F-4D97-AF65-F5344CB8AC3E}">
        <p14:creationId xmlns:p14="http://schemas.microsoft.com/office/powerpoint/2010/main" val="1636278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クライアントの仮想化は、ひとつのクライアント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上に複数の異なるオペレーティング・システムを同時に稼働させる技術です。</a:t>
            </a:r>
          </a:p>
          <a:p>
            <a:r>
              <a:rPr kumimoji="1" lang="ja-JP" altLang="ja-JP" sz="1200" kern="1200" dirty="0">
                <a:solidFill>
                  <a:schemeClr val="tx1"/>
                </a:solidFill>
                <a:effectLst/>
                <a:latin typeface="+mn-lt"/>
                <a:ea typeface="+mn-ea"/>
                <a:cs typeface="+mn-cs"/>
              </a:rPr>
              <a:t>本来、ひとりのユーザーに占有使用されるクライアント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に、複数の仮想マシンを動かし異なるオペレーティング・システムを稼働させるのは、プログラムやデータの互換性を確保するためです。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Window 7</a:t>
            </a:r>
            <a:r>
              <a:rPr kumimoji="1" lang="ja-JP" altLang="ja-JP" sz="1200" kern="1200" dirty="0">
                <a:solidFill>
                  <a:schemeClr val="tx1"/>
                </a:solidFill>
                <a:effectLst/>
                <a:latin typeface="+mn-lt"/>
                <a:ea typeface="+mn-ea"/>
                <a:cs typeface="+mn-cs"/>
              </a:rPr>
              <a:t>と言われる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用のオペレーティング・システム上で、「</a:t>
            </a:r>
            <a:r>
              <a:rPr kumimoji="1" lang="en-US" altLang="ja-JP" sz="1200" kern="1200" dirty="0">
                <a:solidFill>
                  <a:schemeClr val="tx1"/>
                </a:solidFill>
                <a:effectLst/>
                <a:latin typeface="+mn-lt"/>
                <a:ea typeface="+mn-ea"/>
                <a:cs typeface="+mn-cs"/>
              </a:rPr>
              <a:t>XP</a:t>
            </a:r>
            <a:r>
              <a:rPr kumimoji="1" lang="ja-JP" altLang="ja-JP" sz="1200" kern="1200" dirty="0">
                <a:solidFill>
                  <a:schemeClr val="tx1"/>
                </a:solidFill>
                <a:effectLst/>
                <a:latin typeface="+mn-lt"/>
                <a:ea typeface="+mn-ea"/>
                <a:cs typeface="+mn-cs"/>
              </a:rPr>
              <a:t>モード」と呼ばれる仮想化の機能が動きます。この機能は</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の前のバージョンである</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を動かすことができる仮想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Windows7</a:t>
            </a:r>
            <a:r>
              <a:rPr kumimoji="1" lang="ja-JP" altLang="ja-JP" sz="1200" kern="1200" dirty="0">
                <a:solidFill>
                  <a:schemeClr val="tx1"/>
                </a:solidFill>
                <a:effectLst/>
                <a:latin typeface="+mn-lt"/>
                <a:ea typeface="+mn-ea"/>
                <a:cs typeface="+mn-cs"/>
              </a:rPr>
              <a:t>の中に作ります。この上で、</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を動かせば、一台の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の上で、同時に</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を同時に稼働させることができます。</a:t>
            </a:r>
          </a:p>
          <a:p>
            <a:r>
              <a:rPr kumimoji="1" lang="ja-JP" altLang="ja-JP" sz="1200" kern="1200" dirty="0">
                <a:solidFill>
                  <a:schemeClr val="tx1"/>
                </a:solidFill>
                <a:effectLst/>
                <a:latin typeface="+mn-lt"/>
                <a:ea typeface="+mn-ea"/>
                <a:cs typeface="+mn-cs"/>
              </a:rPr>
              <a:t>このようなことが必要になるのは、</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では動くが</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では動かないソフトウェアがあるからです。バージョンアップのためにこれを移行するとなると、プログラムの修正やテスト、購入したパッケージ・ソフトウェアであれば、バージョンアップしなければなりません。そのための作業の手間や費用は、台数が多ければ多いほど、大きな負担となります。しかし、この機能を使えば、</a:t>
            </a:r>
            <a:r>
              <a:rPr kumimoji="1" lang="en-US" altLang="ja-JP" sz="1200" kern="1200" dirty="0">
                <a:solidFill>
                  <a:schemeClr val="tx1"/>
                </a:solidFill>
                <a:effectLst/>
                <a:latin typeface="+mn-lt"/>
                <a:ea typeface="+mn-ea"/>
                <a:cs typeface="+mn-cs"/>
              </a:rPr>
              <a:t>XP</a:t>
            </a:r>
            <a:r>
              <a:rPr kumimoji="1" lang="ja-JP" altLang="ja-JP" sz="1200" kern="1200" dirty="0">
                <a:solidFill>
                  <a:schemeClr val="tx1"/>
                </a:solidFill>
                <a:effectLst/>
                <a:latin typeface="+mn-lt"/>
                <a:ea typeface="+mn-ea"/>
                <a:cs typeface="+mn-cs"/>
              </a:rPr>
              <a:t>用として開発、購入したソフトウェアを無駄にしないですむのです。</a:t>
            </a:r>
          </a:p>
          <a:p>
            <a:r>
              <a:rPr kumimoji="1" lang="ja-JP" altLang="ja-JP" sz="1200" kern="1200" dirty="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上で</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を動かすクライアント仮想化のソフトウェアもあります。これを使えば、一台の</a:t>
            </a:r>
            <a:r>
              <a:rPr kumimoji="1" lang="en-US" altLang="ja-JP" sz="1200" kern="1200" dirty="0">
                <a:solidFill>
                  <a:schemeClr val="tx1"/>
                </a:solidFill>
                <a:effectLst/>
                <a:latin typeface="+mn-lt"/>
                <a:ea typeface="+mn-ea"/>
                <a:cs typeface="+mn-cs"/>
              </a:rPr>
              <a:t>Mac PC</a:t>
            </a:r>
            <a:r>
              <a:rPr kumimoji="1" lang="ja-JP" altLang="ja-JP" sz="1200" kern="1200" dirty="0">
                <a:solidFill>
                  <a:schemeClr val="tx1"/>
                </a:solidFill>
                <a:effectLst/>
                <a:latin typeface="+mn-lt"/>
                <a:ea typeface="+mn-ea"/>
                <a:cs typeface="+mn-cs"/>
              </a:rPr>
              <a:t>で</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を同時に動かすことができます。そのため、それぞれでしか動かないが、どちらも使いたいと言ったときに、ふたつの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を用意する必要はありません。また、データも相互にやりとりできますので、大変便利です。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64</a:t>
            </a:fld>
            <a:endParaRPr kumimoji="1" lang="ja-JP" altLang="en-US"/>
          </a:p>
        </p:txBody>
      </p:sp>
    </p:spTree>
    <p:extLst>
      <p:ext uri="{BB962C8B-B14F-4D97-AF65-F5344CB8AC3E}">
        <p14:creationId xmlns:p14="http://schemas.microsoft.com/office/powerpoint/2010/main" val="1187224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83B3A2-CC8F-4783-9F1F-9F49AA25FA2F}" type="slidenum">
              <a:rPr lang="ja-JP" altLang="en-US"/>
              <a:pPr/>
              <a:t>65</a:t>
            </a:fld>
            <a:endParaRPr lang="en-US" altLang="ja-JP"/>
          </a:p>
        </p:txBody>
      </p:sp>
      <p:sp>
        <p:nvSpPr>
          <p:cNvPr id="780290" name="Rectangle 2"/>
          <p:cNvSpPr>
            <a:spLocks noGrp="1" noRot="1" noChangeAspect="1" noChangeArrowheads="1" noTextEdit="1"/>
          </p:cNvSpPr>
          <p:nvPr>
            <p:ph type="sldImg"/>
          </p:nvPr>
        </p:nvSpPr>
        <p:spPr>
          <a:xfrm>
            <a:off x="1141413" y="684213"/>
            <a:ext cx="4576762" cy="3432175"/>
          </a:xfrm>
          <a:ln/>
        </p:spPr>
      </p:sp>
      <p:sp>
        <p:nvSpPr>
          <p:cNvPr id="780291" name="Rectangle 3"/>
          <p:cNvSpPr>
            <a:spLocks noGrp="1" noChangeArrowheads="1"/>
          </p:cNvSpPr>
          <p:nvPr>
            <p:ph type="body" idx="1"/>
          </p:nvPr>
        </p:nvSpPr>
        <p:spPr>
          <a:xfrm>
            <a:off x="684681" y="4343437"/>
            <a:ext cx="5488640" cy="4115603"/>
          </a:xfrm>
        </p:spPr>
        <p:txBody>
          <a:bodyPr/>
          <a:lstStyle/>
          <a:p>
            <a:endParaRPr lang="ja-JP" altLang="en-US"/>
          </a:p>
        </p:txBody>
      </p:sp>
    </p:spTree>
    <p:extLst>
      <p:ext uri="{BB962C8B-B14F-4D97-AF65-F5344CB8AC3E}">
        <p14:creationId xmlns:p14="http://schemas.microsoft.com/office/powerpoint/2010/main" val="14915600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【図解】コレ１枚で分かるストレージの仮想化</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ストレージ仮想化は、ハードウェアの物理的な制限・制約からの解放するために使われる技術です。</a:t>
            </a:r>
          </a:p>
          <a:p>
            <a:r>
              <a:rPr kumimoji="1" lang="ja-JP" altLang="ja-JP" sz="1200" kern="1200" dirty="0">
                <a:solidFill>
                  <a:schemeClr val="tx1"/>
                </a:solidFill>
                <a:effectLst/>
                <a:latin typeface="+mn-lt"/>
                <a:ea typeface="+mn-ea"/>
                <a:cs typeface="+mn-cs"/>
              </a:rPr>
              <a:t>例えば、ストレージの容量は、使っている／いないに関わらず、「</a:t>
            </a:r>
            <a:r>
              <a:rPr kumimoji="1" lang="en-US" altLang="ja-JP" sz="1200" kern="1200" dirty="0">
                <a:solidFill>
                  <a:schemeClr val="tx1"/>
                </a:solidFill>
                <a:effectLst/>
                <a:latin typeface="+mn-lt"/>
                <a:ea typeface="+mn-ea"/>
                <a:cs typeface="+mn-cs"/>
              </a:rPr>
              <a:t>128GB</a:t>
            </a:r>
            <a:r>
              <a:rPr kumimoji="1" lang="ja-JP" altLang="ja-JP" sz="1200" kern="1200" dirty="0">
                <a:solidFill>
                  <a:schemeClr val="tx1"/>
                </a:solidFill>
                <a:effectLst/>
                <a:latin typeface="+mn-lt"/>
                <a:ea typeface="+mn-ea"/>
                <a:cs typeface="+mn-cs"/>
              </a:rPr>
              <a:t>」というように物理的に決まってしまいます。これをサーバー個別に割り当て、そこでしか使えないのでは、複数サーバーを使っている場合などは非効率です。そこで、複数ストレージをひとつにまとめ複数サーバーで共用し必要な容量だけを割り当てることで使用効率を高めることができます。</a:t>
            </a:r>
          </a:p>
          <a:p>
            <a:r>
              <a:rPr kumimoji="1" lang="ja-JP" altLang="ja-JP" sz="1200" kern="1200" dirty="0">
                <a:solidFill>
                  <a:schemeClr val="tx1"/>
                </a:solidFill>
                <a:effectLst/>
                <a:latin typeface="+mn-lt"/>
                <a:ea typeface="+mn-ea"/>
                <a:cs typeface="+mn-cs"/>
              </a:rPr>
              <a:t>また、シンプロビジョニングや重複排除という技術で使用効率や利便性をさらに高めることができます。</a:t>
            </a:r>
          </a:p>
          <a:p>
            <a:r>
              <a:rPr kumimoji="1" lang="ja-JP" altLang="ja-JP" sz="1200" kern="1200" dirty="0">
                <a:solidFill>
                  <a:schemeClr val="tx1"/>
                </a:solidFill>
                <a:effectLst/>
                <a:latin typeface="+mn-lt"/>
                <a:ea typeface="+mn-ea"/>
                <a:cs typeface="+mn-cs"/>
              </a:rPr>
              <a:t>シンプロビジョニングは、物理ストレージの容量を実際より多くあるようにサーバー上のアプリケーションに見せかける技術です。これまでなら、物理ストレージの容量が変われば、サーバーやアプリケーションへの設定変更が必要でした。しかし、この技術を使えば、サーバーやアプリケーションには、最初から大きな容量で設定しておき、実際にはその時点で使う容量だけを用意し、足らなくなった容量を物理的に補充するだけで設定の変更が不要になります。これにより容量を節約できると共に運用負担が軽減できます。</a:t>
            </a:r>
          </a:p>
          <a:p>
            <a:r>
              <a:rPr kumimoji="1" lang="ja-JP" altLang="ja-JP" sz="1200" kern="1200" dirty="0">
                <a:solidFill>
                  <a:schemeClr val="tx1"/>
                </a:solidFill>
                <a:effectLst/>
                <a:latin typeface="+mn-lt"/>
                <a:ea typeface="+mn-ea"/>
                <a:cs typeface="+mn-cs"/>
              </a:rPr>
              <a:t>重複排除は、データの重複している部分を削減し、ストレージの使用効率を高める技術です。例えば、電子メールでファイルを添付して同時に複数の人に送信すると、同じファイルのコピーがいくつも作られてしまいます。この重複データを削除してデータ容量を削減する一方で、ユーザーには、これまでと変わらず複数のファイルがそこにあるように見せかけることができます。このように、ユーザーに意識させずストレージの容量を減らすことができるのです。</a:t>
            </a:r>
          </a:p>
          <a:p>
            <a:r>
              <a:rPr kumimoji="1" lang="ja-JP" altLang="ja-JP" sz="1200" kern="1200" dirty="0">
                <a:solidFill>
                  <a:schemeClr val="tx1"/>
                </a:solidFill>
                <a:effectLst/>
                <a:latin typeface="+mn-lt"/>
                <a:ea typeface="+mn-ea"/>
                <a:cs typeface="+mn-cs"/>
              </a:rPr>
              <a:t>ビッグデータの時代となり、ストレージの需要が高まる中、効率よくストレージを利用し、運用や管理の負担を軽減することへの需要は、益々高まってくるでしょう。 </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66</a:t>
            </a:fld>
            <a:endParaRPr kumimoji="1" lang="ja-JP" altLang="en-US"/>
          </a:p>
        </p:txBody>
      </p:sp>
    </p:spTree>
    <p:extLst>
      <p:ext uri="{BB962C8B-B14F-4D97-AF65-F5344CB8AC3E}">
        <p14:creationId xmlns:p14="http://schemas.microsoft.com/office/powerpoint/2010/main" val="6618333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67</a:t>
            </a:fld>
            <a:endParaRPr lang="en-US" altLang="ja-JP"/>
          </a:p>
        </p:txBody>
      </p:sp>
      <p:sp>
        <p:nvSpPr>
          <p:cNvPr id="761858" name="Rectangle 2"/>
          <p:cNvSpPr>
            <a:spLocks noGrp="1" noRot="1" noChangeAspect="1" noChangeArrowheads="1" noTextEdit="1"/>
          </p:cNvSpPr>
          <p:nvPr>
            <p:ph type="sldImg"/>
          </p:nvPr>
        </p:nvSpPr>
        <p:spPr>
          <a:xfrm>
            <a:off x="1141413" y="684213"/>
            <a:ext cx="4576762" cy="3432175"/>
          </a:xfrm>
          <a:ln/>
        </p:spPr>
      </p:sp>
      <p:sp>
        <p:nvSpPr>
          <p:cNvPr id="761859" name="Rectangle 3"/>
          <p:cNvSpPr>
            <a:spLocks noGrp="1" noChangeArrowheads="1"/>
          </p:cNvSpPr>
          <p:nvPr>
            <p:ph type="body" idx="1"/>
          </p:nvPr>
        </p:nvSpPr>
        <p:spPr>
          <a:xfrm>
            <a:off x="684681" y="4343440"/>
            <a:ext cx="5488640" cy="4115603"/>
          </a:xfrm>
        </p:spPr>
        <p:txBody>
          <a:bodyPr/>
          <a:lstStyle/>
          <a:p>
            <a:r>
              <a:rPr kumimoji="1" lang="ja-JP" altLang="ja-JP" sz="1200" kern="1200" dirty="0">
                <a:solidFill>
                  <a:schemeClr val="tx1"/>
                </a:solidFill>
                <a:effectLst/>
                <a:latin typeface="+mn-lt"/>
                <a:ea typeface="+mn-ea"/>
                <a:cs typeface="+mn-cs"/>
              </a:rPr>
              <a:t>従来、ネットワークの構築は異なる役割や機能を持つ多数の機器をケーブルで接続し、それぞれに手間のかかる設定が必要でした。この常識を変えたのが、</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Networking</a:t>
            </a:r>
            <a:r>
              <a:rPr kumimoji="1" lang="ja-JP" altLang="ja-JP" sz="1200" kern="1200" dirty="0">
                <a:solidFill>
                  <a:schemeClr val="tx1"/>
                </a:solidFill>
                <a:effectLst/>
                <a:latin typeface="+mn-lt"/>
                <a:ea typeface="+mn-ea"/>
                <a:cs typeface="+mn-cs"/>
              </a:rPr>
              <a:t>）です。</a:t>
            </a:r>
          </a:p>
          <a:p>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とは、ルーターやスイッチなどのネットワーク機器の構成や接続ルートなどを、機器の導入や配線などの作業をしなくても、ソフトウェアへの設定だけで実現する技術の総称です。例えば、異なる複数企業のシステム機器が混在して設置されているデータセンターの場合、従来は、独立性を保証するためそれぞれに機器もネットワークを分離して別々に管理しなければなりませんでした。しかし、</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であれば、全てをひとつの物理的なネットワークで構成し、設定だけで個別独立したネットワークとして機能させることができます。またルーターやスイッチなどの機能の違う機器も必要でしたが、設定だけで必要とする機能構成をソフトウェア的に実現することができる</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Network Functions Virtualization</a:t>
            </a:r>
            <a:r>
              <a:rPr kumimoji="1" lang="ja-JP" altLang="ja-JP" sz="1200" kern="1200" dirty="0">
                <a:solidFill>
                  <a:schemeClr val="tx1"/>
                </a:solidFill>
                <a:effectLst/>
                <a:latin typeface="+mn-lt"/>
                <a:ea typeface="+mn-ea"/>
                <a:cs typeface="+mn-cs"/>
              </a:rPr>
              <a:t>：ネットワーク機能の仮想化）も使われはじめています。また、全体を一元的に集中制御できるので個々のネットワーク機器の設定や管理に手間がかかりません。</a:t>
            </a:r>
          </a:p>
          <a:p>
            <a:r>
              <a:rPr kumimoji="1" lang="ja-JP" altLang="ja-JP" sz="1200" kern="1200" dirty="0">
                <a:solidFill>
                  <a:schemeClr val="tx1"/>
                </a:solidFill>
                <a:effectLst/>
                <a:latin typeface="+mn-lt"/>
                <a:ea typeface="+mn-ea"/>
                <a:cs typeface="+mn-cs"/>
              </a:rPr>
              <a:t>さらに利用目的に応じた「ポリシー」に応じてネットワークの特性を自由に制御できるようになりました。ポリシーとは、どのように扱うかの方針や制約条件を体系的かつ具体的に定めた規範のことです。例えば、セキュリティを高度に保ちたい、負荷分散を行いたい、音声や映像は途切れないように優先的に処理したいといったアプリケーションに応じたポリシーを設定し、それに応じてネットワーク全体の挙動を制御できるようになったのです。</a:t>
            </a:r>
          </a:p>
          <a:p>
            <a:r>
              <a:rPr kumimoji="1" lang="ja-JP" altLang="ja-JP" sz="1200" kern="1200" dirty="0">
                <a:solidFill>
                  <a:schemeClr val="tx1"/>
                </a:solidFill>
                <a:effectLst/>
                <a:latin typeface="+mn-lt"/>
                <a:ea typeface="+mn-ea"/>
                <a:cs typeface="+mn-cs"/>
              </a:rPr>
              <a:t>従来は、運用管理者がポリシーに応じて手作業でネットワーク機器の構成や設定を行っていましたが、</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により、これらの作業をネットワーク全体に対して一括して、あるいはアプリケーションからの要求に応じて自動的で対応できるようになったのです。その結果、ネットワークの運用管理負担が軽減されると共に、アプリケーションの変更に即応できる柔軟なネットワークが実現した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lang="ja-JP" altLang="en-US" dirty="0"/>
          </a:p>
        </p:txBody>
      </p:sp>
    </p:spTree>
    <p:extLst>
      <p:ext uri="{BB962C8B-B14F-4D97-AF65-F5344CB8AC3E}">
        <p14:creationId xmlns:p14="http://schemas.microsoft.com/office/powerpoint/2010/main" val="688683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516119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1975915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1F13EE-CBD2-4D23-A6F4-85843E33E783}" type="slidenum">
              <a:rPr lang="ja-JP" altLang="en-US"/>
              <a:pPr/>
              <a:t>69</a:t>
            </a:fld>
            <a:endParaRPr lang="en-US" altLang="ja-JP"/>
          </a:p>
        </p:txBody>
      </p:sp>
      <p:sp>
        <p:nvSpPr>
          <p:cNvPr id="770050" name="Rectangle 2"/>
          <p:cNvSpPr>
            <a:spLocks noGrp="1" noRot="1" noChangeAspect="1" noChangeArrowheads="1" noTextEdit="1"/>
          </p:cNvSpPr>
          <p:nvPr>
            <p:ph type="sldImg"/>
          </p:nvPr>
        </p:nvSpPr>
        <p:spPr>
          <a:xfrm>
            <a:off x="1144588" y="684213"/>
            <a:ext cx="4575175" cy="3432175"/>
          </a:xfrm>
          <a:ln/>
        </p:spPr>
      </p:sp>
      <p:sp>
        <p:nvSpPr>
          <p:cNvPr id="770051" name="Rectangle 3"/>
          <p:cNvSpPr>
            <a:spLocks noGrp="1" noChangeArrowheads="1"/>
          </p:cNvSpPr>
          <p:nvPr>
            <p:ph type="body" idx="1"/>
          </p:nvPr>
        </p:nvSpPr>
        <p:spPr>
          <a:xfrm>
            <a:off x="915041" y="4343440"/>
            <a:ext cx="5027920" cy="4115603"/>
          </a:xfrm>
        </p:spPr>
        <p:txBody>
          <a:bodyPr/>
          <a:lstStyle/>
          <a:p>
            <a:endParaRPr lang="ja-JP" altLang="en-US"/>
          </a:p>
        </p:txBody>
      </p:sp>
    </p:spTree>
    <p:extLst>
      <p:ext uri="{BB962C8B-B14F-4D97-AF65-F5344CB8AC3E}">
        <p14:creationId xmlns:p14="http://schemas.microsoft.com/office/powerpoint/2010/main" val="1864563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「サーバー仮想化」によって、従来では考えられなかったことが可能になりました。</a:t>
            </a:r>
          </a:p>
          <a:p>
            <a:pPr lvl="0"/>
            <a:r>
              <a:rPr kumimoji="1" lang="ja-JP" altLang="ja-JP" sz="1200" kern="1200" dirty="0">
                <a:solidFill>
                  <a:schemeClr val="tx1"/>
                </a:solidFill>
                <a:effectLst/>
                <a:latin typeface="+mn-lt"/>
                <a:ea typeface="+mn-ea"/>
                <a:cs typeface="+mn-cs"/>
              </a:rPr>
              <a:t>すぐに稼動</a:t>
            </a:r>
          </a:p>
          <a:p>
            <a:r>
              <a:rPr kumimoji="1" lang="ja-JP" altLang="ja-JP" sz="1200" kern="1200" dirty="0">
                <a:solidFill>
                  <a:schemeClr val="tx1"/>
                </a:solidFill>
                <a:effectLst/>
                <a:latin typeface="+mn-lt"/>
                <a:ea typeface="+mn-ea"/>
                <a:cs typeface="+mn-cs"/>
              </a:rPr>
              <a:t>従来は、ハードウェアを調達した後、機器の据付・導入が必要でした。しかし、サーバー仮想化を使えば、ソフトウェアへの設定だけで、必要なシステム資源（プロセッサー、メモリ、ストレージなど）を割り当て、その資源相当の構成と能力を持った、見かけ上物理サーバーと同様に機能する「仮想サーバー」を稼働させることができます。これによりシステムの稼働に関わる作業時間は、大幅に短縮できます。</a:t>
            </a:r>
          </a:p>
          <a:p>
            <a:r>
              <a:rPr kumimoji="1" lang="ja-JP" altLang="ja-JP" sz="1200" kern="1200" dirty="0">
                <a:solidFill>
                  <a:schemeClr val="tx1"/>
                </a:solidFill>
                <a:effectLst/>
                <a:latin typeface="+mn-lt"/>
                <a:ea typeface="+mn-ea"/>
                <a:cs typeface="+mn-cs"/>
              </a:rPr>
              <a:t>但し、仮想サーバーが、いくつでも簡単に作れるからと言って、それを動かすハードウェアの能力を超えて動かすことができない点は、注意が必要です。</a:t>
            </a:r>
          </a:p>
          <a:p>
            <a:pPr lvl="0"/>
            <a:r>
              <a:rPr kumimoji="1" lang="ja-JP" altLang="ja-JP" sz="1200" kern="1200" dirty="0">
                <a:solidFill>
                  <a:schemeClr val="tx1"/>
                </a:solidFill>
                <a:effectLst/>
                <a:latin typeface="+mn-lt"/>
                <a:ea typeface="+mn-ea"/>
                <a:cs typeface="+mn-cs"/>
              </a:rPr>
              <a:t>複製が簡単</a:t>
            </a:r>
          </a:p>
          <a:p>
            <a:r>
              <a:rPr kumimoji="1" lang="ja-JP" altLang="ja-JP" sz="1200" kern="1200" dirty="0">
                <a:solidFill>
                  <a:schemeClr val="tx1"/>
                </a:solidFill>
                <a:effectLst/>
                <a:latin typeface="+mn-lt"/>
                <a:ea typeface="+mn-ea"/>
                <a:cs typeface="+mn-cs"/>
              </a:rPr>
              <a:t>仮想サーバーの構成についての情報は、「設定ファイル」に書き込まれます。ハイパーバイザーは、この設定ファイルを読んでハードウェアから資源を割り当て、仮想サーバーを稼働させます。そのため、同じ構成であれば、この設定ファイルと仮想サーバーのデータをコピーするだけで、仮想サーバーを複製できます。あとは、ホスト名といわれるサーバーの名称や</a:t>
            </a:r>
            <a:r>
              <a:rPr kumimoji="1" lang="en-US" altLang="ja-JP" sz="1200" kern="1200" dirty="0">
                <a:solidFill>
                  <a:schemeClr val="tx1"/>
                </a:solidFill>
                <a:effectLst/>
                <a:latin typeface="+mn-lt"/>
                <a:ea typeface="+mn-ea"/>
                <a:cs typeface="+mn-cs"/>
              </a:rPr>
              <a:t>IP</a:t>
            </a:r>
            <a:r>
              <a:rPr kumimoji="1" lang="ja-JP" altLang="ja-JP" sz="1200" kern="1200" dirty="0">
                <a:solidFill>
                  <a:schemeClr val="tx1"/>
                </a:solidFill>
                <a:effectLst/>
                <a:latin typeface="+mn-lt"/>
                <a:ea typeface="+mn-ea"/>
                <a:cs typeface="+mn-cs"/>
              </a:rPr>
              <a:t>アドレスといわれるネットワーク上の住所を表す番号を変更するだけで、別のサーバーとして、すぐに利用できるようになります。</a:t>
            </a:r>
          </a:p>
          <a:p>
            <a:pPr lvl="0"/>
            <a:r>
              <a:rPr kumimoji="1" lang="ja-JP" altLang="ja-JP" sz="1200" kern="1200" dirty="0">
                <a:solidFill>
                  <a:schemeClr val="tx1"/>
                </a:solidFill>
                <a:effectLst/>
                <a:latin typeface="+mn-lt"/>
                <a:ea typeface="+mn-ea"/>
                <a:cs typeface="+mn-cs"/>
              </a:rPr>
              <a:t>柔軟な構成変更</a:t>
            </a:r>
          </a:p>
          <a:p>
            <a:r>
              <a:rPr kumimoji="1" lang="ja-JP" altLang="ja-JP" sz="1200" kern="1200">
                <a:solidFill>
                  <a:schemeClr val="tx1"/>
                </a:solidFill>
                <a:effectLst/>
                <a:latin typeface="+mn-lt"/>
                <a:ea typeface="+mn-ea"/>
                <a:cs typeface="+mn-cs"/>
              </a:rPr>
              <a:t>従来、システム構成を変更するためには、いったん電源を停止し、物理的な構成変更作業を行い再稼働させる必要がありました。しかし、サーバー仮想化を使えば、システム資源の増減は、仮想サーバーを稼動したままでも行うことができます。そのおかげで、サーバーへのアクセスが急増した時や構成変更が時でも、迅速・柔軟に対応することができ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70</a:t>
            </a:fld>
            <a:endParaRPr kumimoji="1" lang="ja-JP" altLang="en-US"/>
          </a:p>
        </p:txBody>
      </p:sp>
    </p:spTree>
    <p:extLst>
      <p:ext uri="{BB962C8B-B14F-4D97-AF65-F5344CB8AC3E}">
        <p14:creationId xmlns:p14="http://schemas.microsoft.com/office/powerpoint/2010/main" val="2090573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サーバー仮想化は、調達や構成変更の利便性を高めただけではなく、障害や災害が発生したときの対処のためにも使われています。</a:t>
            </a:r>
          </a:p>
          <a:p>
            <a:pPr lvl="0"/>
            <a:r>
              <a:rPr kumimoji="1" lang="ja-JP" altLang="ja-JP" sz="1200" kern="1200" dirty="0">
                <a:solidFill>
                  <a:schemeClr val="tx1"/>
                </a:solidFill>
                <a:effectLst/>
                <a:latin typeface="+mn-lt"/>
                <a:ea typeface="+mn-ea"/>
                <a:cs typeface="+mn-cs"/>
              </a:rPr>
              <a:t>停止時間の低減</a:t>
            </a:r>
          </a:p>
          <a:p>
            <a:r>
              <a:rPr kumimoji="1" lang="ja-JP" altLang="ja-JP" sz="1200" kern="1200" dirty="0">
                <a:solidFill>
                  <a:schemeClr val="tx1"/>
                </a:solidFill>
                <a:effectLst/>
                <a:latin typeface="+mn-lt"/>
                <a:ea typeface="+mn-ea"/>
                <a:cs typeface="+mn-cs"/>
              </a:rPr>
              <a:t>仮想サーバーは設定ファイルをハイパーバイザーが読み込むことで稼働します。したがって、ある物理サーバーに障害が発生した時、他の物理サーバーで動くハイパーバイザーが、その設定ファイルを読み込むように設定しておけば、この物理サーバー上で仮想サーバーを再稼動させることができます。</a:t>
            </a:r>
          </a:p>
          <a:p>
            <a:r>
              <a:rPr kumimoji="1" lang="ja-JP" altLang="ja-JP" sz="1200" kern="1200" dirty="0">
                <a:solidFill>
                  <a:schemeClr val="tx1"/>
                </a:solidFill>
                <a:effectLst/>
                <a:latin typeface="+mn-lt"/>
                <a:ea typeface="+mn-ea"/>
                <a:cs typeface="+mn-cs"/>
              </a:rPr>
              <a:t>従来は、サーバーの障害が発生すると、機械の復旧とデータ復元で半日～</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日の作業が必要でしたが、サーバー仮想化を使えば停止時間は、仮想サーバーを再起動するための数分程度となります。</a:t>
            </a:r>
          </a:p>
          <a:p>
            <a:r>
              <a:rPr kumimoji="1" lang="ja-JP" altLang="ja-JP" sz="1200" kern="1200" dirty="0">
                <a:solidFill>
                  <a:schemeClr val="tx1"/>
                </a:solidFill>
                <a:effectLst/>
                <a:latin typeface="+mn-lt"/>
                <a:ea typeface="+mn-ea"/>
                <a:cs typeface="+mn-cs"/>
              </a:rPr>
              <a:t>また、仮想サーバーを稼動させたまま、他の物理サーバーへこれを移動させることもできるようになりました。この仕組みを「ライブマイグレーション」と言います。例えば、保守点検に際して物理サーバーを停止させても、利用者にそれを感じさせることなく作業することができます。</a:t>
            </a:r>
          </a:p>
          <a:p>
            <a:pPr lvl="0"/>
            <a:r>
              <a:rPr kumimoji="1" lang="ja-JP" altLang="ja-JP" sz="1200" kern="1200" dirty="0">
                <a:solidFill>
                  <a:schemeClr val="tx1"/>
                </a:solidFill>
                <a:effectLst/>
                <a:latin typeface="+mn-lt"/>
                <a:ea typeface="+mn-ea"/>
                <a:cs typeface="+mn-cs"/>
              </a:rPr>
              <a:t>災害対策への対応</a:t>
            </a:r>
          </a:p>
          <a:p>
            <a:r>
              <a:rPr kumimoji="1" lang="ja-JP" altLang="ja-JP" sz="1200" kern="1200" dirty="0">
                <a:solidFill>
                  <a:schemeClr val="tx1"/>
                </a:solidFill>
                <a:effectLst/>
                <a:latin typeface="+mn-lt"/>
                <a:ea typeface="+mn-ea"/>
                <a:cs typeface="+mn-cs"/>
              </a:rPr>
              <a:t>複数の地理的に離れた物理サーバー同士で、仮想サーバーのイメージ（設定ファイルとデータやアプリケーションを格納したファイル）をコピーしておくことで、一方が災害で機能しなくなったときに、もう一方で仮想サーバーを稼動させることができます。</a:t>
            </a:r>
          </a:p>
          <a:p>
            <a:r>
              <a:rPr kumimoji="1" lang="ja-JP" altLang="ja-JP" sz="1200" kern="1200" dirty="0">
                <a:solidFill>
                  <a:schemeClr val="tx1"/>
                </a:solidFill>
                <a:effectLst/>
                <a:latin typeface="+mn-lt"/>
                <a:ea typeface="+mn-ea"/>
                <a:cs typeface="+mn-cs"/>
              </a:rPr>
              <a:t>従来、災害対策用には、普段は使わないが同等の構成を持つ機器をバックアップとして保持しなくてはならず非常に高いコストが掛かっていました。しかし普段は開発や優先度の低い業務で使っている物理サーバーを、災害時には優先度の高い仮想サーバー用に使えば、災害対策のためのコストを抑えることができるようになり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71</a:t>
            </a:fld>
            <a:endParaRPr kumimoji="1" lang="ja-JP" altLang="en-US"/>
          </a:p>
        </p:txBody>
      </p:sp>
    </p:spTree>
    <p:extLst>
      <p:ext uri="{BB962C8B-B14F-4D97-AF65-F5344CB8AC3E}">
        <p14:creationId xmlns:p14="http://schemas.microsoft.com/office/powerpoint/2010/main" val="11899196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【図解】コレ１枚で分かるサーバー仮想化の３つのメリット</a:t>
            </a:r>
          </a:p>
          <a:p>
            <a:pPr lvl="0"/>
            <a:r>
              <a:rPr kumimoji="1" lang="ja-JP" altLang="ja-JP" sz="1200" kern="1200" dirty="0">
                <a:solidFill>
                  <a:schemeClr val="tx1"/>
                </a:solidFill>
                <a:effectLst/>
                <a:latin typeface="+mn-lt"/>
                <a:ea typeface="+mn-ea"/>
                <a:cs typeface="+mn-cs"/>
              </a:rPr>
              <a:t>物理マシンの集約</a:t>
            </a:r>
          </a:p>
          <a:p>
            <a:r>
              <a:rPr kumimoji="1" lang="ja-JP" altLang="ja-JP" sz="1200" kern="1200" dirty="0">
                <a:solidFill>
                  <a:schemeClr val="tx1"/>
                </a:solidFill>
                <a:effectLst/>
                <a:latin typeface="+mn-lt"/>
                <a:ea typeface="+mn-ea"/>
                <a:cs typeface="+mn-cs"/>
              </a:rPr>
              <a:t>物理マシン、つまり機械の台数を減らせることができます。仮想化されていないサーバーは、その機械が持っている能力最大に使われることはあまりなく、また使用率にばらつきがあるのが一般的です。こういうサーバーを束ねて集約することで、一台の機械の能力を無駄なく使えば、使用率は高まり、機械の台数を減らすことができます。</a:t>
            </a:r>
          </a:p>
          <a:p>
            <a:r>
              <a:rPr kumimoji="1" lang="ja-JP" altLang="ja-JP" sz="1200" kern="1200" dirty="0">
                <a:solidFill>
                  <a:schemeClr val="tx1"/>
                </a:solidFill>
                <a:effectLst/>
                <a:latin typeface="+mn-lt"/>
                <a:ea typeface="+mn-ea"/>
                <a:cs typeface="+mn-cs"/>
              </a:rPr>
              <a:t>使用率が高く性能が低い旧式機械を使っている場合、その機械の何台分もの能力を持つ新しい機械に集約することで、台数を減らすことができます。</a:t>
            </a:r>
          </a:p>
          <a:p>
            <a:r>
              <a:rPr kumimoji="1" lang="ja-JP" altLang="ja-JP" sz="1200" kern="1200" dirty="0">
                <a:solidFill>
                  <a:schemeClr val="tx1"/>
                </a:solidFill>
                <a:effectLst/>
                <a:latin typeface="+mn-lt"/>
                <a:ea typeface="+mn-ea"/>
                <a:cs typeface="+mn-cs"/>
              </a:rPr>
              <a:t>使用する機械の台数を減らせば、購入費用の抑制、電気代や</a:t>
            </a:r>
            <a:r>
              <a:rPr kumimoji="1" lang="en-US" altLang="ja-JP" sz="1200" kern="1200" dirty="0">
                <a:solidFill>
                  <a:schemeClr val="tx1"/>
                </a:solidFill>
                <a:effectLst/>
                <a:latin typeface="+mn-lt"/>
                <a:ea typeface="+mn-ea"/>
                <a:cs typeface="+mn-cs"/>
              </a:rPr>
              <a:t>CO2</a:t>
            </a:r>
            <a:r>
              <a:rPr kumimoji="1" lang="ja-JP" altLang="ja-JP" sz="1200" kern="1200" dirty="0">
                <a:solidFill>
                  <a:schemeClr val="tx1"/>
                </a:solidFill>
                <a:effectLst/>
                <a:latin typeface="+mn-lt"/>
                <a:ea typeface="+mn-ea"/>
                <a:cs typeface="+mn-cs"/>
              </a:rPr>
              <a:t>の削減、データセンターを借用している場合は、その使用料を削減できます。</a:t>
            </a:r>
          </a:p>
          <a:p>
            <a:pPr lvl="0"/>
            <a:r>
              <a:rPr kumimoji="1" lang="ja-JP" altLang="ja-JP" sz="1200" kern="1200" dirty="0">
                <a:solidFill>
                  <a:schemeClr val="tx1"/>
                </a:solidFill>
                <a:effectLst/>
                <a:latin typeface="+mn-lt"/>
                <a:ea typeface="+mn-ea"/>
                <a:cs typeface="+mn-cs"/>
              </a:rPr>
              <a:t>ソフトウェア定義</a:t>
            </a:r>
          </a:p>
          <a:p>
            <a:r>
              <a:rPr kumimoji="1" lang="ja-JP" altLang="ja-JP" sz="1200" kern="1200" dirty="0">
                <a:solidFill>
                  <a:schemeClr val="tx1"/>
                </a:solidFill>
                <a:effectLst/>
                <a:latin typeface="+mn-lt"/>
                <a:ea typeface="+mn-ea"/>
                <a:cs typeface="+mn-cs"/>
              </a:rPr>
              <a:t>機械の設置や配線とった物理的な作業を伴わずにサーバー機能や性能の調達、構成の変更が実現します。運用管理者は、画面のメニューやコマンドを使って設定するだけです。もちろん仮想サーバーとして使用しようとしている能力の合計が、物理マシンの能力の上限を超えないことが前提ですが、その範囲内であれば、仮想サーバーの調達や複製、構成変更は、設定だけで可能です。</a:t>
            </a:r>
          </a:p>
          <a:p>
            <a:r>
              <a:rPr kumimoji="1" lang="ja-JP" altLang="ja-JP" sz="1200" kern="1200" dirty="0">
                <a:solidFill>
                  <a:schemeClr val="tx1"/>
                </a:solidFill>
                <a:effectLst/>
                <a:latin typeface="+mn-lt"/>
                <a:ea typeface="+mn-ea"/>
                <a:cs typeface="+mn-cs"/>
              </a:rPr>
              <a:t>これにより、仮想サーバーの調達や構成変更が柔軟、迅速に、しかも稼働中にできるようになり、運用管理業務の作業効率を高めることができます。</a:t>
            </a:r>
          </a:p>
          <a:p>
            <a:pPr lvl="0"/>
            <a:r>
              <a:rPr kumimoji="1" lang="ja-JP" altLang="ja-JP" sz="1200" kern="1200" dirty="0">
                <a:solidFill>
                  <a:schemeClr val="tx1"/>
                </a:solidFill>
                <a:effectLst/>
                <a:latin typeface="+mn-lt"/>
                <a:ea typeface="+mn-ea"/>
                <a:cs typeface="+mn-cs"/>
              </a:rPr>
              <a:t>ライブマイグレーション</a:t>
            </a:r>
          </a:p>
          <a:p>
            <a:r>
              <a:rPr kumimoji="1" lang="ja-JP" altLang="ja-JP" sz="1200" kern="1200" dirty="0">
                <a:solidFill>
                  <a:schemeClr val="tx1"/>
                </a:solidFill>
                <a:effectLst/>
                <a:latin typeface="+mn-lt"/>
                <a:ea typeface="+mn-ea"/>
                <a:cs typeface="+mn-cs"/>
              </a:rPr>
              <a:t>仮想サーバーの実体は「設定ファイル」にあります。この設定ファイルにはプロセッサーの能力、メモリーの容量、ネットワークのアドレス番号などの仮想サーバーの設定に関わる情報が書き込まれています。この設定ファイルを、サーバー仮想化を実現するソフトウェア（</a:t>
            </a:r>
            <a:r>
              <a:rPr kumimoji="1" lang="en-US" altLang="ja-JP" sz="1200" kern="1200" dirty="0">
                <a:solidFill>
                  <a:schemeClr val="tx1"/>
                </a:solidFill>
                <a:effectLst/>
                <a:latin typeface="+mn-lt"/>
                <a:ea typeface="+mn-ea"/>
                <a:cs typeface="+mn-cs"/>
              </a:rPr>
              <a:t>Microsoft Hyper-V</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など）に読み込ませると、物理マシンから必要な機能や性能を取り出し、仮想サーバーを実現してくれます。</a:t>
            </a:r>
          </a:p>
          <a:p>
            <a:r>
              <a:rPr kumimoji="1" lang="ja-JP" altLang="ja-JP" sz="1200" kern="1200" dirty="0">
                <a:solidFill>
                  <a:schemeClr val="tx1"/>
                </a:solidFill>
                <a:effectLst/>
                <a:latin typeface="+mn-lt"/>
                <a:ea typeface="+mn-ea"/>
                <a:cs typeface="+mn-cs"/>
              </a:rPr>
              <a:t>この設定ファイルを２台の物理マシンで共有する構成にしておきます。そして、その物理マシンで稼働する仮想化ソフトウェアがお互いの物理マシンの稼働状況を監視させておくとします。もし一方が障害を起こし停止したら、一方の動いている物理マシンが、その仮想サーバーの設定情報を読み出し、動いている方で仮想サーバーを立ち上げてくれます。これにり利用者は物理マシンの障害の影響を受けることなく、仮想サーバーを利用し続けることができます。</a:t>
            </a:r>
          </a:p>
          <a:p>
            <a:r>
              <a:rPr kumimoji="1" lang="ja-JP" altLang="ja-JP" sz="1200" kern="1200" dirty="0">
                <a:solidFill>
                  <a:schemeClr val="tx1"/>
                </a:solidFill>
                <a:effectLst/>
                <a:latin typeface="+mn-lt"/>
                <a:ea typeface="+mn-ea"/>
                <a:cs typeface="+mn-cs"/>
              </a:rPr>
              <a:t>障害時ばかりではなく、保守点検で機械を停止させなければならないときなどは、この方法を利用して予め仮想サーバーを別の物理マシンに移動させておき、保守点検が終わったら元に戻すことで、利用者に影響を与えないで物理マシンを停めることができます。</a:t>
            </a:r>
          </a:p>
          <a:p>
            <a:r>
              <a:rPr kumimoji="1" lang="ja-JP" altLang="ja-JP" sz="1200" kern="1200" dirty="0">
                <a:solidFill>
                  <a:schemeClr val="tx1"/>
                </a:solidFill>
                <a:effectLst/>
                <a:latin typeface="+mn-lt"/>
                <a:ea typeface="+mn-ea"/>
                <a:cs typeface="+mn-cs"/>
              </a:rPr>
              <a:t>さらに、ある物理マシンの使用率が高まったとき、能力に余裕のある物理マシン仮想サーバーを移動させれば、全体としての負荷の平準化が実現します。</a:t>
            </a:r>
          </a:p>
          <a:p>
            <a:r>
              <a:rPr kumimoji="1" lang="ja-JP" altLang="ja-JP" sz="1200" kern="1200" dirty="0">
                <a:solidFill>
                  <a:schemeClr val="tx1"/>
                </a:solidFill>
                <a:effectLst/>
                <a:latin typeface="+mn-lt"/>
                <a:ea typeface="+mn-ea"/>
                <a:cs typeface="+mn-cs"/>
              </a:rPr>
              <a:t>このように、仮想サーバーを停めることなく移動させることもサーバーの仮想化によって実現できます。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72</a:t>
            </a:fld>
            <a:endParaRPr kumimoji="1" lang="ja-JP" altLang="en-US"/>
          </a:p>
        </p:txBody>
      </p:sp>
    </p:spTree>
    <p:extLst>
      <p:ext uri="{BB962C8B-B14F-4D97-AF65-F5344CB8AC3E}">
        <p14:creationId xmlns:p14="http://schemas.microsoft.com/office/powerpoint/2010/main" val="789065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034FF22-C846-4605-83EF-80DFB88A2568}" type="slidenum">
              <a:rPr kumimoji="1" lang="ja-JP" altLang="en-US" smtClean="0"/>
              <a:t>76</a:t>
            </a:fld>
            <a:endParaRPr kumimoji="1" lang="ja-JP" altLang="en-US"/>
          </a:p>
        </p:txBody>
      </p:sp>
    </p:spTree>
    <p:extLst>
      <p:ext uri="{BB962C8B-B14F-4D97-AF65-F5344CB8AC3E}">
        <p14:creationId xmlns:p14="http://schemas.microsoft.com/office/powerpoint/2010/main" val="3424044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80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7232724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についての定義は、必ずしも定まったものはなく、その定義が曖昧なままに使われていることもあるようです。</a:t>
            </a:r>
          </a:p>
          <a:p>
            <a:r>
              <a:rPr kumimoji="1" lang="ja-JP" altLang="ja-JP" sz="1200" kern="1200" dirty="0">
                <a:solidFill>
                  <a:schemeClr val="tx1"/>
                </a:solidFill>
                <a:effectLst/>
                <a:latin typeface="+mn-lt"/>
                <a:ea typeface="+mn-ea"/>
                <a:cs typeface="+mn-cs"/>
              </a:rPr>
              <a:t>そもそも</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という言葉を最初に使ったのは、</a:t>
            </a:r>
            <a:r>
              <a:rPr kumimoji="1" lang="en-US" altLang="ja-JP" sz="1200" kern="1200" dirty="0">
                <a:solidFill>
                  <a:schemeClr val="tx1"/>
                </a:solidFill>
                <a:effectLst/>
                <a:latin typeface="+mn-lt"/>
                <a:ea typeface="+mn-ea"/>
                <a:cs typeface="+mn-cs"/>
              </a:rPr>
              <a:t>1999</a:t>
            </a:r>
            <a:r>
              <a:rPr kumimoji="1" lang="ja-JP" altLang="ja-JP" sz="1200" kern="1200" dirty="0">
                <a:solidFill>
                  <a:schemeClr val="tx1"/>
                </a:solidFill>
                <a:effectLst/>
                <a:latin typeface="+mn-lt"/>
                <a:ea typeface="+mn-ea"/>
                <a:cs typeface="+mn-cs"/>
              </a:rPr>
              <a:t>年、商品や荷物に付ける無線タグの標準化団体「</a:t>
            </a:r>
            <a:r>
              <a:rPr kumimoji="1" lang="en-US" altLang="ja-JP" sz="1200" kern="1200" dirty="0">
                <a:solidFill>
                  <a:schemeClr val="tx1"/>
                </a:solidFill>
                <a:effectLst/>
                <a:latin typeface="+mn-lt"/>
                <a:ea typeface="+mn-ea"/>
                <a:cs typeface="+mn-cs"/>
              </a:rPr>
              <a:t>Auto-ID</a:t>
            </a:r>
            <a:r>
              <a:rPr kumimoji="1" lang="ja-JP" altLang="ja-JP" sz="1200" kern="1200" dirty="0">
                <a:solidFill>
                  <a:schemeClr val="tx1"/>
                </a:solidFill>
                <a:effectLst/>
                <a:latin typeface="+mn-lt"/>
                <a:ea typeface="+mn-ea"/>
                <a:cs typeface="+mn-cs"/>
              </a:rPr>
              <a:t>」の創設者の一人である</a:t>
            </a:r>
            <a:r>
              <a:rPr kumimoji="1" lang="en-US" altLang="ja-JP" sz="1200" kern="1200" dirty="0">
                <a:solidFill>
                  <a:schemeClr val="tx1"/>
                </a:solidFill>
                <a:effectLst/>
                <a:latin typeface="+mn-lt"/>
                <a:ea typeface="+mn-ea"/>
                <a:cs typeface="+mn-cs"/>
              </a:rPr>
              <a:t>Kevin Ashton</a:t>
            </a:r>
            <a:r>
              <a:rPr kumimoji="1" lang="ja-JP" altLang="ja-JP" sz="1200" kern="1200" dirty="0">
                <a:solidFill>
                  <a:schemeClr val="tx1"/>
                </a:solidFill>
                <a:effectLst/>
                <a:latin typeface="+mn-lt"/>
                <a:ea typeface="+mn-ea"/>
                <a:cs typeface="+mn-cs"/>
              </a:rPr>
              <a:t>氏だとされています。彼は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を「無線タグを付したモノがセンサーとコンピュータを介してインターネットに接続される仕組み」と定義していますが、無線タグ普及の取り組みの延長線上での解釈と言えるでしょう。しかし、いまでは、より広い意味で使われることが増えています。</a:t>
            </a:r>
          </a:p>
          <a:p>
            <a:r>
              <a:rPr kumimoji="1" lang="ja-JP" altLang="ja-JP" sz="1200" kern="1200" dirty="0">
                <a:solidFill>
                  <a:schemeClr val="tx1"/>
                </a:solidFill>
                <a:effectLst/>
                <a:latin typeface="+mn-lt"/>
                <a:ea typeface="+mn-ea"/>
                <a:cs typeface="+mn-cs"/>
              </a:rPr>
              <a:t>ひとつは、「現実世界の出来事をデジタル・データに変換しネットに送り出す機器や仕組み」です。モノに組み込まれたセンサーが、モノ自体やその周辺の状態や変化を読み取りネットワークに送り出す技術、その技術が組み込まれた機器、またはこれを実現するための通信やデータ管理のサービスを言う場合です。</a:t>
            </a:r>
          </a:p>
          <a:p>
            <a:r>
              <a:rPr kumimoji="1" lang="ja-JP" altLang="ja-JP" sz="1200" kern="1200" dirty="0">
                <a:solidFill>
                  <a:schemeClr val="tx1"/>
                </a:solidFill>
                <a:effectLst/>
                <a:latin typeface="+mn-lt"/>
                <a:ea typeface="+mn-ea"/>
                <a:cs typeface="+mn-cs"/>
              </a:rPr>
              <a:t>もうひとつは、「デジタル・データで現実世界を捉え、アナログな現実世界を動かす仕組み」です。モノから送り出された現実世界のデータをサイバー世界の機械学習で分析し規則性や最適な答えを見つけ出し、それを使って機器を制御し、人にアドバイスを与えるなどして現実世界を動かします。その動きを再びセンサーで読み取りネットに送り出す、この一連の仕組みを言う場合です。</a:t>
            </a:r>
          </a:p>
          <a:p>
            <a:r>
              <a:rPr kumimoji="1" lang="ja-JP" altLang="ja-JP" sz="1200" kern="1200" dirty="0">
                <a:solidFill>
                  <a:schemeClr val="tx1"/>
                </a:solidFill>
                <a:effectLst/>
                <a:latin typeface="+mn-lt"/>
                <a:ea typeface="+mn-ea"/>
                <a:cs typeface="+mn-cs"/>
              </a:rPr>
              <a:t>前者は、手段に重点を置いた解釈で、後者はデータの使われ方やデータを使って価値を生みだす全体の仕組みに重点を置いた解釈です。先に紹介した</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（サイバー・フィジカル・システム）と同じ意味といってもいいでしょう。</a:t>
            </a:r>
          </a:p>
          <a:p>
            <a:r>
              <a:rPr kumimoji="1" lang="ja-JP" altLang="ja-JP" sz="1200" kern="1200" dirty="0">
                <a:solidFill>
                  <a:schemeClr val="tx1"/>
                </a:solidFill>
                <a:effectLst/>
                <a:latin typeface="+mn-lt"/>
                <a:ea typeface="+mn-ea"/>
                <a:cs typeface="+mn-cs"/>
              </a:rPr>
              <a:t>いずれかひとつが正しいというのではなく、このようないくつかの解釈があるということです。また、モノだけではなく人を含むあらゆる出来事がインターネットに接続しデータを生みだす仕組みと言う意味から、</a:t>
            </a:r>
            <a:r>
              <a:rPr kumimoji="1" lang="en-US" altLang="ja-JP" sz="1200" kern="1200" dirty="0">
                <a:solidFill>
                  <a:schemeClr val="tx1"/>
                </a:solidFill>
                <a:effectLst/>
                <a:latin typeface="+mn-lt"/>
                <a:ea typeface="+mn-ea"/>
                <a:cs typeface="+mn-cs"/>
              </a:rPr>
              <a:t>IoE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Everything</a:t>
            </a:r>
            <a:r>
              <a:rPr kumimoji="1" lang="ja-JP" altLang="ja-JP" sz="1200" kern="1200" dirty="0">
                <a:solidFill>
                  <a:schemeClr val="tx1"/>
                </a:solidFill>
                <a:effectLst/>
                <a:latin typeface="+mn-lt"/>
                <a:ea typeface="+mn-ea"/>
                <a:cs typeface="+mn-cs"/>
              </a:rPr>
              <a:t>）という言葉が使われることもあります。元々</a:t>
            </a:r>
            <a:r>
              <a:rPr kumimoji="1" lang="en-US" altLang="ja-JP" sz="1200" kern="1200" dirty="0">
                <a:solidFill>
                  <a:schemeClr val="tx1"/>
                </a:solidFill>
                <a:effectLst/>
                <a:latin typeface="+mn-lt"/>
                <a:ea typeface="+mn-ea"/>
                <a:cs typeface="+mn-cs"/>
              </a:rPr>
              <a:t>Cisco Systems</a:t>
            </a:r>
            <a:r>
              <a:rPr kumimoji="1" lang="ja-JP" altLang="ja-JP" sz="1200" kern="1200" dirty="0">
                <a:solidFill>
                  <a:schemeClr val="tx1"/>
                </a:solidFill>
                <a:effectLst/>
                <a:latin typeface="+mn-lt"/>
                <a:ea typeface="+mn-ea"/>
                <a:cs typeface="+mn-cs"/>
              </a:rPr>
              <a:t>が提唱した概念ですが、これもまた</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のひとつの解釈と言えるかもしれません。</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82</a:t>
            </a:fld>
            <a:endParaRPr kumimoji="1" lang="ja-JP" altLang="en-US"/>
          </a:p>
        </p:txBody>
      </p:sp>
    </p:spTree>
    <p:extLst>
      <p:ext uri="{BB962C8B-B14F-4D97-AF65-F5344CB8AC3E}">
        <p14:creationId xmlns:p14="http://schemas.microsoft.com/office/powerpoint/2010/main" val="2406380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は、２つのパラダイムシフト（常識の転換）をもたらそうとしています。</a:t>
            </a:r>
          </a:p>
          <a:p>
            <a:r>
              <a:rPr kumimoji="1" lang="ja-JP" altLang="ja-JP" sz="1200" kern="1200" dirty="0">
                <a:solidFill>
                  <a:schemeClr val="tx1"/>
                </a:solidFill>
                <a:effectLst/>
                <a:latin typeface="+mn-lt"/>
                <a:ea typeface="+mn-ea"/>
                <a:cs typeface="+mn-cs"/>
              </a:rPr>
              <a:t>ひとつは、サイバー・フィジカル・システム社会の実現です。</a:t>
            </a:r>
          </a:p>
          <a:p>
            <a:r>
              <a:rPr kumimoji="1" lang="ja-JP" altLang="ja-JP" sz="1200" kern="1200" dirty="0">
                <a:solidFill>
                  <a:schemeClr val="tx1"/>
                </a:solidFill>
                <a:effectLst/>
                <a:latin typeface="+mn-lt"/>
                <a:ea typeface="+mn-ea"/>
                <a:cs typeface="+mn-cs"/>
              </a:rPr>
              <a:t>現実世界の様々な出来事をきめ細かく、そしてリアルタイムにデジタル・データに置き換え、</a:t>
            </a:r>
          </a:p>
          <a:p>
            <a:pPr lvl="0"/>
            <a:r>
              <a:rPr kumimoji="1" lang="ja-JP" altLang="ja-JP" sz="1200" kern="1200" dirty="0">
                <a:solidFill>
                  <a:schemeClr val="tx1"/>
                </a:solidFill>
                <a:effectLst/>
                <a:latin typeface="+mn-lt"/>
                <a:ea typeface="+mn-ea"/>
                <a:cs typeface="+mn-cs"/>
              </a:rPr>
              <a:t>過去の事実からその原因や因果関係を発見する</a:t>
            </a:r>
          </a:p>
          <a:p>
            <a:pPr lvl="0"/>
            <a:r>
              <a:rPr kumimoji="1" lang="ja-JP" altLang="ja-JP" sz="1200" kern="1200" dirty="0">
                <a:solidFill>
                  <a:schemeClr val="tx1"/>
                </a:solidFill>
                <a:effectLst/>
                <a:latin typeface="+mn-lt"/>
                <a:ea typeface="+mn-ea"/>
                <a:cs typeface="+mn-cs"/>
              </a:rPr>
              <a:t>現在の事実から最適な答えを見つけ出す</a:t>
            </a:r>
          </a:p>
          <a:p>
            <a:pPr lvl="0"/>
            <a:r>
              <a:rPr kumimoji="1" lang="ja-JP" altLang="ja-JP" sz="1200" kern="1200" dirty="0">
                <a:solidFill>
                  <a:schemeClr val="tx1"/>
                </a:solidFill>
                <a:effectLst/>
                <a:latin typeface="+mn-lt"/>
                <a:ea typeface="+mn-ea"/>
                <a:cs typeface="+mn-cs"/>
              </a:rPr>
              <a:t>過去から現在の事実を分析し未来の出来事が高い精度で予測する</a:t>
            </a:r>
          </a:p>
          <a:p>
            <a:r>
              <a:rPr kumimoji="1" lang="ja-JP" altLang="ja-JP" sz="1200" kern="1200" dirty="0">
                <a:solidFill>
                  <a:schemeClr val="tx1"/>
                </a:solidFill>
                <a:effectLst/>
                <a:latin typeface="+mn-lt"/>
                <a:ea typeface="+mn-ea"/>
                <a:cs typeface="+mn-cs"/>
              </a:rPr>
              <a:t>といったことをできるようにし、全体が協調、連携して、全体最適な社会基盤を造りあげようという動きです。</a:t>
            </a:r>
          </a:p>
          <a:p>
            <a:r>
              <a:rPr kumimoji="1" lang="ja-JP" altLang="ja-JP" sz="1200" kern="1200" dirty="0">
                <a:solidFill>
                  <a:schemeClr val="tx1"/>
                </a:solidFill>
                <a:effectLst/>
                <a:latin typeface="+mn-lt"/>
                <a:ea typeface="+mn-ea"/>
                <a:cs typeface="+mn-cs"/>
              </a:rPr>
              <a:t>もうひとつは、「モノ」の価値の本質がハードウェアからサービスへとシフトすることです。</a:t>
            </a:r>
          </a:p>
          <a:p>
            <a:r>
              <a:rPr kumimoji="1" lang="ja-JP" altLang="ja-JP" sz="1200" kern="1200" dirty="0">
                <a:solidFill>
                  <a:schemeClr val="tx1"/>
                </a:solidFill>
                <a:effectLst/>
                <a:latin typeface="+mn-lt"/>
                <a:ea typeface="+mn-ea"/>
                <a:cs typeface="+mn-cs"/>
              </a:rPr>
              <a:t>モノをインターネットにつなぎ、クラウドと一体化することで、モノ単体ではできなかった価値を生みだそうという取り組みです。</a:t>
            </a:r>
          </a:p>
          <a:p>
            <a:r>
              <a:rPr kumimoji="1" lang="ja-JP" altLang="ja-JP" sz="1200" kern="1200" dirty="0">
                <a:solidFill>
                  <a:schemeClr val="tx1"/>
                </a:solidFill>
                <a:effectLst/>
                <a:latin typeface="+mn-lt"/>
                <a:ea typeface="+mn-ea"/>
                <a:cs typeface="+mn-cs"/>
              </a:rPr>
              <a:t>モノはこれまで、「作って売ってしまえば終わり」が常識でした。これを「売ってからも継続的に関係を持ち続ける」という新しい常識へ変えることにより、モノそのものの魅力だけではなく、ものを売った後にもサービスという魅力を提供し続け、モノの価値の本質を変えようというのです。そうなれば、製造業は、売ってしまった後の魅力まで考えてものづくりをすることが必要になります。そして、製造業はサービス業へと自らの役割を変えてゆかなくてはなり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こんな２つのパラダイムシフトが、いま起ころうとしています。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84</a:t>
            </a:fld>
            <a:endParaRPr kumimoji="1" lang="ja-JP" altLang="en-US"/>
          </a:p>
        </p:txBody>
      </p:sp>
    </p:spTree>
    <p:extLst>
      <p:ext uri="{BB962C8B-B14F-4D97-AF65-F5344CB8AC3E}">
        <p14:creationId xmlns:p14="http://schemas.microsoft.com/office/powerpoint/2010/main" val="6152014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85</a:t>
            </a:fld>
            <a:endParaRPr kumimoji="1" lang="ja-JP" altLang="en-US"/>
          </a:p>
        </p:txBody>
      </p:sp>
    </p:spTree>
    <p:extLst>
      <p:ext uri="{BB962C8B-B14F-4D97-AF65-F5344CB8AC3E}">
        <p14:creationId xmlns:p14="http://schemas.microsoft.com/office/powerpoint/2010/main" val="31788960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かつてモノの性能や機能、品質や操作性は、ハードウェアの「細工」や「材料」によって物理的に実現していました。しかし、いま多くのモノにはコンピュータが組み込まれソフトウェアによってこれらを実現しています。もちろん、ハードウェアの価値が失われることはありませんが、ハードウェアだけでは機能や性能を実現できない時代を迎えています。</a:t>
            </a:r>
          </a:p>
          <a:p>
            <a:r>
              <a:rPr kumimoji="1" lang="ja-JP" altLang="ja-JP" sz="1200" kern="1200" dirty="0">
                <a:solidFill>
                  <a:schemeClr val="tx1"/>
                </a:solidFill>
                <a:effectLst/>
                <a:latin typeface="+mn-lt"/>
                <a:ea typeface="+mn-ea"/>
                <a:cs typeface="+mn-cs"/>
              </a:rPr>
              <a:t>例えば、以前のカメラの露出、ピント、絞り、シャッター・スピード、感度、発色などは、ハードウェアである機械部品の細工やフイルムの材料によって実現していましたが、いまではソフトウェアによって実現しています。いまでもハードウェアは、モノの価値を決める要素ではありますが、それは全体の一部に過ぎず、むしろソフトウェアが、より大きな役割を占めるようになりました。</a:t>
            </a:r>
          </a:p>
          <a:p>
            <a:r>
              <a:rPr kumimoji="1" lang="ja-JP" altLang="ja-JP" sz="1200" kern="1200" dirty="0">
                <a:solidFill>
                  <a:schemeClr val="tx1"/>
                </a:solidFill>
                <a:effectLst/>
                <a:latin typeface="+mn-lt"/>
                <a:ea typeface="+mn-ea"/>
                <a:cs typeface="+mn-cs"/>
              </a:rPr>
              <a:t>この「ハードウェア＋ソフトウェア」で構成された「モノ」がネットワークにつながれば、モノの価値の本質はサービスへとシフトします。例えば、</a:t>
            </a:r>
          </a:p>
          <a:p>
            <a:pPr lvl="0"/>
            <a:r>
              <a:rPr kumimoji="1" lang="ja-JP" altLang="ja-JP" sz="1200" kern="1200" dirty="0">
                <a:solidFill>
                  <a:schemeClr val="tx1"/>
                </a:solidFill>
                <a:effectLst/>
                <a:latin typeface="+mn-lt"/>
                <a:ea typeface="+mn-ea"/>
                <a:cs typeface="+mn-cs"/>
              </a:rPr>
              <a:t>デジタルカメラをインターネットにつないで、ソフトウェアを更新すれば、連写機能を向上させたり、アートフィルターの種類を増やしたりと、買ったときよりも高機能なものに変えてくれます。</a:t>
            </a:r>
          </a:p>
          <a:p>
            <a:pPr lvl="0"/>
            <a:r>
              <a:rPr kumimoji="1" lang="ja-JP" altLang="ja-JP" sz="1200" kern="1200" dirty="0">
                <a:solidFill>
                  <a:schemeClr val="tx1"/>
                </a:solidFill>
                <a:effectLst/>
                <a:latin typeface="+mn-lt"/>
                <a:ea typeface="+mn-ea"/>
                <a:cs typeface="+mn-cs"/>
              </a:rPr>
              <a:t>米国の電気自動車テスラのモデル</a:t>
            </a:r>
            <a:r>
              <a:rPr kumimoji="1" lang="en-US" altLang="ja-JP" sz="1200" kern="1200" dirty="0">
                <a:solidFill>
                  <a:schemeClr val="tx1"/>
                </a:solidFill>
                <a:effectLst/>
                <a:latin typeface="+mn-lt"/>
                <a:ea typeface="+mn-ea"/>
                <a:cs typeface="+mn-cs"/>
              </a:rPr>
              <a:t>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a:t>
            </a:r>
            <a:r>
              <a:rPr kumimoji="1" lang="ja-JP" altLang="ja-JP" sz="1200" kern="1200" dirty="0">
                <a:solidFill>
                  <a:schemeClr val="tx1"/>
                </a:solidFill>
                <a:effectLst/>
                <a:latin typeface="+mn-lt"/>
                <a:ea typeface="+mn-ea"/>
                <a:cs typeface="+mn-cs"/>
              </a:rPr>
              <a:t>シリーズには、発売当初にハードウェアに自動運転機能が組み込まれていまました。そして、ソフトウェアの更新によって自動運転ができるようになりました。</a:t>
            </a:r>
          </a:p>
          <a:p>
            <a:pPr lvl="0"/>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iPod</a:t>
            </a:r>
            <a:r>
              <a:rPr kumimoji="1" lang="ja-JP" altLang="ja-JP" sz="1200" kern="1200" dirty="0">
                <a:solidFill>
                  <a:schemeClr val="tx1"/>
                </a:solidFill>
                <a:effectLst/>
                <a:latin typeface="+mn-lt"/>
                <a:ea typeface="+mn-ea"/>
                <a:cs typeface="+mn-cs"/>
              </a:rPr>
              <a:t>というハードウェアは、楽曲ダウンロード・サービスの</a:t>
            </a:r>
            <a:r>
              <a:rPr kumimoji="1" lang="en-US" altLang="ja-JP" sz="1200" kern="1200" dirty="0">
                <a:solidFill>
                  <a:schemeClr val="tx1"/>
                </a:solidFill>
                <a:effectLst/>
                <a:latin typeface="+mn-lt"/>
                <a:ea typeface="+mn-ea"/>
                <a:cs typeface="+mn-cs"/>
              </a:rPr>
              <a:t>iTunes Music Store</a:t>
            </a:r>
            <a:r>
              <a:rPr kumimoji="1" lang="ja-JP" altLang="ja-JP" sz="1200" kern="1200" dirty="0">
                <a:solidFill>
                  <a:schemeClr val="tx1"/>
                </a:solidFill>
                <a:effectLst/>
                <a:latin typeface="+mn-lt"/>
                <a:ea typeface="+mn-ea"/>
                <a:cs typeface="+mn-cs"/>
              </a:rPr>
              <a:t>や定額聴き放題サービスの</a:t>
            </a:r>
            <a:r>
              <a:rPr kumimoji="1" lang="en-US" altLang="ja-JP" sz="1200" kern="1200" dirty="0">
                <a:solidFill>
                  <a:schemeClr val="tx1"/>
                </a:solidFill>
                <a:effectLst/>
                <a:latin typeface="+mn-lt"/>
                <a:ea typeface="+mn-ea"/>
                <a:cs typeface="+mn-cs"/>
              </a:rPr>
              <a:t>Apple Music</a:t>
            </a:r>
            <a:r>
              <a:rPr kumimoji="1" lang="ja-JP" altLang="ja-JP" sz="1200" kern="1200" dirty="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a:solidFill>
                  <a:schemeClr val="tx1"/>
                </a:solidFill>
                <a:effectLst/>
                <a:latin typeface="+mn-lt"/>
                <a:ea typeface="+mn-ea"/>
                <a:cs typeface="+mn-cs"/>
              </a:rPr>
              <a:t>このように、モノがネットワークにつながることで、モノは購入した後も継続的に機能を向上させ進化し続けます。「モノ」の機能や性能は、それを作り、出荷することで完結するのではなく、作られたモノとその後のサービスが一体となって、モノの新たな価値を生みだし続けるのです。</a:t>
            </a:r>
            <a:r>
              <a:rPr lang="ja-JP" altLang="ja-JP" dirty="0">
                <a:effectLst/>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86</a:t>
            </a:fld>
            <a:endParaRPr kumimoji="1" lang="ja-JP" altLang="en-US"/>
          </a:p>
        </p:txBody>
      </p:sp>
    </p:spTree>
    <p:extLst>
      <p:ext uri="{BB962C8B-B14F-4D97-AF65-F5344CB8AC3E}">
        <p14:creationId xmlns:p14="http://schemas.microsoft.com/office/powerpoint/2010/main" val="1524994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14988701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と「モノのサービス化」</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現実社会の行動や出来事をデータ化する仕組みとして、</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に注目が集まっている。では、集めたデータは、どのような価値を生みだそうとしているのだろうか。そのひとつが、「モノのサービス化」というパラダイムシフトだ。</a:t>
            </a:r>
          </a:p>
          <a:p>
            <a:r>
              <a:rPr kumimoji="1" lang="ja-JP" altLang="ja-JP" sz="1200" kern="1200" dirty="0">
                <a:solidFill>
                  <a:schemeClr val="tx1"/>
                </a:solidFill>
                <a:effectLst/>
                <a:latin typeface="+mn-lt"/>
                <a:ea typeface="+mn-ea"/>
                <a:cs typeface="+mn-cs"/>
              </a:rPr>
              <a:t>モノのサービス化の前提として、「モノの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化」がある。</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a:t>
            </a:r>
            <a:r>
              <a:rPr kumimoji="1" lang="ja-JP" altLang="ja-JP" sz="1200" kern="1200" dirty="0">
                <a:solidFill>
                  <a:schemeClr val="tx1"/>
                </a:solidFill>
                <a:effectLst/>
                <a:latin typeface="+mn-lt"/>
                <a:ea typeface="+mn-ea"/>
                <a:cs typeface="+mn-cs"/>
              </a:rPr>
              <a:t>）とは、「ソフトウェアで定義された」あるいは、「ソフトウェアで規定する」という意味だ。以下の図をご覧いだきたい。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1953</a:t>
            </a:r>
            <a:r>
              <a:rPr kumimoji="1" lang="ja-JP" altLang="ja-JP" sz="1200" kern="1200" dirty="0">
                <a:solidFill>
                  <a:schemeClr val="tx1"/>
                </a:solidFill>
                <a:effectLst/>
                <a:latin typeface="+mn-lt"/>
                <a:ea typeface="+mn-ea"/>
                <a:cs typeface="+mn-cs"/>
              </a:rPr>
              <a:t>年に就航した旅客機ダグラス</a:t>
            </a:r>
            <a:r>
              <a:rPr kumimoji="1" lang="en-US" altLang="ja-JP" sz="1200" kern="1200" dirty="0">
                <a:solidFill>
                  <a:schemeClr val="tx1"/>
                </a:solidFill>
                <a:effectLst/>
                <a:latin typeface="+mn-lt"/>
                <a:ea typeface="+mn-ea"/>
                <a:cs typeface="+mn-cs"/>
              </a:rPr>
              <a:t>DC7</a:t>
            </a:r>
            <a:r>
              <a:rPr kumimoji="1" lang="ja-JP" altLang="ja-JP" sz="1200" kern="1200" dirty="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a:solidFill>
                  <a:schemeClr val="tx1"/>
                </a:solidFill>
                <a:effectLst/>
                <a:latin typeface="+mn-lt"/>
                <a:ea typeface="+mn-ea"/>
                <a:cs typeface="+mn-cs"/>
              </a:rPr>
              <a:t>一方、</a:t>
            </a:r>
            <a:r>
              <a:rPr kumimoji="1" lang="en-US" altLang="ja-JP" sz="1200" kern="1200" dirty="0">
                <a:solidFill>
                  <a:schemeClr val="tx1"/>
                </a:solidFill>
                <a:effectLst/>
                <a:latin typeface="+mn-lt"/>
                <a:ea typeface="+mn-ea"/>
                <a:cs typeface="+mn-cs"/>
              </a:rPr>
              <a:t>2011</a:t>
            </a:r>
            <a:r>
              <a:rPr kumimoji="1" lang="ja-JP" altLang="ja-JP" sz="1200" kern="1200" dirty="0">
                <a:solidFill>
                  <a:schemeClr val="tx1"/>
                </a:solidFill>
                <a:effectLst/>
                <a:latin typeface="+mn-lt"/>
                <a:ea typeface="+mn-ea"/>
                <a:cs typeface="+mn-cs"/>
              </a:rPr>
              <a:t>年に就航したボーイング</a:t>
            </a:r>
            <a:r>
              <a:rPr kumimoji="1" lang="en-US" altLang="ja-JP" sz="1200" kern="1200" dirty="0">
                <a:solidFill>
                  <a:schemeClr val="tx1"/>
                </a:solidFill>
                <a:effectLst/>
                <a:latin typeface="+mn-lt"/>
                <a:ea typeface="+mn-ea"/>
                <a:cs typeface="+mn-cs"/>
              </a:rPr>
              <a:t>787</a:t>
            </a:r>
            <a:r>
              <a:rPr kumimoji="1" lang="ja-JP" altLang="ja-JP" sz="1200" kern="1200" dirty="0">
                <a:solidFill>
                  <a:schemeClr val="tx1"/>
                </a:solidFill>
                <a:effectLst/>
                <a:latin typeface="+mn-lt"/>
                <a:ea typeface="+mn-ea"/>
                <a:cs typeface="+mn-cs"/>
              </a:rPr>
              <a:t>は、操縦や操作の多くを、ソフトウェアを介在して行う。例えば、運航に関わる様々なデータは、一旦ソフトウェアで処理され、自動で必要な操作を行ったり、そのときに必要な情報を整理、選択して液晶画面に表示させたりしている。操縦桿もフライ・バイ・ワイヤーといって、人間の操作した動きをセンサーで読み取り電気的な信号に置き換えている。これにより、人間の操作を補完し、様々な機器との協調・連携を自動化して、最適な飛行を実現している。つまり、航空機というハードウェアは、ソフトウェアによって操作されているわけだ。</a:t>
            </a:r>
          </a:p>
          <a:p>
            <a:r>
              <a:rPr kumimoji="1" lang="ja-JP" altLang="ja-JP" sz="1200" kern="1200" dirty="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化」だ。この取り組みは、航空機だけではなくその他のモノにも拡がりつつある。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によって、モノ作りは、「性能や機能の優れたモノを作ること」をめざすことから、「常に最適なモノを使い続けてもらうこと」をめざすようになる。つまり、作った後のことまで考え、それを支えてゆくモノ作りが、求められるようになる。つまり、モノのサービス化というパラダイムシフトが、起ころうとしている。</a:t>
            </a:r>
          </a:p>
          <a:p>
            <a:r>
              <a:rPr kumimoji="1" lang="ja-JP" altLang="ja-JP" sz="1200" kern="1200" dirty="0">
                <a:solidFill>
                  <a:schemeClr val="tx1"/>
                </a:solidFill>
                <a:effectLst/>
                <a:latin typeface="+mn-lt"/>
                <a:ea typeface="+mn-ea"/>
                <a:cs typeface="+mn-cs"/>
              </a:rPr>
              <a:t>「モノを使うこと」の最適化を実現するためには、モノの状況をデータとして捉える仕組みが必要となる。これが、</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）だ。</a:t>
            </a:r>
          </a:p>
          <a:p>
            <a:r>
              <a:rPr kumimoji="1" lang="ja-JP" altLang="ja-JP" sz="1200" kern="1200" dirty="0">
                <a:solidFill>
                  <a:schemeClr val="tx1"/>
                </a:solidFill>
                <a:effectLst/>
                <a:latin typeface="+mn-lt"/>
                <a:ea typeface="+mn-ea"/>
                <a:cs typeface="+mn-cs"/>
              </a:rPr>
              <a:t>ものに組み込まれたセンサーが、モノの様々な状況をデータ化し、ネットワークを介してメーカーに送る。メーカーは、それを解析し、状況を把握して、モノに組み込まれたソフトウェアを改修し、再びモノに組み込まれたソフトウェアを更新することで、機能や性能、操作性を改善する。また、集められたデータは、より優れた製品を開発するための情報としても用いられることになる。ハードウェアは、そんなソフトウェアとの関係を前提に機能や性能を作ってゆかなければならない。</a:t>
            </a:r>
          </a:p>
          <a:p>
            <a:r>
              <a:rPr kumimoji="1" lang="ja-JP" altLang="ja-JP" sz="1200" kern="1200" dirty="0">
                <a:solidFill>
                  <a:schemeClr val="tx1"/>
                </a:solidFill>
                <a:effectLst/>
                <a:latin typeface="+mn-lt"/>
                <a:ea typeface="+mn-ea"/>
                <a:cs typeface="+mn-cs"/>
              </a:rPr>
              <a:t>さらに得られたデータから新たなサービスを生みだすことができる。例えば、ジェットエンジンの運行情報をデータとして収集し、その解析データを使って燃費効率の高い飛行方法を指導するコンサルティングサービスや</a:t>
            </a:r>
            <a:r>
              <a:rPr kumimoji="1" lang="en-US" altLang="ja-JP" sz="1200" kern="1200" dirty="0">
                <a:solidFill>
                  <a:schemeClr val="tx1"/>
                </a:solidFill>
                <a:effectLst/>
                <a:latin typeface="+mn-lt"/>
                <a:ea typeface="+mn-ea"/>
                <a:cs typeface="+mn-cs"/>
              </a:rPr>
              <a:t>PBL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Performance Based Logistics</a:t>
            </a:r>
            <a:r>
              <a:rPr kumimoji="1" lang="ja-JP" altLang="ja-JP" sz="1200" kern="1200" dirty="0">
                <a:solidFill>
                  <a:schemeClr val="tx1"/>
                </a:solidFill>
                <a:effectLst/>
                <a:latin typeface="+mn-lt"/>
                <a:ea typeface="+mn-ea"/>
                <a:cs typeface="+mn-cs"/>
              </a:rPr>
              <a:t>）といわれる個々の作業や部品の調達に対価を支払うのではなく、可動率の確保や修理時間の短縮といった成果（パフォーマンス）に対価を支払うサービスなどが登場している。また、自動販売機に気象センサーやカメラ、人感センサーを付け、それらを分析して、きめ細かな地域別の気象情報を提供したり、マーケティング情報を提供したりする情報サービスなどだ。製品そのものの付加価値を高めるだけではなく、集めたデータを使った新たなビジネスの展開へと可能性が広がる。</a:t>
            </a:r>
          </a:p>
          <a:p>
            <a:r>
              <a:rPr kumimoji="1" lang="ja-JP" altLang="ja-JP" sz="1200" kern="1200" dirty="0">
                <a:solidFill>
                  <a:schemeClr val="tx1"/>
                </a:solidFill>
                <a:effectLst/>
                <a:latin typeface="+mn-lt"/>
                <a:ea typeface="+mn-ea"/>
                <a:cs typeface="+mn-cs"/>
              </a:rPr>
              <a:t>ものを作り提供することから使いづけてもらうことへ、さらには、データそのものを価値として顧客に提供することへ。このような一連の取り組みが、「モノのサービス化」だ。それを支えているのか、「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だ。</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87</a:t>
            </a:fld>
            <a:endParaRPr kumimoji="1" lang="ja-JP" altLang="en-US"/>
          </a:p>
        </p:txBody>
      </p:sp>
    </p:spTree>
    <p:extLst>
      <p:ext uri="{BB962C8B-B14F-4D97-AF65-F5344CB8AC3E}">
        <p14:creationId xmlns:p14="http://schemas.microsoft.com/office/powerpoint/2010/main" val="39017942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の稼働状況をリアルタイムで計測する仕組みを使えば、「モノ」を売らずに使用量に応じて課金する「サービスとしてモノ」を提供するビジネスが実現します。</a:t>
            </a:r>
          </a:p>
          <a:p>
            <a:pPr lvl="0"/>
            <a:r>
              <a:rPr kumimoji="1" lang="ja-JP" altLang="ja-JP" sz="1200" kern="1200" dirty="0">
                <a:solidFill>
                  <a:schemeClr val="tx1"/>
                </a:solidFill>
                <a:effectLst/>
                <a:latin typeface="+mn-lt"/>
                <a:ea typeface="+mn-ea"/>
                <a:cs typeface="+mn-cs"/>
              </a:rPr>
              <a:t>航空機用のジェット・エンジンを製造・販売する英ロールスロイスは、エンジンという「モノ」を販売するのではなく、実際に使用した時間と出力の積に応じて、利用者である航空会社に利用量を請求する「</a:t>
            </a:r>
            <a:r>
              <a:rPr kumimoji="1" lang="en-US" altLang="ja-JP" sz="1200" kern="1200" dirty="0">
                <a:solidFill>
                  <a:schemeClr val="tx1"/>
                </a:solidFill>
                <a:effectLst/>
                <a:latin typeface="+mn-lt"/>
                <a:ea typeface="+mn-ea"/>
                <a:cs typeface="+mn-cs"/>
              </a:rPr>
              <a:t>Power by the Hour</a:t>
            </a:r>
            <a:r>
              <a:rPr kumimoji="1" lang="ja-JP" altLang="ja-JP" sz="1200" kern="1200" dirty="0">
                <a:solidFill>
                  <a:schemeClr val="tx1"/>
                </a:solidFill>
                <a:effectLst/>
                <a:latin typeface="+mn-lt"/>
                <a:ea typeface="+mn-ea"/>
                <a:cs typeface="+mn-cs"/>
              </a:rPr>
              <a:t>」というサービスを提供しています。エンジンに組み込まれたセンサーが、使用状況や各部品の消耗具合、不具合などを検知し、ネットを経由してそのデータを送ります。そのデータは解析され、修理・点検の必要性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最適化され、サービス・コストの削減が可能になります。</a:t>
            </a:r>
          </a:p>
          <a:p>
            <a:pPr lvl="0"/>
            <a:r>
              <a:rPr kumimoji="1" lang="ja-JP" altLang="ja-JP" sz="1200" kern="1200" dirty="0">
                <a:solidFill>
                  <a:schemeClr val="tx1"/>
                </a:solidFill>
                <a:effectLst/>
                <a:latin typeface="+mn-lt"/>
                <a:ea typeface="+mn-ea"/>
                <a:cs typeface="+mn-cs"/>
              </a:rPr>
              <a:t>仏タイヤメーカーのミシュランは、運送会社向けに走行距離に応じてタイヤの利用料金を請求するビジネスをはじめています。さらに、燃料を節約できる走行方法のアドバイスを運転手に提供したり、省エネ運転の研修を行ったりと、これまでのタイヤメーカーではあり得なかったビジネスに踏み出しています。このサービスによって運送会社は投資を抑えることができるばかりでなく運行コストも削減でき、経営体質強化に貢献することができます。</a:t>
            </a:r>
          </a:p>
          <a:p>
            <a:pPr lvl="0"/>
            <a:r>
              <a:rPr kumimoji="1" lang="ja-JP" altLang="ja-JP" sz="1200" kern="1200" dirty="0">
                <a:solidFill>
                  <a:schemeClr val="tx1"/>
                </a:solidFill>
                <a:effectLst/>
                <a:latin typeface="+mn-lt"/>
                <a:ea typeface="+mn-ea"/>
                <a:cs typeface="+mn-cs"/>
              </a:rPr>
              <a:t>建設機械大手のコマツは、無人ヘリコプターのドローンで建設現場を測量し、そのデータと設計データ使って建設機械を自動運転し工事をするサービスを提供しています。これまで熟練者に頼っていた精密な測量や難しい工事を経験の浅い作業員でもこなすことができ、人手不足に悩む業界にとっては大きな助けとなっています。</a:t>
            </a:r>
          </a:p>
          <a:p>
            <a:r>
              <a:rPr kumimoji="1" lang="ja-JP" altLang="ja-JP" sz="1200" kern="1200" dirty="0">
                <a:solidFill>
                  <a:schemeClr val="tx1"/>
                </a:solidFill>
                <a:effectLst/>
                <a:latin typeface="+mn-lt"/>
                <a:ea typeface="+mn-ea"/>
                <a:cs typeface="+mn-cs"/>
              </a:rPr>
              <a:t>このように、モノそのものではなく、モノを含むサービス全体が新たな価値を生みだす時代を向かえようとしています。</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89</a:t>
            </a:fld>
            <a:endParaRPr kumimoji="1" lang="ja-JP" altLang="en-US"/>
          </a:p>
        </p:txBody>
      </p:sp>
    </p:spTree>
    <p:extLst>
      <p:ext uri="{BB962C8B-B14F-4D97-AF65-F5344CB8AC3E}">
        <p14:creationId xmlns:p14="http://schemas.microsoft.com/office/powerpoint/2010/main" val="8388668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年代、コンピュータ利用が始まった当初、順次処理するバッチ処理による利用が一般的でした。</a:t>
            </a:r>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タイプライター端末やディスプレイ端末から直接利用するタイムシェアリング方式へと発展してゆきます。これらはデータ入力と出力のみを受け持ち、データの処理や保管は全てひとつのコンピュータで集中処理されていました。また、端末とコンピュータをつなぐ通信回線は低速で、やり取りできるデータもテキストに限られてい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ミニ・コンピュータ（ミニコン）やオフィス・コンピュータ（オフコン）、そしてパーソナル・コンピュータ（パソコン）といった小型で安価なものが登場し、部門や個人でも購入できるようになり、大規模なデータの処理や保管は共同利用の大型コンピュータ、部門固有の業務や個人で完結する業務は小型のコンピュータを使う分散処理が拡がりを見せ始めます。ただ、通信回線は低速で、扱えるデータはテキストが主流でした。そこで、テキスト主体の業務処理は共同利用のコンピュータ（サーバー）を使い、結果の表示や加工、編集、画像の利用はパソコン（クライアント）を使う「クライアント・サーバ方式」が登場します。</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年代インターネットが登場し、</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頃からクラウド・コンピューティングの萌芽が見え始めます。その後インターネットは、高速・広帯域な回線を利用できるようになり、扱えるデータも音声や動画へと拡大してゆきます。また端末類もスマートフォンやタブレットなどが加わり、利用者も適用業務も拡大します。</a:t>
            </a:r>
          </a:p>
          <a:p>
            <a:r>
              <a:rPr kumimoji="1" lang="ja-JP" altLang="ja-JP" sz="1200" kern="1200" dirty="0">
                <a:solidFill>
                  <a:schemeClr val="tx1"/>
                </a:solidFill>
                <a:effectLst/>
                <a:latin typeface="+mn-lt"/>
                <a:ea typeface="+mn-ea"/>
                <a:cs typeface="+mn-cs"/>
              </a:rPr>
              <a:t>昨今は、インターネットにつながるデバイスは、自動車や家電製品、ビルの設備や日用品にまで拡がり、そこに組み込まれたセンサーが大量のデータを送り出すようになりました。そのため大量のデータが通信回線に送り出されるようになり回線の帯域を圧迫してしまう可能性が出てきました。そこで、デバイスの周辺や通信経路上にサーバーを配置し中間処理して必要なデータのみを回線に送り出す「エッジ・コンピューティング」が普及の兆しを見せ始めています。</a:t>
            </a:r>
          </a:p>
          <a:p>
            <a:r>
              <a:rPr kumimoji="1" lang="en-US" altLang="ja-JP" sz="1200" kern="1200" dirty="0" err="1">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は、そんな超分散コンピューティングを生みだそうとしているのです。</a:t>
            </a:r>
            <a:r>
              <a:rPr lang="ja-JP" altLang="ja-JP">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90</a:t>
            </a:fld>
            <a:endParaRPr kumimoji="1" lang="ja-JP" altLang="en-US"/>
          </a:p>
        </p:txBody>
      </p:sp>
    </p:spTree>
    <p:extLst>
      <p:ext uri="{BB962C8B-B14F-4D97-AF65-F5344CB8AC3E}">
        <p14:creationId xmlns:p14="http://schemas.microsoft.com/office/powerpoint/2010/main" val="31687666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自動車でも家電でも、なんでもが</a:t>
            </a:r>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の時代だ。モノやヒトがネットワークを介してつながる社会が着々と築かれつつある。では、</a:t>
            </a:r>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は私たちにどのような価値をもたらしてくれるのだろう。</a:t>
            </a:r>
          </a:p>
          <a:p>
            <a:r>
              <a:rPr kumimoji="1" lang="ja-JP" altLang="en-US" sz="1200" b="0" i="0" kern="1200" dirty="0">
                <a:solidFill>
                  <a:schemeClr val="tx1"/>
                </a:solidFill>
                <a:effectLst/>
                <a:latin typeface="+mn-lt"/>
                <a:ea typeface="+mn-ea"/>
                <a:cs typeface="+mn-cs"/>
              </a:rPr>
              <a:t>例えば、誰かが自宅で心臓発作を起こす。たぶん発作の前にその人が付けているウェアラブル･デバイスがその予兆を検知して、本人に注意を促し予防措置をとるよう喚起するだろう。同時にヘルスケア･サービスのサポートセンターに連絡が入り、自動で様子を尋ねてくれる。本人が返事できないことが確認され、倒れていること、脈や呼吸が乱れていることがウェアラブルのデータから判別できたので、直ちに救急車の出動が要請される。ところが、患者宅への最短のルートは工事のため通行止めだ。そこでカーナビには工事現場を迂回する最短ルートが表示される。信号は救急車の移動に合わせて自動で制御され、渋滞を回避する。同時に病院への手配も行われ、カーナビにはどの病院に運べばいいかの指示が出される。病院の医師にも患者の状態や既往歴などのデータが送られ、対処方法についてのアドバイスが示される。そして、必要な準備するように通知される。家の鍵は緊急事態であることから自動的に開錠され、救急隊が直ちに患者を運び出し病院に搬送する。患者は発作から</a:t>
            </a:r>
            <a:r>
              <a:rPr kumimoji="1" lang="en-US" altLang="ja-JP" sz="1200" b="0" i="0" kern="1200" dirty="0">
                <a:solidFill>
                  <a:schemeClr val="tx1"/>
                </a:solidFill>
                <a:effectLst/>
                <a:latin typeface="+mn-lt"/>
                <a:ea typeface="+mn-ea"/>
                <a:cs typeface="+mn-cs"/>
              </a:rPr>
              <a:t>15</a:t>
            </a:r>
            <a:r>
              <a:rPr kumimoji="1" lang="ja-JP" altLang="en-US" sz="1200" b="0" i="0" kern="1200" dirty="0">
                <a:solidFill>
                  <a:schemeClr val="tx1"/>
                </a:solidFill>
                <a:effectLst/>
                <a:latin typeface="+mn-lt"/>
                <a:ea typeface="+mn-ea"/>
                <a:cs typeface="+mn-cs"/>
              </a:rPr>
              <a:t>分もかからず病院に運ばれ大事には至らない。</a:t>
            </a:r>
          </a:p>
          <a:p>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の価値とは、データをつなぐことだけでは生まれない。データを介して物語をつなぐことだ。物語のない</a:t>
            </a:r>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に価値はない。</a:t>
            </a:r>
          </a:p>
          <a:p>
            <a:r>
              <a:rPr kumimoji="1" lang="ja-JP" altLang="en-US" sz="1200" b="0" i="0" kern="1200" dirty="0">
                <a:solidFill>
                  <a:schemeClr val="tx1"/>
                </a:solidFill>
                <a:effectLst/>
                <a:latin typeface="+mn-lt"/>
                <a:ea typeface="+mn-ea"/>
                <a:cs typeface="+mn-cs"/>
              </a:rPr>
              <a:t>テクノロジーの目線から見れば「確実に効率よく低コスト」でつなぐことを考えるだろう。しかし、それがどのような物語を紡ぎ出すのだろうか。テクノロジーは価値を生みだす物語があってこそ社会に貢献する。ビジネスとはそんな価値ある物語を描く取り組みであるとも言える。</a:t>
            </a:r>
          </a:p>
          <a:p>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な世の中になれば、これまでには考えられなかった物語が沢山描けるだろう。それだけ沢山のビジネス・チャンスがあると言うことでもある。</a:t>
            </a:r>
          </a:p>
          <a:p>
            <a:br>
              <a:rPr lang="ja-JP" altLang="en-US" dirty="0"/>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91</a:t>
            </a:fld>
            <a:endParaRPr kumimoji="1" lang="ja-JP" altLang="en-US"/>
          </a:p>
        </p:txBody>
      </p:sp>
    </p:spTree>
    <p:extLst>
      <p:ext uri="{BB962C8B-B14F-4D97-AF65-F5344CB8AC3E}">
        <p14:creationId xmlns:p14="http://schemas.microsoft.com/office/powerpoint/2010/main" val="226900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【図解】コレ１枚でわかる人工知能とロボット</a:t>
            </a:r>
          </a:p>
          <a:p>
            <a:r>
              <a:rPr kumimoji="1" lang="ja-JP" altLang="ja-JP" sz="1200" kern="1200" dirty="0">
                <a:solidFill>
                  <a:schemeClr val="tx1"/>
                </a:solidFill>
                <a:effectLst/>
                <a:latin typeface="+mn-lt"/>
                <a:ea typeface="+mn-ea"/>
                <a:cs typeface="+mn-cs"/>
              </a:rPr>
              <a:t>人間の知的能力を機械に置き換えてしまおうという技術が使われはじめています。「人工知能（</a:t>
            </a:r>
            <a:r>
              <a:rPr kumimoji="1" lang="en-US" altLang="ja-JP" sz="1200" kern="1200" dirty="0">
                <a:solidFill>
                  <a:schemeClr val="tx1"/>
                </a:solidFill>
                <a:effectLst/>
                <a:latin typeface="+mn-lt"/>
                <a:ea typeface="+mn-ea"/>
                <a:cs typeface="+mn-cs"/>
              </a:rPr>
              <a:t>Artificial Intelligence</a:t>
            </a:r>
            <a:r>
              <a:rPr kumimoji="1" lang="ja-JP" altLang="ja-JP" sz="1200" kern="1200" dirty="0">
                <a:solidFill>
                  <a:schemeClr val="tx1"/>
                </a:solidFill>
                <a:effectLst/>
                <a:latin typeface="+mn-lt"/>
                <a:ea typeface="+mn-ea"/>
                <a:cs typeface="+mn-cs"/>
              </a:rPr>
              <a:t>）」と呼ばれるこの技術は、もはや</a:t>
            </a:r>
            <a:r>
              <a:rPr kumimoji="1" lang="en-US" altLang="ja-JP" sz="1200" kern="1200" dirty="0">
                <a:solidFill>
                  <a:schemeClr val="tx1"/>
                </a:solidFill>
                <a:effectLst/>
                <a:latin typeface="+mn-lt"/>
                <a:ea typeface="+mn-ea"/>
                <a:cs typeface="+mn-cs"/>
              </a:rPr>
              <a:t>SF</a:t>
            </a:r>
            <a:r>
              <a:rPr kumimoji="1" lang="ja-JP" altLang="ja-JP" sz="1200" kern="1200" dirty="0">
                <a:solidFill>
                  <a:schemeClr val="tx1"/>
                </a:solidFill>
                <a:effectLst/>
                <a:latin typeface="+mn-lt"/>
                <a:ea typeface="+mn-ea"/>
                <a:cs typeface="+mn-cs"/>
              </a:rPr>
              <a:t>世界の夢物語ではありません。私たちの日常に様々な恩恵をもたらしつつあります。</a:t>
            </a:r>
          </a:p>
          <a:p>
            <a:r>
              <a:rPr kumimoji="1" lang="ja-JP" altLang="ja-JP" sz="1200" kern="1200" dirty="0">
                <a:solidFill>
                  <a:schemeClr val="tx1"/>
                </a:solidFill>
                <a:effectLst/>
                <a:latin typeface="+mn-lt"/>
                <a:ea typeface="+mn-ea"/>
                <a:cs typeface="+mn-cs"/>
              </a:rPr>
              <a:t>「人工知能」という言葉には様々な解釈がありますが、概ね「人間が行う知的な作業をソフトウェアで実現する技術や研究」を意味しています。その範囲は広く、音声をテキストに置き換える音声認識、画像に何が描かれているかを解釈する画像認識、大量のデータの中に隠れた規則性や関係性を見つけ出そうという機械学習などがあり、それを応用した技術や研究も含まれます。</a:t>
            </a:r>
          </a:p>
          <a:p>
            <a:r>
              <a:rPr kumimoji="1" lang="ja-JP" altLang="ja-JP" sz="1200" kern="1200" dirty="0">
                <a:solidFill>
                  <a:schemeClr val="tx1"/>
                </a:solidFill>
                <a:effectLst/>
                <a:latin typeface="+mn-lt"/>
                <a:ea typeface="+mn-ea"/>
                <a:cs typeface="+mn-cs"/>
              </a:rPr>
              <a:t>そんな人工知能を搭載した「ロボット」も登場しています。ロボットは、これまでも様々なところで使われてきました。例えば、</a:t>
            </a:r>
          </a:p>
          <a:p>
            <a:r>
              <a:rPr kumimoji="1" lang="ja-JP" altLang="ja-JP" sz="1200" kern="1200" dirty="0">
                <a:solidFill>
                  <a:schemeClr val="tx1"/>
                </a:solidFill>
                <a:effectLst/>
                <a:latin typeface="+mn-lt"/>
                <a:ea typeface="+mn-ea"/>
                <a:cs typeface="+mn-cs"/>
              </a:rPr>
              <a:t>工場のものづくりに使われてきた産業用ロボット</a:t>
            </a:r>
          </a:p>
          <a:p>
            <a:r>
              <a:rPr kumimoji="1" lang="ja-JP" altLang="ja-JP" sz="1200" kern="1200" dirty="0">
                <a:solidFill>
                  <a:schemeClr val="tx1"/>
                </a:solidFill>
                <a:effectLst/>
                <a:latin typeface="+mn-lt"/>
                <a:ea typeface="+mn-ea"/>
                <a:cs typeface="+mn-cs"/>
              </a:rPr>
              <a:t>倉庫で貨物を移送するための搬送ロボット</a:t>
            </a:r>
          </a:p>
          <a:p>
            <a:r>
              <a:rPr kumimoji="1" lang="ja-JP" altLang="ja-JP" sz="1200" kern="1200" dirty="0">
                <a:solidFill>
                  <a:schemeClr val="tx1"/>
                </a:solidFill>
                <a:effectLst/>
                <a:latin typeface="+mn-lt"/>
                <a:ea typeface="+mn-ea"/>
                <a:cs typeface="+mn-cs"/>
              </a:rPr>
              <a:t>宇宙ステーションの船外活動を助けるロボット・アーム　など</a:t>
            </a:r>
          </a:p>
          <a:p>
            <a:r>
              <a:rPr kumimoji="1" lang="ja-JP" altLang="ja-JP" sz="1200" kern="1200" dirty="0">
                <a:solidFill>
                  <a:schemeClr val="tx1"/>
                </a:solidFill>
                <a:effectLst/>
                <a:latin typeface="+mn-lt"/>
                <a:ea typeface="+mn-ea"/>
                <a:cs typeface="+mn-cs"/>
              </a:rPr>
              <a:t>しかし、それらは人間が作ったプログラム通りに動くものや、人間が遠隔操作するものなど、知的処理の部分は人間が担っていました。しかし、人工知能を搭載すると、自分で周囲の状況を捉え、どう行動すべきかを考え、判断して行動する機械へと進化します。前者を「自動化（</a:t>
            </a:r>
            <a:r>
              <a:rPr kumimoji="1" lang="en-US" altLang="ja-JP" sz="1200" kern="1200" dirty="0">
                <a:solidFill>
                  <a:schemeClr val="tx1"/>
                </a:solidFill>
                <a:effectLst/>
                <a:latin typeface="+mn-lt"/>
                <a:ea typeface="+mn-ea"/>
                <a:cs typeface="+mn-cs"/>
              </a:rPr>
              <a:t>Automation</a:t>
            </a:r>
            <a:r>
              <a:rPr kumimoji="1" lang="ja-JP" altLang="ja-JP" sz="1200" kern="1200" dirty="0">
                <a:solidFill>
                  <a:schemeClr val="tx1"/>
                </a:solidFill>
                <a:effectLst/>
                <a:latin typeface="+mn-lt"/>
                <a:ea typeface="+mn-ea"/>
                <a:cs typeface="+mn-cs"/>
              </a:rPr>
              <a:t>）」、後者を「自律化（</a:t>
            </a:r>
            <a:r>
              <a:rPr kumimoji="1" lang="en-US" altLang="ja-JP" sz="1200" kern="1200" dirty="0">
                <a:solidFill>
                  <a:schemeClr val="tx1"/>
                </a:solidFill>
                <a:effectLst/>
                <a:latin typeface="+mn-lt"/>
                <a:ea typeface="+mn-ea"/>
                <a:cs typeface="+mn-cs"/>
              </a:rPr>
              <a:t>Autonomy</a:t>
            </a:r>
            <a:r>
              <a:rPr kumimoji="1" lang="ja-JP" altLang="ja-JP" sz="1200" kern="1200" dirty="0">
                <a:solidFill>
                  <a:schemeClr val="tx1"/>
                </a:solidFill>
                <a:effectLst/>
                <a:latin typeface="+mn-lt"/>
                <a:ea typeface="+mn-ea"/>
                <a:cs typeface="+mn-cs"/>
              </a:rPr>
              <a:t>）」と呼び、両者を区別しています。</a:t>
            </a:r>
          </a:p>
          <a:p>
            <a:r>
              <a:rPr kumimoji="1" lang="ja-JP" altLang="ja-JP" sz="1200" kern="1200" dirty="0">
                <a:solidFill>
                  <a:schemeClr val="tx1"/>
                </a:solidFill>
                <a:effectLst/>
                <a:latin typeface="+mn-lt"/>
                <a:ea typeface="+mn-ea"/>
                <a:cs typeface="+mn-cs"/>
              </a:rPr>
              <a:t>ロボットには、機械の身体を持たないソフトウェアだけのものもあり、「</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（ボット）」とも呼ばれています。「ロボット</a:t>
            </a:r>
            <a:r>
              <a:rPr kumimoji="1" lang="en-US" altLang="ja-JP" sz="1200" kern="1200" dirty="0">
                <a:solidFill>
                  <a:schemeClr val="tx1"/>
                </a:solidFill>
                <a:effectLst/>
                <a:latin typeface="+mn-lt"/>
                <a:ea typeface="+mn-ea"/>
                <a:cs typeface="+mn-cs"/>
              </a:rPr>
              <a:t>(ROBOT)</a:t>
            </a:r>
            <a:r>
              <a:rPr kumimoji="1" lang="ja-JP" altLang="ja-JP" sz="1200" kern="1200" dirty="0">
                <a:solidFill>
                  <a:schemeClr val="tx1"/>
                </a:solidFill>
                <a:effectLst/>
                <a:latin typeface="+mn-lt"/>
                <a:ea typeface="+mn-ea"/>
                <a:cs typeface="+mn-cs"/>
              </a:rPr>
              <a:t>」から生まれた言葉で、人に代わって作業を行うコンピューター・プログラムのことです。</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が登場した当初は、次のような単純作業を行うのが一般的でした。</a:t>
            </a:r>
          </a:p>
          <a:p>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を巡回して情報を収集する</a:t>
            </a:r>
          </a:p>
          <a:p>
            <a:r>
              <a:rPr kumimoji="1" lang="ja-JP" altLang="ja-JP" sz="1200" kern="1200" dirty="0">
                <a:solidFill>
                  <a:schemeClr val="tx1"/>
                </a:solidFill>
                <a:effectLst/>
                <a:latin typeface="+mn-lt"/>
                <a:ea typeface="+mn-ea"/>
                <a:cs typeface="+mn-cs"/>
              </a:rPr>
              <a:t>用意されたメッセージを指定した時間にソーシャル・メディアに発信する</a:t>
            </a:r>
          </a:p>
          <a:p>
            <a:r>
              <a:rPr kumimoji="1" lang="ja-JP" altLang="ja-JP" sz="1200" kern="1200" dirty="0">
                <a:solidFill>
                  <a:schemeClr val="tx1"/>
                </a:solidFill>
                <a:effectLst/>
                <a:latin typeface="+mn-lt"/>
                <a:ea typeface="+mn-ea"/>
                <a:cs typeface="+mn-cs"/>
              </a:rPr>
              <a:t>オンライン・ゲームで一定の動作を自動で繰り返し行う　など</a:t>
            </a:r>
          </a:p>
          <a:p>
            <a:r>
              <a:rPr kumimoji="1" lang="ja-JP" altLang="ja-JP" sz="1200" kern="1200" dirty="0">
                <a:solidFill>
                  <a:schemeClr val="tx1"/>
                </a:solidFill>
                <a:effectLst/>
                <a:latin typeface="+mn-lt"/>
                <a:ea typeface="+mn-ea"/>
                <a:cs typeface="+mn-cs"/>
              </a:rPr>
              <a:t>これに人工知能の技術を組合せ、</a:t>
            </a:r>
          </a:p>
          <a:p>
            <a:r>
              <a:rPr kumimoji="1" lang="ja-JP" altLang="ja-JP" sz="1200" kern="1200" dirty="0">
                <a:solidFill>
                  <a:schemeClr val="tx1"/>
                </a:solidFill>
                <a:effectLst/>
                <a:latin typeface="+mn-lt"/>
                <a:ea typeface="+mn-ea"/>
                <a:cs typeface="+mn-cs"/>
              </a:rPr>
              <a:t>音声を理解して自然な対話で応対する</a:t>
            </a:r>
          </a:p>
          <a:p>
            <a:r>
              <a:rPr kumimoji="1" lang="ja-JP" altLang="ja-JP" sz="1200" kern="1200" dirty="0">
                <a:solidFill>
                  <a:schemeClr val="tx1"/>
                </a:solidFill>
                <a:effectLst/>
                <a:latin typeface="+mn-lt"/>
                <a:ea typeface="+mn-ea"/>
                <a:cs typeface="+mn-cs"/>
              </a:rPr>
              <a:t>曖昧な指示からその人のやりたいことを推察する</a:t>
            </a:r>
          </a:p>
          <a:p>
            <a:r>
              <a:rPr kumimoji="1" lang="ja-JP" altLang="ja-JP" sz="1200" kern="1200" dirty="0">
                <a:solidFill>
                  <a:schemeClr val="tx1"/>
                </a:solidFill>
                <a:effectLst/>
                <a:latin typeface="+mn-lt"/>
                <a:ea typeface="+mn-ea"/>
                <a:cs typeface="+mn-cs"/>
              </a:rPr>
              <a:t>機器やソフトウェアの操作、検索や要約などの知的作業を代替する　など</a:t>
            </a:r>
          </a:p>
          <a:p>
            <a:r>
              <a:rPr kumimoji="1" lang="ja-JP" altLang="ja-JP" sz="1200" kern="1200" dirty="0">
                <a:solidFill>
                  <a:schemeClr val="tx1"/>
                </a:solidFill>
                <a:effectLst/>
                <a:latin typeface="+mn-lt"/>
                <a:ea typeface="+mn-ea"/>
                <a:cs typeface="+mn-cs"/>
              </a:rPr>
              <a:t>ができる</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も登場しています。</a:t>
            </a:r>
          </a:p>
          <a:p>
            <a:r>
              <a:rPr kumimoji="1" lang="ja-JP" altLang="ja-JP" sz="1200" kern="1200" dirty="0">
                <a:solidFill>
                  <a:schemeClr val="tx1"/>
                </a:solidFill>
                <a:effectLst/>
                <a:latin typeface="+mn-lt"/>
                <a:ea typeface="+mn-ea"/>
                <a:cs typeface="+mn-cs"/>
              </a:rPr>
              <a:t>■人工知能やロボットが実現しようとしていること</a:t>
            </a:r>
          </a:p>
          <a:p>
            <a:r>
              <a:rPr kumimoji="1" lang="ja-JP" altLang="ja-JP" sz="1200" kern="1200" dirty="0">
                <a:solidFill>
                  <a:schemeClr val="tx1"/>
                </a:solidFill>
                <a:effectLst/>
                <a:latin typeface="+mn-lt"/>
                <a:ea typeface="+mn-ea"/>
                <a:cs typeface="+mn-cs"/>
              </a:rPr>
              <a:t>人工知能やそれを搭載したロボットは次のふたつを実現しようとしています。ひとつは「人間にしかできなかったこと」を代替し人間の作業を効率化すること、そして「人間にはできなかったこと」を実現し人間の能力を拡張することです。</a:t>
            </a:r>
          </a:p>
          <a:p>
            <a:r>
              <a:rPr kumimoji="1" lang="ja-JP" altLang="ja-JP" sz="1200" kern="1200" dirty="0">
                <a:solidFill>
                  <a:schemeClr val="tx1"/>
                </a:solidFill>
                <a:effectLst/>
                <a:latin typeface="+mn-lt"/>
                <a:ea typeface="+mn-ea"/>
                <a:cs typeface="+mn-cs"/>
              </a:rPr>
              <a:t>前者の例としては、自動運転自動車がトラックやタクシーの運転手を、産業用ロボットが工場の作業員を、自律型無人機がパイロットの代わりをしてくれます。また音声を認識し、言葉の意味や文脈を解釈し、検索やプログラム操作を代替してくれます。</a:t>
            </a:r>
          </a:p>
          <a:p>
            <a:r>
              <a:rPr kumimoji="1" lang="ja-JP" altLang="ja-JP" sz="1200" kern="1200" dirty="0">
                <a:solidFill>
                  <a:schemeClr val="tx1"/>
                </a:solidFill>
                <a:effectLst/>
                <a:latin typeface="+mn-lt"/>
                <a:ea typeface="+mn-ea"/>
                <a:cs typeface="+mn-cs"/>
              </a:rPr>
              <a:t>後者の例としては、</a:t>
            </a:r>
          </a:p>
          <a:p>
            <a:r>
              <a:rPr kumimoji="1" lang="ja-JP" altLang="ja-JP" sz="1200" kern="1200" dirty="0">
                <a:solidFill>
                  <a:schemeClr val="tx1"/>
                </a:solidFill>
                <a:effectLst/>
                <a:latin typeface="+mn-lt"/>
                <a:ea typeface="+mn-ea"/>
                <a:cs typeface="+mn-cs"/>
              </a:rPr>
              <a:t>人間には一生かかっても読み尽くせない膨大な学術文献や法律文書を読み、これを分析し、最適な解釈や判断基準を示す</a:t>
            </a:r>
          </a:p>
          <a:p>
            <a:r>
              <a:rPr kumimoji="1" lang="ja-JP" altLang="ja-JP" sz="1200" kern="1200" dirty="0">
                <a:solidFill>
                  <a:schemeClr val="tx1"/>
                </a:solidFill>
                <a:effectLst/>
                <a:latin typeface="+mn-lt"/>
                <a:ea typeface="+mn-ea"/>
                <a:cs typeface="+mn-cs"/>
              </a:rPr>
              <a:t>膨大な物質の組合せを検証し、遺伝子やタンパク質の合成メカニズムを探り、これまでにない薬や個人に最適化されたカスタムメイドの薬を創り出す</a:t>
            </a:r>
          </a:p>
          <a:p>
            <a:r>
              <a:rPr kumimoji="1" lang="ja-JP" altLang="ja-JP" sz="1200" kern="1200" dirty="0">
                <a:solidFill>
                  <a:schemeClr val="tx1"/>
                </a:solidFill>
                <a:effectLst/>
                <a:latin typeface="+mn-lt"/>
                <a:ea typeface="+mn-ea"/>
                <a:cs typeface="+mn-cs"/>
              </a:rPr>
              <a:t>犯罪の発生場所や犯罪の内容を予測し、指定された地域のパトロールを強化することで検挙率を増やし犯罪の発生率を減らす　</a:t>
            </a:r>
          </a:p>
          <a:p>
            <a:r>
              <a:rPr kumimoji="1" lang="ja-JP" altLang="ja-JP" sz="1200" kern="1200" dirty="0">
                <a:solidFill>
                  <a:schemeClr val="tx1"/>
                </a:solidFill>
                <a:effectLst/>
                <a:latin typeface="+mn-lt"/>
                <a:ea typeface="+mn-ea"/>
                <a:cs typeface="+mn-cs"/>
              </a:rPr>
              <a:t>障害者や高齢者の筋力や認知能力をロボットとともに補完し日常生活を快適なものにしてくれる</a:t>
            </a:r>
          </a:p>
          <a:p>
            <a:r>
              <a:rPr kumimoji="1" lang="ja-JP" altLang="ja-JP" sz="1200" kern="1200" dirty="0">
                <a:solidFill>
                  <a:schemeClr val="tx1"/>
                </a:solidFill>
                <a:effectLst/>
                <a:latin typeface="+mn-lt"/>
                <a:ea typeface="+mn-ea"/>
                <a:cs typeface="+mn-cs"/>
              </a:rPr>
              <a:t>言語の異なる人同士がリアルタイムで対話し、意思疎通が図る</a:t>
            </a:r>
          </a:p>
          <a:p>
            <a:r>
              <a:rPr kumimoji="1" lang="ja-JP" altLang="ja-JP" sz="1200" kern="1200" dirty="0">
                <a:solidFill>
                  <a:schemeClr val="tx1"/>
                </a:solidFill>
                <a:effectLst/>
                <a:latin typeface="+mn-lt"/>
                <a:ea typeface="+mn-ea"/>
                <a:cs typeface="+mn-cs"/>
              </a:rPr>
              <a:t>一方で、これまで人間にしかできなかった仕事を奪ってしまうのではないかとの懸念もあり、人間は新たな役割を見つけなければならないのかもしれません。ただ過去にも、農業は人間が鋤や桑で地面を耕すことからから家畜にそれらを取り付けて効率を大幅に高めました。あるいは、手作業でのものづくりから蒸気機関による大量生産を実現してきました。近年では</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に始まるもの作りの自動化で製造現場での人間の仕事は少なくなり、管理やサービスといった仕事に役割を転じてきました。人間の役割が時代と共に変わってゆくのは今も昔も変わりません。人工知能やロボットもそんな道具のひとつであり、道具を手にした人間にとって、進化のひとつの過程であると考えるべきでしょう。</a:t>
            </a:r>
          </a:p>
          <a:p>
            <a:r>
              <a:rPr kumimoji="1" lang="ja-JP" altLang="ja-JP" sz="1200" kern="1200" dirty="0">
                <a:solidFill>
                  <a:schemeClr val="tx1"/>
                </a:solidFill>
                <a:effectLst/>
                <a:latin typeface="+mn-lt"/>
                <a:ea typeface="+mn-ea"/>
                <a:cs typeface="+mn-cs"/>
              </a:rPr>
              <a:t>さらに、機械が人間よりも優れた知能を持つようになり、人間を支配する時代が来るかもしれないといったことも心配されています。ただ、「知能とは何か」が未だ解明できておらず、それを工学的に実現する見通しがないのが現実で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が囲碁の世界チャンピオンに勝利しましたが、</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がその経験に飽き足らず世のためヒトのために尽くすべく、あらたな分野にチャレンジしたいと、</a:t>
            </a:r>
            <a:r>
              <a:rPr kumimoji="1" lang="ja-JP" altLang="ja-JP" sz="1200" b="1" u="sng" kern="1200" dirty="0">
                <a:solidFill>
                  <a:schemeClr val="tx1"/>
                </a:solidFill>
                <a:effectLst/>
                <a:latin typeface="+mn-lt"/>
                <a:ea typeface="+mn-ea"/>
                <a:cs typeface="+mn-cs"/>
              </a:rPr>
              <a:t>自ら考える</a:t>
            </a:r>
            <a:r>
              <a:rPr kumimoji="1" lang="ja-JP" altLang="ja-JP" sz="1200" kern="1200" dirty="0">
                <a:solidFill>
                  <a:schemeClr val="tx1"/>
                </a:solidFill>
                <a:effectLst/>
                <a:latin typeface="+mn-lt"/>
                <a:ea typeface="+mn-ea"/>
                <a:cs typeface="+mn-cs"/>
              </a:rPr>
              <a:t>ことはありません。つまり、</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には、意志が無いのです。それを決めるのは人間ですし、そもそも囲碁の勝負にチャレンジすることを決めたのも人間です。</a:t>
            </a:r>
          </a:p>
          <a:p>
            <a:r>
              <a:rPr kumimoji="1" lang="ja-JP" altLang="ja-JP" sz="1200" kern="1200" dirty="0">
                <a:solidFill>
                  <a:schemeClr val="tx1"/>
                </a:solidFill>
                <a:effectLst/>
                <a:latin typeface="+mn-lt"/>
                <a:ea typeface="+mn-ea"/>
                <a:cs typeface="+mn-cs"/>
              </a:rPr>
              <a:t>意志を持たない人工知能が、人間を支配しようと考えるはずはありません。そんなことを心配するよりも、人間に代わって安全、確実に効率よく作業ができる、あるいは人間の知的能力を拡張し、これまでできなかったことができるようになるといったメリットを積極的に活かしてゆくことのほうが、現実的な係わり方と言えるでしょう。</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人間は「知的力仕事」から解放され、自らの意志を持って、よりよい社会や生活を実現するために、人工知能やロボットをどのように活かしてゆくかを考え、それを実現するために努力する。それが、人工知能やロボットとの正しい係わり方ではないでしょう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特に少子高齢化がすすむ我が国では、働き手が少なくなってゆきます。不足する労働力を補い経済や生活の質を維持してゆくためには、人工知能やロボットをうまく使いこなしてゆく必要があります。また、過疎化・高齢化が進む地方の交通手段や輸送手段として自動運転車は地元の足となり、輸送手段として欠かすことができないものとなってゆくでしょう。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や機械の操作が難しくて使いにくい」というこれまでの常識が、音声で対話的に指示するだけでできるようになれば、高齢者や身体に障がいを持つ人たちにも大きな恩恵を与えることになります。</a:t>
            </a:r>
          </a:p>
          <a:p>
            <a:r>
              <a:rPr kumimoji="1" lang="ja-JP" altLang="ja-JP" sz="1200" kern="1200" dirty="0">
                <a:solidFill>
                  <a:schemeClr val="tx1"/>
                </a:solidFill>
                <a:effectLst/>
                <a:latin typeface="+mn-lt"/>
                <a:ea typeface="+mn-ea"/>
                <a:cs typeface="+mn-cs"/>
              </a:rPr>
              <a:t>人工知能やロボットの実用についての模索は始まったばかりですが、着実に成果をあげつつあり、近い将来、なくてはならいな存在となっているでしょう。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96</a:t>
            </a:fld>
            <a:endParaRPr kumimoji="1" lang="ja-JP" altLang="en-US"/>
          </a:p>
        </p:txBody>
      </p:sp>
    </p:spTree>
    <p:extLst>
      <p:ext uri="{BB962C8B-B14F-4D97-AF65-F5344CB8AC3E}">
        <p14:creationId xmlns:p14="http://schemas.microsoft.com/office/powerpoint/2010/main" val="20708943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道具」とは、人間の労働負担を軽減するために生みだされました。そんな道具を人間は使いこなし、さらに道具を発展させることで社会や産業の発展を促してきたのです。また人間と機械の役割分担をも変化させ、人間が新たなことに取り組む機会を提供してきました。それが、新たなことへと心を向ける時間や気持ちの余裕を生みだし科学を発展させ、それがまた道具の発展を促してきたのです。</a:t>
            </a:r>
          </a:p>
          <a:p>
            <a:r>
              <a:rPr kumimoji="1" lang="ja-JP" altLang="ja-JP" sz="1200" kern="1200" dirty="0">
                <a:solidFill>
                  <a:schemeClr val="tx1"/>
                </a:solidFill>
                <a:effectLst/>
                <a:latin typeface="+mn-lt"/>
                <a:ea typeface="+mn-ea"/>
                <a:cs typeface="+mn-cs"/>
              </a:rPr>
              <a:t>そんな道具の発展は、思想や文化にも影響を与え、人間の社会的な進化を促してきたともいえるでしょう。人工知能もまた、そんな道具の発展の延長線上に位置付けて考えることができます。</a:t>
            </a:r>
          </a:p>
          <a:p>
            <a:r>
              <a:rPr kumimoji="1" lang="ja-JP" altLang="ja-JP" sz="1200" kern="1200" dirty="0">
                <a:solidFill>
                  <a:schemeClr val="tx1"/>
                </a:solidFill>
                <a:effectLst/>
                <a:latin typeface="+mn-lt"/>
                <a:ea typeface="+mn-ea"/>
                <a:cs typeface="+mn-cs"/>
              </a:rPr>
              <a:t>人工知能の道具としての特徴をあげるとすれば「人間の知的作業を自動化し知性を拡張する」ことにあります。そして、これまでの道具と同様に「人間の新たな役割を生みだし進化を加速する」手助けをしてくれます。</a:t>
            </a:r>
          </a:p>
          <a:p>
            <a:r>
              <a:rPr kumimoji="1" lang="ja-JP" altLang="ja-JP" sz="1200" kern="1200" dirty="0">
                <a:solidFill>
                  <a:schemeClr val="tx1"/>
                </a:solidFill>
                <a:effectLst/>
                <a:latin typeface="+mn-lt"/>
                <a:ea typeface="+mn-ea"/>
                <a:cs typeface="+mn-cs"/>
              </a:rPr>
              <a:t>そんな人工知能の代表的な役割として、「自律化」、「知的望遠鏡」、「知的介助」の３つをあげることができます。</a:t>
            </a:r>
          </a:p>
          <a:p>
            <a:r>
              <a:rPr kumimoji="1" lang="ja-JP" altLang="ja-JP" sz="1200" kern="1200" dirty="0">
                <a:solidFill>
                  <a:schemeClr val="tx1"/>
                </a:solidFill>
                <a:effectLst/>
                <a:latin typeface="+mn-lt"/>
                <a:ea typeface="+mn-ea"/>
                <a:cs typeface="+mn-cs"/>
              </a:rPr>
              <a:t>「自律化」とは、機械自らが手順や判断基準を見つけ出し、人間が介在することなく実行することです。人間の与えた手順や基準に従って、人間が介在することなく実行する「自動化」とは異なり、機械学習や認知機能によって未知の状況にも対応し、自ら判断して実行することができます。それは、自動車や産業機械、情報システムなどに活かされています。</a:t>
            </a:r>
          </a:p>
          <a:p>
            <a:r>
              <a:rPr kumimoji="1" lang="ja-JP" altLang="ja-JP" sz="1200" kern="1200" dirty="0">
                <a:solidFill>
                  <a:schemeClr val="tx1"/>
                </a:solidFill>
                <a:effectLst/>
                <a:latin typeface="+mn-lt"/>
                <a:ea typeface="+mn-ea"/>
                <a:cs typeface="+mn-cs"/>
              </a:rPr>
              <a:t>「知的望遠鏡」とは、これまで人間には見えなかったことが見えるようになることです。人間とは桁違いのスピードで膨大なデータの中にある関係性や規則性を見つけ出し、これまで人間が気付くことのできなかった特徴やパターンを教えてくれます。ガリレオ・ガリレイが当時の最先端技術である望遠鏡で木星の衛星や土星の輪を発見し、近代天文学の基礎を築いたように、人工知能の技術によってこれまで見えなかったものを見えるようになり、人間の知性の進化を促してくれるでしょう。それは、医療診断や産業データの分析、各種学問分野などに活かされています。</a:t>
            </a:r>
          </a:p>
          <a:p>
            <a:r>
              <a:rPr kumimoji="1" lang="ja-JP" altLang="ja-JP" sz="1200" kern="1200" dirty="0">
                <a:solidFill>
                  <a:schemeClr val="tx1"/>
                </a:solidFill>
                <a:effectLst/>
                <a:latin typeface="+mn-lt"/>
                <a:ea typeface="+mn-ea"/>
                <a:cs typeface="+mn-cs"/>
              </a:rPr>
              <a:t>「知的介助」とは、人間がいちいち難しい機械の操作方法を覚えなくても、普段使っている日常の言葉で話しかけるだけで操作できたり、人間の曖昧さや過ちを見抜いて正しい操作を助けてくれたりと、機械が人間に寄り添うことで、その操作を助けてくれます。例えば、音声認識ができる家電製品、日常使う言葉での対話に応えて情報を検索したり機器を操作したりしてくれる端末などに活かされています。</a:t>
            </a:r>
          </a:p>
          <a:p>
            <a:r>
              <a:rPr kumimoji="1" lang="ja-JP" altLang="ja-JP" sz="1200" kern="1200" dirty="0">
                <a:solidFill>
                  <a:schemeClr val="tx1"/>
                </a:solidFill>
                <a:effectLst/>
                <a:latin typeface="+mn-lt"/>
                <a:ea typeface="+mn-ea"/>
                <a:cs typeface="+mn-cs"/>
              </a:rPr>
              <a:t>「人工知能が仕事を奪う」という不安を持つ人もいますがが、それは人工知能だけのことではなく、道具の発展はこれまでも人間の仕事を奪ってきたのです。しかし、そのたびに人間は新たな役割を生みだし、社会を発展させ自らの進化を促してきたのです。人工知能の技術もまた、そんな道具を手にした人間の進化の過程として捉えてみてはどうでしょう。</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97</a:t>
            </a:fld>
            <a:endParaRPr kumimoji="1" lang="ja-JP" altLang="en-US"/>
          </a:p>
        </p:txBody>
      </p:sp>
    </p:spTree>
    <p:extLst>
      <p:ext uri="{BB962C8B-B14F-4D97-AF65-F5344CB8AC3E}">
        <p14:creationId xmlns:p14="http://schemas.microsoft.com/office/powerpoint/2010/main" val="38273707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98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4509117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人間が運転操作を行わなくとも自動的に走行できる自動運転車の市販が始まっています。このような自動車は、自律走行車、ロボットカー、「</a:t>
            </a:r>
            <a:r>
              <a:rPr kumimoji="1" lang="en-US" altLang="ja-JP" sz="1200" b="0" i="0" kern="1200" dirty="0">
                <a:solidFill>
                  <a:schemeClr val="tx1"/>
                </a:solidFill>
                <a:effectLst/>
                <a:latin typeface="+mn-lt"/>
                <a:ea typeface="+mn-ea"/>
                <a:cs typeface="+mn-cs"/>
              </a:rPr>
              <a:t>UGV (unmanned ground vehicle)</a:t>
            </a:r>
            <a:r>
              <a:rPr kumimoji="1" lang="ja-JP" altLang="en-US" sz="1200" b="0" i="0" kern="1200" dirty="0">
                <a:solidFill>
                  <a:schemeClr val="tx1"/>
                </a:solidFill>
                <a:effectLst/>
                <a:latin typeface="+mn-lt"/>
                <a:ea typeface="+mn-ea"/>
                <a:cs typeface="+mn-cs"/>
              </a:rPr>
              <a:t>」などとも呼ばれ、車に搭載されたセンサーによって周囲の状況を読み取り、人工知能の技術を使って安全性を自ら判断して走行します。公道以外の限定された環境（鉱山、建設現場等）では、既に先行して需要が広がりつつあり、建設機械大手のコマツ、キャタピラー等の企業が販売を拡大しています。</a:t>
            </a:r>
          </a:p>
          <a:p>
            <a:r>
              <a:rPr kumimoji="1" lang="ja-JP" altLang="en-US" sz="1200" b="0" i="0" kern="1200" dirty="0">
                <a:solidFill>
                  <a:schemeClr val="tx1"/>
                </a:solidFill>
                <a:effectLst/>
                <a:latin typeface="+mn-lt"/>
                <a:ea typeface="+mn-ea"/>
                <a:cs typeface="+mn-cs"/>
              </a:rPr>
              <a:t>自動運転車の自動化のレベルについては、以下のように定義されています。</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0】</a:t>
            </a:r>
            <a:r>
              <a:rPr kumimoji="1" lang="ja-JP" altLang="en-US" sz="1200" b="0" i="0" kern="1200" dirty="0">
                <a:solidFill>
                  <a:schemeClr val="tx1"/>
                </a:solidFill>
                <a:effectLst/>
                <a:latin typeface="+mn-lt"/>
                <a:ea typeface="+mn-ea"/>
                <a:cs typeface="+mn-cs"/>
              </a:rPr>
              <a:t>ドライバーが常にすべての操作（加速・操舵・制動）を行う。</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加速・操舵・制動のいずれかをシステムが行う。</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加速・操舵・制動のうち複数の操作をシステムが行う。ドライバーは常時、運転状況を監視し、必要に応じて操作する必要がある。</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加速・操舵・制動をシステムが行うのでドライバーは運転から解放されるが、システムから要請があればドライバーはこれに応じる必要がある。</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4】</a:t>
            </a:r>
            <a:r>
              <a:rPr kumimoji="1" lang="ja-JP" altLang="en-US" sz="1200" b="0" i="0" kern="1200" dirty="0">
                <a:solidFill>
                  <a:schemeClr val="tx1"/>
                </a:solidFill>
                <a:effectLst/>
                <a:latin typeface="+mn-lt"/>
                <a:ea typeface="+mn-ea"/>
                <a:cs typeface="+mn-cs"/>
              </a:rPr>
              <a:t>完全自動運転。加速・操舵・制動を全てシステムが行い、安全に関わる運転操作と周辺監視にドライバーは全く関与しない。</a:t>
            </a:r>
          </a:p>
          <a:p>
            <a:r>
              <a:rPr kumimoji="1" lang="ja-JP" altLang="en-US" sz="1200" b="0" i="0" kern="1200" dirty="0">
                <a:solidFill>
                  <a:schemeClr val="tx1"/>
                </a:solidFill>
                <a:effectLst/>
                <a:latin typeface="+mn-lt"/>
                <a:ea typeface="+mn-ea"/>
                <a:cs typeface="+mn-cs"/>
              </a:rPr>
              <a:t>事故責任はレベル</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までは運転者、レベル</a:t>
            </a:r>
            <a:r>
              <a:rPr kumimoji="1" lang="en-US" altLang="ja-JP" sz="1200" b="0" i="0" kern="1200" dirty="0">
                <a:solidFill>
                  <a:schemeClr val="tx1"/>
                </a:solidFill>
                <a:effectLst/>
                <a:latin typeface="+mn-lt"/>
                <a:ea typeface="+mn-ea"/>
                <a:cs typeface="+mn-cs"/>
              </a:rPr>
              <a:t>4</a:t>
            </a:r>
            <a:r>
              <a:rPr kumimoji="1" lang="ja-JP" altLang="en-US" sz="1200" b="0" i="0" kern="1200" dirty="0">
                <a:solidFill>
                  <a:schemeClr val="tx1"/>
                </a:solidFill>
                <a:effectLst/>
                <a:latin typeface="+mn-lt"/>
                <a:ea typeface="+mn-ea"/>
                <a:cs typeface="+mn-cs"/>
              </a:rPr>
              <a:t>は自動車になると考えられています。</a:t>
            </a:r>
          </a:p>
          <a:p>
            <a:r>
              <a:rPr kumimoji="1" lang="ja-JP" altLang="en-US" sz="1200" b="0" i="0" kern="1200" dirty="0">
                <a:solidFill>
                  <a:schemeClr val="tx1"/>
                </a:solidFill>
                <a:effectLst/>
                <a:latin typeface="+mn-lt"/>
                <a:ea typeface="+mn-ea"/>
                <a:cs typeface="+mn-cs"/>
              </a:rPr>
              <a:t>このような自動車の登場により、次のような効果が期待されています。</a:t>
            </a:r>
          </a:p>
          <a:p>
            <a:r>
              <a:rPr kumimoji="1" lang="ja-JP" altLang="en-US" sz="1200" b="0" i="0" kern="1200" dirty="0">
                <a:solidFill>
                  <a:schemeClr val="tx1"/>
                </a:solidFill>
                <a:effectLst/>
                <a:latin typeface="+mn-lt"/>
                <a:ea typeface="+mn-ea"/>
                <a:cs typeface="+mn-cs"/>
              </a:rPr>
              <a:t>交通事故の多くは運転者のミスや無謀な行為に起因する場合がほとんどで、運転操作を機械に任せることで交通事故を減らすことができる。</a:t>
            </a:r>
          </a:p>
          <a:p>
            <a:r>
              <a:rPr kumimoji="1" lang="ja-JP" altLang="en-US" sz="1200" b="0" i="0" kern="1200" dirty="0">
                <a:solidFill>
                  <a:schemeClr val="tx1"/>
                </a:solidFill>
                <a:effectLst/>
                <a:latin typeface="+mn-lt"/>
                <a:ea typeface="+mn-ea"/>
                <a:cs typeface="+mn-cs"/>
              </a:rPr>
              <a:t>相互に速度を確認しながら走行するので渋滞が解消される。</a:t>
            </a:r>
          </a:p>
          <a:p>
            <a:r>
              <a:rPr kumimoji="1" lang="ja-JP" altLang="en-US" sz="1200" b="0" i="0" kern="1200" dirty="0">
                <a:solidFill>
                  <a:schemeClr val="tx1"/>
                </a:solidFill>
                <a:effectLst/>
                <a:latin typeface="+mn-lt"/>
                <a:ea typeface="+mn-ea"/>
                <a:cs typeface="+mn-cs"/>
              </a:rPr>
              <a:t>労働人口の減少により運送従事者も減りつつある。この労働力を置き換えることで輸送力を維持・確保し、経済規模を維持できる。</a:t>
            </a:r>
          </a:p>
          <a:p>
            <a:r>
              <a:rPr kumimoji="1" lang="ja-JP" altLang="en-US" sz="1200" b="0" i="0" kern="1200" dirty="0">
                <a:solidFill>
                  <a:schemeClr val="tx1"/>
                </a:solidFill>
                <a:effectLst/>
                <a:latin typeface="+mn-lt"/>
                <a:ea typeface="+mn-ea"/>
                <a:cs typeface="+mn-cs"/>
              </a:rPr>
              <a:t>過疎地域で、公共交通機関に代わる輸送手段を低コストで提供できる。</a:t>
            </a:r>
          </a:p>
          <a:p>
            <a:r>
              <a:rPr kumimoji="1" lang="ja-JP" altLang="en-US" sz="1200" b="0" i="0" kern="1200">
                <a:solidFill>
                  <a:schemeClr val="tx1"/>
                </a:solidFill>
                <a:effectLst/>
                <a:latin typeface="+mn-lt"/>
                <a:ea typeface="+mn-ea"/>
                <a:cs typeface="+mn-cs"/>
              </a:rPr>
              <a:t>一方で、ドライバーを対象とした自動車保険は必要なくなり、長距離輸送時の休憩場所や宿泊施設は、その需要を減少させてしまう可能性があります。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101</a:t>
            </a:fld>
            <a:endParaRPr kumimoji="1" lang="ja-JP" altLang="en-US"/>
          </a:p>
        </p:txBody>
      </p:sp>
    </p:spTree>
    <p:extLst>
      <p:ext uri="{BB962C8B-B14F-4D97-AF65-F5344CB8AC3E}">
        <p14:creationId xmlns:p14="http://schemas.microsoft.com/office/powerpoint/2010/main" val="32087092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9609888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3069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6029498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が「</a:t>
            </a:r>
            <a:r>
              <a:rPr kumimoji="1" lang="en-US" altLang="ja-JP" sz="1200" b="0" i="0" kern="1200" dirty="0">
                <a:solidFill>
                  <a:schemeClr val="tx1"/>
                </a:solidFill>
                <a:effectLst/>
                <a:latin typeface="+mn-lt"/>
                <a:ea typeface="+mn-ea"/>
                <a:cs typeface="+mn-cs"/>
              </a:rPr>
              <a:t>Echo</a:t>
            </a:r>
            <a:r>
              <a:rPr kumimoji="1" lang="ja-JP" altLang="en-US" sz="1200" b="0" i="0" kern="1200" dirty="0">
                <a:solidFill>
                  <a:schemeClr val="tx1"/>
                </a:solidFill>
                <a:effectLst/>
                <a:latin typeface="+mn-lt"/>
                <a:ea typeface="+mn-ea"/>
                <a:cs typeface="+mn-cs"/>
              </a:rPr>
              <a:t>」というネット接続機能付きスピーカー端末を米国で発売しています。</a:t>
            </a:r>
            <a:r>
              <a:rPr kumimoji="1" lang="en-US" altLang="ja-JP" sz="1200" b="0" i="0" kern="1200" dirty="0">
                <a:solidFill>
                  <a:schemeClr val="tx1"/>
                </a:solidFill>
                <a:effectLst/>
                <a:latin typeface="+mn-lt"/>
                <a:ea typeface="+mn-ea"/>
                <a:cs typeface="+mn-cs"/>
              </a:rPr>
              <a:t>2014</a:t>
            </a:r>
            <a:r>
              <a:rPr kumimoji="1" lang="ja-JP" altLang="en-US" sz="1200" b="0" i="0" kern="1200" dirty="0">
                <a:solidFill>
                  <a:schemeClr val="tx1"/>
                </a:solidFill>
                <a:effectLst/>
                <a:latin typeface="+mn-lt"/>
                <a:ea typeface="+mn-ea"/>
                <a:cs typeface="+mn-cs"/>
              </a:rPr>
              <a:t>年の発売以来、数百万台も販売するベストセラー商品になっています。</a:t>
            </a:r>
          </a:p>
          <a:p>
            <a:r>
              <a:rPr kumimoji="1" lang="en-US" altLang="ja-JP" sz="1200" b="0" i="0" kern="1200" dirty="0">
                <a:solidFill>
                  <a:schemeClr val="tx1"/>
                </a:solidFill>
                <a:effectLst/>
                <a:latin typeface="+mn-lt"/>
                <a:ea typeface="+mn-ea"/>
                <a:cs typeface="+mn-cs"/>
              </a:rPr>
              <a:t>Echo</a:t>
            </a:r>
            <a:r>
              <a:rPr kumimoji="1" lang="ja-JP" altLang="en-US" sz="1200" b="0" i="0" kern="1200" dirty="0">
                <a:solidFill>
                  <a:schemeClr val="tx1"/>
                </a:solidFill>
                <a:effectLst/>
                <a:latin typeface="+mn-lt"/>
                <a:ea typeface="+mn-ea"/>
                <a:cs typeface="+mn-cs"/>
              </a:rPr>
              <a:t>には「</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」という音声認識システムが搭載され、話しかけると音声を認識し、指示された仕事をこなしてくれます。例えば、「（商品名）を</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つ注文して」といえば、</a:t>
            </a:r>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のショッピング・サイトに注文ができてしまいます。「照明を消して」や「エアコンの温度を</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度上げて」と話しかければ照明や空調を制御してくれます。「ガレージから車を出しておいて」と話しかけると、ガレージの扉が開いて自動運転車が出てくるデモも公開しています。</a:t>
            </a:r>
          </a:p>
          <a:p>
            <a:r>
              <a:rPr kumimoji="1" lang="ja-JP" altLang="en-US" sz="1200" b="0" i="0" kern="1200" dirty="0">
                <a:solidFill>
                  <a:schemeClr val="tx1"/>
                </a:solidFill>
                <a:effectLst/>
                <a:latin typeface="+mn-lt"/>
                <a:ea typeface="+mn-ea"/>
                <a:cs typeface="+mn-cs"/>
              </a:rPr>
              <a:t>さらに、外部サービスとも連携し、例えば、「銀行の残高を教えて」といえば、自分の銀行口座を調べて答えてくれます。また配車サービスにつなぎ、「午後三時に車を呼んで」というだけで自動車の手配をしてくれます。「ピザの注文」や「音楽配信サービスの音楽再生」、「ホテルの予約」など、様々なサービスとの連携も実現しています。</a:t>
            </a:r>
          </a:p>
          <a:p>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はこの</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と連係させるためのプログラム「</a:t>
            </a:r>
            <a:r>
              <a:rPr kumimoji="1" lang="en-US" altLang="ja-JP" sz="1200" b="0" i="0" kern="1200" dirty="0">
                <a:solidFill>
                  <a:schemeClr val="tx1"/>
                </a:solidFill>
                <a:effectLst/>
                <a:latin typeface="+mn-lt"/>
                <a:ea typeface="+mn-ea"/>
                <a:cs typeface="+mn-cs"/>
              </a:rPr>
              <a:t>Skill</a:t>
            </a:r>
            <a:r>
              <a:rPr kumimoji="1" lang="ja-JP" altLang="en-US" sz="1200" b="0" i="0" kern="1200" dirty="0">
                <a:solidFill>
                  <a:schemeClr val="tx1"/>
                </a:solidFill>
                <a:effectLst/>
                <a:latin typeface="+mn-lt"/>
                <a:ea typeface="+mn-ea"/>
                <a:cs typeface="+mn-cs"/>
              </a:rPr>
              <a:t>」開発するためのツール・セットを公開し、連携サービスの拡充を図っており、その数は既に数千種類に達しています。</a:t>
            </a:r>
          </a:p>
          <a:p>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を使えば自然な対話で操作ができるようになり、キーボードや画面タッチなどの煩わしい操作は必要ありません。その結果、誰もが気楽にいつでも、</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で機械の操作やインターネット・サービスを使えるようになります。そうなれば、高齢者や子どもなども含め、誰もが機械やサービスを使えるようになり、利用者の裾野が広がってゆきます。こんな</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を使って</a:t>
            </a:r>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は「生活サービス</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」の地位を手中に収めようとしているのです。</a:t>
            </a:r>
          </a:p>
          <a:p>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とは、難しい機械やソフトウェアの操作を使いやすいインターフェイスで覆い隠し、アプリケーションを実行させるはためのプラットフォームです。</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は日常生活に必要な様々な機械やサービスを利用するための面倒な操作を音声という使いやすいインターフェイスで覆い隠し、それらを利用するためのプラットフォームになろうとしているのです。</a:t>
            </a:r>
          </a:p>
          <a:p>
            <a:r>
              <a:rPr kumimoji="1" lang="en-US" altLang="ja-JP" sz="1200" b="0" i="0" kern="1200" dirty="0">
                <a:solidFill>
                  <a:schemeClr val="tx1"/>
                </a:solidFill>
                <a:effectLst/>
                <a:latin typeface="+mn-lt"/>
                <a:ea typeface="+mn-ea"/>
                <a:cs typeface="+mn-cs"/>
              </a:rPr>
              <a:t>Windows</a:t>
            </a:r>
            <a:r>
              <a:rPr kumimoji="1" lang="ja-JP" altLang="en-US" sz="1200" b="0" i="0" kern="1200" dirty="0">
                <a:solidFill>
                  <a:schemeClr val="tx1"/>
                </a:solidFill>
                <a:effectLst/>
                <a:latin typeface="+mn-lt"/>
                <a:ea typeface="+mn-ea"/>
                <a:cs typeface="+mn-cs"/>
              </a:rPr>
              <a:t>がコンピュータ</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の覇権を握ったように、</a:t>
            </a:r>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は「生活サービス</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」で覇権を握ることで、自らのビジネスを有利に展開しようというわけです。同様のアプローチを</a:t>
            </a:r>
            <a:r>
              <a:rPr kumimoji="1" lang="en-US" altLang="ja-JP" sz="1200" b="0" i="0" kern="1200" dirty="0">
                <a:solidFill>
                  <a:schemeClr val="tx1"/>
                </a:solidFill>
                <a:effectLst/>
                <a:latin typeface="+mn-lt"/>
                <a:ea typeface="+mn-ea"/>
                <a:cs typeface="+mn-cs"/>
              </a:rPr>
              <a:t>Google</a:t>
            </a:r>
            <a:r>
              <a:rPr kumimoji="1" lang="ja-JP" altLang="en-US" sz="1200" b="0" i="0" kern="1200" dirty="0">
                <a:solidFill>
                  <a:schemeClr val="tx1"/>
                </a:solidFill>
                <a:effectLst/>
                <a:latin typeface="+mn-lt"/>
                <a:ea typeface="+mn-ea"/>
                <a:cs typeface="+mn-cs"/>
              </a:rPr>
              <a:t>が</a:t>
            </a:r>
            <a:r>
              <a:rPr kumimoji="1" lang="en-US" altLang="ja-JP" sz="1200" b="0" i="0" kern="1200" dirty="0">
                <a:solidFill>
                  <a:schemeClr val="tx1"/>
                </a:solidFill>
                <a:effectLst/>
                <a:latin typeface="+mn-lt"/>
                <a:ea typeface="+mn-ea"/>
                <a:cs typeface="+mn-cs"/>
              </a:rPr>
              <a:t>Google Home</a:t>
            </a:r>
            <a:r>
              <a:rPr kumimoji="1" lang="ja-JP" altLang="en-US" sz="1200" b="0" i="0" kern="1200" dirty="0">
                <a:solidFill>
                  <a:schemeClr val="tx1"/>
                </a:solidFill>
                <a:effectLst/>
                <a:latin typeface="+mn-lt"/>
                <a:ea typeface="+mn-ea"/>
                <a:cs typeface="+mn-cs"/>
              </a:rPr>
              <a:t>でおこなっており、両者の覇権争いの行方に注目が集まっています。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105</a:t>
            </a:fld>
            <a:endParaRPr kumimoji="1" lang="ja-JP" altLang="en-US"/>
          </a:p>
        </p:txBody>
      </p:sp>
    </p:spTree>
    <p:extLst>
      <p:ext uri="{BB962C8B-B14F-4D97-AF65-F5344CB8AC3E}">
        <p14:creationId xmlns:p14="http://schemas.microsoft.com/office/powerpoint/2010/main" val="887129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（ボット）」</a:t>
            </a:r>
          </a:p>
          <a:p>
            <a:r>
              <a:rPr kumimoji="1" lang="ja-JP" altLang="ja-JP" sz="1200" kern="1200" dirty="0">
                <a:solidFill>
                  <a:schemeClr val="tx1"/>
                </a:solidFill>
                <a:effectLst/>
                <a:latin typeface="+mn-lt"/>
                <a:ea typeface="+mn-ea"/>
                <a:cs typeface="+mn-cs"/>
              </a:rPr>
              <a:t>「来週の金曜日のお昼頃に福岡に到着できる羽田からの航空券を予約して。」</a:t>
            </a:r>
          </a:p>
          <a:p>
            <a:r>
              <a:rPr kumimoji="1" lang="ja-JP" altLang="ja-JP" sz="1200" kern="1200" dirty="0">
                <a:solidFill>
                  <a:schemeClr val="tx1"/>
                </a:solidFill>
                <a:effectLst/>
                <a:latin typeface="+mn-lt"/>
                <a:ea typeface="+mn-ea"/>
                <a:cs typeface="+mn-cs"/>
              </a:rPr>
              <a:t>「来週の金曜日というと、〇月〇日のことですね。ご希望の航空会社はありますか？」</a:t>
            </a:r>
          </a:p>
          <a:p>
            <a:r>
              <a:rPr kumimoji="1" lang="ja-JP" altLang="ja-JP" sz="1200" kern="1200" dirty="0">
                <a:solidFill>
                  <a:schemeClr val="tx1"/>
                </a:solidFill>
                <a:effectLst/>
                <a:latin typeface="+mn-lt"/>
                <a:ea typeface="+mn-ea"/>
                <a:cs typeface="+mn-cs"/>
              </a:rPr>
              <a:t>「できればいつも使っているところで予約してみてくれないか。もし空いていなければ、他でも構わないよ。」</a:t>
            </a:r>
          </a:p>
          <a:p>
            <a:r>
              <a:rPr kumimoji="1" lang="ja-JP" altLang="ja-JP" sz="1200" kern="1200" dirty="0">
                <a:solidFill>
                  <a:schemeClr val="tx1"/>
                </a:solidFill>
                <a:effectLst/>
                <a:latin typeface="+mn-lt"/>
                <a:ea typeface="+mn-ea"/>
                <a:cs typeface="+mn-cs"/>
              </a:rPr>
              <a:t>「以下のフライトでは如何でしょうか？」</a:t>
            </a:r>
          </a:p>
          <a:p>
            <a:r>
              <a:rPr kumimoji="1" lang="ja-JP" altLang="ja-JP" sz="1200" kern="1200" dirty="0">
                <a:solidFill>
                  <a:schemeClr val="tx1"/>
                </a:solidFill>
                <a:effectLst/>
                <a:latin typeface="+mn-lt"/>
                <a:ea typeface="+mn-ea"/>
                <a:cs typeface="+mn-cs"/>
              </a:rPr>
              <a:t>【予約可能なフライト一覧を示す】</a:t>
            </a:r>
          </a:p>
          <a:p>
            <a:r>
              <a:rPr kumimoji="1" lang="ja-JP" altLang="ja-JP" sz="1200" kern="1200" dirty="0">
                <a:solidFill>
                  <a:schemeClr val="tx1"/>
                </a:solidFill>
                <a:effectLst/>
                <a:latin typeface="+mn-lt"/>
                <a:ea typeface="+mn-ea"/>
                <a:cs typeface="+mn-cs"/>
              </a:rPr>
              <a:t>「それじゃあ、</a:t>
            </a:r>
            <a:r>
              <a:rPr kumimoji="1" lang="en-US" altLang="ja-JP" sz="1200" kern="1200" dirty="0">
                <a:solidFill>
                  <a:schemeClr val="tx1"/>
                </a:solidFill>
                <a:effectLst/>
                <a:latin typeface="+mn-lt"/>
                <a:ea typeface="+mn-ea"/>
                <a:cs typeface="+mn-cs"/>
              </a:rPr>
              <a:t>XXX123</a:t>
            </a:r>
            <a:r>
              <a:rPr kumimoji="1" lang="ja-JP" altLang="ja-JP" sz="1200" kern="1200" dirty="0">
                <a:solidFill>
                  <a:schemeClr val="tx1"/>
                </a:solidFill>
                <a:effectLst/>
                <a:latin typeface="+mn-lt"/>
                <a:ea typeface="+mn-ea"/>
                <a:cs typeface="+mn-cs"/>
              </a:rPr>
              <a:t>便を予約して。」</a:t>
            </a:r>
          </a:p>
          <a:p>
            <a:r>
              <a:rPr kumimoji="1" lang="ja-JP" altLang="ja-JP" sz="1200" kern="1200" dirty="0">
                <a:solidFill>
                  <a:schemeClr val="tx1"/>
                </a:solidFill>
                <a:effectLst/>
                <a:latin typeface="+mn-lt"/>
                <a:ea typeface="+mn-ea"/>
                <a:cs typeface="+mn-cs"/>
              </a:rPr>
              <a:t>「承知しました。座席はどちらがいいでしょう。いつもご希望される窓側はいっぱいですから、通路側でもいいですか？」</a:t>
            </a:r>
          </a:p>
          <a:p>
            <a:r>
              <a:rPr kumimoji="1" lang="ja-JP" altLang="ja-JP" sz="1200" kern="1200" dirty="0">
                <a:solidFill>
                  <a:schemeClr val="tx1"/>
                </a:solidFill>
                <a:effectLst/>
                <a:latin typeface="+mn-lt"/>
                <a:ea typeface="+mn-ea"/>
                <a:cs typeface="+mn-cs"/>
              </a:rPr>
              <a:t>「じゃあ、それでお願いします。できれば、前の方でね。」</a:t>
            </a:r>
          </a:p>
          <a:p>
            <a:r>
              <a:rPr kumimoji="1" lang="ja-JP" altLang="ja-JP" sz="1200" kern="1200" dirty="0">
                <a:solidFill>
                  <a:schemeClr val="tx1"/>
                </a:solidFill>
                <a:effectLst/>
                <a:latin typeface="+mn-lt"/>
                <a:ea typeface="+mn-ea"/>
                <a:cs typeface="+mn-cs"/>
              </a:rPr>
              <a:t>「承知しました。支払いはいつものクレジットカードでいいですね。」</a:t>
            </a:r>
          </a:p>
          <a:p>
            <a:r>
              <a:rPr kumimoji="1" lang="ja-JP" altLang="ja-JP" sz="1200" kern="1200" dirty="0">
                <a:solidFill>
                  <a:schemeClr val="tx1"/>
                </a:solidFill>
                <a:effectLst/>
                <a:latin typeface="+mn-lt"/>
                <a:ea typeface="+mn-ea"/>
                <a:cs typeface="+mn-cs"/>
              </a:rPr>
              <a:t>「いいよ。」</a:t>
            </a:r>
          </a:p>
          <a:p>
            <a:r>
              <a:rPr kumimoji="1" lang="ja-JP" altLang="ja-JP" sz="1200" kern="1200" dirty="0">
                <a:solidFill>
                  <a:schemeClr val="tx1"/>
                </a:solidFill>
                <a:effectLst/>
                <a:latin typeface="+mn-lt"/>
                <a:ea typeface="+mn-ea"/>
                <a:cs typeface="+mn-cs"/>
              </a:rPr>
              <a:t>「予約しました。確認メールを送りましたので、ご確認下さい。」</a:t>
            </a:r>
          </a:p>
          <a:p>
            <a:r>
              <a:rPr kumimoji="1" lang="ja-JP" altLang="ja-JP" sz="1200" kern="1200" dirty="0">
                <a:solidFill>
                  <a:schemeClr val="tx1"/>
                </a:solidFill>
                <a:effectLst/>
                <a:latin typeface="+mn-lt"/>
                <a:ea typeface="+mn-ea"/>
                <a:cs typeface="+mn-cs"/>
              </a:rPr>
              <a:t>あなたの秘書とやり取りをしている訳ではありません。</a:t>
            </a:r>
            <a:r>
              <a:rPr kumimoji="1" lang="en-US" altLang="ja-JP" sz="1200" kern="1200" dirty="0">
                <a:solidFill>
                  <a:schemeClr val="tx1"/>
                </a:solidFill>
                <a:effectLst/>
                <a:latin typeface="+mn-lt"/>
                <a:ea typeface="+mn-ea"/>
                <a:cs typeface="+mn-cs"/>
              </a:rPr>
              <a:t>Facebook</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Line</a:t>
            </a:r>
            <a:r>
              <a:rPr kumimoji="1" lang="ja-JP" altLang="ja-JP" sz="1200" kern="1200" dirty="0">
                <a:solidFill>
                  <a:schemeClr val="tx1"/>
                </a:solidFill>
                <a:effectLst/>
                <a:latin typeface="+mn-lt"/>
                <a:ea typeface="+mn-ea"/>
                <a:cs typeface="+mn-cs"/>
              </a:rPr>
              <a:t>といったスマートフォンのメッセージ・アプリでのやり取りです。</a:t>
            </a:r>
          </a:p>
          <a:p>
            <a:r>
              <a:rPr kumimoji="1" lang="ja-JP" altLang="ja-JP" sz="1200" kern="1200" dirty="0">
                <a:solidFill>
                  <a:schemeClr val="tx1"/>
                </a:solidFill>
                <a:effectLst/>
                <a:latin typeface="+mn-lt"/>
                <a:ea typeface="+mn-ea"/>
                <a:cs typeface="+mn-cs"/>
              </a:rPr>
              <a:t>様々なオンラインサービスを、普段使い馴れている「テキスト（文字）・メッセージ」アプリを使い、日常の対話のように利用できる仕組みが登場しています。「</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（ボット）」と呼ばれるこの仕組みは、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と人との係わり方を大きく変えてしまうかもしれません。</a:t>
            </a:r>
          </a:p>
          <a:p>
            <a:r>
              <a:rPr kumimoji="1" lang="ja-JP" altLang="ja-JP" sz="1200" kern="1200" dirty="0">
                <a:solidFill>
                  <a:schemeClr val="tx1"/>
                </a:solidFill>
                <a:effectLst/>
                <a:latin typeface="+mn-lt"/>
                <a:ea typeface="+mn-ea"/>
                <a:cs typeface="+mn-cs"/>
              </a:rPr>
              <a:t>この</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を使ったオンラインサービスには航空券の予約以外にもいろいろと考えられています。</a:t>
            </a:r>
          </a:p>
          <a:p>
            <a:pPr lvl="0"/>
            <a:r>
              <a:rPr kumimoji="1" lang="ja-JP" altLang="ja-JP" sz="1200" kern="1200" dirty="0">
                <a:solidFill>
                  <a:schemeClr val="tx1"/>
                </a:solidFill>
                <a:effectLst/>
                <a:latin typeface="+mn-lt"/>
                <a:ea typeface="+mn-ea"/>
                <a:cs typeface="+mn-cs"/>
              </a:rPr>
              <a:t>商品検索とオンライン・ショッピング</a:t>
            </a:r>
          </a:p>
          <a:p>
            <a:pPr lvl="0"/>
            <a:r>
              <a:rPr kumimoji="1" lang="ja-JP" altLang="ja-JP" sz="1200" kern="1200" dirty="0">
                <a:solidFill>
                  <a:schemeClr val="tx1"/>
                </a:solidFill>
                <a:effectLst/>
                <a:latin typeface="+mn-lt"/>
                <a:ea typeface="+mn-ea"/>
                <a:cs typeface="+mn-cs"/>
              </a:rPr>
              <a:t>銀行の取引残高の確認や振込手続き</a:t>
            </a:r>
          </a:p>
          <a:p>
            <a:pPr lvl="0"/>
            <a:r>
              <a:rPr kumimoji="1" lang="ja-JP" altLang="ja-JP" sz="1200" kern="1200" dirty="0">
                <a:solidFill>
                  <a:schemeClr val="tx1"/>
                </a:solidFill>
                <a:effectLst/>
                <a:latin typeface="+mn-lt"/>
                <a:ea typeface="+mn-ea"/>
                <a:cs typeface="+mn-cs"/>
              </a:rPr>
              <a:t>ライブ・コンサートの検索とチケットの予約</a:t>
            </a:r>
          </a:p>
          <a:p>
            <a:pPr lvl="0"/>
            <a:r>
              <a:rPr kumimoji="1" lang="ja-JP" altLang="ja-JP" sz="1200" kern="1200" dirty="0">
                <a:solidFill>
                  <a:schemeClr val="tx1"/>
                </a:solidFill>
                <a:effectLst/>
                <a:latin typeface="+mn-lt"/>
                <a:ea typeface="+mn-ea"/>
                <a:cs typeface="+mn-cs"/>
              </a:rPr>
              <a:t>スケジュールの確認とアポイント・メールの送信</a:t>
            </a:r>
          </a:p>
          <a:p>
            <a:pPr lvl="0"/>
            <a:r>
              <a:rPr kumimoji="1" lang="ja-JP" altLang="ja-JP" sz="1200" kern="1200" dirty="0">
                <a:solidFill>
                  <a:schemeClr val="tx1"/>
                </a:solidFill>
                <a:effectLst/>
                <a:latin typeface="+mn-lt"/>
                <a:ea typeface="+mn-ea"/>
                <a:cs typeface="+mn-cs"/>
              </a:rPr>
              <a:t>タクシーの呼び出し</a:t>
            </a:r>
          </a:p>
          <a:p>
            <a:pPr lvl="0"/>
            <a:r>
              <a:rPr kumimoji="1" lang="ja-JP" altLang="ja-JP" sz="1200" kern="1200" dirty="0">
                <a:solidFill>
                  <a:schemeClr val="tx1"/>
                </a:solidFill>
                <a:effectLst/>
                <a:latin typeface="+mn-lt"/>
                <a:ea typeface="+mn-ea"/>
                <a:cs typeface="+mn-cs"/>
              </a:rPr>
              <a:t>天気予報の確認</a:t>
            </a:r>
          </a:p>
          <a:p>
            <a:pPr lvl="0"/>
            <a:r>
              <a:rPr kumimoji="1" lang="ja-JP" altLang="ja-JP" sz="1200" kern="1200" dirty="0">
                <a:solidFill>
                  <a:schemeClr val="tx1"/>
                </a:solidFill>
                <a:effectLst/>
                <a:latin typeface="+mn-lt"/>
                <a:ea typeface="+mn-ea"/>
                <a:cs typeface="+mn-cs"/>
              </a:rPr>
              <a:t>スポーツの対戦結果の照会　など</a:t>
            </a:r>
          </a:p>
          <a:p>
            <a:r>
              <a:rPr kumimoji="1" lang="ja-JP" altLang="ja-JP" sz="1200" kern="1200" dirty="0">
                <a:solidFill>
                  <a:schemeClr val="tx1"/>
                </a:solidFill>
                <a:effectLst/>
                <a:latin typeface="+mn-lt"/>
                <a:ea typeface="+mn-ea"/>
                <a:cs typeface="+mn-cs"/>
              </a:rPr>
              <a:t>これまで、秘書や受付担当者といった人間が仲介者となって、対話から相手の意図を確認し、処理していた作業を</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が代わりにやってくれます。</a:t>
            </a:r>
          </a:p>
          <a:p>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とは、「ロボット</a:t>
            </a:r>
            <a:r>
              <a:rPr kumimoji="1" lang="en-US" altLang="ja-JP" sz="1200" kern="1200" dirty="0">
                <a:solidFill>
                  <a:schemeClr val="tx1"/>
                </a:solidFill>
                <a:effectLst/>
                <a:latin typeface="+mn-lt"/>
                <a:ea typeface="+mn-ea"/>
                <a:cs typeface="+mn-cs"/>
              </a:rPr>
              <a:t>(ROBOT)</a:t>
            </a:r>
            <a:r>
              <a:rPr kumimoji="1" lang="ja-JP" altLang="ja-JP" sz="1200" kern="1200" dirty="0">
                <a:solidFill>
                  <a:schemeClr val="tx1"/>
                </a:solidFill>
                <a:effectLst/>
                <a:latin typeface="+mn-lt"/>
                <a:ea typeface="+mn-ea"/>
                <a:cs typeface="+mn-cs"/>
              </a:rPr>
              <a:t>」から生まれた言葉で、人に代わって作業を行うコンピューター・プログラムのことです。</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が登場した当初は、次のような単純作業を行うのが一般的でした。</a:t>
            </a:r>
          </a:p>
          <a:p>
            <a:pPr lvl="0"/>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を巡回して情報を収集する</a:t>
            </a:r>
          </a:p>
          <a:p>
            <a:pPr lvl="0"/>
            <a:r>
              <a:rPr kumimoji="1" lang="ja-JP" altLang="ja-JP" sz="1200" kern="1200" dirty="0">
                <a:solidFill>
                  <a:schemeClr val="tx1"/>
                </a:solidFill>
                <a:effectLst/>
                <a:latin typeface="+mn-lt"/>
                <a:ea typeface="+mn-ea"/>
                <a:cs typeface="+mn-cs"/>
              </a:rPr>
              <a:t>特定のタイトルや発信者のメールを</a:t>
            </a:r>
            <a:r>
              <a:rPr kumimoji="1" lang="en-US" altLang="ja-JP" sz="1200" kern="1200" dirty="0">
                <a:solidFill>
                  <a:schemeClr val="tx1"/>
                </a:solidFill>
                <a:effectLst/>
                <a:latin typeface="+mn-lt"/>
                <a:ea typeface="+mn-ea"/>
                <a:cs typeface="+mn-cs"/>
              </a:rPr>
              <a:t>Twitter</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Line</a:t>
            </a:r>
            <a:r>
              <a:rPr kumimoji="1" lang="ja-JP" altLang="ja-JP" sz="1200" kern="1200" dirty="0">
                <a:solidFill>
                  <a:schemeClr val="tx1"/>
                </a:solidFill>
                <a:effectLst/>
                <a:latin typeface="+mn-lt"/>
                <a:ea typeface="+mn-ea"/>
                <a:cs typeface="+mn-cs"/>
              </a:rPr>
              <a:t>などのメッセージ・アプリに転送する</a:t>
            </a:r>
          </a:p>
          <a:p>
            <a:pPr lvl="0"/>
            <a:r>
              <a:rPr kumimoji="1" lang="ja-JP" altLang="ja-JP" sz="1200" kern="1200" dirty="0">
                <a:solidFill>
                  <a:schemeClr val="tx1"/>
                </a:solidFill>
                <a:effectLst/>
                <a:latin typeface="+mn-lt"/>
                <a:ea typeface="+mn-ea"/>
                <a:cs typeface="+mn-cs"/>
              </a:rPr>
              <a:t>決められた時間にパターン化されたテキスト・メッセージを発信する　など</a:t>
            </a:r>
          </a:p>
          <a:p>
            <a:r>
              <a:rPr kumimoji="1" lang="ja-JP" altLang="ja-JP" sz="1200" kern="1200" dirty="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をマルウェア（不正なことを行うソフトウェア）として、パソコンに侵入させ機密情報を搾取したり、他人のパソコンを乗っ取って第三者にサイバー攻撃をしかけたりといった用途にも使われています。</a:t>
            </a:r>
          </a:p>
          <a:p>
            <a:r>
              <a:rPr kumimoji="1" lang="ja-JP" altLang="ja-JP" sz="1200" kern="1200" dirty="0">
                <a:solidFill>
                  <a:schemeClr val="tx1"/>
                </a:solidFill>
                <a:effectLst/>
                <a:latin typeface="+mn-lt"/>
                <a:ea typeface="+mn-ea"/>
                <a:cs typeface="+mn-cs"/>
              </a:rPr>
              <a:t>最近では、冒頭で紹介したように、</a:t>
            </a:r>
          </a:p>
          <a:p>
            <a:pPr lvl="0"/>
            <a:r>
              <a:rPr kumimoji="1" lang="ja-JP" altLang="ja-JP" sz="1200" kern="1200" dirty="0">
                <a:solidFill>
                  <a:schemeClr val="tx1"/>
                </a:solidFill>
                <a:effectLst/>
                <a:latin typeface="+mn-lt"/>
                <a:ea typeface="+mn-ea"/>
                <a:cs typeface="+mn-cs"/>
              </a:rPr>
              <a:t>人間が日常使っている言葉や表現を理解する</a:t>
            </a:r>
          </a:p>
          <a:p>
            <a:pPr lvl="0"/>
            <a:r>
              <a:rPr kumimoji="1" lang="ja-JP" altLang="ja-JP" sz="1200" kern="1200" dirty="0">
                <a:solidFill>
                  <a:schemeClr val="tx1"/>
                </a:solidFill>
                <a:effectLst/>
                <a:latin typeface="+mn-lt"/>
                <a:ea typeface="+mn-ea"/>
                <a:cs typeface="+mn-cs"/>
              </a:rPr>
              <a:t>曖昧な表現から意図をくみ取る</a:t>
            </a:r>
          </a:p>
          <a:p>
            <a:pPr lvl="0"/>
            <a:r>
              <a:rPr kumimoji="1" lang="ja-JP" altLang="ja-JP" sz="1200" kern="1200" dirty="0">
                <a:solidFill>
                  <a:schemeClr val="tx1"/>
                </a:solidFill>
                <a:effectLst/>
                <a:latin typeface="+mn-lt"/>
                <a:ea typeface="+mn-ea"/>
                <a:cs typeface="+mn-cs"/>
              </a:rPr>
              <a:t>日常の会話で使われる自然な表現で応答する</a:t>
            </a:r>
          </a:p>
          <a:p>
            <a:r>
              <a:rPr kumimoji="1" lang="ja-JP" altLang="ja-JP" sz="1200" kern="1200" dirty="0">
                <a:solidFill>
                  <a:schemeClr val="tx1"/>
                </a:solidFill>
                <a:effectLst/>
                <a:latin typeface="+mn-lt"/>
                <a:ea typeface="+mn-ea"/>
                <a:cs typeface="+mn-cs"/>
              </a:rPr>
              <a:t>といったことを、人工知能の技術を使って実現した</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が登場しています。また、テキストではなく音声を認識させる技術を組合せ、音声による会話で様々な処理をしてくれるものもあります。</a:t>
            </a:r>
          </a:p>
          <a:p>
            <a:r>
              <a:rPr kumimoji="1" lang="ja-JP" altLang="ja-JP" sz="1200" kern="1200" dirty="0">
                <a:solidFill>
                  <a:schemeClr val="tx1"/>
                </a:solidFill>
                <a:effectLst/>
                <a:latin typeface="+mn-lt"/>
                <a:ea typeface="+mn-ea"/>
                <a:cs typeface="+mn-cs"/>
              </a:rPr>
              <a:t>このような「進化した</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」が使われる以前からグラフィカルな操作画面（</a:t>
            </a:r>
            <a:r>
              <a:rPr kumimoji="1" lang="en-US" altLang="ja-JP" sz="1200" kern="1200" dirty="0">
                <a:solidFill>
                  <a:schemeClr val="tx1"/>
                </a:solidFill>
                <a:effectLst/>
                <a:latin typeface="+mn-lt"/>
                <a:ea typeface="+mn-ea"/>
                <a:cs typeface="+mn-cs"/>
              </a:rPr>
              <a:t>GUI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Graphical User Interface</a:t>
            </a:r>
            <a:r>
              <a:rPr kumimoji="1" lang="ja-JP" altLang="ja-JP" sz="1200" kern="1200" dirty="0">
                <a:solidFill>
                  <a:schemeClr val="tx1"/>
                </a:solidFill>
                <a:effectLst/>
                <a:latin typeface="+mn-lt"/>
                <a:ea typeface="+mn-ea"/>
                <a:cs typeface="+mn-cs"/>
              </a:rPr>
              <a:t>）を使って、操作を簡単に、直感的に行えるような取り組みは行われてきました。しかし、操作の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ひとつにルールが定められているうえに、アプリごとに操作の違いがあって、必ずしもうまくいっているとは言えません。一方、テキストや音声での対話であれば、普通に会話をするように操作や指示ができるようになります。そうなれば、</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は「難しいから使えない」や「怖いから使いたくない」と考えている人たちの壁を引き下げ、利用者の裾野は広がり、利用の頻度も高まります。</a:t>
            </a:r>
          </a:p>
          <a:p>
            <a:r>
              <a:rPr kumimoji="1" lang="ja-JP" altLang="ja-JP" sz="1200" kern="1200" dirty="0">
                <a:solidFill>
                  <a:schemeClr val="tx1"/>
                </a:solidFill>
                <a:effectLst/>
                <a:latin typeface="+mn-lt"/>
                <a:ea typeface="+mn-ea"/>
                <a:cs typeface="+mn-cs"/>
              </a:rPr>
              <a:t>この技術はオンラインサービスばかりではありません。家電製品や自動車などのモノの操作にも使われはじめています。例えば、</a:t>
            </a:r>
          </a:p>
          <a:p>
            <a:pPr lvl="0"/>
            <a:r>
              <a:rPr kumimoji="1" lang="ja-JP" altLang="ja-JP" sz="1200" kern="1200" dirty="0">
                <a:solidFill>
                  <a:schemeClr val="tx1"/>
                </a:solidFill>
                <a:effectLst/>
                <a:latin typeface="+mn-lt"/>
                <a:ea typeface="+mn-ea"/>
                <a:cs typeface="+mn-cs"/>
              </a:rPr>
              <a:t>カーナビ：目的地の検索や設定</a:t>
            </a:r>
          </a:p>
          <a:p>
            <a:pPr lvl="0"/>
            <a:r>
              <a:rPr kumimoji="1" lang="ja-JP" altLang="ja-JP" sz="1200" kern="1200" dirty="0">
                <a:solidFill>
                  <a:schemeClr val="tx1"/>
                </a:solidFill>
                <a:effectLst/>
                <a:latin typeface="+mn-lt"/>
                <a:ea typeface="+mn-ea"/>
                <a:cs typeface="+mn-cs"/>
              </a:rPr>
              <a:t>エアコン：温度調整</a:t>
            </a:r>
          </a:p>
          <a:p>
            <a:pPr lvl="0"/>
            <a:r>
              <a:rPr kumimoji="1" lang="ja-JP" altLang="ja-JP" sz="1200" kern="1200" dirty="0">
                <a:solidFill>
                  <a:schemeClr val="tx1"/>
                </a:solidFill>
                <a:effectLst/>
                <a:latin typeface="+mn-lt"/>
                <a:ea typeface="+mn-ea"/>
                <a:cs typeface="+mn-cs"/>
              </a:rPr>
              <a:t>テレビやビデオ：番組検索や録画予約　など</a:t>
            </a:r>
          </a:p>
          <a:p>
            <a:r>
              <a:rPr kumimoji="1" lang="ja-JP" altLang="ja-JP" sz="1200" kern="1200" dirty="0">
                <a:solidFill>
                  <a:schemeClr val="tx1"/>
                </a:solidFill>
                <a:effectLst/>
                <a:latin typeface="+mn-lt"/>
                <a:ea typeface="+mn-ea"/>
                <a:cs typeface="+mn-cs"/>
              </a:rPr>
              <a:t>「進化した</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」はそんな「難しい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」と「自然な人間」を仲介してくれる仕組みとして、ますます普及してゆくでしょう。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107</a:t>
            </a:fld>
            <a:endParaRPr kumimoji="1" lang="ja-JP" altLang="en-US"/>
          </a:p>
        </p:txBody>
      </p:sp>
    </p:spTree>
    <p:extLst>
      <p:ext uri="{BB962C8B-B14F-4D97-AF65-F5344CB8AC3E}">
        <p14:creationId xmlns:p14="http://schemas.microsoft.com/office/powerpoint/2010/main" val="14863907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9461420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109</a:t>
            </a:fld>
            <a:endParaRPr kumimoji="1" lang="ja-JP" altLang="en-US"/>
          </a:p>
        </p:txBody>
      </p:sp>
    </p:spTree>
    <p:extLst>
      <p:ext uri="{BB962C8B-B14F-4D97-AF65-F5344CB8AC3E}">
        <p14:creationId xmlns:p14="http://schemas.microsoft.com/office/powerpoint/2010/main" val="40029833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【図解】コレ１枚で分かるルールベースと機械学習</a:t>
            </a:r>
          </a:p>
          <a:p>
            <a:r>
              <a:rPr kumimoji="1" lang="ja-JP" altLang="ja-JP" sz="1200" kern="1200" dirty="0">
                <a:solidFill>
                  <a:schemeClr val="tx1"/>
                </a:solidFill>
                <a:effectLst/>
                <a:latin typeface="+mn-lt"/>
                <a:ea typeface="+mn-ea"/>
                <a:cs typeface="+mn-cs"/>
              </a:rPr>
              <a:t>人工知能研究の歴史をたどれば、「ルールベース」と「機械学習」という大きな２つのアプローチがあったことが分かります。</a:t>
            </a:r>
          </a:p>
          <a:p>
            <a:r>
              <a:rPr kumimoji="1" lang="ja-JP" altLang="ja-JP" sz="1200" kern="1200" dirty="0">
                <a:solidFill>
                  <a:schemeClr val="tx1"/>
                </a:solidFill>
                <a:effectLst/>
                <a:latin typeface="+mn-lt"/>
                <a:ea typeface="+mn-ea"/>
                <a:cs typeface="+mn-cs"/>
              </a:rPr>
              <a:t>ルールベース</a:t>
            </a:r>
          </a:p>
          <a:p>
            <a:r>
              <a:rPr kumimoji="1" lang="ja-JP" altLang="ja-JP" sz="1200" kern="1200" dirty="0">
                <a:solidFill>
                  <a:schemeClr val="tx1"/>
                </a:solidFill>
                <a:effectLst/>
                <a:latin typeface="+mn-lt"/>
                <a:ea typeface="+mn-ea"/>
                <a:cs typeface="+mn-cs"/>
              </a:rPr>
              <a:t>オンライン・ショップで「こちらの商品もいかがですか？」と表示されることがあります。これは、「レコメンデーション（推奨）」機能と呼ばれています。</a:t>
            </a:r>
          </a:p>
          <a:p>
            <a:r>
              <a:rPr kumimoji="1" lang="ja-JP" altLang="ja-JP" sz="1200" kern="1200" dirty="0">
                <a:solidFill>
                  <a:schemeClr val="tx1"/>
                </a:solidFill>
                <a:effectLst/>
                <a:latin typeface="+mn-lt"/>
                <a:ea typeface="+mn-ea"/>
                <a:cs typeface="+mn-cs"/>
              </a:rPr>
              <a:t>この機能は、オンライン・ショップの担当者が「</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と言う商品と</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という商品は関連があるから、</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を買った人は、</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も買う確率が高い」と考え、「</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を検索した人に</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を薦める」というルールを予め登録しておくことで実現できます。このようなルールをたくさん用意しておけば、いろいろな商品に対してレコメンデーションできるようになります。このようなアプローチが「ルールベース」です。</a:t>
            </a:r>
          </a:p>
          <a:p>
            <a:r>
              <a:rPr kumimoji="1" lang="ja-JP" altLang="ja-JP" sz="1200" kern="1200" dirty="0">
                <a:solidFill>
                  <a:schemeClr val="tx1"/>
                </a:solidFill>
                <a:effectLst/>
                <a:latin typeface="+mn-lt"/>
                <a:ea typeface="+mn-ea"/>
                <a:cs typeface="+mn-cs"/>
              </a:rPr>
              <a:t>レコメンデーションに限らず、問題解決に必要な知識を「どのような条件が成り立つとき何をすべきか」という観点で整理しておくと、様々な問題解決に対応させることができます。</a:t>
            </a:r>
          </a:p>
          <a:p>
            <a:r>
              <a:rPr kumimoji="1" lang="en-US" altLang="ja-JP" sz="1200" b="1" u="sng" kern="1200" dirty="0">
                <a:solidFill>
                  <a:schemeClr val="tx1"/>
                </a:solidFill>
                <a:effectLst/>
                <a:latin typeface="+mn-lt"/>
                <a:ea typeface="+mn-ea"/>
                <a:cs typeface="+mn-cs"/>
              </a:rPr>
              <a:t>if</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条件 </a:t>
            </a:r>
            <a:r>
              <a:rPr kumimoji="1" lang="en-US" altLang="ja-JP" sz="1200" b="1" u="sng" kern="1200" dirty="0">
                <a:solidFill>
                  <a:schemeClr val="tx1"/>
                </a:solidFill>
                <a:effectLst/>
                <a:latin typeface="+mn-lt"/>
                <a:ea typeface="+mn-ea"/>
                <a:cs typeface="+mn-cs"/>
              </a:rPr>
              <a:t>then</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アクションまたは状態 </a:t>
            </a:r>
            <a:r>
              <a:rPr kumimoji="1" lang="en-US" altLang="ja-JP" sz="1200" b="1" u="sng" kern="1200" dirty="0">
                <a:solidFill>
                  <a:schemeClr val="tx1"/>
                </a:solidFill>
                <a:effectLst/>
                <a:latin typeface="+mn-lt"/>
                <a:ea typeface="+mn-ea"/>
                <a:cs typeface="+mn-cs"/>
              </a:rPr>
              <a:t>else</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別のアクションまたは状態 ・・・</a:t>
            </a:r>
          </a:p>
          <a:p>
            <a:r>
              <a:rPr kumimoji="1" lang="ja-JP" altLang="ja-JP" sz="1200" kern="1200" dirty="0">
                <a:solidFill>
                  <a:schemeClr val="tx1"/>
                </a:solidFill>
                <a:effectLst/>
                <a:latin typeface="+mn-lt"/>
                <a:ea typeface="+mn-ea"/>
                <a:cs typeface="+mn-cs"/>
              </a:rPr>
              <a:t>モノやコトを解釈し、説明するためのこのようなルールを用意しておくことで、問題解決や推論といった知的な処理を機械に行わせようというのです。</a:t>
            </a:r>
          </a:p>
          <a:p>
            <a:r>
              <a:rPr kumimoji="1" lang="ja-JP" altLang="ja-JP" sz="1200" kern="1200" dirty="0">
                <a:solidFill>
                  <a:schemeClr val="tx1"/>
                </a:solidFill>
                <a:effectLst/>
                <a:latin typeface="+mn-lt"/>
                <a:ea typeface="+mn-ea"/>
                <a:cs typeface="+mn-cs"/>
              </a:rPr>
              <a:t>ただ、知識は常に増え続けますし解釈の仕方も多様です。これを全て人間がルールに起こして記述することは容易なことではありません。結局は、このアプローチは、ある機械についての故障診断、ある保険の契約ルールの確認といった説明すべきルールが限られている場合では実用化されましたが、「知的な処理」を実現するための汎用的な方法としては実用化されることはありませんでした。</a:t>
            </a:r>
          </a:p>
          <a:p>
            <a:r>
              <a:rPr kumimoji="1" lang="ja-JP" altLang="ja-JP" sz="1200" kern="1200" dirty="0">
                <a:solidFill>
                  <a:schemeClr val="tx1"/>
                </a:solidFill>
                <a:effectLst/>
                <a:latin typeface="+mn-lt"/>
                <a:ea typeface="+mn-ea"/>
                <a:cs typeface="+mn-cs"/>
              </a:rPr>
              <a:t>機械学習</a:t>
            </a:r>
          </a:p>
          <a:p>
            <a:r>
              <a:rPr kumimoji="1" lang="ja-JP" altLang="ja-JP" sz="1200" kern="1200" dirty="0">
                <a:solidFill>
                  <a:schemeClr val="tx1"/>
                </a:solidFill>
                <a:effectLst/>
                <a:latin typeface="+mn-lt"/>
                <a:ea typeface="+mn-ea"/>
                <a:cs typeface="+mn-cs"/>
              </a:rPr>
              <a:t>「ルールベース」では、ルールを人が登録します。しかし、</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を買う人は</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も買う確率が高いというのは、担当者の思い込みかもしれません。実は</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を買う人の割合のほうが、もっと高いかも知れません。そこで、このルールを、データを解析することで見つけ出そうというのが「機械学習」の考え方です。</a:t>
            </a:r>
          </a:p>
          <a:p>
            <a:r>
              <a:rPr kumimoji="1" lang="ja-JP" altLang="ja-JP" sz="1200" kern="1200" dirty="0">
                <a:solidFill>
                  <a:schemeClr val="tx1"/>
                </a:solidFill>
                <a:effectLst/>
                <a:latin typeface="+mn-lt"/>
                <a:ea typeface="+mn-ea"/>
                <a:cs typeface="+mn-cs"/>
              </a:rPr>
              <a:t>例えば、オンライン・ショップの過去の取引データを解析して、</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を一緒に買った人の割合と</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を一緒に買った人の割合を比較し、割合の高い方を推奨すれば、レコメンデーションの効果も上がります。このような関係や規則性を、データを分析し、そこに潜むルールやパターンを見つけ出そうというのです。</a:t>
            </a:r>
          </a:p>
          <a:p>
            <a:r>
              <a:rPr kumimoji="1" lang="ja-JP" altLang="ja-JP" sz="1200" kern="1200" dirty="0">
                <a:solidFill>
                  <a:schemeClr val="tx1"/>
                </a:solidFill>
                <a:effectLst/>
                <a:latin typeface="+mn-lt"/>
                <a:ea typeface="+mn-ea"/>
                <a:cs typeface="+mn-cs"/>
              </a:rPr>
              <a:t>このやり方は、レコメンデーション以外にも使われています。例えば、機械翻訳の場合、日英仏の同じ文書を機械に読み込ませ、「私は貴方を愛しています。」、「</a:t>
            </a:r>
            <a:r>
              <a:rPr kumimoji="1" lang="en-US" altLang="ja-JP" sz="1200" kern="1200" dirty="0">
                <a:solidFill>
                  <a:schemeClr val="tx1"/>
                </a:solidFill>
                <a:effectLst/>
                <a:latin typeface="+mn-lt"/>
                <a:ea typeface="+mn-ea"/>
                <a:cs typeface="+mn-cs"/>
              </a:rPr>
              <a:t>I love you.</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Je </a:t>
            </a:r>
            <a:r>
              <a:rPr kumimoji="1" lang="en-US" altLang="ja-JP" sz="1200" kern="1200" dirty="0" err="1">
                <a:solidFill>
                  <a:schemeClr val="tx1"/>
                </a:solidFill>
                <a:effectLst/>
                <a:latin typeface="+mn-lt"/>
                <a:ea typeface="+mn-ea"/>
                <a:cs typeface="+mn-cs"/>
              </a:rPr>
              <a:t>t'aime</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が同時に出てくる確率が統計的に高いことを割り出し、これらは同じ意味と考えてもいいだろうと解釈する手法です。本当に意味を解釈しているとは言えませんが、実用性は高く、論文試験の評価、医療における診断、訴訟文書の分析など様々な分野で実用化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110</a:t>
            </a:fld>
            <a:endParaRPr kumimoji="1" lang="ja-JP" altLang="en-US"/>
          </a:p>
        </p:txBody>
      </p:sp>
    </p:spTree>
    <p:extLst>
      <p:ext uri="{BB962C8B-B14F-4D97-AF65-F5344CB8AC3E}">
        <p14:creationId xmlns:p14="http://schemas.microsoft.com/office/powerpoint/2010/main" val="21430653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112</a:t>
            </a:fld>
            <a:endParaRPr kumimoji="1" lang="ja-JP" altLang="en-US"/>
          </a:p>
        </p:txBody>
      </p:sp>
    </p:spTree>
    <p:extLst>
      <p:ext uri="{BB962C8B-B14F-4D97-AF65-F5344CB8AC3E}">
        <p14:creationId xmlns:p14="http://schemas.microsoft.com/office/powerpoint/2010/main" val="32464442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【図解】コレ１枚で分かる人工知能・機械学習・ディープラーニングの関係</a:t>
            </a:r>
          </a:p>
          <a:p>
            <a:r>
              <a:rPr kumimoji="1" lang="ja-JP" altLang="ja-JP" sz="1200" kern="1200" dirty="0">
                <a:solidFill>
                  <a:schemeClr val="tx1"/>
                </a:solidFill>
                <a:effectLst/>
                <a:latin typeface="+mn-lt"/>
                <a:ea typeface="+mn-ea"/>
                <a:cs typeface="+mn-cs"/>
              </a:rPr>
              <a:t>「人間の“知能”は機械で人工的に再現できる」</a:t>
            </a:r>
          </a:p>
          <a:p>
            <a:r>
              <a:rPr kumimoji="1" lang="ja-JP" altLang="ja-JP" sz="1200" kern="1200" dirty="0">
                <a:solidFill>
                  <a:schemeClr val="tx1"/>
                </a:solidFill>
                <a:effectLst/>
                <a:latin typeface="+mn-lt"/>
                <a:ea typeface="+mn-ea"/>
                <a:cs typeface="+mn-cs"/>
              </a:rPr>
              <a:t>そんな研究者の理想から 「人工知能」という言葉が生まれたのは</a:t>
            </a:r>
            <a:r>
              <a:rPr kumimoji="1" lang="en-US" altLang="ja-JP" sz="1200" kern="1200" dirty="0">
                <a:solidFill>
                  <a:schemeClr val="tx1"/>
                </a:solidFill>
                <a:effectLst/>
                <a:latin typeface="+mn-lt"/>
                <a:ea typeface="+mn-ea"/>
                <a:cs typeface="+mn-cs"/>
              </a:rPr>
              <a:t>1956</a:t>
            </a:r>
            <a:r>
              <a:rPr kumimoji="1" lang="ja-JP" altLang="ja-JP" sz="1200" kern="1200" dirty="0">
                <a:solidFill>
                  <a:schemeClr val="tx1"/>
                </a:solidFill>
                <a:effectLst/>
                <a:latin typeface="+mn-lt"/>
                <a:ea typeface="+mn-ea"/>
                <a:cs typeface="+mn-cs"/>
              </a:rPr>
              <a:t>年のことです。その後、半世紀以上にわたり研究が続けられてきました。この間、迷路やパズル、チェスや将棋といったゲームをうまく解くところから始まり、人間が持つ知識を辞書やルールとしてコンピューターに登録し、専門家のような回答を導こうとする研究が行われてきました。しかし、人間が辞書やルールを作るわけですから、世の中の全ての事象を登録することなどできません。そのため狭い限られた分野では成果を上げることはできましたが、様々な分野で広く応用が利く「人間の“知能”」にはほど遠いもので、大きな成果をあげることはありませんでした。</a:t>
            </a:r>
          </a:p>
          <a:p>
            <a:r>
              <a:rPr kumimoji="1" lang="ja-JP" altLang="ja-JP" sz="1200" kern="1200" dirty="0">
                <a:solidFill>
                  <a:schemeClr val="tx1"/>
                </a:solidFill>
                <a:effectLst/>
                <a:latin typeface="+mn-lt"/>
                <a:ea typeface="+mn-ea"/>
                <a:cs typeface="+mn-cs"/>
              </a:rPr>
              <a:t>その後、特定の業務や分野でのデータを解析し、その結果から分類や区別、判断や予測を行うための規則性やルールを見つけ出す手法「機械学習」が登場します。「機械学習」の考え方は以前からありました。しかし、コンピューター性能が不十分であり、その能力を発揮するには至らなかったのですが、コンピューター性能の向上と手法の進化と共に、その能力を高めてゆきます。</a:t>
            </a:r>
          </a:p>
          <a:p>
            <a:r>
              <a:rPr kumimoji="1" lang="ja-JP" altLang="ja-JP" sz="1200" kern="1200" dirty="0">
                <a:solidFill>
                  <a:schemeClr val="tx1"/>
                </a:solidFill>
                <a:effectLst/>
                <a:latin typeface="+mn-lt"/>
                <a:ea typeface="+mn-ea"/>
                <a:cs typeface="+mn-cs"/>
              </a:rPr>
              <a:t>「機械学習」は、どのような点に着目して分類や区別、判断や予測をおこなえばいいのか、その基準となる「特徴の選定と組合せ（特徴量）」を使ってデータを分析し、そのデータに潜む規則性やルールを見つけ出してゆきます。しかし、特徴量は人間が設計し登録しなければならず、その巧緻が結果を大きく左右しました。</a:t>
            </a:r>
          </a:p>
          <a:p>
            <a:r>
              <a:rPr kumimoji="1" lang="ja-JP" altLang="ja-JP" sz="1200" kern="1200" dirty="0">
                <a:solidFill>
                  <a:schemeClr val="tx1"/>
                </a:solidFill>
                <a:effectLst/>
                <a:latin typeface="+mn-lt"/>
                <a:ea typeface="+mn-ea"/>
                <a:cs typeface="+mn-cs"/>
              </a:rPr>
              <a:t>しかし、ここ最近になって人間の脳の働きついての研究が進み、その成果を応用した機械学習の一手法である「ディープラーニング」が登場します。この技術は、特徴量の選定や組合せを、データを解析することで自ら作り出すことができます。そのため、人間の能力に依存せずデータ量を増やすほどに、その性能を向上させることができます。いまでは、画像や音声の認識などで人間の能力を凌駕する性能を発揮し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114</a:t>
            </a:fld>
            <a:endParaRPr kumimoji="1" lang="ja-JP" altLang="en-US"/>
          </a:p>
        </p:txBody>
      </p:sp>
    </p:spTree>
    <p:extLst>
      <p:ext uri="{BB962C8B-B14F-4D97-AF65-F5344CB8AC3E}">
        <p14:creationId xmlns:p14="http://schemas.microsoft.com/office/powerpoint/2010/main" val="3437953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116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0565290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【図解】コレ１枚でわかる特化型人工知能と汎用型人工知能</a:t>
            </a:r>
          </a:p>
          <a:p>
            <a:r>
              <a:rPr kumimoji="1" lang="ja-JP" altLang="ja-JP" sz="1200" kern="1200" dirty="0">
                <a:solidFill>
                  <a:schemeClr val="tx1"/>
                </a:solidFill>
                <a:effectLst/>
                <a:latin typeface="+mn-lt"/>
                <a:ea typeface="+mn-ea"/>
                <a:cs typeface="+mn-cs"/>
              </a:rPr>
              <a:t>人工知能の進化には、ここ数年目を見張るものがあります。例えば、画像認識では、画像の中に何が写っているかを識別する能力は、既に人間の能力を超える成果が示されています。その技術を使って、</a:t>
            </a:r>
            <a:r>
              <a:rPr kumimoji="1" lang="en-US" altLang="ja-JP" sz="1200" kern="1200" dirty="0">
                <a:solidFill>
                  <a:schemeClr val="tx1"/>
                </a:solidFill>
                <a:effectLst/>
                <a:latin typeface="+mn-lt"/>
                <a:ea typeface="+mn-ea"/>
                <a:cs typeface="+mn-cs"/>
              </a:rPr>
              <a:t>CT</a:t>
            </a:r>
            <a:r>
              <a:rPr kumimoji="1" lang="ja-JP" altLang="ja-JP" sz="1200" kern="1200" dirty="0">
                <a:solidFill>
                  <a:schemeClr val="tx1"/>
                </a:solidFill>
                <a:effectLst/>
                <a:latin typeface="+mn-lt"/>
                <a:ea typeface="+mn-ea"/>
                <a:cs typeface="+mn-cs"/>
              </a:rPr>
              <a:t>やレントゲンの映像から病巣を見つけ出す、あるいは防犯カメラに写った来店客の挙動から窃盗の可能性を察知するなどの実用例も登場しています。また、音声認識では、異なる言語同士の対話をリアルタイムで翻訳するサービスが登場しました。さらに、対話応答の分野では、</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Echo</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Siri</a:t>
            </a:r>
            <a:r>
              <a:rPr kumimoji="1" lang="ja-JP" altLang="ja-JP" sz="1200" kern="1200" dirty="0">
                <a:solidFill>
                  <a:schemeClr val="tx1"/>
                </a:solidFill>
                <a:effectLst/>
                <a:latin typeface="+mn-lt"/>
                <a:ea typeface="+mn-ea"/>
                <a:cs typeface="+mn-cs"/>
              </a:rPr>
              <a:t>のように自然な言葉で語りかけるだけでエアコンを操作する、オンラインで買い物をする、好きな音楽を再生するなどのことができるようになっています。</a:t>
            </a:r>
          </a:p>
          <a:p>
            <a:r>
              <a:rPr kumimoji="1" lang="ja-JP" altLang="ja-JP" sz="1200" kern="1200" dirty="0">
                <a:solidFill>
                  <a:schemeClr val="tx1"/>
                </a:solidFill>
                <a:effectLst/>
                <a:latin typeface="+mn-lt"/>
                <a:ea typeface="+mn-ea"/>
                <a:cs typeface="+mn-cs"/>
              </a:rPr>
              <a:t>このように、人工知能は特定の知的作業領域において、既に人間の能力を凌駕するほどの実力を示しています。</a:t>
            </a:r>
          </a:p>
          <a:p>
            <a:r>
              <a:rPr kumimoji="1" lang="ja-JP" altLang="ja-JP" sz="1200" kern="1200" dirty="0">
                <a:solidFill>
                  <a:schemeClr val="tx1"/>
                </a:solidFill>
                <a:effectLst/>
                <a:latin typeface="+mn-lt"/>
                <a:ea typeface="+mn-ea"/>
                <a:cs typeface="+mn-cs"/>
              </a:rPr>
              <a:t>しかし、その成果は、ここに示したような特定の知的作業を専門にこなす「特化型人工知能」です。人間のようにひとつの脳で画像認識や音声認識、対話応答ができ、それらを組み合わせた高度な知的作業をこなせる能力はありません。また、人間の脳には自分が何ものかという「自己理解」、自分が何をしているのかが分かる「意識」、興味を持ち自らの行動を選択する「意欲」などがあるわけですが、そのような能力は未だ人工知能で実現できていません。</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の人工知能</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が囲碁の世界チャンピオンに勝ちましたが、</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自身が、その勝利を励みとして自らの能力を他の分野でも活かしていこうと意欲を持ち、自らに課題を課して能力を拡げ、磨いてゆこうという「意志」は持ちません。</a:t>
            </a:r>
          </a:p>
          <a:p>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は、囲碁という分野では人間を凌駕する能力を発揮した「特化型人工知能」ですが、だからといって人間の脳の機能を全て代替できるわけではないのです。</a:t>
            </a:r>
          </a:p>
          <a:p>
            <a:r>
              <a:rPr kumimoji="1" lang="ja-JP" altLang="ja-JP" sz="1200" kern="1200" dirty="0">
                <a:solidFill>
                  <a:schemeClr val="tx1"/>
                </a:solidFill>
                <a:effectLst/>
                <a:latin typeface="+mn-lt"/>
                <a:ea typeface="+mn-ea"/>
                <a:cs typeface="+mn-cs"/>
              </a:rPr>
              <a:t>ただ、人間の脳全体の仕組みを解明し、同様の機能を持つ「汎用型人工知能」を実現しようという取り組みもすすんでいます。将来的には、意志を持ち自ら課題を発見し、自律的に能力を高めてゆく人工知能が登場するかもしれません。ただ、いまの段階では、まだまだハードルが高いのも現実と言えるでしょう。</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117</a:t>
            </a:fld>
            <a:endParaRPr kumimoji="1" lang="ja-JP" altLang="en-US"/>
          </a:p>
        </p:txBody>
      </p:sp>
    </p:spTree>
    <p:extLst>
      <p:ext uri="{BB962C8B-B14F-4D97-AF65-F5344CB8AC3E}">
        <p14:creationId xmlns:p14="http://schemas.microsoft.com/office/powerpoint/2010/main" val="20741494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「日本の労働人口の</a:t>
            </a:r>
            <a:r>
              <a:rPr kumimoji="1" lang="en-US" altLang="ja-JP" sz="1200" kern="1200" dirty="0">
                <a:solidFill>
                  <a:schemeClr val="tx1"/>
                </a:solidFill>
                <a:effectLst/>
                <a:latin typeface="+mn-lt"/>
                <a:ea typeface="+mn-ea"/>
                <a:cs typeface="+mn-cs"/>
              </a:rPr>
              <a:t>49</a:t>
            </a:r>
            <a:r>
              <a:rPr kumimoji="1" lang="ja-JP" altLang="ja-JP" sz="1200" kern="1200" dirty="0">
                <a:solidFill>
                  <a:schemeClr val="tx1"/>
                </a:solidFill>
                <a:effectLst/>
                <a:latin typeface="+mn-lt"/>
                <a:ea typeface="+mn-ea"/>
                <a:cs typeface="+mn-cs"/>
              </a:rPr>
              <a:t>％が人工知能やロボット等で代替可能に」</a:t>
            </a:r>
          </a:p>
          <a:p>
            <a:r>
              <a:rPr kumimoji="1" lang="ja-JP" altLang="ja-JP" sz="1200" kern="1200" dirty="0">
                <a:solidFill>
                  <a:schemeClr val="tx1"/>
                </a:solidFill>
                <a:effectLst/>
                <a:latin typeface="+mn-lt"/>
                <a:ea typeface="+mn-ea"/>
                <a:cs typeface="+mn-cs"/>
              </a:rPr>
              <a:t>野村総研が</a:t>
            </a:r>
            <a:r>
              <a:rPr kumimoji="1" lang="en-US" altLang="ja-JP" sz="1200" kern="1200" dirty="0">
                <a:solidFill>
                  <a:schemeClr val="tx1"/>
                </a:solidFill>
                <a:effectLst/>
                <a:latin typeface="+mn-lt"/>
                <a:ea typeface="+mn-ea"/>
                <a:cs typeface="+mn-cs"/>
              </a:rPr>
              <a:t>2015</a:t>
            </a:r>
            <a:r>
              <a:rPr kumimoji="1" lang="ja-JP" altLang="ja-JP" sz="1200" kern="1200" dirty="0">
                <a:solidFill>
                  <a:schemeClr val="tx1"/>
                </a:solidFill>
                <a:effectLst/>
                <a:latin typeface="+mn-lt"/>
                <a:ea typeface="+mn-ea"/>
                <a:cs typeface="+mn-cs"/>
              </a:rPr>
              <a:t>年末、今から</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年後の「</a:t>
            </a:r>
            <a:r>
              <a:rPr kumimoji="1" lang="en-US" altLang="ja-JP" sz="1200" kern="1200" dirty="0">
                <a:solidFill>
                  <a:schemeClr val="tx1"/>
                </a:solidFill>
                <a:effectLst/>
                <a:latin typeface="+mn-lt"/>
                <a:ea typeface="+mn-ea"/>
                <a:cs typeface="+mn-cs"/>
              </a:rPr>
              <a:t>2030</a:t>
            </a:r>
            <a:r>
              <a:rPr kumimoji="1" lang="ja-JP" altLang="ja-JP" sz="1200" kern="1200" dirty="0">
                <a:solidFill>
                  <a:schemeClr val="tx1"/>
                </a:solidFill>
                <a:effectLst/>
                <a:latin typeface="+mn-lt"/>
                <a:ea typeface="+mn-ea"/>
                <a:cs typeface="+mn-cs"/>
              </a:rPr>
              <a:t>年の日本に備える」をテーマにこのようなレポートを発表しています。</a:t>
            </a:r>
            <a:r>
              <a:rPr kumimoji="1" lang="en-US" altLang="ja-JP" sz="1200" kern="1200" dirty="0">
                <a:solidFill>
                  <a:schemeClr val="tx1"/>
                </a:solidFill>
                <a:effectLst/>
                <a:latin typeface="+mn-lt"/>
                <a:ea typeface="+mn-ea"/>
                <a:cs typeface="+mn-cs"/>
              </a:rPr>
              <a:t>2013</a:t>
            </a:r>
            <a:r>
              <a:rPr kumimoji="1" lang="ja-JP" altLang="ja-JP" sz="1200" kern="1200" dirty="0">
                <a:solidFill>
                  <a:schemeClr val="tx1"/>
                </a:solidFill>
                <a:effectLst/>
                <a:latin typeface="+mn-lt"/>
                <a:ea typeface="+mn-ea"/>
                <a:cs typeface="+mn-cs"/>
              </a:rPr>
              <a:t>年、イギリスで同様の論文を発表した英オックスフォード大学のマイケル・Ａ・オズボーン准教授との共同研究で、日本でも同様の結果となったことが示されました。</a:t>
            </a:r>
          </a:p>
          <a:p>
            <a:r>
              <a:rPr kumimoji="1" lang="ja-JP" altLang="ja-JP" sz="1200" kern="1200" dirty="0">
                <a:solidFill>
                  <a:schemeClr val="tx1"/>
                </a:solidFill>
                <a:effectLst/>
                <a:latin typeface="+mn-lt"/>
                <a:ea typeface="+mn-ea"/>
                <a:cs typeface="+mn-cs"/>
              </a:rPr>
              <a:t>「芸術、歴史学・考古学、哲学・神学など抽象的な概念を整理・創出するための知識が要求される職業、他者との協調や、他者の理解、説得、ネゴシエーション、サービス志向性が求められる職業は、人工知能等での代替は難しい傾向があります。一方、必ずしも特別の知識・スキルが求められない職業に加え、データの分析や秩序的・体系的操作が求められる職業については、人工知能等で代替できる可能性が高い傾向が確認できました。」</a:t>
            </a:r>
          </a:p>
          <a:p>
            <a:r>
              <a:rPr kumimoji="1" lang="ja-JP" altLang="ja-JP" sz="1200" kern="1200" dirty="0">
                <a:solidFill>
                  <a:schemeClr val="tx1"/>
                </a:solidFill>
                <a:effectLst/>
                <a:latin typeface="+mn-lt"/>
                <a:ea typeface="+mn-ea"/>
                <a:cs typeface="+mn-cs"/>
              </a:rPr>
              <a:t>このレポートからどのような能力が人工知能に置き換えられ、あるいは置き換えられないかを考えて見ると、次のようなことになりそうです。</a:t>
            </a:r>
          </a:p>
          <a:p>
            <a:r>
              <a:rPr kumimoji="1" lang="ja-JP" altLang="ja-JP" sz="1200" b="1" kern="1200" dirty="0">
                <a:solidFill>
                  <a:schemeClr val="tx1"/>
                </a:solidFill>
                <a:effectLst/>
                <a:latin typeface="+mn-lt"/>
                <a:ea typeface="+mn-ea"/>
                <a:cs typeface="+mn-cs"/>
              </a:rPr>
              <a:t>置き換えられる能力</a:t>
            </a:r>
            <a:r>
              <a:rPr kumimoji="1" lang="ja-JP" altLang="ja-JP" sz="1200" kern="1200" dirty="0">
                <a:solidFill>
                  <a:schemeClr val="tx1"/>
                </a:solidFill>
                <a:effectLst/>
                <a:latin typeface="+mn-lt"/>
                <a:ea typeface="+mn-ea"/>
                <a:cs typeface="+mn-cs"/>
              </a:rPr>
              <a:t>：代替される職業技能や経験の蓄積に依存し、パターン化しやすく定型的で、特定の領域を越えない能力</a:t>
            </a:r>
          </a:p>
          <a:p>
            <a:r>
              <a:rPr kumimoji="1" lang="ja-JP" altLang="ja-JP" sz="1200" b="1" kern="1200" dirty="0">
                <a:solidFill>
                  <a:schemeClr val="tx1"/>
                </a:solidFill>
                <a:effectLst/>
                <a:latin typeface="+mn-lt"/>
                <a:ea typeface="+mn-ea"/>
                <a:cs typeface="+mn-cs"/>
              </a:rPr>
              <a:t>置き換えられない能力</a:t>
            </a:r>
            <a:r>
              <a:rPr kumimoji="1" lang="ja-JP" altLang="ja-JP" sz="1200" kern="1200" dirty="0">
                <a:solidFill>
                  <a:schemeClr val="tx1"/>
                </a:solidFill>
                <a:effectLst/>
                <a:latin typeface="+mn-lt"/>
                <a:ea typeface="+mn-ea"/>
                <a:cs typeface="+mn-cs"/>
              </a:rPr>
              <a:t>：感性、協調性、創造性、好奇心、問題発見力など非定型的で、機械を何にどう使うかを決められる能力</a:t>
            </a:r>
          </a:p>
          <a:p>
            <a:r>
              <a:rPr kumimoji="1" lang="ja-JP" altLang="ja-JP" sz="1200" kern="1200" dirty="0">
                <a:solidFill>
                  <a:schemeClr val="tx1"/>
                </a:solidFill>
                <a:effectLst/>
                <a:latin typeface="+mn-lt"/>
                <a:ea typeface="+mn-ea"/>
                <a:cs typeface="+mn-cs"/>
              </a:rPr>
              <a:t>人工知能との共存はもはや避けられない現実です。ならば、その現実に向き合い、改めて自分の能力を「置き換えられない能力」にシフトしていかなければなりません。また、人材育成のあり方も過去の価値基準をそのまま踏襲する方法ではなく、未来に求められる能力を育てることを考えなくてはなりません。</a:t>
            </a:r>
          </a:p>
          <a:p>
            <a:r>
              <a:rPr kumimoji="1" lang="ja-JP" altLang="ja-JP" sz="1200" kern="1200" dirty="0">
                <a:solidFill>
                  <a:schemeClr val="tx1"/>
                </a:solidFill>
                <a:effectLst/>
                <a:latin typeface="+mn-lt"/>
                <a:ea typeface="+mn-ea"/>
                <a:cs typeface="+mn-cs"/>
              </a:rPr>
              <a:t>未だ多くの企業で、従順な労働者を育てることを目的に人材育成が行われています。これでは、未来を担う人材を輩出する言葉できません。私たちは、そんな時代の変化に合わせた人材評価の基準や育成のあり方を考えなければならない時期にきているのではないでしょうか。</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123</a:t>
            </a:fld>
            <a:endParaRPr kumimoji="1" lang="ja-JP" altLang="en-US"/>
          </a:p>
        </p:txBody>
      </p:sp>
    </p:spTree>
    <p:extLst>
      <p:ext uri="{BB962C8B-B14F-4D97-AF65-F5344CB8AC3E}">
        <p14:creationId xmlns:p14="http://schemas.microsoft.com/office/powerpoint/2010/main" val="1436326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「クラウド・コンピューティング」という言葉を知らない人は、もはやいないほどに、広く定着しました。この言葉が使われるようになったのは、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を努めていたエリック・シュミットの次のスピーチがきっかけだと言われています。</a:t>
            </a:r>
          </a:p>
          <a:p>
            <a:r>
              <a:rPr kumimoji="1" lang="ja-JP" altLang="ja-JP" sz="1200" kern="1200" dirty="0">
                <a:solidFill>
                  <a:schemeClr val="tx1"/>
                </a:solidFill>
                <a:effectLst/>
                <a:latin typeface="+mn-lt"/>
                <a:ea typeface="+mn-ea"/>
                <a:cs typeface="+mn-cs"/>
              </a:rPr>
              <a:t>「データもプログラムも、サーバー群の上に置いておこう。そういったものは、どこか “雲（クラウド）”の中にあればいい。必要なのはブラウザーとインターネットへのアクセス。パソコン、マック、携帯電話、ブラックベリー（スマートフォン）、とにかく手元にあるどんな端末からでも使える。データもデータ処理も、その他あれやこれやもみんなサーバーに、だ。」</a:t>
            </a:r>
          </a:p>
          <a:p>
            <a:r>
              <a:rPr kumimoji="1" lang="ja-JP" altLang="ja-JP" sz="1200" kern="1200" dirty="0">
                <a:solidFill>
                  <a:schemeClr val="tx1"/>
                </a:solidFill>
                <a:effectLst/>
                <a:latin typeface="+mn-lt"/>
                <a:ea typeface="+mn-ea"/>
                <a:cs typeface="+mn-cs"/>
              </a:rPr>
              <a:t>彼の言う“雲（クラウド）”とは、インターネットを意味しています。当時、ネットワークの模式図として雲の絵がよく使かわれていたことから、このような表現になりました。</a:t>
            </a:r>
          </a:p>
          <a:p>
            <a:r>
              <a:rPr kumimoji="1" lang="ja-JP" altLang="ja-JP" sz="1200" kern="1200" dirty="0">
                <a:solidFill>
                  <a:schemeClr val="tx1"/>
                </a:solidFill>
                <a:effectLst/>
                <a:latin typeface="+mn-lt"/>
                <a:ea typeface="+mn-ea"/>
                <a:cs typeface="+mn-cs"/>
              </a:rPr>
              <a:t>改めて整理してみると、次のようになるのでしょう。</a:t>
            </a:r>
          </a:p>
          <a:p>
            <a:pPr lvl="0"/>
            <a:r>
              <a:rPr kumimoji="1" lang="ja-JP" altLang="ja-JP" sz="1200" kern="1200" dirty="0">
                <a:solidFill>
                  <a:schemeClr val="tx1"/>
                </a:solidFill>
                <a:effectLst/>
                <a:latin typeface="+mn-lt"/>
                <a:ea typeface="+mn-ea"/>
                <a:cs typeface="+mn-cs"/>
              </a:rPr>
              <a:t>インターネットの向こうに設置したシステム群を使い、</a:t>
            </a:r>
          </a:p>
          <a:p>
            <a:pPr lvl="0"/>
            <a:r>
              <a:rPr kumimoji="1" lang="ja-JP" altLang="ja-JP" sz="1200" kern="1200" dirty="0">
                <a:solidFill>
                  <a:schemeClr val="tx1"/>
                </a:solidFill>
                <a:effectLst/>
                <a:latin typeface="+mn-lt"/>
                <a:ea typeface="+mn-ea"/>
                <a:cs typeface="+mn-cs"/>
              </a:rPr>
              <a:t>インターネットとブラウザーが使える様々なデバイスから、</a:t>
            </a:r>
          </a:p>
          <a:p>
            <a:pPr lvl="0"/>
            <a:r>
              <a:rPr kumimoji="1" lang="ja-JP" altLang="ja-JP" sz="1200" kern="1200" dirty="0">
                <a:solidFill>
                  <a:schemeClr val="tx1"/>
                </a:solidFill>
                <a:effectLst/>
                <a:latin typeface="+mn-lt"/>
                <a:ea typeface="+mn-ea"/>
                <a:cs typeface="+mn-cs"/>
              </a:rPr>
              <a:t>情報システムの様々な機能を使える仕組み。</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インフラストラクチャー」とは、業務を処理するための計算装置、データを保管するための記憶装置、通信のためのネットワーク、それらを設置し、運用するための施設や設備のことです。「プラットフォーム」とは、様々な業務で共用して利用されるデータベースや運用管理などのソフトウェアのことです「アプリケーション」とは、私たちが最も身近に接する業務サービスのこと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それでは、これらから「クラウド・コンピューティング」について詳しく見てゆくことにしましょう。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37004185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【図解】コレ１枚でわかる人工知能やロボットの必要性</a:t>
            </a:r>
          </a:p>
          <a:p>
            <a:r>
              <a:rPr kumimoji="1" lang="ja-JP" altLang="ja-JP" sz="1200" kern="1200" dirty="0">
                <a:solidFill>
                  <a:schemeClr val="tx1"/>
                </a:solidFill>
                <a:effectLst/>
                <a:latin typeface="+mn-lt"/>
                <a:ea typeface="+mn-ea"/>
                <a:cs typeface="+mn-cs"/>
              </a:rPr>
              <a:t>人工知能やロボットが人間の仕事を奪ってしまうのではないかという懸念が拡がっています。しかし、かつて道具を手にした人間は、その道具を自ら進化させ、人手に頼るしかなかった様々な労働から人間を解放し、人間の仕事を奪い続けてきたとも言えるでしょう。そして同時に、人間に新たな機会や役割を与え、それ以前にはなかった新たな社会的価値を生みだしてきたのです。例えば、</a:t>
            </a:r>
          </a:p>
          <a:p>
            <a:pPr lvl="0"/>
            <a:r>
              <a:rPr kumimoji="1" lang="ja-JP" altLang="ja-JP" sz="1200" kern="1200" dirty="0">
                <a:solidFill>
                  <a:schemeClr val="tx1"/>
                </a:solidFill>
                <a:effectLst/>
                <a:latin typeface="+mn-lt"/>
                <a:ea typeface="+mn-ea"/>
                <a:cs typeface="+mn-cs"/>
              </a:rPr>
              <a:t>鋤や鍬を使い人手によって畑を耕すことから、それらを家畜に取り付けて効率を大幅に向上させてきました。これによって、大規模で効率のよい農業が可能となり、人口が増え、経済が豊になり、社会基盤の充実が図られてきました。</a:t>
            </a:r>
          </a:p>
          <a:p>
            <a:pPr lvl="0"/>
            <a:r>
              <a:rPr kumimoji="1" lang="ja-JP" altLang="ja-JP" sz="1200" kern="1200" dirty="0">
                <a:solidFill>
                  <a:schemeClr val="tx1"/>
                </a:solidFill>
                <a:effectLst/>
                <a:latin typeface="+mn-lt"/>
                <a:ea typeface="+mn-ea"/>
                <a:cs typeface="+mn-cs"/>
              </a:rPr>
              <a:t>馬車を使い運搬していた荷物を鉄道で運べるようになり、大量の荷物を短時間で広域に運べることができるようになりました。これにより、産業が発展し、さらに海運と結びつくことで、世界的な規模での産業の発展を促してゆきました。</a:t>
            </a:r>
          </a:p>
          <a:p>
            <a:pPr lvl="0"/>
            <a:r>
              <a:rPr kumimoji="1" lang="ja-JP" altLang="ja-JP" sz="1200" kern="1200" dirty="0">
                <a:solidFill>
                  <a:schemeClr val="tx1"/>
                </a:solidFill>
                <a:effectLst/>
                <a:latin typeface="+mn-lt"/>
                <a:ea typeface="+mn-ea"/>
                <a:cs typeface="+mn-cs"/>
              </a:rPr>
              <a:t>近年では、炊飯器や洗濯機、冷蔵庫などの家電製品の普及により主婦が家事労働から解放され女性の社会進出を促してきました。</a:t>
            </a:r>
          </a:p>
          <a:p>
            <a:r>
              <a:rPr kumimoji="1" lang="ja-JP" altLang="ja-JP" sz="1200" kern="1200" dirty="0">
                <a:solidFill>
                  <a:schemeClr val="tx1"/>
                </a:solidFill>
                <a:effectLst/>
                <a:latin typeface="+mn-lt"/>
                <a:ea typeface="+mn-ea"/>
                <a:cs typeface="+mn-cs"/>
              </a:rPr>
              <a:t>人工知能やロボットもまた、そんな道具の進化と人間との関係の延長線上に捉えることができます。むしろ社会課題を解決する手段と捉え、その積極的な活用を促してゆくことこそ、健全な使い方であると言えるでしょう。</a:t>
            </a:r>
          </a:p>
          <a:p>
            <a:r>
              <a:rPr kumimoji="1" lang="ja-JP" altLang="ja-JP" sz="1200" kern="1200" dirty="0">
                <a:solidFill>
                  <a:schemeClr val="tx1"/>
                </a:solidFill>
                <a:effectLst/>
                <a:latin typeface="+mn-lt"/>
                <a:ea typeface="+mn-ea"/>
                <a:cs typeface="+mn-cs"/>
              </a:rPr>
              <a:t>例えば、我が国が抱える社会課題を考えれば、「少子高齢化」、「低い労働生産性」、「グローバル競争の激化」があげられます。</a:t>
            </a:r>
          </a:p>
          <a:p>
            <a:r>
              <a:rPr kumimoji="1" lang="ja-JP" altLang="ja-JP" sz="1200" kern="1200" dirty="0">
                <a:solidFill>
                  <a:schemeClr val="tx1"/>
                </a:solidFill>
                <a:effectLst/>
                <a:latin typeface="+mn-lt"/>
                <a:ea typeface="+mn-ea"/>
                <a:cs typeface="+mn-cs"/>
              </a:rPr>
              <a:t>少子高齢化</a:t>
            </a:r>
          </a:p>
          <a:p>
            <a:r>
              <a:rPr kumimoji="1" lang="ja-JP" altLang="ja-JP" sz="1200" kern="1200" dirty="0">
                <a:solidFill>
                  <a:schemeClr val="tx1"/>
                </a:solidFill>
                <a:effectLst/>
                <a:latin typeface="+mn-lt"/>
                <a:ea typeface="+mn-ea"/>
                <a:cs typeface="+mn-cs"/>
              </a:rPr>
              <a:t>我が国の人口は、</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億</a:t>
            </a:r>
            <a:r>
              <a:rPr kumimoji="1" lang="en-US" altLang="ja-JP" sz="1200" kern="1200" dirty="0">
                <a:solidFill>
                  <a:schemeClr val="tx1"/>
                </a:solidFill>
                <a:effectLst/>
                <a:latin typeface="+mn-lt"/>
                <a:ea typeface="+mn-ea"/>
                <a:cs typeface="+mn-cs"/>
              </a:rPr>
              <a:t>2086</a:t>
            </a:r>
            <a:r>
              <a:rPr kumimoji="1" lang="ja-JP" altLang="ja-JP" sz="1200" kern="1200" dirty="0">
                <a:solidFill>
                  <a:schemeClr val="tx1"/>
                </a:solidFill>
                <a:effectLst/>
                <a:latin typeface="+mn-lt"/>
                <a:ea typeface="+mn-ea"/>
                <a:cs typeface="+mn-cs"/>
              </a:rPr>
              <a:t>万人をピークに、</a:t>
            </a:r>
            <a:r>
              <a:rPr kumimoji="1" lang="en-US" altLang="ja-JP" sz="1200" kern="1200" dirty="0">
                <a:solidFill>
                  <a:schemeClr val="tx1"/>
                </a:solidFill>
                <a:effectLst/>
                <a:latin typeface="+mn-lt"/>
                <a:ea typeface="+mn-ea"/>
                <a:cs typeface="+mn-cs"/>
              </a:rPr>
              <a:t>2030</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億</a:t>
            </a:r>
            <a:r>
              <a:rPr kumimoji="1" lang="en-US" altLang="ja-JP" sz="1200" kern="1200" dirty="0">
                <a:solidFill>
                  <a:schemeClr val="tx1"/>
                </a:solidFill>
                <a:effectLst/>
                <a:latin typeface="+mn-lt"/>
                <a:ea typeface="+mn-ea"/>
                <a:cs typeface="+mn-cs"/>
              </a:rPr>
              <a:t>1,662</a:t>
            </a:r>
            <a:r>
              <a:rPr kumimoji="1" lang="ja-JP" altLang="ja-JP" sz="1200" kern="1200" dirty="0">
                <a:solidFill>
                  <a:schemeClr val="tx1"/>
                </a:solidFill>
                <a:effectLst/>
                <a:latin typeface="+mn-lt"/>
                <a:ea typeface="+mn-ea"/>
                <a:cs typeface="+mn-cs"/>
              </a:rPr>
              <a:t>万人を経て、</a:t>
            </a:r>
            <a:r>
              <a:rPr kumimoji="1" lang="en-US" altLang="ja-JP" sz="1200" kern="1200" dirty="0">
                <a:solidFill>
                  <a:schemeClr val="tx1"/>
                </a:solidFill>
                <a:effectLst/>
                <a:latin typeface="+mn-lt"/>
                <a:ea typeface="+mn-ea"/>
                <a:cs typeface="+mn-cs"/>
              </a:rPr>
              <a:t>2048</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億人を割って</a:t>
            </a:r>
            <a:r>
              <a:rPr kumimoji="1" lang="en-US" altLang="ja-JP" sz="1200" kern="1200" dirty="0">
                <a:solidFill>
                  <a:schemeClr val="tx1"/>
                </a:solidFill>
                <a:effectLst/>
                <a:latin typeface="+mn-lt"/>
                <a:ea typeface="+mn-ea"/>
                <a:cs typeface="+mn-cs"/>
              </a:rPr>
              <a:t>9,913</a:t>
            </a:r>
            <a:r>
              <a:rPr kumimoji="1" lang="ja-JP" altLang="ja-JP" sz="1200" kern="1200" dirty="0">
                <a:solidFill>
                  <a:schemeClr val="tx1"/>
                </a:solidFill>
                <a:effectLst/>
                <a:latin typeface="+mn-lt"/>
                <a:ea typeface="+mn-ea"/>
                <a:cs typeface="+mn-cs"/>
              </a:rPr>
              <a:t>万人となり、</a:t>
            </a:r>
            <a:r>
              <a:rPr kumimoji="1" lang="en-US" altLang="ja-JP" sz="1200" kern="1200" dirty="0">
                <a:solidFill>
                  <a:schemeClr val="tx1"/>
                </a:solidFill>
                <a:effectLst/>
                <a:latin typeface="+mn-lt"/>
                <a:ea typeface="+mn-ea"/>
                <a:cs typeface="+mn-cs"/>
              </a:rPr>
              <a:t>2060</a:t>
            </a:r>
            <a:r>
              <a:rPr kumimoji="1" lang="ja-JP" altLang="ja-JP" sz="1200" kern="1200" dirty="0">
                <a:solidFill>
                  <a:schemeClr val="tx1"/>
                </a:solidFill>
                <a:effectLst/>
                <a:latin typeface="+mn-lt"/>
                <a:ea typeface="+mn-ea"/>
                <a:cs typeface="+mn-cs"/>
              </a:rPr>
              <a:t>年（平成</a:t>
            </a:r>
            <a:r>
              <a:rPr kumimoji="1" lang="en-US" altLang="ja-JP" sz="1200" kern="1200" dirty="0">
                <a:solidFill>
                  <a:schemeClr val="tx1"/>
                </a:solidFill>
                <a:effectLst/>
                <a:latin typeface="+mn-lt"/>
                <a:ea typeface="+mn-ea"/>
                <a:cs typeface="+mn-cs"/>
              </a:rPr>
              <a:t>72</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8,674</a:t>
            </a:r>
            <a:r>
              <a:rPr kumimoji="1" lang="ja-JP" altLang="ja-JP" sz="1200" kern="1200" dirty="0">
                <a:solidFill>
                  <a:schemeClr val="tx1"/>
                </a:solidFill>
                <a:effectLst/>
                <a:latin typeface="+mn-lt"/>
                <a:ea typeface="+mn-ea"/>
                <a:cs typeface="+mn-cs"/>
              </a:rPr>
              <a:t>万人になるものと見込まれています。また、生産年齢人口（</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64</a:t>
            </a:r>
            <a:r>
              <a:rPr kumimoji="1" lang="ja-JP" altLang="ja-JP" sz="1200" kern="1200" dirty="0">
                <a:solidFill>
                  <a:schemeClr val="tx1"/>
                </a:solidFill>
                <a:effectLst/>
                <a:latin typeface="+mn-lt"/>
                <a:ea typeface="+mn-ea"/>
                <a:cs typeface="+mn-cs"/>
              </a:rPr>
              <a:t>歳の人口）は</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63.8</a:t>
            </a:r>
            <a:r>
              <a:rPr kumimoji="1" lang="ja-JP" altLang="ja-JP" sz="1200" kern="1200" dirty="0">
                <a:solidFill>
                  <a:schemeClr val="tx1"/>
                </a:solidFill>
                <a:effectLst/>
                <a:latin typeface="+mn-lt"/>
                <a:ea typeface="+mn-ea"/>
                <a:cs typeface="+mn-cs"/>
              </a:rPr>
              <a:t>％から減少を続け、</a:t>
            </a:r>
            <a:r>
              <a:rPr kumimoji="1" lang="en-US" altLang="ja-JP" sz="1200" kern="1200" dirty="0">
                <a:solidFill>
                  <a:schemeClr val="tx1"/>
                </a:solidFill>
                <a:effectLst/>
                <a:latin typeface="+mn-lt"/>
                <a:ea typeface="+mn-ea"/>
                <a:cs typeface="+mn-cs"/>
              </a:rPr>
              <a:t>2017</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60</a:t>
            </a:r>
            <a:r>
              <a:rPr kumimoji="1" lang="ja-JP" altLang="ja-JP" sz="1200" kern="1200" dirty="0">
                <a:solidFill>
                  <a:schemeClr val="tx1"/>
                </a:solidFill>
                <a:effectLst/>
                <a:latin typeface="+mn-lt"/>
                <a:ea typeface="+mn-ea"/>
                <a:cs typeface="+mn-cs"/>
              </a:rPr>
              <a:t>％台を割った後、</a:t>
            </a:r>
            <a:r>
              <a:rPr kumimoji="1" lang="en-US" altLang="ja-JP" sz="1200" kern="1200" dirty="0">
                <a:solidFill>
                  <a:schemeClr val="tx1"/>
                </a:solidFill>
                <a:effectLst/>
                <a:latin typeface="+mn-lt"/>
                <a:ea typeface="+mn-ea"/>
                <a:cs typeface="+mn-cs"/>
              </a:rPr>
              <a:t>2060</a:t>
            </a:r>
            <a:r>
              <a:rPr kumimoji="1" lang="ja-JP" altLang="ja-JP" sz="1200" kern="1200" dirty="0">
                <a:solidFill>
                  <a:schemeClr val="tx1"/>
                </a:solidFill>
                <a:effectLst/>
                <a:latin typeface="+mn-lt"/>
                <a:ea typeface="+mn-ea"/>
                <a:cs typeface="+mn-cs"/>
              </a:rPr>
              <a:t>年年には</a:t>
            </a:r>
            <a:r>
              <a:rPr kumimoji="1" lang="en-US" altLang="ja-JP" sz="1200" kern="1200" dirty="0">
                <a:solidFill>
                  <a:schemeClr val="tx1"/>
                </a:solidFill>
                <a:effectLst/>
                <a:latin typeface="+mn-lt"/>
                <a:ea typeface="+mn-ea"/>
                <a:cs typeface="+mn-cs"/>
              </a:rPr>
              <a:t>50.9</a:t>
            </a:r>
            <a:r>
              <a:rPr kumimoji="1" lang="ja-JP" altLang="ja-JP" sz="1200" kern="1200" dirty="0">
                <a:solidFill>
                  <a:schemeClr val="tx1"/>
                </a:solidFill>
                <a:effectLst/>
                <a:latin typeface="+mn-lt"/>
                <a:ea typeface="+mn-ea"/>
                <a:cs typeface="+mn-cs"/>
              </a:rPr>
              <a:t>％になるとなるのに対し、高齢人口（</a:t>
            </a:r>
            <a:r>
              <a:rPr kumimoji="1" lang="en-US" altLang="ja-JP" sz="1200" kern="1200" dirty="0">
                <a:solidFill>
                  <a:schemeClr val="tx1"/>
                </a:solidFill>
                <a:effectLst/>
                <a:latin typeface="+mn-lt"/>
                <a:ea typeface="+mn-ea"/>
                <a:cs typeface="+mn-cs"/>
              </a:rPr>
              <a:t>65</a:t>
            </a:r>
            <a:r>
              <a:rPr kumimoji="1" lang="ja-JP" altLang="ja-JP" sz="1200" kern="1200" dirty="0">
                <a:solidFill>
                  <a:schemeClr val="tx1"/>
                </a:solidFill>
                <a:effectLst/>
                <a:latin typeface="+mn-lt"/>
                <a:ea typeface="+mn-ea"/>
                <a:cs typeface="+mn-cs"/>
              </a:rPr>
              <a:t>歳以上の人口）は、</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2,948</a:t>
            </a:r>
            <a:r>
              <a:rPr kumimoji="1" lang="ja-JP" altLang="ja-JP" sz="1200" kern="1200" dirty="0">
                <a:solidFill>
                  <a:schemeClr val="tx1"/>
                </a:solidFill>
                <a:effectLst/>
                <a:latin typeface="+mn-lt"/>
                <a:ea typeface="+mn-ea"/>
                <a:cs typeface="+mn-cs"/>
              </a:rPr>
              <a:t>万人から、</a:t>
            </a:r>
            <a:r>
              <a:rPr kumimoji="1" lang="en-US" altLang="ja-JP" sz="1200" kern="1200" dirty="0">
                <a:solidFill>
                  <a:schemeClr val="tx1"/>
                </a:solidFill>
                <a:effectLst/>
                <a:latin typeface="+mn-lt"/>
                <a:ea typeface="+mn-ea"/>
                <a:cs typeface="+mn-cs"/>
              </a:rPr>
              <a:t>2042</a:t>
            </a:r>
            <a:r>
              <a:rPr kumimoji="1" lang="ja-JP" altLang="ja-JP" sz="1200" kern="1200" dirty="0">
                <a:solidFill>
                  <a:schemeClr val="tx1"/>
                </a:solidFill>
                <a:effectLst/>
                <a:latin typeface="+mn-lt"/>
                <a:ea typeface="+mn-ea"/>
                <a:cs typeface="+mn-cs"/>
              </a:rPr>
              <a:t>年に</a:t>
            </a:r>
            <a:r>
              <a:rPr kumimoji="1" lang="en-US" altLang="ja-JP" sz="1200" kern="1200" dirty="0">
                <a:solidFill>
                  <a:schemeClr val="tx1"/>
                </a:solidFill>
                <a:effectLst/>
                <a:latin typeface="+mn-lt"/>
                <a:ea typeface="+mn-ea"/>
                <a:cs typeface="+mn-cs"/>
              </a:rPr>
              <a:t>3,878</a:t>
            </a:r>
            <a:r>
              <a:rPr kumimoji="1" lang="ja-JP" altLang="ja-JP" sz="1200" kern="1200" dirty="0">
                <a:solidFill>
                  <a:schemeClr val="tx1"/>
                </a:solidFill>
                <a:effectLst/>
                <a:latin typeface="+mn-lt"/>
                <a:ea typeface="+mn-ea"/>
                <a:cs typeface="+mn-cs"/>
              </a:rPr>
              <a:t>万人とピークを迎え、その後は一貫して減少に転じ、</a:t>
            </a:r>
            <a:r>
              <a:rPr kumimoji="1" lang="en-US" altLang="ja-JP" sz="1200" kern="1200" dirty="0">
                <a:solidFill>
                  <a:schemeClr val="tx1"/>
                </a:solidFill>
                <a:effectLst/>
                <a:latin typeface="+mn-lt"/>
                <a:ea typeface="+mn-ea"/>
                <a:cs typeface="+mn-cs"/>
              </a:rPr>
              <a:t>2060</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3,464</a:t>
            </a:r>
            <a:r>
              <a:rPr kumimoji="1" lang="ja-JP" altLang="ja-JP" sz="1200" kern="1200" dirty="0">
                <a:solidFill>
                  <a:schemeClr val="tx1"/>
                </a:solidFill>
                <a:effectLst/>
                <a:latin typeface="+mn-lt"/>
                <a:ea typeface="+mn-ea"/>
                <a:cs typeface="+mn-cs"/>
              </a:rPr>
              <a:t>万人となります。そのため、高齢化率（高齢人口の総人口に対する割合）は</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23.0</a:t>
            </a:r>
            <a:r>
              <a:rPr kumimoji="1" lang="ja-JP" altLang="ja-JP" sz="1200" kern="1200" dirty="0">
                <a:solidFill>
                  <a:schemeClr val="tx1"/>
                </a:solidFill>
                <a:effectLst/>
                <a:latin typeface="+mn-lt"/>
                <a:ea typeface="+mn-ea"/>
                <a:cs typeface="+mn-cs"/>
              </a:rPr>
              <a:t>％から、</a:t>
            </a:r>
            <a:r>
              <a:rPr kumimoji="1" lang="en-US" altLang="ja-JP" sz="1200" kern="1200" dirty="0">
                <a:solidFill>
                  <a:schemeClr val="tx1"/>
                </a:solidFill>
                <a:effectLst/>
                <a:latin typeface="+mn-lt"/>
                <a:ea typeface="+mn-ea"/>
                <a:cs typeface="+mn-cs"/>
              </a:rPr>
              <a:t>2013</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25.1</a:t>
            </a:r>
            <a:r>
              <a:rPr kumimoji="1" lang="ja-JP" altLang="ja-JP" sz="1200" kern="1200" dirty="0">
                <a:solidFill>
                  <a:schemeClr val="tx1"/>
                </a:solidFill>
                <a:effectLst/>
                <a:latin typeface="+mn-lt"/>
                <a:ea typeface="+mn-ea"/>
                <a:cs typeface="+mn-cs"/>
              </a:rPr>
              <a:t>％で</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人に</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人を上回り、</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年後の</a:t>
            </a:r>
            <a:r>
              <a:rPr kumimoji="1" lang="en-US" altLang="ja-JP" sz="1200" kern="1200" dirty="0">
                <a:solidFill>
                  <a:schemeClr val="tx1"/>
                </a:solidFill>
                <a:effectLst/>
                <a:latin typeface="+mn-lt"/>
                <a:ea typeface="+mn-ea"/>
                <a:cs typeface="+mn-cs"/>
              </a:rPr>
              <a:t>2060</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39.9</a:t>
            </a:r>
            <a:r>
              <a:rPr kumimoji="1" lang="ja-JP" altLang="ja-JP" sz="1200" kern="1200" dirty="0">
                <a:solidFill>
                  <a:schemeClr val="tx1"/>
                </a:solidFill>
                <a:effectLst/>
                <a:latin typeface="+mn-lt"/>
                <a:ea typeface="+mn-ea"/>
                <a:cs typeface="+mn-cs"/>
              </a:rPr>
              <a:t>％、すなわち</a:t>
            </a:r>
            <a:r>
              <a:rPr kumimoji="1" lang="en-US" altLang="ja-JP" sz="1200" kern="1200" dirty="0">
                <a:solidFill>
                  <a:schemeClr val="tx1"/>
                </a:solidFill>
                <a:effectLst/>
                <a:latin typeface="+mn-lt"/>
                <a:ea typeface="+mn-ea"/>
                <a:cs typeface="+mn-cs"/>
              </a:rPr>
              <a:t>2.5</a:t>
            </a:r>
            <a:r>
              <a:rPr kumimoji="1" lang="ja-JP" altLang="ja-JP" sz="1200" kern="1200" dirty="0">
                <a:solidFill>
                  <a:schemeClr val="tx1"/>
                </a:solidFill>
                <a:effectLst/>
                <a:latin typeface="+mn-lt"/>
                <a:ea typeface="+mn-ea"/>
                <a:cs typeface="+mn-cs"/>
              </a:rPr>
              <a:t>人に</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人が</a:t>
            </a:r>
            <a:r>
              <a:rPr kumimoji="1" lang="en-US" altLang="ja-JP" sz="1200" kern="1200" dirty="0">
                <a:solidFill>
                  <a:schemeClr val="tx1"/>
                </a:solidFill>
                <a:effectLst/>
                <a:latin typeface="+mn-lt"/>
                <a:ea typeface="+mn-ea"/>
                <a:cs typeface="+mn-cs"/>
              </a:rPr>
              <a:t>65</a:t>
            </a:r>
            <a:r>
              <a:rPr kumimoji="1" lang="ja-JP" altLang="ja-JP" sz="1200" kern="1200" dirty="0">
                <a:solidFill>
                  <a:schemeClr val="tx1"/>
                </a:solidFill>
                <a:effectLst/>
                <a:latin typeface="+mn-lt"/>
                <a:ea typeface="+mn-ea"/>
                <a:cs typeface="+mn-cs"/>
              </a:rPr>
              <a:t>歳以上となることが見込まれているのです。このような働き手の減少は経済や福利厚生の維持を困難にします。</a:t>
            </a:r>
          </a:p>
          <a:p>
            <a:r>
              <a:rPr kumimoji="1" lang="ja-JP" altLang="ja-JP" sz="1200" kern="1200" dirty="0">
                <a:solidFill>
                  <a:schemeClr val="tx1"/>
                </a:solidFill>
                <a:effectLst/>
                <a:latin typeface="+mn-lt"/>
                <a:ea typeface="+mn-ea"/>
                <a:cs typeface="+mn-cs"/>
              </a:rPr>
              <a:t>低い労働生産性</a:t>
            </a:r>
          </a:p>
          <a:p>
            <a:r>
              <a:rPr kumimoji="1" lang="ja-JP" altLang="ja-JP" sz="1200" kern="1200" dirty="0">
                <a:solidFill>
                  <a:schemeClr val="tx1"/>
                </a:solidFill>
                <a:effectLst/>
                <a:latin typeface="+mn-lt"/>
                <a:ea typeface="+mn-ea"/>
                <a:cs typeface="+mn-cs"/>
              </a:rPr>
              <a:t>日本生産性本部は、主要先進</a:t>
            </a:r>
            <a:r>
              <a:rPr kumimoji="1" lang="en-US" altLang="ja-JP" sz="1200" kern="1200" dirty="0">
                <a:solidFill>
                  <a:schemeClr val="tx1"/>
                </a:solidFill>
                <a:effectLst/>
                <a:latin typeface="+mn-lt"/>
                <a:ea typeface="+mn-ea"/>
                <a:cs typeface="+mn-cs"/>
              </a:rPr>
              <a:t>35</a:t>
            </a:r>
            <a:r>
              <a:rPr kumimoji="1" lang="ja-JP" altLang="ja-JP" sz="1200" kern="1200" dirty="0">
                <a:solidFill>
                  <a:schemeClr val="tx1"/>
                </a:solidFill>
                <a:effectLst/>
                <a:latin typeface="+mn-lt"/>
                <a:ea typeface="+mn-ea"/>
                <a:cs typeface="+mn-cs"/>
              </a:rPr>
              <a:t>カ国で構成される</a:t>
            </a:r>
            <a:r>
              <a:rPr kumimoji="1" lang="en-US" altLang="ja-JP" sz="1200" kern="1200" dirty="0">
                <a:solidFill>
                  <a:schemeClr val="tx1"/>
                </a:solidFill>
                <a:effectLst/>
                <a:latin typeface="+mn-lt"/>
                <a:ea typeface="+mn-ea"/>
                <a:cs typeface="+mn-cs"/>
              </a:rPr>
              <a:t>OECD</a:t>
            </a:r>
            <a:r>
              <a:rPr kumimoji="1" lang="ja-JP" altLang="ja-JP" sz="1200" kern="1200" dirty="0">
                <a:solidFill>
                  <a:schemeClr val="tx1"/>
                </a:solidFill>
                <a:effectLst/>
                <a:latin typeface="+mn-lt"/>
                <a:ea typeface="+mn-ea"/>
                <a:cs typeface="+mn-cs"/>
              </a:rPr>
              <a:t>加盟諸国の「</a:t>
            </a:r>
            <a:r>
              <a:rPr kumimoji="1" lang="en-US" altLang="ja-JP" sz="1200" kern="1200" dirty="0">
                <a:solidFill>
                  <a:schemeClr val="tx1"/>
                </a:solidFill>
                <a:effectLst/>
                <a:latin typeface="+mn-lt"/>
                <a:ea typeface="+mn-ea"/>
                <a:cs typeface="+mn-cs"/>
              </a:rPr>
              <a:t>2015</a:t>
            </a:r>
            <a:r>
              <a:rPr kumimoji="1" lang="ja-JP" altLang="ja-JP" sz="1200" kern="1200" dirty="0">
                <a:solidFill>
                  <a:schemeClr val="tx1"/>
                </a:solidFill>
                <a:effectLst/>
                <a:latin typeface="+mn-lt"/>
                <a:ea typeface="+mn-ea"/>
                <a:cs typeface="+mn-cs"/>
              </a:rPr>
              <a:t>年の就業者数（または就業者数</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労働時間）</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人あたりの</a:t>
            </a:r>
            <a:r>
              <a:rPr kumimoji="1" lang="en-US" altLang="ja-JP" sz="1200" kern="1200" dirty="0">
                <a:solidFill>
                  <a:schemeClr val="tx1"/>
                </a:solidFill>
                <a:effectLst/>
                <a:latin typeface="+mn-lt"/>
                <a:ea typeface="+mn-ea"/>
                <a:cs typeface="+mn-cs"/>
              </a:rPr>
              <a:t>GDP</a:t>
            </a:r>
            <a:r>
              <a:rPr kumimoji="1" lang="ja-JP" altLang="ja-JP" sz="1200" kern="1200" dirty="0">
                <a:solidFill>
                  <a:schemeClr val="tx1"/>
                </a:solidFill>
                <a:effectLst/>
                <a:latin typeface="+mn-lt"/>
                <a:ea typeface="+mn-ea"/>
                <a:cs typeface="+mn-cs"/>
              </a:rPr>
              <a:t>」（通称：国民経済生産性）を「労働生産性」と定義し、諸外国と比較した結果を発表しています。これによりますと、米国は</a:t>
            </a:r>
            <a:r>
              <a:rPr kumimoji="1" lang="en-US" altLang="ja-JP" sz="1200" kern="1200" dirty="0">
                <a:solidFill>
                  <a:schemeClr val="tx1"/>
                </a:solidFill>
                <a:effectLst/>
                <a:latin typeface="+mn-lt"/>
                <a:ea typeface="+mn-ea"/>
                <a:cs typeface="+mn-cs"/>
              </a:rPr>
              <a:t>121,187</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位、フランスは</a:t>
            </a:r>
            <a:r>
              <a:rPr kumimoji="1" lang="en-US" altLang="ja-JP" sz="1200" kern="1200" dirty="0">
                <a:solidFill>
                  <a:schemeClr val="tx1"/>
                </a:solidFill>
                <a:effectLst/>
                <a:latin typeface="+mn-lt"/>
                <a:ea typeface="+mn-ea"/>
                <a:cs typeface="+mn-cs"/>
              </a:rPr>
              <a:t>100,202</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7</a:t>
            </a:r>
            <a:r>
              <a:rPr kumimoji="1" lang="ja-JP" altLang="ja-JP" sz="1200" kern="1200" dirty="0">
                <a:solidFill>
                  <a:schemeClr val="tx1"/>
                </a:solidFill>
                <a:effectLst/>
                <a:latin typeface="+mn-lt"/>
                <a:ea typeface="+mn-ea"/>
                <a:cs typeface="+mn-cs"/>
              </a:rPr>
              <a:t>位、イタリア</a:t>
            </a:r>
            <a:r>
              <a:rPr kumimoji="1" lang="en-US" altLang="ja-JP" sz="1200" kern="1200" dirty="0">
                <a:solidFill>
                  <a:schemeClr val="tx1"/>
                </a:solidFill>
                <a:effectLst/>
                <a:latin typeface="+mn-lt"/>
                <a:ea typeface="+mn-ea"/>
                <a:cs typeface="+mn-cs"/>
              </a:rPr>
              <a:t>97,516</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位、ドイツは</a:t>
            </a:r>
            <a:r>
              <a:rPr kumimoji="1" lang="en-US" altLang="ja-JP" sz="1200" kern="1200" dirty="0">
                <a:solidFill>
                  <a:schemeClr val="tx1"/>
                </a:solidFill>
                <a:effectLst/>
                <a:latin typeface="+mn-lt"/>
                <a:ea typeface="+mn-ea"/>
                <a:cs typeface="+mn-cs"/>
              </a:rPr>
              <a:t>95,921</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12</a:t>
            </a:r>
            <a:r>
              <a:rPr kumimoji="1" lang="ja-JP" altLang="ja-JP" sz="1200" kern="1200" dirty="0">
                <a:solidFill>
                  <a:schemeClr val="tx1"/>
                </a:solidFill>
                <a:effectLst/>
                <a:latin typeface="+mn-lt"/>
                <a:ea typeface="+mn-ea"/>
                <a:cs typeface="+mn-cs"/>
              </a:rPr>
              <a:t>位、カナダ</a:t>
            </a:r>
            <a:r>
              <a:rPr kumimoji="1" lang="en-US" altLang="ja-JP" sz="1200" kern="1200" dirty="0">
                <a:solidFill>
                  <a:schemeClr val="tx1"/>
                </a:solidFill>
                <a:effectLst/>
                <a:latin typeface="+mn-lt"/>
                <a:ea typeface="+mn-ea"/>
                <a:cs typeface="+mn-cs"/>
              </a:rPr>
              <a:t>88,518</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17</a:t>
            </a:r>
            <a:r>
              <a:rPr kumimoji="1" lang="ja-JP" altLang="ja-JP" sz="1200" kern="1200" dirty="0">
                <a:solidFill>
                  <a:schemeClr val="tx1"/>
                </a:solidFill>
                <a:effectLst/>
                <a:latin typeface="+mn-lt"/>
                <a:ea typeface="+mn-ea"/>
                <a:cs typeface="+mn-cs"/>
              </a:rPr>
              <a:t>位、英国は</a:t>
            </a:r>
            <a:r>
              <a:rPr kumimoji="1" lang="en-US" altLang="ja-JP" sz="1200" kern="1200" dirty="0">
                <a:solidFill>
                  <a:schemeClr val="tx1"/>
                </a:solidFill>
                <a:effectLst/>
                <a:latin typeface="+mn-lt"/>
                <a:ea typeface="+mn-ea"/>
                <a:cs typeface="+mn-cs"/>
              </a:rPr>
              <a:t>86,490</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18</a:t>
            </a:r>
            <a:r>
              <a:rPr kumimoji="1" lang="ja-JP" altLang="ja-JP" sz="1200" kern="1200" dirty="0">
                <a:solidFill>
                  <a:schemeClr val="tx1"/>
                </a:solidFill>
                <a:effectLst/>
                <a:latin typeface="+mn-lt"/>
                <a:ea typeface="+mn-ea"/>
                <a:cs typeface="+mn-cs"/>
              </a:rPr>
              <a:t>位、日本は</a:t>
            </a:r>
            <a:r>
              <a:rPr kumimoji="1" lang="en-US" altLang="ja-JP" sz="1200" kern="1200" dirty="0">
                <a:solidFill>
                  <a:schemeClr val="tx1"/>
                </a:solidFill>
                <a:effectLst/>
                <a:latin typeface="+mn-lt"/>
                <a:ea typeface="+mn-ea"/>
                <a:cs typeface="+mn-cs"/>
              </a:rPr>
              <a:t>74,315</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22</a:t>
            </a:r>
            <a:r>
              <a:rPr kumimoji="1" lang="ja-JP" altLang="ja-JP" sz="1200" kern="1200" dirty="0">
                <a:solidFill>
                  <a:schemeClr val="tx1"/>
                </a:solidFill>
                <a:effectLst/>
                <a:latin typeface="+mn-lt"/>
                <a:ea typeface="+mn-ea"/>
                <a:cs typeface="+mn-cs"/>
              </a:rPr>
              <a:t>位となり、日本は</a:t>
            </a:r>
            <a:r>
              <a:rPr kumimoji="1" lang="en-US" altLang="ja-JP" sz="1200" kern="1200" dirty="0">
                <a:solidFill>
                  <a:schemeClr val="tx1"/>
                </a:solidFill>
                <a:effectLst/>
                <a:latin typeface="+mn-lt"/>
                <a:ea typeface="+mn-ea"/>
                <a:cs typeface="+mn-cs"/>
              </a:rPr>
              <a:t>G7</a:t>
            </a:r>
            <a:r>
              <a:rPr kumimoji="1" lang="ja-JP" altLang="ja-JP" sz="1200" kern="1200" dirty="0">
                <a:solidFill>
                  <a:schemeClr val="tx1"/>
                </a:solidFill>
                <a:effectLst/>
                <a:latin typeface="+mn-lt"/>
                <a:ea typeface="+mn-ea"/>
                <a:cs typeface="+mn-cs"/>
              </a:rPr>
              <a:t>中最下位になります。働き手が減少するにもかかわらず、労働生産性が低いままでは、日本の社会基盤が維持できません。改善すべき余地は大いにあるでしょう。</a:t>
            </a:r>
          </a:p>
          <a:p>
            <a:r>
              <a:rPr kumimoji="1" lang="ja-JP" altLang="ja-JP" sz="1200" kern="1200" dirty="0">
                <a:solidFill>
                  <a:schemeClr val="tx1"/>
                </a:solidFill>
                <a:effectLst/>
                <a:latin typeface="+mn-lt"/>
                <a:ea typeface="+mn-ea"/>
                <a:cs typeface="+mn-cs"/>
              </a:rPr>
              <a:t>グローバル競争の激化</a:t>
            </a:r>
          </a:p>
          <a:p>
            <a:r>
              <a:rPr kumimoji="1" lang="ja-JP" altLang="ja-JP" sz="1200" kern="1200" dirty="0">
                <a:solidFill>
                  <a:schemeClr val="tx1"/>
                </a:solidFill>
                <a:effectLst/>
                <a:latin typeface="+mn-lt"/>
                <a:ea typeface="+mn-ea"/>
                <a:cs typeface="+mn-cs"/>
              </a:rPr>
              <a:t>新興国の急速な発展や最先端のテクノロジーを活かしたものづくり革命により、かつてないグローバルな競争環境に晒されています。また、かつて言われた六重苦（円高、重い法人税・社会保険料負担、経済連携協定の遅れ、柔軟性に欠ける労働市場、不合理な環境規制、電力供給不足・コスト高）は解消されつつあるとは言え、まだ多くの課題を抱えています。このような状況で国際的な競争力を確立してゆかなければなり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人工知能やロボットの活用は、このような社会課題の解決にとって、有効な手段になり得ると期待されているのです。</a:t>
            </a:r>
          </a:p>
          <a:p>
            <a:pPr lvl="0"/>
            <a:r>
              <a:rPr kumimoji="1" lang="ja-JP" altLang="ja-JP" sz="1200" kern="1200" dirty="0">
                <a:solidFill>
                  <a:schemeClr val="tx1"/>
                </a:solidFill>
                <a:effectLst/>
                <a:latin typeface="+mn-lt"/>
                <a:ea typeface="+mn-ea"/>
                <a:cs typeface="+mn-cs"/>
              </a:rPr>
              <a:t>少ない労働人口での社会・経済基盤の維持</a:t>
            </a:r>
          </a:p>
          <a:p>
            <a:pPr lvl="0"/>
            <a:r>
              <a:rPr kumimoji="1" lang="ja-JP" altLang="ja-JP" sz="1200" kern="1200" dirty="0">
                <a:solidFill>
                  <a:schemeClr val="tx1"/>
                </a:solidFill>
                <a:effectLst/>
                <a:latin typeface="+mn-lt"/>
                <a:ea typeface="+mn-ea"/>
                <a:cs typeface="+mn-cs"/>
              </a:rPr>
              <a:t>ワークライフバランスや賃金を犠牲にしない国際競争力の維持</a:t>
            </a:r>
          </a:p>
          <a:p>
            <a:pPr lvl="0"/>
            <a:r>
              <a:rPr kumimoji="1" lang="ja-JP" altLang="ja-JP" sz="1200" kern="1200" dirty="0">
                <a:solidFill>
                  <a:schemeClr val="tx1"/>
                </a:solidFill>
                <a:effectLst/>
                <a:latin typeface="+mn-lt"/>
                <a:ea typeface="+mn-ea"/>
                <a:cs typeface="+mn-cs"/>
              </a:rPr>
              <a:t>高い付加価値や差別化による産業競争力の向上</a:t>
            </a:r>
          </a:p>
          <a:p>
            <a:pPr lvl="0"/>
            <a:r>
              <a:rPr kumimoji="1" lang="ja-JP" altLang="ja-JP" sz="1200" kern="1200" dirty="0">
                <a:solidFill>
                  <a:schemeClr val="tx1"/>
                </a:solidFill>
                <a:effectLst/>
                <a:latin typeface="+mn-lt"/>
                <a:ea typeface="+mn-ea"/>
                <a:cs typeface="+mn-cs"/>
              </a:rPr>
              <a:t>過疎地での医療・福祉・生活支援などの社会課題を解決</a:t>
            </a:r>
          </a:p>
          <a:p>
            <a:pPr lvl="0"/>
            <a:r>
              <a:rPr kumimoji="1" lang="ja-JP" altLang="ja-JP" sz="1200" kern="1200" dirty="0">
                <a:solidFill>
                  <a:schemeClr val="tx1"/>
                </a:solidFill>
                <a:effectLst/>
                <a:latin typeface="+mn-lt"/>
                <a:ea typeface="+mn-ea"/>
                <a:cs typeface="+mn-cs"/>
              </a:rPr>
              <a:t>労働環境の改善と生活の質的向上　など</a:t>
            </a:r>
          </a:p>
          <a:p>
            <a:r>
              <a:rPr kumimoji="1" lang="ja-JP" altLang="ja-JP" sz="1200" kern="1200" dirty="0">
                <a:solidFill>
                  <a:schemeClr val="tx1"/>
                </a:solidFill>
                <a:effectLst/>
                <a:latin typeface="+mn-lt"/>
                <a:ea typeface="+mn-ea"/>
                <a:cs typeface="+mn-cs"/>
              </a:rPr>
              <a:t>人工知能やロボットの活用だけで、我が国が抱える社会課題の全てを解決できるわけではありませんが、大きな助けになることは間違えありません。</a:t>
            </a:r>
          </a:p>
          <a:p>
            <a:r>
              <a:rPr kumimoji="1" lang="ja-JP" altLang="ja-JP" sz="1200" kern="1200" dirty="0">
                <a:solidFill>
                  <a:schemeClr val="tx1"/>
                </a:solidFill>
                <a:effectLst/>
                <a:latin typeface="+mn-lt"/>
                <a:ea typeface="+mn-ea"/>
                <a:cs typeface="+mn-cs"/>
              </a:rPr>
              <a:t>人間の仕事を奪う「脅威」ととらえるのではなく、社会課題を解決するための「手段」として捉え、人間の働き方や役割を積極的に変えてゆくことで、その価値を引き出してゆくことが必要なのです。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125</a:t>
            </a:fld>
            <a:endParaRPr kumimoji="1" lang="ja-JP" altLang="en-US"/>
          </a:p>
        </p:txBody>
      </p:sp>
    </p:spTree>
    <p:extLst>
      <p:ext uri="{BB962C8B-B14F-4D97-AF65-F5344CB8AC3E}">
        <p14:creationId xmlns:p14="http://schemas.microsoft.com/office/powerpoint/2010/main" val="2840647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127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004786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マイクロサービス、コンテナ、サーバーレス、イベント・ドリブン、</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この５つの言葉が、これまでの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ビジネスの存続を難しくしてしまうかもしれません。それがどういうことかが分からないとすれば、</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ビジネスの置かれている危機的状況を理解できているとは言えません。</a:t>
            </a:r>
          </a:p>
          <a:p>
            <a:r>
              <a:rPr kumimoji="1" lang="ja-JP" altLang="ja-JP" sz="1200" kern="1200" dirty="0">
                <a:solidFill>
                  <a:schemeClr val="tx1"/>
                </a:solidFill>
                <a:effectLst/>
                <a:latin typeface="+mn-lt"/>
                <a:ea typeface="+mn-ea"/>
                <a:cs typeface="+mn-cs"/>
              </a:rPr>
              <a:t>「デジタル・トランスフォーメーション」という言葉を最近よく聞くようになりました。この言葉の本質を理解すれば、それが</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ビジネスにとって破壊的な影響をもたらすことだと理解できるはずです。</a:t>
            </a:r>
          </a:p>
          <a:p>
            <a:r>
              <a:rPr kumimoji="1" lang="ja-JP" altLang="ja-JP" sz="1200" kern="1200" dirty="0">
                <a:solidFill>
                  <a:schemeClr val="tx1"/>
                </a:solidFill>
                <a:effectLst/>
                <a:latin typeface="+mn-lt"/>
                <a:ea typeface="+mn-ea"/>
                <a:cs typeface="+mn-cs"/>
              </a:rPr>
              <a:t>前者の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は、インフラの構築や運用、アプリケーション開発を根本的に変えてしまう可能性があります。アプリケーション開発者は、インフラやその運用を気にせずにアプリケーションを開発できるようになり、業務ニーズの変更に即応できるようになるでしょう。</a:t>
            </a:r>
          </a:p>
          <a:p>
            <a:r>
              <a:rPr kumimoji="1" lang="ja-JP" altLang="ja-JP" sz="1200" kern="1200" dirty="0">
                <a:solidFill>
                  <a:schemeClr val="tx1"/>
                </a:solidFill>
                <a:effectLst/>
                <a:latin typeface="+mn-lt"/>
                <a:ea typeface="+mn-ea"/>
                <a:cs typeface="+mn-cs"/>
              </a:rPr>
              <a:t>ビジネス環境の不確実性がかつてなく高まっているいま、環境変化への即応力は経営の生命線です。同時に、ビジネスと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の一体化さらには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を前提とした新たなビジネス・モデルが、企業の競争力の源泉になりつつあります。そうなると、ビジネス環境の変化に即応するためには、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もまた即応できる俊敏さを持たなくてはなりません。それを支える手段のひとつが、この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つの言葉を組み合わせることで実現できます。</a:t>
            </a:r>
          </a:p>
          <a:p>
            <a:r>
              <a:rPr kumimoji="1" lang="ja-JP" altLang="ja-JP" sz="1200" kern="1200" dirty="0">
                <a:solidFill>
                  <a:schemeClr val="tx1"/>
                </a:solidFill>
                <a:effectLst/>
                <a:latin typeface="+mn-lt"/>
                <a:ea typeface="+mn-ea"/>
                <a:cs typeface="+mn-cs"/>
              </a:rPr>
              <a:t>アジャイル開発や</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も同じ文脈の中で捉える必要があるでしょう。つまり、両者は共に、</a:t>
            </a:r>
            <a:r>
              <a:rPr kumimoji="1" lang="ja-JP" altLang="ja-JP" sz="1200" b="1" u="sng" kern="1200" dirty="0">
                <a:solidFill>
                  <a:schemeClr val="tx1"/>
                </a:solidFill>
                <a:effectLst/>
                <a:latin typeface="+mn-lt"/>
                <a:ea typeface="+mn-ea"/>
                <a:cs typeface="+mn-cs"/>
              </a:rPr>
              <a:t>ビジネス環境の変化に即応し、ビジネスの成果に直接貢献するための取り組み</a:t>
            </a:r>
            <a:r>
              <a:rPr kumimoji="1" lang="ja-JP" altLang="ja-JP" sz="1200" kern="1200" dirty="0">
                <a:solidFill>
                  <a:schemeClr val="tx1"/>
                </a:solidFill>
                <a:effectLst/>
                <a:latin typeface="+mn-lt"/>
                <a:ea typeface="+mn-ea"/>
                <a:cs typeface="+mn-cs"/>
              </a:rPr>
              <a:t>だといえるでしょう。</a:t>
            </a:r>
          </a:p>
          <a:p>
            <a:r>
              <a:rPr kumimoji="1" lang="ja-JP" altLang="ja-JP" sz="1200" kern="1200" dirty="0">
                <a:solidFill>
                  <a:schemeClr val="tx1"/>
                </a:solidFill>
                <a:effectLst/>
                <a:latin typeface="+mn-lt"/>
                <a:ea typeface="+mn-ea"/>
                <a:cs typeface="+mn-cs"/>
              </a:rPr>
              <a:t>後者の「デジタル・トランスフォーメーション」の「トランスフォーム＝置き換えること、変換すること」の意味するところは、「人間が仕事をすることを前提にするビジネス・プロセス」から「機械やソフトウェアが仕事をすることを前提にするビジネス・プロセス」へ「トランスフォーム」することです。</a:t>
            </a:r>
          </a:p>
          <a:p>
            <a:r>
              <a:rPr kumimoji="1" lang="ja-JP" altLang="ja-JP" sz="1200" kern="1200" dirty="0">
                <a:solidFill>
                  <a:schemeClr val="tx1"/>
                </a:solidFill>
                <a:effectLst/>
                <a:latin typeface="+mn-lt"/>
                <a:ea typeface="+mn-ea"/>
                <a:cs typeface="+mn-cs"/>
              </a:rPr>
              <a:t>これまでは、人間が仕事をすることを前提に、業務プロセスは設計されていました。しかし、徹底して無駄や人的ミスを排除できる業務プロセスを作っても、人間が仕事をする以上、人間の持つ非合理性や労務的な制約を完全に排除することはできません。しかし、人間ではなく、一切の仕事を機械やソフトウェアだけで実現できるのであれば、このような制約から解放され、劇的な生産性や品質の向上を実現できます。</a:t>
            </a:r>
          </a:p>
          <a:p>
            <a:r>
              <a:rPr kumimoji="1" lang="ja-JP" altLang="ja-JP" sz="1200" kern="1200" dirty="0">
                <a:solidFill>
                  <a:schemeClr val="tx1"/>
                </a:solidFill>
                <a:effectLst/>
                <a:latin typeface="+mn-lt"/>
                <a:ea typeface="+mn-ea"/>
                <a:cs typeface="+mn-cs"/>
              </a:rPr>
              <a:t>かつて、そのようなことは非現実的なことでしたが、人工知能やロボット、</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クラウドの進化と普及と共に、その可能性が広がってきたのです。「デジタル・トランスフォーメーション」とは、そんな人間前提から機械やソフトウェア前提へと業務プロセスを転換することを意味する言葉です。</a:t>
            </a:r>
          </a:p>
          <a:p>
            <a:r>
              <a:rPr kumimoji="1" lang="ja-JP" altLang="ja-JP" sz="1200" kern="1200" dirty="0">
                <a:solidFill>
                  <a:schemeClr val="tx1"/>
                </a:solidFill>
                <a:effectLst/>
                <a:latin typeface="+mn-lt"/>
                <a:ea typeface="+mn-ea"/>
                <a:cs typeface="+mn-cs"/>
              </a:rPr>
              <a:t>この変化の最前線に立たされているのが</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ビジネスです。例えば、インフラ機器の販売や構築、運用は、クラウドや自動化に置き換えられつつあります。また、アプリケーションの開発は、先の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つの言葉やアジャイル開発／</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に代表されるように、スケーラビリティや俊敏さに重心が置かれ、手間のかかる構築や運用はクラウド・サービスに任せてしまうという流れが定着しつつあります。まさに、デジタルトランスフォーメーションの最前線で、この現実に向き合っているのです。</a:t>
            </a:r>
          </a:p>
          <a:p>
            <a:r>
              <a:rPr kumimoji="1" lang="ja-JP" altLang="ja-JP" sz="1200" kern="1200" dirty="0">
                <a:solidFill>
                  <a:schemeClr val="tx1"/>
                </a:solidFill>
                <a:effectLst/>
                <a:latin typeface="+mn-lt"/>
                <a:ea typeface="+mn-ea"/>
                <a:cs typeface="+mn-cs"/>
              </a:rPr>
              <a:t>「いつまで、いままでのやり方が通用するのでしょうか？」</a:t>
            </a:r>
          </a:p>
          <a:p>
            <a:r>
              <a:rPr kumimoji="1" lang="ja-JP" altLang="ja-JP" sz="1200" kern="1200" dirty="0">
                <a:solidFill>
                  <a:schemeClr val="tx1"/>
                </a:solidFill>
                <a:effectLst/>
                <a:latin typeface="+mn-lt"/>
                <a:ea typeface="+mn-ea"/>
                <a:cs typeface="+mn-cs"/>
              </a:rPr>
              <a:t>お客様が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求める価値はこれまでにも増して高まっています。この流れは、当面変わることはありません。それにもかかわらず、利益が伸びない、あるいは利益率が減少しているとすれば、これはもはや危機的状況と言えます。稼働率が上がっているのに利益率が下がっているとすれば、そのビジネスに付加価値が無いことを意味し、早晩、自動化やクラウドに置き換わってもおかしくありません。</a:t>
            </a:r>
          </a:p>
          <a:p>
            <a:r>
              <a:rPr kumimoji="1" lang="ja-JP" altLang="ja-JP" sz="1200" kern="1200" dirty="0">
                <a:solidFill>
                  <a:schemeClr val="tx1"/>
                </a:solidFill>
                <a:effectLst/>
                <a:latin typeface="+mn-lt"/>
                <a:ea typeface="+mn-ea"/>
                <a:cs typeface="+mn-cs"/>
              </a:rPr>
              <a:t>かつて、どんな田舎町にもレコード屋さんがありました。しかし、いつの間にか街の中からなくなってしまいました。音楽の需要は今も昔も旺盛です。しかし、レコードの需要はなくなってしまったのです。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の需要は無くならなくても、工数の需要はなくなってしまいます。そのことと重ねて考えてみてはどうでしょうか。いま、そんな時代の流れの只中にあるのです。</a:t>
            </a:r>
          </a:p>
          <a:p>
            <a:r>
              <a:rPr kumimoji="1" lang="ja-JP" altLang="ja-JP" sz="1200" kern="1200" dirty="0">
                <a:solidFill>
                  <a:schemeClr val="tx1"/>
                </a:solidFill>
                <a:effectLst/>
                <a:latin typeface="+mn-lt"/>
                <a:ea typeface="+mn-ea"/>
                <a:cs typeface="+mn-cs"/>
              </a:rPr>
              <a:t>過去の常識や成功モデルがいつまでも通用することがないことは、歴史を見れば明らかです。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に関わるビジネスは、その変化が極めて速く、また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の進化がこの変化を加速しています。そんな変化に追従し続けることは容易なことではありません。ただ、この変化が何処に向かってすすんでいるのかを知り、</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年後あるいは</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年後の常識に向けて手を打っているかどうかは、自らの未来にとって決定的な意味を持ちます。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を提案し構築する仕事は、お客様の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年後あるいは</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年後に責任を持つ仕事です。その当事者が、自分の未来に責任を持てないとすれば、お客様からも信頼を失うでしょう。そうなれば、ますます自らを厳しい状況に追い込んでしまうだけです。</a:t>
            </a:r>
          </a:p>
          <a:p>
            <a:r>
              <a:rPr kumimoji="1" lang="ja-JP" altLang="ja-JP" sz="1200" kern="1200" dirty="0">
                <a:solidFill>
                  <a:schemeClr val="tx1"/>
                </a:solidFill>
                <a:effectLst/>
                <a:latin typeface="+mn-lt"/>
                <a:ea typeface="+mn-ea"/>
                <a:cs typeface="+mn-cs"/>
              </a:rPr>
              <a:t>冒頭に示した「</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つの言葉」や「デジタル・トランスフォーメーション」だけではありません。いま</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置かれている状況は、明らかに非常識です。しかし、この非常識が常識と受けとめられるようになるには、さほど時間はかかりません。ならば、いち早くいまの非常識を自分たちの常識に変え、変化を先取りすることが、生き残りと発展の前提となるはず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132</a:t>
            </a:fld>
            <a:endParaRPr kumimoji="1" lang="ja-JP" altLang="en-US"/>
          </a:p>
        </p:txBody>
      </p:sp>
    </p:spTree>
    <p:extLst>
      <p:ext uri="{BB962C8B-B14F-4D97-AF65-F5344CB8AC3E}">
        <p14:creationId xmlns:p14="http://schemas.microsoft.com/office/powerpoint/2010/main" val="13076520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133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9598903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134</a:t>
            </a:fld>
            <a:endParaRPr kumimoji="1" lang="ja-JP" altLang="en-US"/>
          </a:p>
        </p:txBody>
      </p:sp>
    </p:spTree>
    <p:extLst>
      <p:ext uri="{BB962C8B-B14F-4D97-AF65-F5344CB8AC3E}">
        <p14:creationId xmlns:p14="http://schemas.microsoft.com/office/powerpoint/2010/main" val="35034733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従来は、作るべきシステム要件を「すべて」決めてから開発をスタートする「ウォーターフォール開発」が主流でしたが、このようなやり方では対応できない事態も増えてきました。そこで、注目されているのがアジャイル開発です。</a:t>
            </a:r>
          </a:p>
          <a:p>
            <a:r>
              <a:rPr kumimoji="1" lang="ja-JP" altLang="ja-JP" sz="1200" kern="1200" dirty="0">
                <a:solidFill>
                  <a:schemeClr val="tx1"/>
                </a:solidFill>
                <a:effectLst/>
                <a:latin typeface="+mn-lt"/>
                <a:ea typeface="+mn-ea"/>
                <a:cs typeface="+mn-cs"/>
              </a:rPr>
              <a:t>ウォーターフォールは、「全部作る」を前提とし、ユーザーの要求がすべて決まらなければ開発に着手できません。「かならず使う」、「使いそうだ」、「将来使うかもしれない」など全てを考慮し、推測を交えて仕様を固めてゆきます。</a:t>
            </a:r>
          </a:p>
          <a:p>
            <a:r>
              <a:rPr kumimoji="1" lang="ja-JP" altLang="ja-JP" sz="1200" kern="1200" dirty="0">
                <a:solidFill>
                  <a:schemeClr val="tx1"/>
                </a:solidFill>
                <a:effectLst/>
                <a:latin typeface="+mn-lt"/>
                <a:ea typeface="+mn-ea"/>
                <a:cs typeface="+mn-cs"/>
              </a:rPr>
              <a:t>開発は、機能単位ですすめてゆきます。</a:t>
            </a:r>
            <a:r>
              <a:rPr kumimoji="1" lang="ja-JP" altLang="ja-JP" sz="1200" b="1" u="sng" kern="1200" dirty="0">
                <a:solidFill>
                  <a:schemeClr val="tx1"/>
                </a:solidFill>
                <a:effectLst/>
                <a:latin typeface="+mn-lt"/>
                <a:ea typeface="+mn-ea"/>
                <a:cs typeface="+mn-cs"/>
              </a:rPr>
              <a:t>機能</a:t>
            </a:r>
            <a:r>
              <a:rPr kumimoji="1" lang="ja-JP" altLang="ja-JP" sz="1200" kern="1200" dirty="0">
                <a:solidFill>
                  <a:schemeClr val="tx1"/>
                </a:solidFill>
                <a:effectLst/>
                <a:latin typeface="+mn-lt"/>
                <a:ea typeface="+mn-ea"/>
                <a:cs typeface="+mn-cs"/>
              </a:rPr>
              <a:t>とは、入力画面、帳票印刷、集計など、一連の業務処理を実現する部品です。これらを手分けして作り、あとでつなぎ合わせて処理の流れを作ります。そのため、全ての機能が完成しつなぎ合わせるまでは、現場に使ってもらうことはできません。また、作り始めると途中での変更は難しく、すべてを完成させることが優先されます。変更や品質はコードを全部書き終えた最後に確認し、対応しなければなりません。</a:t>
            </a:r>
          </a:p>
          <a:p>
            <a:r>
              <a:rPr kumimoji="1" lang="ja-JP" altLang="ja-JP" sz="1200" kern="1200" dirty="0">
                <a:solidFill>
                  <a:schemeClr val="tx1"/>
                </a:solidFill>
                <a:effectLst/>
                <a:latin typeface="+mn-lt"/>
                <a:ea typeface="+mn-ea"/>
                <a:cs typeface="+mn-cs"/>
              </a:rPr>
              <a:t>一方、アジャイル開発は、「全部作らない」を前提とします。これが、ウォーターフォール開発と本質的に異なる点です。アジャイル開発は、「業務上必要性が高い</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を選別し、優先順位を決め、本当に使う業務プロセスだけを作る」という考え方です。</a:t>
            </a:r>
          </a:p>
          <a:p>
            <a:r>
              <a:rPr kumimoji="1" lang="ja-JP" altLang="ja-JP" sz="1200" kern="1200" dirty="0">
                <a:solidFill>
                  <a:schemeClr val="tx1"/>
                </a:solidFill>
                <a:effectLst/>
                <a:latin typeface="+mn-lt"/>
                <a:ea typeface="+mn-ea"/>
                <a:cs typeface="+mn-cs"/>
              </a:rPr>
              <a:t>ここでいう</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とは、「出荷指示のボタンを押せば、倉庫に出荷伝票が印刷出力される」、「経費精算帳票にデータを入力すれば、経理部門にデータが受け渡される」といったひとつの完結した業務の流れです。これを「業務を遂行するうえで重要度が高い」順番で優先順位を決め、順次開発してゆきます。「必要かどうかわからない」、「あったほうがいいかもしれない」は作りません。</a:t>
            </a:r>
          </a:p>
          <a:p>
            <a:r>
              <a:rPr kumimoji="1" lang="ja-JP" altLang="ja-JP" sz="1200" kern="1200" dirty="0">
                <a:solidFill>
                  <a:schemeClr val="tx1"/>
                </a:solidFill>
                <a:effectLst/>
                <a:latin typeface="+mn-lt"/>
                <a:ea typeface="+mn-ea"/>
                <a:cs typeface="+mn-cs"/>
              </a:rPr>
              <a:t>ひとつの業務プロセスは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週間程度で開発できる規模とし、おおよその工数と期間の見通しを立てて開発を始めます。そして、「反復型の開発（</a:t>
            </a:r>
            <a:r>
              <a:rPr kumimoji="1" lang="en-US" altLang="ja-JP" sz="1200" kern="1200" dirty="0">
                <a:solidFill>
                  <a:schemeClr val="tx1"/>
                </a:solidFill>
                <a:effectLst/>
                <a:latin typeface="+mn-lt"/>
                <a:ea typeface="+mn-ea"/>
                <a:cs typeface="+mn-cs"/>
              </a:rPr>
              <a:t>Iterative Development</a:t>
            </a:r>
            <a:r>
              <a:rPr kumimoji="1" lang="ja-JP" altLang="ja-JP" sz="1200" kern="1200" dirty="0">
                <a:solidFill>
                  <a:schemeClr val="tx1"/>
                </a:solidFill>
                <a:effectLst/>
                <a:latin typeface="+mn-lt"/>
                <a:ea typeface="+mn-ea"/>
                <a:cs typeface="+mn-cs"/>
              </a:rPr>
              <a:t>）」や「継続的インテグレーション（</a:t>
            </a:r>
            <a:r>
              <a:rPr kumimoji="1" lang="en-US" altLang="ja-JP" sz="1200" kern="1200" dirty="0">
                <a:solidFill>
                  <a:schemeClr val="tx1"/>
                </a:solidFill>
                <a:effectLst/>
                <a:latin typeface="+mn-lt"/>
                <a:ea typeface="+mn-ea"/>
                <a:cs typeface="+mn-cs"/>
              </a:rPr>
              <a:t>Continuous Integration</a:t>
            </a:r>
            <a:r>
              <a:rPr kumimoji="1" lang="ja-JP" altLang="ja-JP" sz="1200" kern="1200" dirty="0">
                <a:solidFill>
                  <a:schemeClr val="tx1"/>
                </a:solidFill>
                <a:effectLst/>
                <a:latin typeface="+mn-lt"/>
                <a:ea typeface="+mn-ea"/>
                <a:cs typeface="+mn-cs"/>
              </a:rPr>
              <a:t>）」という手段を使い、ビジネス・ニーズに即応しようとします。</a:t>
            </a: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そもそもアジャイル開発が生まれるきっかけは、</a:t>
            </a:r>
            <a:r>
              <a:rPr kumimoji="1" lang="en-US" altLang="ja-JP" sz="1200" kern="1200" dirty="0">
                <a:solidFill>
                  <a:schemeClr val="tx1"/>
                </a:solidFill>
                <a:effectLst/>
                <a:latin typeface="+mn-lt"/>
                <a:ea typeface="+mn-ea"/>
                <a:cs typeface="+mn-cs"/>
              </a:rPr>
              <a:t>1986</a:t>
            </a:r>
            <a:r>
              <a:rPr kumimoji="1" lang="ja-JP" altLang="ja-JP" sz="1200" kern="1200" dirty="0">
                <a:solidFill>
                  <a:schemeClr val="tx1"/>
                </a:solidFill>
                <a:effectLst/>
                <a:latin typeface="+mn-lt"/>
                <a:ea typeface="+mn-ea"/>
                <a:cs typeface="+mn-cs"/>
              </a:rPr>
              <a:t>年に日本の経営学者である野中郁次郎氏と竹内弘高氏が、日本の製造業の高い生産性と効率を研究した論文をハーバード・ビジネスレビュー誌に掲載したことにあります。それを読んだジェフ・サザーランド（</a:t>
            </a:r>
            <a:r>
              <a:rPr kumimoji="1" lang="en-US" altLang="ja-JP" sz="1200" kern="1200" dirty="0">
                <a:solidFill>
                  <a:schemeClr val="tx1"/>
                </a:solidFill>
                <a:effectLst/>
                <a:latin typeface="+mn-lt"/>
                <a:ea typeface="+mn-ea"/>
                <a:cs typeface="+mn-cs"/>
              </a:rPr>
              <a:t>Jeff Sutherland</a:t>
            </a:r>
            <a:r>
              <a:rPr kumimoji="1" lang="ja-JP" altLang="ja-JP" sz="1200" kern="1200" dirty="0">
                <a:solidFill>
                  <a:schemeClr val="tx1"/>
                </a:solidFill>
                <a:effectLst/>
                <a:latin typeface="+mn-lt"/>
                <a:ea typeface="+mn-ea"/>
                <a:cs typeface="+mn-cs"/>
              </a:rPr>
              <a:t>）氏らが、システム開発への適用を考え、</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半ばにアジャイル開発の方法論としてまとめました。ですから、アジャイル開発には、伝統的な日本の「ものづくり」にある、「不断の改善により、品質と生産性の向上を両立させる」という精神が、埋め込まれているといっても良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138</a:t>
            </a:fld>
            <a:endParaRPr kumimoji="1" lang="ja-JP" altLang="en-US"/>
          </a:p>
        </p:txBody>
      </p:sp>
    </p:spTree>
    <p:extLst>
      <p:ext uri="{BB962C8B-B14F-4D97-AF65-F5344CB8AC3E}">
        <p14:creationId xmlns:p14="http://schemas.microsoft.com/office/powerpoint/2010/main" val="23668552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139</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r>
              <a:rPr kumimoji="1" lang="ja-JP" altLang="ja-JP" sz="1200" kern="1200" dirty="0">
                <a:solidFill>
                  <a:schemeClr val="tx1"/>
                </a:solidFill>
                <a:effectLst/>
                <a:latin typeface="+mn-lt"/>
                <a:ea typeface="+mn-ea"/>
                <a:cs typeface="+mn-cs"/>
              </a:rPr>
              <a:t>アジャイル開発のメリットは次のようなことです。</a:t>
            </a:r>
          </a:p>
          <a:p>
            <a:pPr lvl="0"/>
            <a:r>
              <a:rPr kumimoji="1" lang="ja-JP" altLang="ja-JP" sz="1200" kern="1200" dirty="0">
                <a:solidFill>
                  <a:schemeClr val="tx1"/>
                </a:solidFill>
                <a:effectLst/>
                <a:latin typeface="+mn-lt"/>
                <a:ea typeface="+mn-ea"/>
                <a:cs typeface="+mn-cs"/>
              </a:rPr>
              <a:t>全て完成しなくても、できあがった業務プロセスから順次現場でデモを行い、実際に操作しながら使い勝手を確認してもらえる。文字や図で描いた紙の仕様書から想像するのではなく、直感的に善し悪しを判断できるので、改善のためのフィードバックが的確、迅速にできる。</a:t>
            </a:r>
          </a:p>
          <a:p>
            <a:pPr lvl="0"/>
            <a:r>
              <a:rPr kumimoji="1" lang="ja-JP" altLang="ja-JP" sz="1200" kern="1200" dirty="0">
                <a:solidFill>
                  <a:schemeClr val="tx1"/>
                </a:solidFill>
                <a:effectLst/>
                <a:latin typeface="+mn-lt"/>
                <a:ea typeface="+mn-ea"/>
                <a:cs typeface="+mn-cs"/>
              </a:rPr>
              <a:t>ビジネス上重要なプロセスから完成させ、</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単位で継続的にユーザーにリリースし検証してもらう。リリースのたびに前リースの修正とテストを重ねてゆくので、重要なところほど早い段階から繰り返し検証されるので、バグは徹底して潰される。開発後期になるほど業務プロセスの重要度が低くなるので、問題が生じても全体への影響は少なく、全体として、高品質なシステムができあがる。</a:t>
            </a:r>
          </a:p>
          <a:p>
            <a:pPr lvl="0"/>
            <a:r>
              <a:rPr kumimoji="1" lang="ja-JP" altLang="ja-JP" sz="1200" kern="1200" dirty="0">
                <a:solidFill>
                  <a:schemeClr val="tx1"/>
                </a:solidFill>
                <a:effectLst/>
                <a:latin typeface="+mn-lt"/>
                <a:ea typeface="+mn-ea"/>
                <a:cs typeface="+mn-cs"/>
              </a:rPr>
              <a:t>業務プロセス単位で作っているので、仕様の凍結は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週間。途中で仕様や優先順位が変わっても、まだ着手していない業務プロセスであれば、入れ替えることができ、変更要求に柔軟に対応できる。</a:t>
            </a:r>
          </a:p>
          <a:p>
            <a:r>
              <a:rPr kumimoji="1" lang="ja-JP" altLang="ja-JP" sz="1200" kern="1200" dirty="0">
                <a:solidFill>
                  <a:schemeClr val="tx1"/>
                </a:solidFill>
                <a:effectLst/>
                <a:latin typeface="+mn-lt"/>
                <a:ea typeface="+mn-ea"/>
                <a:cs typeface="+mn-cs"/>
              </a:rPr>
              <a:t>結果として、短期間、高品質で変更容易な開発が実現するのです。そんなアジャイル開発の狙いを整理すれば、次の３つになるでしょう。</a:t>
            </a:r>
          </a:p>
          <a:p>
            <a:pPr lvl="0"/>
            <a:r>
              <a:rPr kumimoji="1" lang="ja-JP" altLang="ja-JP" sz="1200" kern="1200" dirty="0">
                <a:solidFill>
                  <a:schemeClr val="tx1"/>
                </a:solidFill>
                <a:effectLst/>
                <a:latin typeface="+mn-lt"/>
                <a:ea typeface="+mn-ea"/>
                <a:cs typeface="+mn-cs"/>
              </a:rPr>
              <a:t>予測できない未来を推測で決めず、本当に使うシステムだけを作ることでムダな開発投資をしない。</a:t>
            </a:r>
          </a:p>
          <a:p>
            <a:pPr lvl="0"/>
            <a:r>
              <a:rPr kumimoji="1" lang="ja-JP" altLang="ja-JP" sz="1200" kern="1200" dirty="0">
                <a:solidFill>
                  <a:schemeClr val="tx1"/>
                </a:solidFill>
                <a:effectLst/>
                <a:latin typeface="+mn-lt"/>
                <a:ea typeface="+mn-ea"/>
                <a:cs typeface="+mn-cs"/>
              </a:rPr>
              <a:t>動く「現物」で確認しながら、現場が納得して使えるシステムを実現する。</a:t>
            </a:r>
          </a:p>
          <a:p>
            <a:pPr lvl="0"/>
            <a:r>
              <a:rPr kumimoji="1" lang="ja-JP" altLang="ja-JP" sz="1200" kern="1200" dirty="0">
                <a:solidFill>
                  <a:schemeClr val="tx1"/>
                </a:solidFill>
                <a:effectLst/>
                <a:latin typeface="+mn-lt"/>
                <a:ea typeface="+mn-ea"/>
                <a:cs typeface="+mn-cs"/>
              </a:rPr>
              <a:t>納得できる予算と期間の中で最善の機能と最高の品質を実現する。</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と一体化したビジネス」への比重が高まる中、</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のビジネス・ニーズへの即応力はこれまでにも増して重要になります。その意味からもアジャイル開発は注目されているのです。</a:t>
            </a:r>
            <a:r>
              <a:rPr lang="ja-JP" altLang="ja-JP" dirty="0">
                <a:effectLst/>
              </a:rPr>
              <a:t> </a:t>
            </a:r>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139</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23636172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141</a:t>
            </a:fld>
            <a:endParaRPr kumimoji="1" lang="ja-JP" altLang="en-US"/>
          </a:p>
        </p:txBody>
      </p:sp>
    </p:spTree>
    <p:extLst>
      <p:ext uri="{BB962C8B-B14F-4D97-AF65-F5344CB8AC3E}">
        <p14:creationId xmlns:p14="http://schemas.microsoft.com/office/powerpoint/2010/main" val="38539226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デジタル・テクノロジーの発展が、伝統的な仕事のあり方や社会の仕組みを根本的に変えてしまい、「限界費用ゼロ社会」のような新しいパラダイムを生みだす「現象」です。</a:t>
            </a:r>
          </a:p>
          <a:p>
            <a:r>
              <a:rPr kumimoji="1" lang="ja-JP" altLang="ja-JP" sz="1200" kern="1200" dirty="0">
                <a:solidFill>
                  <a:schemeClr val="tx1"/>
                </a:solidFill>
                <a:effectLst/>
                <a:latin typeface="+mn-lt"/>
                <a:ea typeface="+mn-ea"/>
                <a:cs typeface="+mn-cs"/>
              </a:rPr>
              <a:t>この大きな流れを押し戻すことはできません。ならば、この流れにしっかりと乗って、その実現を主導してゆくことで、私たちは新たな役割を切り拓いてゆくことができます。そのためには、</a:t>
            </a:r>
            <a:r>
              <a:rPr kumimoji="1" lang="ja-JP" altLang="ja-JP" sz="1200" b="1" kern="1200" dirty="0">
                <a:solidFill>
                  <a:schemeClr val="tx1"/>
                </a:solidFill>
                <a:effectLst/>
                <a:latin typeface="+mn-lt"/>
                <a:ea typeface="+mn-ea"/>
                <a:cs typeface="+mn-cs"/>
              </a:rPr>
              <a:t>デジタル･テクノロジーを駆使して、現場のニーズにジャスト・イン・タイムでビジネス･サービスを提供できる、組織や体制、ビジネス・プロセス、製品やサービスを実現</a:t>
            </a:r>
            <a:r>
              <a:rPr kumimoji="1" lang="ja-JP" altLang="ja-JP" sz="1200" kern="1200" dirty="0">
                <a:solidFill>
                  <a:schemeClr val="tx1"/>
                </a:solidFill>
                <a:effectLst/>
                <a:latin typeface="+mn-lt"/>
                <a:ea typeface="+mn-ea"/>
                <a:cs typeface="+mn-cs"/>
              </a:rPr>
              <a:t>しなくてはなりません。これにより、「製品やサービスをジャスト・イン・タイムで現場に提供できる</a:t>
            </a:r>
            <a:r>
              <a:rPr kumimoji="1" lang="ja-JP" altLang="ja-JP" sz="1200" b="1" u="sng" kern="1200" dirty="0">
                <a:solidFill>
                  <a:schemeClr val="tx1"/>
                </a:solidFill>
                <a:effectLst/>
                <a:latin typeface="+mn-lt"/>
                <a:ea typeface="+mn-ea"/>
                <a:cs typeface="+mn-cs"/>
              </a:rPr>
              <a:t>即応力」</a:t>
            </a:r>
            <a:r>
              <a:rPr kumimoji="1" lang="ja-JP" altLang="ja-JP" sz="1200" kern="1200" dirty="0">
                <a:solidFill>
                  <a:schemeClr val="tx1"/>
                </a:solidFill>
                <a:effectLst/>
                <a:latin typeface="+mn-lt"/>
                <a:ea typeface="+mn-ea"/>
                <a:cs typeface="+mn-cs"/>
              </a:rPr>
              <a:t>と「生産性・価格・期間などの常識を覆す</a:t>
            </a:r>
            <a:r>
              <a:rPr kumimoji="1" lang="ja-JP" altLang="ja-JP" sz="1200" b="1" u="sng" kern="1200" dirty="0">
                <a:solidFill>
                  <a:schemeClr val="tx1"/>
                </a:solidFill>
                <a:effectLst/>
                <a:latin typeface="+mn-lt"/>
                <a:ea typeface="+mn-ea"/>
                <a:cs typeface="+mn-cs"/>
              </a:rPr>
              <a:t>破壊力</a:t>
            </a:r>
            <a:r>
              <a:rPr kumimoji="1" lang="ja-JP" altLang="ja-JP" sz="1200" kern="1200" dirty="0">
                <a:solidFill>
                  <a:schemeClr val="tx1"/>
                </a:solidFill>
                <a:effectLst/>
                <a:latin typeface="+mn-lt"/>
                <a:ea typeface="+mn-ea"/>
                <a:cs typeface="+mn-cs"/>
              </a:rPr>
              <a:t>」を手に入れることができます。そのために、ヒトやモノに依存した仕組みではなく、ビジネスに関わるデータを全て捉え、それを解析し、最適解を見つけてビジネスを動かす「サイバー・フィジカル・システム（広義の</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）」が必要となります。</a:t>
            </a:r>
            <a:r>
              <a:rPr lang="ja-JP" altLang="ja-JP" dirty="0">
                <a:effectLst/>
              </a:rPr>
              <a:t> </a:t>
            </a:r>
            <a:endParaRPr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143</a:t>
            </a:fld>
            <a:endParaRPr kumimoji="1" lang="ja-JP" altLang="en-US"/>
          </a:p>
        </p:txBody>
      </p:sp>
    </p:spTree>
    <p:extLst>
      <p:ext uri="{BB962C8B-B14F-4D97-AF65-F5344CB8AC3E}">
        <p14:creationId xmlns:p14="http://schemas.microsoft.com/office/powerpoint/2010/main" val="7221813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補足説明</a:t>
            </a:r>
            <a:r>
              <a:rPr kumimoji="1" lang="en-US" altLang="ja-JP" sz="1200" kern="1200" dirty="0">
                <a:solidFill>
                  <a:schemeClr val="tx1"/>
                </a:solidFill>
                <a:effectLst/>
                <a:latin typeface="+mn-lt"/>
                <a:ea typeface="+mn-ea"/>
                <a:cs typeface="+mn-cs"/>
              </a:rPr>
              <a:t>】</a:t>
            </a:r>
          </a:p>
          <a:p>
            <a:pPr lvl="0"/>
            <a:r>
              <a:rPr kumimoji="1" lang="en-US" altLang="ja-JP" sz="1200" kern="1200" dirty="0" err="1">
                <a:solidFill>
                  <a:schemeClr val="tx1"/>
                </a:solidFill>
                <a:effectLst/>
                <a:latin typeface="+mn-lt"/>
                <a:ea typeface="+mn-ea"/>
                <a:cs typeface="+mn-cs"/>
              </a:rPr>
              <a:t>FaaS</a:t>
            </a:r>
            <a:r>
              <a:rPr kumimoji="1" lang="en-US" altLang="ja-JP" sz="1200" kern="1200" dirty="0">
                <a:solidFill>
                  <a:schemeClr val="tx1"/>
                </a:solidFill>
                <a:effectLst/>
                <a:latin typeface="+mn-lt"/>
                <a:ea typeface="+mn-ea"/>
                <a:cs typeface="+mn-cs"/>
              </a:rPr>
              <a:t>: Function as a Service </a:t>
            </a:r>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イベント・ドリブン方式でサービス（ある機能を実現するプログラム）のコードを書き、それを連携させるだけで、一連の業務処理を実行できるクラウド･サービス。</a:t>
            </a:r>
            <a:r>
              <a:rPr kumimoji="1" lang="en-US" altLang="ja-JP" sz="1200" kern="1200" dirty="0">
                <a:solidFill>
                  <a:schemeClr val="tx1"/>
                </a:solidFill>
                <a:effectLst/>
                <a:latin typeface="+mn-lt"/>
                <a:ea typeface="+mn-ea"/>
                <a:cs typeface="+mn-cs"/>
              </a:rPr>
              <a:t>AWS </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Google Cloud Functions</a:t>
            </a:r>
            <a:r>
              <a:rPr kumimoji="1" lang="ja-JP" altLang="ja-JP" sz="1200" kern="1200" dirty="0">
                <a:solidFill>
                  <a:schemeClr val="tx1"/>
                </a:solidFill>
                <a:effectLst/>
                <a:latin typeface="+mn-lt"/>
                <a:ea typeface="+mn-ea"/>
                <a:cs typeface="+mn-cs"/>
              </a:rPr>
              <a:t>などがある。</a:t>
            </a:r>
          </a:p>
          <a:p>
            <a:pPr lvl="0"/>
            <a:r>
              <a:rPr kumimoji="1" lang="en-US" altLang="ja-JP" sz="1200" kern="1200" dirty="0">
                <a:solidFill>
                  <a:schemeClr val="tx1"/>
                </a:solidFill>
                <a:effectLst/>
                <a:latin typeface="+mn-lt"/>
                <a:ea typeface="+mn-ea"/>
                <a:cs typeface="+mn-cs"/>
              </a:rPr>
              <a:t>SaaS: Software as a Service </a:t>
            </a:r>
            <a:r>
              <a:rPr kumimoji="1" lang="ja-JP" altLang="ja-JP" sz="1200" kern="1200" dirty="0">
                <a:solidFill>
                  <a:schemeClr val="tx1"/>
                </a:solidFill>
                <a:effectLst/>
                <a:latin typeface="+mn-lt"/>
                <a:ea typeface="+mn-ea"/>
                <a:cs typeface="+mn-cs"/>
              </a:rPr>
              <a:t>アプリケメーションを提供するクラウド･サービス。</a:t>
            </a:r>
          </a:p>
          <a:p>
            <a:pPr lvl="0"/>
            <a:r>
              <a:rPr kumimoji="1" lang="en-US" altLang="ja-JP" sz="1200" kern="1200" dirty="0">
                <a:solidFill>
                  <a:schemeClr val="tx1"/>
                </a:solidFill>
                <a:effectLst/>
                <a:latin typeface="+mn-lt"/>
                <a:ea typeface="+mn-ea"/>
                <a:cs typeface="+mn-cs"/>
              </a:rPr>
              <a:t>PaaS: Platform as a Service OS</a:t>
            </a:r>
            <a:r>
              <a:rPr kumimoji="1" lang="ja-JP" altLang="ja-JP" sz="1200" kern="1200" dirty="0">
                <a:solidFill>
                  <a:schemeClr val="tx1"/>
                </a:solidFill>
                <a:effectLst/>
                <a:latin typeface="+mn-lt"/>
                <a:ea typeface="+mn-ea"/>
                <a:cs typeface="+mn-cs"/>
              </a:rPr>
              <a:t>やミドルウェアなどのプラットフォーム機能を提供するクラウド・サービス。</a:t>
            </a:r>
          </a:p>
          <a:p>
            <a:pPr lvl="0"/>
            <a:r>
              <a:rPr kumimoji="1" lang="en-US" altLang="ja-JP" sz="1200" kern="1200" dirty="0">
                <a:solidFill>
                  <a:schemeClr val="tx1"/>
                </a:solidFill>
                <a:effectLst/>
                <a:latin typeface="+mn-lt"/>
                <a:ea typeface="+mn-ea"/>
                <a:cs typeface="+mn-cs"/>
              </a:rPr>
              <a:t>API: Application Program Interface </a:t>
            </a:r>
            <a:r>
              <a:rPr kumimoji="1" lang="ja-JP" altLang="ja-JP" sz="1200" kern="1200" dirty="0">
                <a:solidFill>
                  <a:schemeClr val="tx1"/>
                </a:solidFill>
                <a:effectLst/>
                <a:latin typeface="+mn-lt"/>
                <a:ea typeface="+mn-ea"/>
                <a:cs typeface="+mn-cs"/>
              </a:rPr>
              <a:t>クラウド・サービスの提供する機能を他のアプリケーション･サービスから利用するためのインターフェース機能。</a:t>
            </a:r>
          </a:p>
          <a:p>
            <a:endParaRPr kumimoji="1" lang="ja-JP"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144</a:t>
            </a:fld>
            <a:endParaRPr kumimoji="1" lang="ja-JP" altLang="en-US"/>
          </a:p>
        </p:txBody>
      </p:sp>
    </p:spTree>
    <p:extLst>
      <p:ext uri="{BB962C8B-B14F-4D97-AF65-F5344CB8AC3E}">
        <p14:creationId xmlns:p14="http://schemas.microsoft.com/office/powerpoint/2010/main" val="2844310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かつて電力が工業生産に用いられるようになった頃、電力を安定的に確保するために自家発電設備を持つことは常識とされていました。しかし、発電機は高価なうえ、保守・運用も自分たちでまかなわなくてはならず、効率の悪いものでした。また、所有している発電機の能力には限界があり、急な増産や需要の変動に臨機応変に対応できないことも課題となってい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課題を解決したのが、発電所を構える電力会社でした。技術の進歩とともに、電力会社は送電網によって電力を安定供給できるようになり、効率も上がって料金も下がってきました。また、共用によって、ひとつの工場に大きな電力需要の変動があっても、全体としては相殺され、必要な電力を需要の変動に応じて安定して確保できるようになりました。そうして、もはや自前で発電設備を持つ必要がなくなったのです。</a:t>
            </a:r>
          </a:p>
          <a:p>
            <a:r>
              <a:rPr kumimoji="1" lang="ja-JP" altLang="ja-JP" sz="1200" kern="1200" dirty="0">
                <a:solidFill>
                  <a:schemeClr val="tx1"/>
                </a:solidFill>
                <a:effectLst/>
                <a:latin typeface="+mn-lt"/>
                <a:ea typeface="+mn-ea"/>
                <a:cs typeface="+mn-cs"/>
              </a:rPr>
              <a:t>これを情報システムに置き換えてみければ、何が起こっているかかが、想像がつくのではないでしょうか。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発電所は、コンピュータ資源を設置したデータセンターです。送電網は、インターネットです。需要の変動に対しても、能力の上限が決まっている自社システムと異なり、柔軟に対応することができます。</a:t>
            </a:r>
          </a:p>
          <a:p>
            <a:r>
              <a:rPr kumimoji="1" lang="ja-JP" altLang="ja-JP" sz="1200" kern="1200" dirty="0">
                <a:solidFill>
                  <a:schemeClr val="tx1"/>
                </a:solidFill>
                <a:effectLst/>
                <a:latin typeface="+mn-lt"/>
                <a:ea typeface="+mn-ea"/>
                <a:cs typeface="+mn-cs"/>
              </a:rPr>
              <a:t>また、電力と同様に、利用した分だけ支払う従量課金ができるので、大きな初期投資を必要としません。これもまた、発電機を購入しなくてよくなったことと同じです。</a:t>
            </a:r>
          </a:p>
          <a:p>
            <a:r>
              <a:rPr kumimoji="1" lang="ja-JP" altLang="ja-JP" sz="1200" kern="1200" dirty="0">
                <a:solidFill>
                  <a:schemeClr val="tx1"/>
                </a:solidFill>
                <a:effectLst/>
                <a:latin typeface="+mn-lt"/>
                <a:ea typeface="+mn-ea"/>
                <a:cs typeface="+mn-cs"/>
              </a:rPr>
              <a:t>コンセントにプラグを差し込むように、インターネットに接続すればシステム資源を必要な時に必要なだけ手に入れられる時代を迎えたのです。情報システムを「所有」する時代から「使用」する時代への転換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9666946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さらに次のようなテクノロジーについても注目しておくといいでしょう。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■アプリケーション</a:t>
            </a:r>
          </a:p>
          <a:p>
            <a:pPr lvl="0"/>
            <a:r>
              <a:rPr kumimoji="1" lang="en-US" altLang="ja-JP" sz="1200" kern="1200" dirty="0">
                <a:solidFill>
                  <a:schemeClr val="tx1"/>
                </a:solidFill>
                <a:effectLst/>
                <a:latin typeface="+mn-lt"/>
                <a:ea typeface="+mn-ea"/>
                <a:cs typeface="+mn-cs"/>
              </a:rPr>
              <a:t>VR</a:t>
            </a:r>
            <a:r>
              <a:rPr kumimoji="1" lang="ja-JP" altLang="ja-JP" sz="1200" kern="1200" dirty="0">
                <a:solidFill>
                  <a:schemeClr val="tx1"/>
                </a:solidFill>
                <a:effectLst/>
                <a:latin typeface="+mn-lt"/>
                <a:ea typeface="+mn-ea"/>
                <a:cs typeface="+mn-cs"/>
              </a:rPr>
              <a:t>（仮想現実）</a:t>
            </a:r>
            <a:r>
              <a:rPr kumimoji="1" lang="en-US" altLang="ja-JP" sz="1200" kern="1200" dirty="0">
                <a:solidFill>
                  <a:schemeClr val="tx1"/>
                </a:solidFill>
                <a:effectLst/>
                <a:latin typeface="+mn-lt"/>
                <a:ea typeface="+mn-ea"/>
                <a:cs typeface="+mn-cs"/>
              </a:rPr>
              <a:t>/ AR</a:t>
            </a:r>
            <a:r>
              <a:rPr kumimoji="1" lang="ja-JP" altLang="ja-JP" sz="1200" kern="1200" dirty="0">
                <a:solidFill>
                  <a:schemeClr val="tx1"/>
                </a:solidFill>
                <a:effectLst/>
                <a:latin typeface="+mn-lt"/>
                <a:ea typeface="+mn-ea"/>
                <a:cs typeface="+mn-cs"/>
              </a:rPr>
              <a:t>（拡張現実）</a:t>
            </a:r>
            <a:r>
              <a:rPr kumimoji="1" lang="en-US" altLang="ja-JP" sz="1200" kern="1200" dirty="0">
                <a:solidFill>
                  <a:schemeClr val="tx1"/>
                </a:solidFill>
                <a:effectLst/>
                <a:latin typeface="+mn-lt"/>
                <a:ea typeface="+mn-ea"/>
                <a:cs typeface="+mn-cs"/>
              </a:rPr>
              <a:t>/ MR</a:t>
            </a:r>
            <a:r>
              <a:rPr kumimoji="1" lang="ja-JP" altLang="ja-JP" sz="1200" kern="1200" dirty="0">
                <a:solidFill>
                  <a:schemeClr val="tx1"/>
                </a:solidFill>
                <a:effectLst/>
                <a:latin typeface="+mn-lt"/>
                <a:ea typeface="+mn-ea"/>
                <a:cs typeface="+mn-cs"/>
              </a:rPr>
              <a:t>（複合現実）</a:t>
            </a:r>
          </a:p>
          <a:p>
            <a:pPr lvl="0"/>
            <a:r>
              <a:rPr kumimoji="1" lang="ja-JP" altLang="ja-JP" sz="1200" kern="1200" dirty="0">
                <a:solidFill>
                  <a:schemeClr val="tx1"/>
                </a:solidFill>
                <a:effectLst/>
                <a:latin typeface="+mn-lt"/>
                <a:ea typeface="+mn-ea"/>
                <a:cs typeface="+mn-cs"/>
              </a:rPr>
              <a:t>ディープラーニング（深層学習）と関連技術</a:t>
            </a:r>
          </a:p>
          <a:p>
            <a:r>
              <a:rPr kumimoji="1" lang="ja-JP" altLang="ja-JP" sz="1200" kern="1200" dirty="0">
                <a:solidFill>
                  <a:schemeClr val="tx1"/>
                </a:solidFill>
                <a:effectLst/>
                <a:latin typeface="+mn-lt"/>
                <a:ea typeface="+mn-ea"/>
                <a:cs typeface="+mn-cs"/>
              </a:rPr>
              <a:t>■プラットフォーム</a:t>
            </a:r>
          </a:p>
          <a:p>
            <a:pPr lvl="0"/>
            <a:r>
              <a:rPr kumimoji="1" lang="ja-JP" altLang="ja-JP" sz="1200" kern="1200" dirty="0">
                <a:solidFill>
                  <a:schemeClr val="tx1"/>
                </a:solidFill>
                <a:effectLst/>
                <a:latin typeface="+mn-lt"/>
                <a:ea typeface="+mn-ea"/>
                <a:cs typeface="+mn-cs"/>
              </a:rPr>
              <a:t>ブロックチェーン</a:t>
            </a:r>
          </a:p>
          <a:p>
            <a:pPr lvl="0"/>
            <a:r>
              <a:rPr kumimoji="1" lang="en-US" altLang="ja-JP" sz="1200" kern="1200" dirty="0">
                <a:solidFill>
                  <a:schemeClr val="tx1"/>
                </a:solidFill>
                <a:effectLst/>
                <a:latin typeface="+mn-lt"/>
                <a:ea typeface="+mn-ea"/>
                <a:cs typeface="+mn-cs"/>
              </a:rPr>
              <a:t>HTAP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OLTP/</a:t>
            </a:r>
            <a:r>
              <a:rPr kumimoji="1" lang="ja-JP" altLang="ja-JP" sz="1200" kern="1200" dirty="0">
                <a:solidFill>
                  <a:schemeClr val="tx1"/>
                </a:solidFill>
                <a:effectLst/>
                <a:latin typeface="+mn-lt"/>
                <a:ea typeface="+mn-ea"/>
                <a:cs typeface="+mn-cs"/>
              </a:rPr>
              <a:t>業務系と</a:t>
            </a:r>
            <a:r>
              <a:rPr kumimoji="1" lang="en-US" altLang="ja-JP" sz="1200" kern="1200" dirty="0">
                <a:solidFill>
                  <a:schemeClr val="tx1"/>
                </a:solidFill>
                <a:effectLst/>
                <a:latin typeface="+mn-lt"/>
                <a:ea typeface="+mn-ea"/>
                <a:cs typeface="+mn-cs"/>
              </a:rPr>
              <a:t>OLAP/</a:t>
            </a:r>
            <a:r>
              <a:rPr kumimoji="1" lang="ja-JP" altLang="ja-JP" sz="1200" kern="1200" dirty="0">
                <a:solidFill>
                  <a:schemeClr val="tx1"/>
                </a:solidFill>
                <a:effectLst/>
                <a:latin typeface="+mn-lt"/>
                <a:ea typeface="+mn-ea"/>
                <a:cs typeface="+mn-cs"/>
              </a:rPr>
              <a:t>分析系の実行基盤を統合）</a:t>
            </a:r>
          </a:p>
          <a:p>
            <a:r>
              <a:rPr kumimoji="1" lang="ja-JP" altLang="ja-JP" sz="1200" kern="1200" dirty="0">
                <a:solidFill>
                  <a:schemeClr val="tx1"/>
                </a:solidFill>
                <a:effectLst/>
                <a:latin typeface="+mn-lt"/>
                <a:ea typeface="+mn-ea"/>
                <a:cs typeface="+mn-cs"/>
              </a:rPr>
              <a:t>■インフラストラクチャーとデバイス</a:t>
            </a:r>
          </a:p>
          <a:p>
            <a:pPr lvl="0"/>
            <a:r>
              <a:rPr kumimoji="1" lang="en-US" altLang="ja-JP" sz="1200" kern="1200" dirty="0">
                <a:solidFill>
                  <a:schemeClr val="tx1"/>
                </a:solidFill>
                <a:effectLst/>
                <a:latin typeface="+mn-lt"/>
                <a:ea typeface="+mn-ea"/>
                <a:cs typeface="+mn-cs"/>
              </a:rPr>
              <a:t>LPWA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Low Power, Wide Area</a:t>
            </a:r>
            <a:r>
              <a:rPr kumimoji="1" lang="ja-JP" altLang="ja-JP" sz="1200" kern="1200" dirty="0">
                <a:solidFill>
                  <a:schemeClr val="tx1"/>
                </a:solidFill>
                <a:effectLst/>
                <a:latin typeface="+mn-lt"/>
                <a:ea typeface="+mn-ea"/>
                <a:cs typeface="+mn-cs"/>
              </a:rPr>
              <a:t>：省電力広域無線ネットワーク）</a:t>
            </a:r>
          </a:p>
          <a:p>
            <a:pPr lvl="0"/>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（第５世代移動体通信）</a:t>
            </a:r>
          </a:p>
          <a:p>
            <a:pPr lvl="0"/>
            <a:r>
              <a:rPr kumimoji="1" lang="ja-JP" altLang="ja-JP" sz="1200" kern="1200" dirty="0">
                <a:solidFill>
                  <a:schemeClr val="tx1"/>
                </a:solidFill>
                <a:effectLst/>
                <a:latin typeface="+mn-lt"/>
                <a:ea typeface="+mn-ea"/>
                <a:cs typeface="+mn-cs"/>
              </a:rPr>
              <a:t>エッジ・コンピューティング</a:t>
            </a:r>
          </a:p>
          <a:p>
            <a:pPr lvl="0"/>
            <a:r>
              <a:rPr kumimoji="1" lang="ja-JP" altLang="ja-JP" sz="1200" kern="1200" dirty="0">
                <a:solidFill>
                  <a:schemeClr val="tx1"/>
                </a:solidFill>
                <a:effectLst/>
                <a:latin typeface="+mn-lt"/>
                <a:ea typeface="+mn-ea"/>
                <a:cs typeface="+mn-cs"/>
              </a:rPr>
              <a:t>量子コンピュータ</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145</a:t>
            </a:fld>
            <a:endParaRPr kumimoji="1" lang="ja-JP" altLang="en-US"/>
          </a:p>
        </p:txBody>
      </p:sp>
    </p:spTree>
    <p:extLst>
      <p:ext uri="{BB962C8B-B14F-4D97-AF65-F5344CB8AC3E}">
        <p14:creationId xmlns:p14="http://schemas.microsoft.com/office/powerpoint/2010/main" val="24202533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146</a:t>
            </a:fld>
            <a:endParaRPr kumimoji="1" lang="ja-JP" altLang="en-US"/>
          </a:p>
        </p:txBody>
      </p:sp>
    </p:spTree>
    <p:extLst>
      <p:ext uri="{BB962C8B-B14F-4D97-AF65-F5344CB8AC3E}">
        <p14:creationId xmlns:p14="http://schemas.microsoft.com/office/powerpoint/2010/main" val="12517297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テクノロジーの発展は、社会のあり方を大きく変えようとしています。お客様はこの変化にどう対処すればいいのかを図りかねています。だから、お客様もまたこれまでの延長線上ではないイノベーションを起こさない限り、生き残れないことに気付かれています。そんなお客様に「課題は何か？」と尋ねても、お客様自身が課題を明確にできないので解決策を提案しようがありません。だから私たちが</a:t>
            </a:r>
            <a:r>
              <a:rPr kumimoji="1" lang="ja-JP" altLang="ja-JP" sz="1200" b="1" kern="1200" dirty="0">
                <a:solidFill>
                  <a:schemeClr val="tx1"/>
                </a:solidFill>
                <a:effectLst/>
                <a:latin typeface="+mn-lt"/>
                <a:ea typeface="+mn-ea"/>
                <a:cs typeface="+mn-cs"/>
              </a:rPr>
              <a:t>「お客様の未来のあるべき姿を描き、自らがテーマを設定し、試行錯誤を繰り返す」</a:t>
            </a:r>
            <a:r>
              <a:rPr kumimoji="1" lang="ja-JP" altLang="ja-JP" sz="1200" kern="1200" dirty="0">
                <a:solidFill>
                  <a:schemeClr val="tx1"/>
                </a:solidFill>
                <a:effectLst/>
                <a:latin typeface="+mn-lt"/>
                <a:ea typeface="+mn-ea"/>
                <a:cs typeface="+mn-cs"/>
              </a:rPr>
              <a:t>ことをお手伝いできなくてはならないのです。</a:t>
            </a:r>
          </a:p>
          <a:p>
            <a:r>
              <a:rPr kumimoji="1" lang="ja-JP" altLang="ja-JP" sz="1200" kern="1200">
                <a:solidFill>
                  <a:schemeClr val="tx1"/>
                </a:solidFill>
                <a:effectLst/>
                <a:latin typeface="+mn-lt"/>
                <a:ea typeface="+mn-ea"/>
                <a:cs typeface="+mn-cs"/>
              </a:rPr>
              <a:t>「時間をかけて積み上げた経験値」や「自分たちが生みだした優れた技術」にこだわるのではなく、経験から学んだ教訓から自らがテーマを決め、社外で生みだされた優れた技術にも関心を示し、お客様のビジネスの成果に貢献するために全力を尽くすことです。そのためには、社内外でチームを組み、様々な専門家を巻き込んで取り組んでゆかなくてはなりません。デジタル･トランスフォーメーションの時代には、そんな人材が活躍することになるのでしょう。</a:t>
            </a:r>
          </a:p>
          <a:p>
            <a:endParaRPr kumimoji="1" lang="en-US" altLang="ja-JP" dirty="0"/>
          </a:p>
          <a:p>
            <a:r>
              <a:rPr kumimoji="1" lang="ja-JP" altLang="ja-JP" sz="1200" kern="1200" dirty="0">
                <a:solidFill>
                  <a:schemeClr val="tx1"/>
                </a:solidFill>
                <a:effectLst/>
                <a:latin typeface="+mn-lt"/>
                <a:ea typeface="+mn-ea"/>
                <a:cs typeface="+mn-cs"/>
              </a:rPr>
              <a:t>【出典・関連図書】</a:t>
            </a:r>
          </a:p>
          <a:p>
            <a:r>
              <a:rPr kumimoji="1" lang="ja-JP" altLang="ja-JP" sz="1200" kern="1200" dirty="0">
                <a:solidFill>
                  <a:schemeClr val="tx1"/>
                </a:solidFill>
                <a:effectLst/>
                <a:latin typeface="+mn-lt"/>
                <a:ea typeface="+mn-ea"/>
                <a:cs typeface="+mn-cs"/>
              </a:rPr>
              <a:t>これからインターネットに起こる『不可避な</a:t>
            </a:r>
            <a:r>
              <a:rPr kumimoji="1" lang="en-US" altLang="ja-JP" sz="1200" kern="1200" dirty="0">
                <a:solidFill>
                  <a:schemeClr val="tx1"/>
                </a:solidFill>
                <a:effectLst/>
                <a:latin typeface="+mn-lt"/>
                <a:ea typeface="+mn-ea"/>
                <a:cs typeface="+mn-cs"/>
              </a:rPr>
              <a:t>12</a:t>
            </a:r>
            <a:r>
              <a:rPr kumimoji="1" lang="ja-JP" altLang="ja-JP" sz="1200" kern="1200" dirty="0">
                <a:solidFill>
                  <a:schemeClr val="tx1"/>
                </a:solidFill>
                <a:effectLst/>
                <a:latin typeface="+mn-lt"/>
                <a:ea typeface="+mn-ea"/>
                <a:cs typeface="+mn-cs"/>
              </a:rPr>
              <a:t>の出来事』 ケビン・ケリー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インプレス</a:t>
            </a:r>
            <a:r>
              <a:rPr kumimoji="1" lang="en-US" altLang="ja-JP" sz="1200" kern="1200" dirty="0">
                <a:solidFill>
                  <a:schemeClr val="tx1"/>
                </a:solidFill>
                <a:effectLst/>
                <a:latin typeface="+mn-lt"/>
                <a:ea typeface="+mn-ea"/>
                <a:cs typeface="+mn-cs"/>
              </a:rPr>
              <a:t>R&amp;D / 2016</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149</a:t>
            </a:fld>
            <a:endParaRPr kumimoji="1" lang="ja-JP" altLang="en-US"/>
          </a:p>
        </p:txBody>
      </p:sp>
    </p:spTree>
    <p:extLst>
      <p:ext uri="{BB962C8B-B14F-4D97-AF65-F5344CB8AC3E}">
        <p14:creationId xmlns:p14="http://schemas.microsoft.com/office/powerpoint/2010/main" val="2171188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67650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03.tiff"/><Relationship Id="rId2" Type="http://schemas.openxmlformats.org/officeDocument/2006/relationships/image" Target="../media/image202.tiff"/><Relationship Id="rId1" Type="http://schemas.openxmlformats.org/officeDocument/2006/relationships/slideLayout" Target="../slideLayouts/slideLayout6.xml"/><Relationship Id="rId4" Type="http://schemas.openxmlformats.org/officeDocument/2006/relationships/image" Target="../media/image204.tiff"/></Relationships>
</file>

<file path=ppt/slides/_rels/slide10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206.png"/><Relationship Id="rId4" Type="http://schemas.openxmlformats.org/officeDocument/2006/relationships/image" Target="../media/image53.jpg"/></Relationships>
</file>

<file path=ppt/slides/_rels/slide10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08.tiff"/><Relationship Id="rId2" Type="http://schemas.openxmlformats.org/officeDocument/2006/relationships/image" Target="../media/image207.tif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213.pn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jpg"/></Relationships>
</file>

<file path=ppt/slides/_rels/slide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212.png"/><Relationship Id="rId4" Type="http://schemas.openxmlformats.org/officeDocument/2006/relationships/image" Target="../media/image215.png"/></Relationships>
</file>

<file path=ppt/slides/_rels/slide10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2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8" Type="http://schemas.openxmlformats.org/officeDocument/2006/relationships/image" Target="../media/image225.tiff"/><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image" Target="../media/image219.png"/><Relationship Id="rId1" Type="http://schemas.openxmlformats.org/officeDocument/2006/relationships/slideLayout" Target="../slideLayouts/slideLayout6.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 Id="rId9" Type="http://schemas.openxmlformats.org/officeDocument/2006/relationships/image" Target="../media/image226.tiff"/></Relationships>
</file>

<file path=ppt/slides/_rels/slide112.xml.rels><?xml version="1.0" encoding="UTF-8" standalone="yes"?>
<Relationships xmlns="http://schemas.openxmlformats.org/package/2006/relationships"><Relationship Id="rId3" Type="http://schemas.openxmlformats.org/officeDocument/2006/relationships/image" Target="../media/image227.tiff"/><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8" Type="http://schemas.openxmlformats.org/officeDocument/2006/relationships/image" Target="../media/image233.png"/><Relationship Id="rId13" Type="http://schemas.openxmlformats.org/officeDocument/2006/relationships/image" Target="../media/image238.jpeg"/><Relationship Id="rId3" Type="http://schemas.microsoft.com/office/2007/relationships/hdphoto" Target="../media/hdphoto9.wdp"/><Relationship Id="rId7" Type="http://schemas.openxmlformats.org/officeDocument/2006/relationships/image" Target="../media/image232.png"/><Relationship Id="rId12" Type="http://schemas.openxmlformats.org/officeDocument/2006/relationships/image" Target="../media/image237.jpeg"/><Relationship Id="rId2" Type="http://schemas.openxmlformats.org/officeDocument/2006/relationships/image" Target="../media/image228.png"/><Relationship Id="rId1" Type="http://schemas.openxmlformats.org/officeDocument/2006/relationships/slideLayout" Target="../slideLayouts/slideLayout6.xml"/><Relationship Id="rId6" Type="http://schemas.openxmlformats.org/officeDocument/2006/relationships/image" Target="../media/image231.png"/><Relationship Id="rId11" Type="http://schemas.openxmlformats.org/officeDocument/2006/relationships/image" Target="../media/image236.jpeg"/><Relationship Id="rId5" Type="http://schemas.openxmlformats.org/officeDocument/2006/relationships/image" Target="../media/image230.png"/><Relationship Id="rId10" Type="http://schemas.openxmlformats.org/officeDocument/2006/relationships/image" Target="../media/image235.tiff"/><Relationship Id="rId4" Type="http://schemas.openxmlformats.org/officeDocument/2006/relationships/image" Target="../media/image229.jpeg"/><Relationship Id="rId9" Type="http://schemas.openxmlformats.org/officeDocument/2006/relationships/image" Target="../media/image234.png"/><Relationship Id="rId14" Type="http://schemas.openxmlformats.org/officeDocument/2006/relationships/image" Target="../media/image239.png"/></Relationships>
</file>

<file path=ppt/slides/_rels/slide114.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image" Target="../media/image243.jpeg"/><Relationship Id="rId5" Type="http://schemas.openxmlformats.org/officeDocument/2006/relationships/image" Target="../media/image242.jpeg"/><Relationship Id="rId4" Type="http://schemas.openxmlformats.org/officeDocument/2006/relationships/image" Target="../media/image241.jpeg"/></Relationships>
</file>

<file path=ppt/slides/_rels/slide115.xml.rels><?xml version="1.0" encoding="UTF-8" standalone="yes"?>
<Relationships xmlns="http://schemas.openxmlformats.org/package/2006/relationships"><Relationship Id="rId3" Type="http://schemas.openxmlformats.org/officeDocument/2006/relationships/image" Target="../media/image245.tiff"/><Relationship Id="rId7" Type="http://schemas.openxmlformats.org/officeDocument/2006/relationships/image" Target="../media/image249.tiff"/><Relationship Id="rId2" Type="http://schemas.openxmlformats.org/officeDocument/2006/relationships/image" Target="../media/image244.tiff"/><Relationship Id="rId1" Type="http://schemas.openxmlformats.org/officeDocument/2006/relationships/slideLayout" Target="../slideLayouts/slideLayout6.xml"/><Relationship Id="rId6" Type="http://schemas.openxmlformats.org/officeDocument/2006/relationships/image" Target="../media/image248.tiff"/><Relationship Id="rId5" Type="http://schemas.openxmlformats.org/officeDocument/2006/relationships/image" Target="../media/image247.tiff"/><Relationship Id="rId4" Type="http://schemas.openxmlformats.org/officeDocument/2006/relationships/image" Target="../media/image246.tiff"/></Relationships>
</file>

<file path=ppt/slides/_rels/slide1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50.png"/><Relationship Id="rId7" Type="http://schemas.openxmlformats.org/officeDocument/2006/relationships/image" Target="../media/image254.jpe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253.jpeg"/><Relationship Id="rId5" Type="http://schemas.openxmlformats.org/officeDocument/2006/relationships/image" Target="../media/image252.jpeg"/><Relationship Id="rId4" Type="http://schemas.openxmlformats.org/officeDocument/2006/relationships/image" Target="../media/image251.jpg"/></Relationships>
</file>

<file path=ppt/slides/_rels/slide118.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6.xml"/><Relationship Id="rId4" Type="http://schemas.openxmlformats.org/officeDocument/2006/relationships/image" Target="../media/image257.png"/></Relationships>
</file>

<file path=ppt/slides/_rels/slide119.xml.rels><?xml version="1.0" encoding="UTF-8" standalone="yes"?>
<Relationships xmlns="http://schemas.openxmlformats.org/package/2006/relationships"><Relationship Id="rId8" Type="http://schemas.openxmlformats.org/officeDocument/2006/relationships/image" Target="../media/image264.tiff"/><Relationship Id="rId3" Type="http://schemas.openxmlformats.org/officeDocument/2006/relationships/image" Target="../media/image259.jpeg"/><Relationship Id="rId7" Type="http://schemas.openxmlformats.org/officeDocument/2006/relationships/image" Target="../media/image263.tiff"/><Relationship Id="rId2" Type="http://schemas.openxmlformats.org/officeDocument/2006/relationships/image" Target="../media/image258.tiff"/><Relationship Id="rId1" Type="http://schemas.openxmlformats.org/officeDocument/2006/relationships/slideLayout" Target="../slideLayouts/slideLayout6.xml"/><Relationship Id="rId6" Type="http://schemas.openxmlformats.org/officeDocument/2006/relationships/image" Target="../media/image262.tiff"/><Relationship Id="rId11" Type="http://schemas.openxmlformats.org/officeDocument/2006/relationships/image" Target="../media/image267.tiff"/><Relationship Id="rId5" Type="http://schemas.openxmlformats.org/officeDocument/2006/relationships/image" Target="../media/image261.tiff"/><Relationship Id="rId10" Type="http://schemas.openxmlformats.org/officeDocument/2006/relationships/image" Target="../media/image266.tiff"/><Relationship Id="rId4" Type="http://schemas.openxmlformats.org/officeDocument/2006/relationships/image" Target="../media/image260.tiff"/><Relationship Id="rId9" Type="http://schemas.openxmlformats.org/officeDocument/2006/relationships/image" Target="../media/image26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69.tiff"/><Relationship Id="rId2" Type="http://schemas.openxmlformats.org/officeDocument/2006/relationships/image" Target="../media/image268.tiff"/><Relationship Id="rId1" Type="http://schemas.openxmlformats.org/officeDocument/2006/relationships/slideLayout" Target="../slideLayouts/slideLayout6.xml"/><Relationship Id="rId4" Type="http://schemas.openxmlformats.org/officeDocument/2006/relationships/image" Target="../media/image270.png"/></Relationships>
</file>

<file path=ppt/slides/_rels/slide121.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275.png"/></Relationships>
</file>

<file path=ppt/slides/_rels/slide12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12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3" Type="http://schemas.openxmlformats.org/officeDocument/2006/relationships/image" Target="../media/image278.tiff"/><Relationship Id="rId2" Type="http://schemas.openxmlformats.org/officeDocument/2006/relationships/image" Target="../media/image277.tiff"/><Relationship Id="rId1" Type="http://schemas.openxmlformats.org/officeDocument/2006/relationships/slideLayout" Target="../slideLayouts/slideLayout6.xml"/><Relationship Id="rId5" Type="http://schemas.openxmlformats.org/officeDocument/2006/relationships/image" Target="../media/image280.tiff"/><Relationship Id="rId4" Type="http://schemas.openxmlformats.org/officeDocument/2006/relationships/image" Target="../media/image279.tif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282.tiff"/><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284.tiff"/><Relationship Id="rId2" Type="http://schemas.openxmlformats.org/officeDocument/2006/relationships/image" Target="../media/image283.tiff"/><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tiff"/><Relationship Id="rId7" Type="http://schemas.openxmlformats.org/officeDocument/2006/relationships/image" Target="../media/image17.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tiff"/><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12.tiff"/><Relationship Id="rId9" Type="http://schemas.openxmlformats.org/officeDocument/2006/relationships/image" Target="../media/image20.png"/></Relationships>
</file>

<file path=ppt/slides/_rels/slide14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85.tiff"/><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3.tiff"/><Relationship Id="rId7" Type="http://schemas.openxmlformats.org/officeDocument/2006/relationships/image" Target="../media/image27.tiff"/><Relationship Id="rId2" Type="http://schemas.openxmlformats.org/officeDocument/2006/relationships/image" Target="../media/image22.tiff"/><Relationship Id="rId1" Type="http://schemas.openxmlformats.org/officeDocument/2006/relationships/slideLayout" Target="../slideLayouts/slideLayout6.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 Id="rId9" Type="http://schemas.openxmlformats.org/officeDocument/2006/relationships/image" Target="../media/image29.tiff"/></Relationships>
</file>

<file path=ppt/slides/_rels/slide150.xml.rels><?xml version="1.0" encoding="UTF-8" standalone="yes"?>
<Relationships xmlns="http://schemas.openxmlformats.org/package/2006/relationships"><Relationship Id="rId3" Type="http://schemas.openxmlformats.org/officeDocument/2006/relationships/image" Target="../media/image287.tiff"/><Relationship Id="rId2" Type="http://schemas.openxmlformats.org/officeDocument/2006/relationships/image" Target="../media/image286.png"/><Relationship Id="rId1" Type="http://schemas.openxmlformats.org/officeDocument/2006/relationships/slideLayout" Target="../slideLayouts/slideLayout6.xml"/><Relationship Id="rId5" Type="http://schemas.openxmlformats.org/officeDocument/2006/relationships/image" Target="../media/image289.emf"/><Relationship Id="rId4" Type="http://schemas.openxmlformats.org/officeDocument/2006/relationships/image" Target="../media/image288.tiff"/></Relationships>
</file>

<file path=ppt/slides/_rels/slide151.xml.rels><?xml version="1.0" encoding="UTF-8" standalone="yes"?>
<Relationships xmlns="http://schemas.openxmlformats.org/package/2006/relationships"><Relationship Id="rId3" Type="http://schemas.openxmlformats.org/officeDocument/2006/relationships/image" Target="../media/image291.tiff"/><Relationship Id="rId2" Type="http://schemas.openxmlformats.org/officeDocument/2006/relationships/image" Target="../media/image290.tiff"/><Relationship Id="rId1" Type="http://schemas.openxmlformats.org/officeDocument/2006/relationships/slideLayout" Target="../slideLayouts/slideLayout6.xml"/><Relationship Id="rId4" Type="http://schemas.openxmlformats.org/officeDocument/2006/relationships/image" Target="../media/image292.tiff"/></Relationships>
</file>

<file path=ppt/slides/_rels/slide152.xml.rels><?xml version="1.0" encoding="UTF-8" standalone="yes"?>
<Relationships xmlns="http://schemas.openxmlformats.org/package/2006/relationships"><Relationship Id="rId2" Type="http://schemas.openxmlformats.org/officeDocument/2006/relationships/image" Target="../media/image293.tiff"/><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29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6.tiff"/><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tiff"/><Relationship Id="rId7" Type="http://schemas.openxmlformats.org/officeDocument/2006/relationships/image" Target="../media/image35.tiff"/><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tiff"/><Relationship Id="rId16" Type="http://schemas.openxmlformats.org/officeDocument/2006/relationships/image" Target="../media/image44.png"/><Relationship Id="rId20" Type="http://schemas.openxmlformats.org/officeDocument/2006/relationships/image" Target="../media/image48.tiff"/><Relationship Id="rId1" Type="http://schemas.openxmlformats.org/officeDocument/2006/relationships/slideLayout" Target="../slideLayouts/slideLayout6.xml"/><Relationship Id="rId6" Type="http://schemas.openxmlformats.org/officeDocument/2006/relationships/image" Target="../media/image34.tiff"/><Relationship Id="rId11" Type="http://schemas.openxmlformats.org/officeDocument/2006/relationships/image" Target="../media/image39.png"/><Relationship Id="rId5" Type="http://schemas.openxmlformats.org/officeDocument/2006/relationships/image" Target="../media/image33.tiff"/><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tiff"/><Relationship Id="rId9" Type="http://schemas.openxmlformats.org/officeDocument/2006/relationships/image" Target="../media/image37.pn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tiff"/><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tiff"/><Relationship Id="rId1" Type="http://schemas.openxmlformats.org/officeDocument/2006/relationships/slideLayout" Target="../slideLayouts/slideLayout6.xml"/><Relationship Id="rId6" Type="http://schemas.openxmlformats.org/officeDocument/2006/relationships/image" Target="../media/image69.tiff"/><Relationship Id="rId5" Type="http://schemas.openxmlformats.org/officeDocument/2006/relationships/image" Target="../media/image68.tiff"/><Relationship Id="rId4" Type="http://schemas.openxmlformats.org/officeDocument/2006/relationships/image" Target="../media/image67.tiff"/></Relationships>
</file>

<file path=ppt/slides/_rels/slide25.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tiff"/><Relationship Id="rId2" Type="http://schemas.openxmlformats.org/officeDocument/2006/relationships/image" Target="../media/image72.tiff"/><Relationship Id="rId1" Type="http://schemas.openxmlformats.org/officeDocument/2006/relationships/slideLayout" Target="../slideLayouts/slideLayout6.xml"/><Relationship Id="rId6" Type="http://schemas.openxmlformats.org/officeDocument/2006/relationships/image" Target="../media/image76.tiff"/><Relationship Id="rId5" Type="http://schemas.openxmlformats.org/officeDocument/2006/relationships/image" Target="../media/image75.tiff"/><Relationship Id="rId4" Type="http://schemas.openxmlformats.org/officeDocument/2006/relationships/image" Target="../media/image74.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5.tiff"/><Relationship Id="rId13" Type="http://schemas.openxmlformats.org/officeDocument/2006/relationships/image" Target="../media/image90.tiff"/><Relationship Id="rId18" Type="http://schemas.openxmlformats.org/officeDocument/2006/relationships/image" Target="../media/image95.tiff"/><Relationship Id="rId3" Type="http://schemas.openxmlformats.org/officeDocument/2006/relationships/image" Target="../media/image80.tiff"/><Relationship Id="rId7" Type="http://schemas.openxmlformats.org/officeDocument/2006/relationships/image" Target="../media/image84.tiff"/><Relationship Id="rId12" Type="http://schemas.openxmlformats.org/officeDocument/2006/relationships/image" Target="../media/image89.tiff"/><Relationship Id="rId17" Type="http://schemas.openxmlformats.org/officeDocument/2006/relationships/image" Target="../media/image94.tiff"/><Relationship Id="rId2" Type="http://schemas.openxmlformats.org/officeDocument/2006/relationships/image" Target="../media/image79.tiff"/><Relationship Id="rId16" Type="http://schemas.openxmlformats.org/officeDocument/2006/relationships/image" Target="../media/image93.tiff"/><Relationship Id="rId1" Type="http://schemas.openxmlformats.org/officeDocument/2006/relationships/slideLayout" Target="../slideLayouts/slideLayout6.xml"/><Relationship Id="rId6" Type="http://schemas.openxmlformats.org/officeDocument/2006/relationships/image" Target="../media/image83.tiff"/><Relationship Id="rId11" Type="http://schemas.openxmlformats.org/officeDocument/2006/relationships/image" Target="../media/image88.tiff"/><Relationship Id="rId5" Type="http://schemas.openxmlformats.org/officeDocument/2006/relationships/image" Target="../media/image82.tiff"/><Relationship Id="rId15" Type="http://schemas.openxmlformats.org/officeDocument/2006/relationships/image" Target="../media/image92.tiff"/><Relationship Id="rId10" Type="http://schemas.openxmlformats.org/officeDocument/2006/relationships/image" Target="../media/image87.tiff"/><Relationship Id="rId4" Type="http://schemas.openxmlformats.org/officeDocument/2006/relationships/image" Target="../media/image81.tiff"/><Relationship Id="rId9" Type="http://schemas.openxmlformats.org/officeDocument/2006/relationships/image" Target="../media/image86.tiff"/><Relationship Id="rId14" Type="http://schemas.openxmlformats.org/officeDocument/2006/relationships/image" Target="../media/image91.tiff"/></Relationships>
</file>

<file path=ppt/slides/_rels/slide3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53.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8" Type="http://schemas.openxmlformats.org/officeDocument/2006/relationships/image" Target="../media/image107.tiff"/><Relationship Id="rId3" Type="http://schemas.openxmlformats.org/officeDocument/2006/relationships/image" Target="../media/image102.tiff"/><Relationship Id="rId7" Type="http://schemas.openxmlformats.org/officeDocument/2006/relationships/image" Target="../media/image106.tiff"/><Relationship Id="rId2" Type="http://schemas.openxmlformats.org/officeDocument/2006/relationships/image" Target="../media/image101.tiff"/><Relationship Id="rId1" Type="http://schemas.openxmlformats.org/officeDocument/2006/relationships/slideLayout" Target="../slideLayouts/slideLayout6.xml"/><Relationship Id="rId6" Type="http://schemas.openxmlformats.org/officeDocument/2006/relationships/image" Target="../media/image105.tiff"/><Relationship Id="rId5" Type="http://schemas.openxmlformats.org/officeDocument/2006/relationships/image" Target="../media/image104.tiff"/><Relationship Id="rId4" Type="http://schemas.openxmlformats.org/officeDocument/2006/relationships/image" Target="../media/image103.tiff"/></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13.GIF"/><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png"/></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19.png"/><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youtu.be/2a2p3CBRdIk"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25.png"/><Relationship Id="rId4" Type="http://schemas.openxmlformats.org/officeDocument/2006/relationships/image" Target="../media/image124.png"/></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tiff"/><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hyperlink" Target="https://youtu.be/NrmMk1Myrxc"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31.tiff"/><Relationship Id="rId2" Type="http://schemas.openxmlformats.org/officeDocument/2006/relationships/image" Target="../media/image130.tiff"/><Relationship Id="rId1" Type="http://schemas.openxmlformats.org/officeDocument/2006/relationships/slideLayout" Target="../slideLayouts/slideLayout6.xml"/><Relationship Id="rId4" Type="http://schemas.openxmlformats.org/officeDocument/2006/relationships/image" Target="../media/image132.tif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36.png"/></Relationships>
</file>

<file path=ppt/slides/_rels/slide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114.PNG"/><Relationship Id="rId4" Type="http://schemas.openxmlformats.org/officeDocument/2006/relationships/image" Target="../media/image13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I5d1fBIC0kw" TargetMode="Externa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39.gi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41.png"/></Relationships>
</file>

<file path=ppt/slides/_rels/slide7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6.xml"/><Relationship Id="rId5" Type="http://schemas.openxmlformats.org/officeDocument/2006/relationships/image" Target="../media/image146.png"/><Relationship Id="rId4" Type="http://schemas.openxmlformats.org/officeDocument/2006/relationships/image" Target="../media/image145.png"/></Relationships>
</file>

<file path=ppt/slides/_rels/slide7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LJtKPW9jeyI" TargetMode="Externa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49.tiff"/><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50.jpeg"/></Relationships>
</file>

<file path=ppt/slides/_rels/slide8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153.tiff"/><Relationship Id="rId4" Type="http://schemas.openxmlformats.org/officeDocument/2006/relationships/image" Target="../media/image152.jpeg"/></Relationships>
</file>

<file path=ppt/slides/_rels/slide8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156.jpeg"/><Relationship Id="rId4" Type="http://schemas.openxmlformats.org/officeDocument/2006/relationships/image" Target="../media/image15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jpeg"/><Relationship Id="rId7" Type="http://schemas.openxmlformats.org/officeDocument/2006/relationships/image" Target="../media/image161.jpe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160.jpeg"/><Relationship Id="rId5" Type="http://schemas.openxmlformats.org/officeDocument/2006/relationships/image" Target="../media/image159.png"/><Relationship Id="rId4" Type="http://schemas.openxmlformats.org/officeDocument/2006/relationships/image" Target="../media/image158.png"/></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tiff"/><Relationship Id="rId3" Type="http://schemas.openxmlformats.org/officeDocument/2006/relationships/image" Target="../media/image163.png"/><Relationship Id="rId7" Type="http://schemas.openxmlformats.org/officeDocument/2006/relationships/image" Target="../media/image167.png"/><Relationship Id="rId12" Type="http://schemas.openxmlformats.org/officeDocument/2006/relationships/image" Target="../media/image172.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66.png"/><Relationship Id="rId11" Type="http://schemas.openxmlformats.org/officeDocument/2006/relationships/image" Target="../media/image171.png"/><Relationship Id="rId5" Type="http://schemas.openxmlformats.org/officeDocument/2006/relationships/image" Target="../media/image165.png"/><Relationship Id="rId10" Type="http://schemas.openxmlformats.org/officeDocument/2006/relationships/image" Target="../media/image170.png"/><Relationship Id="rId4" Type="http://schemas.openxmlformats.org/officeDocument/2006/relationships/image" Target="../media/image164.png"/><Relationship Id="rId9" Type="http://schemas.openxmlformats.org/officeDocument/2006/relationships/image" Target="../media/image169.png"/><Relationship Id="rId14" Type="http://schemas.openxmlformats.org/officeDocument/2006/relationships/image" Target="../media/image174.jpeg"/></Relationships>
</file>

<file path=ppt/slides/_rels/slide91.xml.rels><?xml version="1.0" encoding="UTF-8" standalone="yes"?>
<Relationships xmlns="http://schemas.openxmlformats.org/package/2006/relationships"><Relationship Id="rId8" Type="http://schemas.openxmlformats.org/officeDocument/2006/relationships/image" Target="../media/image180.tiff"/><Relationship Id="rId13" Type="http://schemas.microsoft.com/office/2007/relationships/hdphoto" Target="../media/hdphoto2.wdp"/><Relationship Id="rId18" Type="http://schemas.microsoft.com/office/2007/relationships/hdphoto" Target="../media/hdphoto7.wdp"/><Relationship Id="rId3" Type="http://schemas.openxmlformats.org/officeDocument/2006/relationships/image" Target="../media/image175.tiff"/><Relationship Id="rId7" Type="http://schemas.openxmlformats.org/officeDocument/2006/relationships/image" Target="../media/image179.png"/><Relationship Id="rId12" Type="http://schemas.microsoft.com/office/2007/relationships/hdphoto" Target="../media/hdphoto1.wdp"/><Relationship Id="rId17" Type="http://schemas.microsoft.com/office/2007/relationships/hdphoto" Target="../media/hdphoto6.wdp"/><Relationship Id="rId2" Type="http://schemas.openxmlformats.org/officeDocument/2006/relationships/notesSlide" Target="../notesSlides/notesSlide53.xml"/><Relationship Id="rId16" Type="http://schemas.microsoft.com/office/2007/relationships/hdphoto" Target="../media/hdphoto5.wdp"/><Relationship Id="rId1" Type="http://schemas.openxmlformats.org/officeDocument/2006/relationships/slideLayout" Target="../slideLayouts/slideLayout6.xml"/><Relationship Id="rId6" Type="http://schemas.openxmlformats.org/officeDocument/2006/relationships/image" Target="../media/image178.tiff"/><Relationship Id="rId11" Type="http://schemas.openxmlformats.org/officeDocument/2006/relationships/image" Target="../media/image183.png"/><Relationship Id="rId5" Type="http://schemas.openxmlformats.org/officeDocument/2006/relationships/image" Target="../media/image177.tiff"/><Relationship Id="rId15" Type="http://schemas.microsoft.com/office/2007/relationships/hdphoto" Target="../media/hdphoto4.wdp"/><Relationship Id="rId10" Type="http://schemas.openxmlformats.org/officeDocument/2006/relationships/image" Target="../media/image182.tiff"/><Relationship Id="rId19" Type="http://schemas.microsoft.com/office/2007/relationships/hdphoto" Target="../media/hdphoto8.wdp"/><Relationship Id="rId4" Type="http://schemas.openxmlformats.org/officeDocument/2006/relationships/image" Target="../media/image176.tiff"/><Relationship Id="rId9" Type="http://schemas.openxmlformats.org/officeDocument/2006/relationships/image" Target="../media/image181.tiff"/><Relationship Id="rId14" Type="http://schemas.microsoft.com/office/2007/relationships/hdphoto" Target="../media/hdphoto3.wdp"/></Relationships>
</file>

<file path=ppt/slides/_rels/slide9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image" Target="../media/image190.tiff"/><Relationship Id="rId3" Type="http://schemas.openxmlformats.org/officeDocument/2006/relationships/image" Target="../media/image185.tiff"/><Relationship Id="rId7" Type="http://schemas.openxmlformats.org/officeDocument/2006/relationships/image" Target="../media/image189.tiff"/><Relationship Id="rId2" Type="http://schemas.openxmlformats.org/officeDocument/2006/relationships/image" Target="../media/image184.png"/><Relationship Id="rId1" Type="http://schemas.openxmlformats.org/officeDocument/2006/relationships/slideLayout" Target="../slideLayouts/slideLayout6.xml"/><Relationship Id="rId6" Type="http://schemas.openxmlformats.org/officeDocument/2006/relationships/image" Target="../media/image188.tiff"/><Relationship Id="rId5" Type="http://schemas.openxmlformats.org/officeDocument/2006/relationships/image" Target="../media/image187.tiff"/><Relationship Id="rId4" Type="http://schemas.openxmlformats.org/officeDocument/2006/relationships/image" Target="../media/image186.tiff"/></Relationships>
</file>

<file path=ppt/slides/_rels/slide94.xml.rels><?xml version="1.0" encoding="UTF-8" standalone="yes"?>
<Relationships xmlns="http://schemas.openxmlformats.org/package/2006/relationships"><Relationship Id="rId2" Type="http://schemas.openxmlformats.org/officeDocument/2006/relationships/image" Target="../media/image191.tif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tiff"/><Relationship Id="rId1" Type="http://schemas.openxmlformats.org/officeDocument/2006/relationships/slideLayout" Target="../slideLayouts/slideLayout6.xml"/><Relationship Id="rId4" Type="http://schemas.openxmlformats.org/officeDocument/2006/relationships/image" Target="../media/image194.tiff"/></Relationships>
</file>

<file path=ppt/slides/_rels/slide9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97.tiff"/><Relationship Id="rId7" Type="http://schemas.openxmlformats.org/officeDocument/2006/relationships/image" Target="../media/image201.jpeg"/><Relationship Id="rId2" Type="http://schemas.openxmlformats.org/officeDocument/2006/relationships/image" Target="../media/image196.jpeg"/><Relationship Id="rId1" Type="http://schemas.openxmlformats.org/officeDocument/2006/relationships/slideLayout" Target="../slideLayouts/slideLayout6.xml"/><Relationship Id="rId6" Type="http://schemas.openxmlformats.org/officeDocument/2006/relationships/image" Target="../media/image200.tiff"/><Relationship Id="rId5" Type="http://schemas.openxmlformats.org/officeDocument/2006/relationships/image" Target="../media/image199.tiff"/><Relationship Id="rId4" Type="http://schemas.openxmlformats.org/officeDocument/2006/relationships/image" Target="../media/image19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z="2800" b="1" dirty="0">
                <a:latin typeface="Meiryo" charset="-128"/>
                <a:ea typeface="Meiryo" charset="-128"/>
                <a:cs typeface="Meiryo" charset="-128"/>
              </a:rPr>
              <a:t>最新の</a:t>
            </a:r>
            <a:r>
              <a:rPr lang="en-US" altLang="ja-JP" sz="2800" b="1" dirty="0">
                <a:latin typeface="Meiryo" charset="-128"/>
                <a:ea typeface="Meiryo" charset="-128"/>
                <a:cs typeface="Meiryo" charset="-128"/>
              </a:rPr>
              <a:t>IT</a:t>
            </a:r>
            <a:r>
              <a:rPr lang="ja-JP" altLang="en-US" sz="2800" b="1" dirty="0">
                <a:latin typeface="Meiryo" charset="-128"/>
                <a:ea typeface="Meiryo" charset="-128"/>
                <a:cs typeface="Meiryo" charset="-128"/>
              </a:rPr>
              <a:t>トレンドとこれからのビジネス</a:t>
            </a:r>
            <a:endParaRPr kumimoji="1" lang="ja-JP" altLang="en-US" sz="2800" b="1" dirty="0">
              <a:latin typeface="Meiryo" charset="-128"/>
              <a:ea typeface="Meiryo" charset="-128"/>
              <a:cs typeface="Meiryo" charset="-128"/>
            </a:endParaRP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endParaRPr kumimoji="1" lang="en-US" altLang="ja-JP" dirty="0">
              <a:latin typeface="Meiryo" charset="-128"/>
              <a:ea typeface="Meiryo" charset="-128"/>
              <a:cs typeface="Meiryo" charset="-128"/>
            </a:endParaRPr>
          </a:p>
          <a:p>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2018</a:t>
            </a:r>
            <a:r>
              <a:rPr kumimoji="1" lang="ja-JP" altLang="en-US">
                <a:latin typeface="Meiryo" charset="-128"/>
                <a:ea typeface="Meiryo" charset="-128"/>
                <a:cs typeface="Meiryo" charset="-128"/>
              </a:rPr>
              <a:t>年</a:t>
            </a:r>
            <a:r>
              <a:rPr kumimoji="1" lang="en-US" altLang="ja-JP" dirty="0">
                <a:latin typeface="Meiryo" charset="-128"/>
                <a:ea typeface="Meiryo" charset="-128"/>
                <a:cs typeface="Meiryo" charset="-128"/>
              </a:rPr>
              <a:t>4</a:t>
            </a:r>
            <a:r>
              <a:rPr kumimoji="1" lang="ja-JP" altLang="en-US">
                <a:latin typeface="Meiryo" charset="-128"/>
                <a:ea typeface="Meiryo" charset="-128"/>
                <a:cs typeface="Meiryo" charset="-128"/>
              </a:rPr>
              <a:t>月</a:t>
            </a:r>
            <a:r>
              <a:rPr kumimoji="1" lang="en-US" altLang="ja-JP" dirty="0">
                <a:latin typeface="Meiryo" charset="-128"/>
                <a:ea typeface="Meiryo" charset="-128"/>
                <a:cs typeface="Meiryo" charset="-128"/>
              </a:rPr>
              <a:t>12</a:t>
            </a:r>
            <a:r>
              <a:rPr kumimoji="1" lang="ja-JP" altLang="en-US">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pic>
        <p:nvPicPr>
          <p:cNvPr id="5" name="図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 y="3310987"/>
            <a:ext cx="3627783" cy="3246866"/>
          </a:xfrm>
          <a:prstGeom prst="rect">
            <a:avLst/>
          </a:prstGeom>
        </p:spPr>
      </p:pic>
    </p:spTree>
    <p:extLst>
      <p:ext uri="{BB962C8B-B14F-4D97-AF65-F5344CB8AC3E}">
        <p14:creationId xmlns:p14="http://schemas.microsoft.com/office/powerpoint/2010/main" val="1745452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5" name="正方形/長方形 4"/>
          <p:cNvSpPr/>
          <p:nvPr/>
        </p:nvSpPr>
        <p:spPr>
          <a:xfrm>
            <a:off x="331095" y="1333500"/>
            <a:ext cx="8481809" cy="4555093"/>
          </a:xfrm>
          <a:prstGeom prst="rect">
            <a:avLst/>
          </a:prstGeom>
        </p:spPr>
        <p:txBody>
          <a:bodyPr wrap="none">
            <a:spAutoFit/>
          </a:bodyPr>
          <a:lstStyle/>
          <a:p>
            <a:pPr marL="342900" indent="-342900">
              <a:spcAft>
                <a:spcPts val="1200"/>
              </a:spcAft>
              <a:buFont typeface="+mj-lt"/>
              <a:buAutoNum type="arabicPeriod"/>
            </a:pPr>
            <a:r>
              <a:rPr lang="en-US" altLang="ja-JP" sz="2000" dirty="0">
                <a:solidFill>
                  <a:schemeClr val="tx1">
                    <a:lumMod val="50000"/>
                    <a:lumOff val="50000"/>
                  </a:schemeClr>
                </a:solidFill>
                <a:latin typeface="Meiryo" charset="-128"/>
                <a:ea typeface="Meiryo" charset="-128"/>
                <a:cs typeface="Meiryo" charset="-128"/>
              </a:rPr>
              <a:t>IT</a:t>
            </a:r>
            <a:r>
              <a:rPr lang="ja-JP" altLang="en-US" sz="2000" dirty="0">
                <a:solidFill>
                  <a:schemeClr val="tx1">
                    <a:lumMod val="50000"/>
                    <a:lumOff val="50000"/>
                  </a:schemeClr>
                </a:solidFill>
                <a:latin typeface="Meiryo" charset="-128"/>
                <a:ea typeface="Meiryo" charset="-128"/>
                <a:cs typeface="Meiryo" charset="-128"/>
              </a:rPr>
              <a:t>トレンドとサイバーフィジカルシステム</a:t>
            </a:r>
            <a:endParaRPr lang="en-US" altLang="ja-JP" sz="20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ja-JP" altLang="en-US" sz="2000">
                <a:solidFill>
                  <a:schemeClr val="tx1">
                    <a:lumMod val="50000"/>
                    <a:lumOff val="50000"/>
                  </a:schemeClr>
                </a:solidFill>
                <a:latin typeface="Meiryo" charset="-128"/>
                <a:ea typeface="Meiryo" charset="-128"/>
                <a:cs typeface="Meiryo" charset="-128"/>
              </a:rPr>
              <a:t>サイバー･フィジカルシステムとデジタル･トランスフォーメーション</a:t>
            </a:r>
            <a:endParaRPr lang="en-US" altLang="ja-JP" sz="20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ja-JP" altLang="en-US" sz="2000">
                <a:solidFill>
                  <a:schemeClr val="tx1">
                    <a:lumMod val="50000"/>
                    <a:lumOff val="50000"/>
                  </a:schemeClr>
                </a:solidFill>
                <a:latin typeface="Meiryo" charset="-128"/>
                <a:ea typeface="Meiryo" charset="-128"/>
                <a:cs typeface="Meiryo" charset="-128"/>
              </a:rPr>
              <a:t>クラウド･コンピューティング</a:t>
            </a:r>
            <a:endParaRPr lang="en-US" altLang="ja-JP" sz="20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en-US" altLang="ja-JP" sz="2000" dirty="0">
                <a:solidFill>
                  <a:schemeClr val="tx1">
                    <a:lumMod val="50000"/>
                    <a:lumOff val="50000"/>
                  </a:schemeClr>
                </a:solidFill>
                <a:latin typeface="Meiryo" charset="-128"/>
                <a:ea typeface="Meiryo" charset="-128"/>
                <a:cs typeface="Meiryo" charset="-128"/>
              </a:rPr>
              <a:t>IT</a:t>
            </a:r>
            <a:r>
              <a:rPr lang="ja-JP" altLang="en-US" sz="2000">
                <a:solidFill>
                  <a:schemeClr val="tx1">
                    <a:lumMod val="50000"/>
                    <a:lumOff val="50000"/>
                  </a:schemeClr>
                </a:solidFill>
                <a:latin typeface="Meiryo" charset="-128"/>
                <a:ea typeface="Meiryo" charset="-128"/>
                <a:cs typeface="Meiryo" charset="-128"/>
              </a:rPr>
              <a:t>インフラと仮想化</a:t>
            </a:r>
            <a:endParaRPr lang="en-US" altLang="ja-JP" sz="20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ja-JP" altLang="en-US" sz="2000">
                <a:solidFill>
                  <a:schemeClr val="tx1">
                    <a:lumMod val="50000"/>
                    <a:lumOff val="50000"/>
                  </a:schemeClr>
                </a:solidFill>
                <a:latin typeface="Meiryo" charset="-128"/>
                <a:ea typeface="Meiryo" charset="-128"/>
                <a:cs typeface="Meiryo" charset="-128"/>
              </a:rPr>
              <a:t>サイバー･セキュリティ</a:t>
            </a:r>
            <a:endParaRPr lang="en-US" altLang="ja-JP" sz="20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en-US" altLang="ja-JP" sz="2000" dirty="0" err="1">
                <a:solidFill>
                  <a:schemeClr val="tx1">
                    <a:lumMod val="50000"/>
                    <a:lumOff val="50000"/>
                  </a:schemeClr>
                </a:solidFill>
                <a:latin typeface="Meiryo" charset="-128"/>
                <a:ea typeface="Meiryo" charset="-128"/>
                <a:cs typeface="Meiryo" charset="-128"/>
              </a:rPr>
              <a:t>IoT</a:t>
            </a:r>
            <a:r>
              <a:rPr lang="ja-JP" altLang="en-US" sz="2000" dirty="0">
                <a:solidFill>
                  <a:schemeClr val="tx1">
                    <a:lumMod val="50000"/>
                    <a:lumOff val="50000"/>
                  </a:schemeClr>
                </a:solidFill>
                <a:latin typeface="Meiryo" charset="-128"/>
                <a:ea typeface="Meiryo" charset="-128"/>
                <a:cs typeface="Meiryo" charset="-128"/>
              </a:rPr>
              <a:t>（モノのインターネット）</a:t>
            </a:r>
            <a:endParaRPr lang="en-US" altLang="ja-JP" sz="20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en-US" altLang="ja-JP" sz="2000" dirty="0">
                <a:solidFill>
                  <a:schemeClr val="tx1">
                    <a:lumMod val="50000"/>
                    <a:lumOff val="50000"/>
                  </a:schemeClr>
                </a:solidFill>
                <a:latin typeface="Meiryo" charset="-128"/>
                <a:ea typeface="Meiryo" charset="-128"/>
                <a:cs typeface="Meiryo" charset="-128"/>
              </a:rPr>
              <a:t>AI</a:t>
            </a:r>
            <a:r>
              <a:rPr lang="ja-JP" altLang="en-US" sz="2000" dirty="0">
                <a:solidFill>
                  <a:schemeClr val="tx1">
                    <a:lumMod val="50000"/>
                    <a:lumOff val="50000"/>
                  </a:schemeClr>
                </a:solidFill>
                <a:latin typeface="Meiryo" charset="-128"/>
                <a:ea typeface="Meiryo" charset="-128"/>
                <a:cs typeface="Meiryo" charset="-128"/>
              </a:rPr>
              <a:t>（人工知能）</a:t>
            </a:r>
            <a:endParaRPr lang="en-US" altLang="ja-JP" sz="20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ja-JP" altLang="en-US" sz="2000" dirty="0">
                <a:solidFill>
                  <a:schemeClr val="tx1">
                    <a:lumMod val="50000"/>
                    <a:lumOff val="50000"/>
                  </a:schemeClr>
                </a:solidFill>
                <a:latin typeface="Meiryo" charset="-128"/>
                <a:ea typeface="Meiryo" charset="-128"/>
                <a:cs typeface="Meiryo" charset="-128"/>
              </a:rPr>
              <a:t>開発と運用</a:t>
            </a:r>
            <a:endParaRPr lang="en-US" altLang="ja-JP" sz="20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ja-JP" altLang="en-US" sz="2000" dirty="0">
                <a:solidFill>
                  <a:schemeClr val="tx1">
                    <a:lumMod val="50000"/>
                    <a:lumOff val="50000"/>
                  </a:schemeClr>
                </a:solidFill>
                <a:latin typeface="Meiryo" charset="-128"/>
                <a:ea typeface="Meiryo" charset="-128"/>
                <a:cs typeface="Meiryo" charset="-128"/>
              </a:rPr>
              <a:t>デジタルトランスフォーメーションとこれから</a:t>
            </a:r>
            <a:r>
              <a:rPr lang="ja-JP" altLang="en-US" sz="2000">
                <a:solidFill>
                  <a:schemeClr val="tx1">
                    <a:lumMod val="50000"/>
                    <a:lumOff val="50000"/>
                  </a:schemeClr>
                </a:solidFill>
                <a:latin typeface="Meiryo" charset="-128"/>
                <a:ea typeface="Meiryo" charset="-128"/>
                <a:cs typeface="Meiryo" charset="-128"/>
              </a:rPr>
              <a:t>のビジネス</a:t>
            </a:r>
            <a:endParaRPr lang="en-US" altLang="ja-JP" sz="20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ja-JP" altLang="en-US" sz="2000">
                <a:solidFill>
                  <a:schemeClr val="tx1">
                    <a:lumMod val="50000"/>
                    <a:lumOff val="50000"/>
                  </a:schemeClr>
                </a:solidFill>
                <a:latin typeface="Meiryo" charset="-128"/>
                <a:ea typeface="Meiryo" charset="-128"/>
                <a:cs typeface="Meiryo" charset="-128"/>
              </a:rPr>
              <a:t>これからのビジネスに求められる人材</a:t>
            </a:r>
            <a:endParaRPr lang="en-US" altLang="ja-JP" sz="20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64676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自動化から自律化への進化</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100</a:t>
            </a:fld>
            <a:endParaRPr kumimoji="1" lang="ja-JP" altLang="en-US"/>
          </a:p>
        </p:txBody>
      </p:sp>
      <p:sp>
        <p:nvSpPr>
          <p:cNvPr id="4" name="正方形/長方形 3"/>
          <p:cNvSpPr/>
          <p:nvPr/>
        </p:nvSpPr>
        <p:spPr>
          <a:xfrm>
            <a:off x="848826" y="980728"/>
            <a:ext cx="7446347" cy="511256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884439" y="2420888"/>
            <a:ext cx="5559769" cy="36004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971600" y="3573016"/>
            <a:ext cx="3888432" cy="23762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1043608" y="4797152"/>
            <a:ext cx="2160240" cy="1071291"/>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単一作業の自動化</a:t>
            </a:r>
            <a:endParaRPr kumimoji="1" lang="en-US" altLang="ja-JP" sz="16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給与計算・部品表展開などのバッチ処理</a:t>
            </a:r>
            <a:endParaRPr kumimoji="1" lang="ja-JP" altLang="en-US" sz="800" dirty="0">
              <a:solidFill>
                <a:srgbClr val="FFFFFF"/>
              </a:solidFill>
              <a:latin typeface="Meiryo" charset="-128"/>
              <a:ea typeface="Meiryo" charset="-128"/>
              <a:cs typeface="Meiryo" charset="-128"/>
            </a:endParaRPr>
          </a:p>
        </p:txBody>
      </p:sp>
      <p:cxnSp>
        <p:nvCxnSpPr>
          <p:cNvPr id="12" name="直線矢印コネクタ 11"/>
          <p:cNvCxnSpPr/>
          <p:nvPr/>
        </p:nvCxnSpPr>
        <p:spPr>
          <a:xfrm flipV="1">
            <a:off x="3203848" y="980728"/>
            <a:ext cx="5091325" cy="3816362"/>
          </a:xfrm>
          <a:prstGeom prst="straightConnector1">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テキスト ボックス 7"/>
          <p:cNvSpPr txBox="1"/>
          <p:nvPr/>
        </p:nvSpPr>
        <p:spPr>
          <a:xfrm>
            <a:off x="1028119" y="3990255"/>
            <a:ext cx="3775394" cy="461665"/>
          </a:xfrm>
          <a:prstGeom prst="rect">
            <a:avLst/>
          </a:prstGeom>
          <a:noFill/>
        </p:spPr>
        <p:txBody>
          <a:bodyPr wrap="none" rtlCol="0">
            <a:spAutoFit/>
          </a:bodyPr>
          <a:lstStyle/>
          <a:p>
            <a:pPr algn="ctr"/>
            <a:r>
              <a:rPr kumimoji="1" lang="ja-JP" altLang="en-US" sz="1600" dirty="0">
                <a:solidFill>
                  <a:schemeClr val="bg1"/>
                </a:solidFill>
                <a:latin typeface="Meiryo" charset="-128"/>
                <a:ea typeface="Meiryo" charset="-128"/>
                <a:cs typeface="Meiryo" charset="-128"/>
              </a:rPr>
              <a:t>連続する作業の自動化</a:t>
            </a:r>
            <a:endParaRPr kumimoji="1" lang="en-US" altLang="ja-JP" sz="1600" dirty="0">
              <a:solidFill>
                <a:schemeClr val="bg1"/>
              </a:solidFill>
              <a:latin typeface="Meiryo" charset="-128"/>
              <a:ea typeface="Meiryo" charset="-128"/>
              <a:cs typeface="Meiryo" charset="-128"/>
            </a:endParaRPr>
          </a:p>
          <a:p>
            <a:pPr algn="ctr"/>
            <a:r>
              <a:rPr lang="ja-JP" altLang="en-US" sz="800" dirty="0">
                <a:solidFill>
                  <a:schemeClr val="bg1"/>
                </a:solidFill>
                <a:latin typeface="Meiryo" charset="-128"/>
                <a:ea typeface="Meiryo" charset="-128"/>
                <a:cs typeface="Meiryo" charset="-128"/>
              </a:rPr>
              <a:t>生産管理・販売管理・工程管理など伝票や作業の流れなどのオンライン処理</a:t>
            </a:r>
            <a:endParaRPr kumimoji="1" lang="ja-JP" altLang="en-US" sz="800" dirty="0">
              <a:solidFill>
                <a:schemeClr val="bg1"/>
              </a:solidFill>
              <a:latin typeface="Meiryo" charset="-128"/>
              <a:ea typeface="Meiryo" charset="-128"/>
              <a:cs typeface="Meiryo" charset="-128"/>
            </a:endParaRPr>
          </a:p>
        </p:txBody>
      </p:sp>
      <p:sp>
        <p:nvSpPr>
          <p:cNvPr id="9" name="テキスト ボックス 8"/>
          <p:cNvSpPr txBox="1"/>
          <p:nvPr/>
        </p:nvSpPr>
        <p:spPr>
          <a:xfrm>
            <a:off x="1468850" y="2766119"/>
            <a:ext cx="4390946" cy="461665"/>
          </a:xfrm>
          <a:prstGeom prst="rect">
            <a:avLst/>
          </a:prstGeom>
          <a:noFill/>
        </p:spPr>
        <p:txBody>
          <a:bodyPr wrap="none" rtlCol="0">
            <a:spAutoFit/>
          </a:bodyPr>
          <a:lstStyle/>
          <a:p>
            <a:pPr algn="ctr"/>
            <a:r>
              <a:rPr lang="ja-JP" altLang="en-US" sz="1600" dirty="0">
                <a:solidFill>
                  <a:schemeClr val="bg1"/>
                </a:solidFill>
                <a:latin typeface="Meiryo" charset="-128"/>
                <a:ea typeface="Meiryo" charset="-128"/>
                <a:cs typeface="Meiryo" charset="-128"/>
              </a:rPr>
              <a:t>最適対応が求められる作業</a:t>
            </a:r>
            <a:r>
              <a:rPr kumimoji="1" lang="ja-JP" altLang="en-US" sz="1600" dirty="0">
                <a:solidFill>
                  <a:schemeClr val="bg1"/>
                </a:solidFill>
                <a:latin typeface="Meiryo" charset="-128"/>
                <a:ea typeface="Meiryo" charset="-128"/>
                <a:cs typeface="Meiryo" charset="-128"/>
              </a:rPr>
              <a:t>の自動化</a:t>
            </a:r>
            <a:endParaRPr kumimoji="1" lang="en-US" altLang="ja-JP" sz="1600" dirty="0">
              <a:solidFill>
                <a:schemeClr val="bg1"/>
              </a:solidFill>
              <a:latin typeface="Meiryo" charset="-128"/>
              <a:ea typeface="Meiryo" charset="-128"/>
              <a:cs typeface="Meiryo" charset="-128"/>
            </a:endParaRPr>
          </a:p>
          <a:p>
            <a:pPr algn="ctr"/>
            <a:r>
              <a:rPr lang="ja-JP" altLang="en-US" sz="800" dirty="0">
                <a:solidFill>
                  <a:schemeClr val="bg1"/>
                </a:solidFill>
                <a:latin typeface="Meiryo" charset="-128"/>
                <a:ea typeface="Meiryo" charset="-128"/>
                <a:cs typeface="Meiryo" charset="-128"/>
              </a:rPr>
              <a:t>状況の変化をセンサーやログによって収集し、パターン化されたルールに基づき機器を制御</a:t>
            </a:r>
            <a:endParaRPr kumimoji="1" lang="ja-JP" altLang="en-US" sz="800" dirty="0">
              <a:solidFill>
                <a:schemeClr val="bg1"/>
              </a:solidFill>
              <a:latin typeface="Meiryo" charset="-128"/>
              <a:ea typeface="Meiryo" charset="-128"/>
              <a:cs typeface="Meiryo" charset="-128"/>
            </a:endParaRPr>
          </a:p>
        </p:txBody>
      </p:sp>
      <p:sp>
        <p:nvSpPr>
          <p:cNvPr id="10" name="テキスト ボックス 9"/>
          <p:cNvSpPr txBox="1"/>
          <p:nvPr/>
        </p:nvSpPr>
        <p:spPr>
          <a:xfrm>
            <a:off x="1940509" y="1475977"/>
            <a:ext cx="5262979" cy="492443"/>
          </a:xfrm>
          <a:prstGeom prst="rect">
            <a:avLst/>
          </a:prstGeom>
          <a:noFill/>
        </p:spPr>
        <p:txBody>
          <a:bodyPr wrap="none" rtlCol="0">
            <a:spAutoFit/>
          </a:bodyPr>
          <a:lstStyle/>
          <a:p>
            <a:pPr algn="ctr"/>
            <a:r>
              <a:rPr lang="ja-JP" altLang="en-US" dirty="0">
                <a:solidFill>
                  <a:schemeClr val="bg1"/>
                </a:solidFill>
                <a:latin typeface="Meiryo" charset="-128"/>
                <a:ea typeface="Meiryo" charset="-128"/>
                <a:cs typeface="Meiryo" charset="-128"/>
              </a:rPr>
              <a:t>状況に応じて自ら判断する作業</a:t>
            </a:r>
            <a:r>
              <a:rPr kumimoji="1" lang="ja-JP" altLang="en-US" dirty="0">
                <a:solidFill>
                  <a:schemeClr val="bg1"/>
                </a:solidFill>
                <a:latin typeface="Meiryo" charset="-128"/>
                <a:ea typeface="Meiryo" charset="-128"/>
                <a:cs typeface="Meiryo" charset="-128"/>
              </a:rPr>
              <a:t>の自動化</a:t>
            </a:r>
            <a:r>
              <a:rPr lang="ja-JP" altLang="en-US" dirty="0">
                <a:solidFill>
                  <a:schemeClr val="bg1"/>
                </a:solidFill>
                <a:latin typeface="Meiryo" charset="-128"/>
                <a:ea typeface="Meiryo" charset="-128"/>
                <a:cs typeface="Meiryo" charset="-128"/>
              </a:rPr>
              <a:t>＝</a:t>
            </a:r>
            <a:r>
              <a:rPr lang="ja-JP" altLang="en-US" b="1" u="sng" dirty="0">
                <a:solidFill>
                  <a:schemeClr val="bg1"/>
                </a:solidFill>
                <a:latin typeface="Meiryo" charset="-128"/>
                <a:ea typeface="Meiryo" charset="-128"/>
                <a:cs typeface="Meiryo" charset="-128"/>
              </a:rPr>
              <a:t>自律化</a:t>
            </a:r>
            <a:endParaRPr lang="en-US" altLang="ja-JP" b="1" u="sng" dirty="0">
              <a:solidFill>
                <a:schemeClr val="bg1"/>
              </a:solidFill>
              <a:latin typeface="Meiryo" charset="-128"/>
              <a:ea typeface="Meiryo" charset="-128"/>
              <a:cs typeface="Meiryo" charset="-128"/>
            </a:endParaRPr>
          </a:p>
          <a:p>
            <a:pPr algn="ctr"/>
            <a:r>
              <a:rPr kumimoji="1" lang="ja-JP" altLang="en-US" sz="800" dirty="0">
                <a:solidFill>
                  <a:schemeClr val="bg1"/>
                </a:solidFill>
                <a:latin typeface="Meiryo" charset="-128"/>
                <a:ea typeface="Meiryo" charset="-128"/>
                <a:cs typeface="Meiryo" charset="-128"/>
              </a:rPr>
              <a:t>機械学習や認知機能によって未知の状況</a:t>
            </a:r>
            <a:r>
              <a:rPr lang="ja-JP" altLang="en-US" sz="800" dirty="0">
                <a:solidFill>
                  <a:schemeClr val="bg1"/>
                </a:solidFill>
                <a:latin typeface="Meiryo" charset="-128"/>
                <a:ea typeface="Meiryo" charset="-128"/>
                <a:cs typeface="Meiryo" charset="-128"/>
              </a:rPr>
              <a:t>にも対応し、自ら判断して実行する</a:t>
            </a:r>
            <a:endParaRPr kumimoji="1" lang="ja-JP" altLang="en-US" sz="800" dirty="0">
              <a:solidFill>
                <a:schemeClr val="bg1"/>
              </a:solidFill>
              <a:latin typeface="Meiryo" charset="-128"/>
              <a:ea typeface="Meiryo" charset="-128"/>
              <a:cs typeface="Meiryo" charset="-128"/>
            </a:endParaRPr>
          </a:p>
        </p:txBody>
      </p:sp>
      <p:pic>
        <p:nvPicPr>
          <p:cNvPr id="13" name="図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6510" y="1921883"/>
            <a:ext cx="1113094" cy="1209885"/>
          </a:xfrm>
          <a:prstGeom prst="rect">
            <a:avLst/>
          </a:prstGeom>
        </p:spPr>
      </p:pic>
      <p:pic>
        <p:nvPicPr>
          <p:cNvPr id="14" name="図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0441" y="3337100"/>
            <a:ext cx="1391820" cy="1088404"/>
          </a:xfrm>
          <a:prstGeom prst="rect">
            <a:avLst/>
          </a:prstGeom>
        </p:spPr>
      </p:pic>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6721" y="4718709"/>
            <a:ext cx="1170438" cy="1173371"/>
          </a:xfrm>
          <a:prstGeom prst="rect">
            <a:avLst/>
          </a:prstGeom>
        </p:spPr>
      </p:pic>
    </p:spTree>
    <p:extLst>
      <p:ext uri="{BB962C8B-B14F-4D97-AF65-F5344CB8AC3E}">
        <p14:creationId xmlns:p14="http://schemas.microsoft.com/office/powerpoint/2010/main" val="11852708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自律走行できる自動車</a:t>
            </a:r>
          </a:p>
        </p:txBody>
      </p:sp>
      <p:sp>
        <p:nvSpPr>
          <p:cNvPr id="3" name="スライド番号プレースホルダー 2"/>
          <p:cNvSpPr>
            <a:spLocks noGrp="1"/>
          </p:cNvSpPr>
          <p:nvPr>
            <p:ph type="sldNum" sz="quarter" idx="12"/>
          </p:nvPr>
        </p:nvSpPr>
        <p:spPr>
          <a:xfrm>
            <a:off x="6946206" y="6653941"/>
            <a:ext cx="2133600" cy="217800"/>
          </a:xfrm>
        </p:spPr>
        <p:txBody>
          <a:bodyPr/>
          <a:lstStyle/>
          <a:p>
            <a:fld id="{8FF8CC5D-A65D-5946-99B5-645367A967AD}" type="slidenum">
              <a:rPr kumimoji="1" lang="ja-JP" altLang="en-US" smtClean="0"/>
              <a:t>101</a:t>
            </a:fld>
            <a:endParaRPr kumimoji="1" lang="ja-JP" altLang="en-US"/>
          </a:p>
        </p:txBody>
      </p:sp>
      <p:sp>
        <p:nvSpPr>
          <p:cNvPr id="5" name="正方形/長方形 4"/>
          <p:cNvSpPr/>
          <p:nvPr/>
        </p:nvSpPr>
        <p:spPr>
          <a:xfrm>
            <a:off x="715463" y="891233"/>
            <a:ext cx="7713069" cy="109793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15460" y="1989167"/>
            <a:ext cx="7713069" cy="109793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715465" y="3103451"/>
            <a:ext cx="7713069" cy="109793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715465" y="4196195"/>
            <a:ext cx="7713069" cy="109793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 name="図形グループ 14"/>
          <p:cNvGrpSpPr/>
          <p:nvPr/>
        </p:nvGrpSpPr>
        <p:grpSpPr>
          <a:xfrm>
            <a:off x="6407768" y="3300815"/>
            <a:ext cx="161848" cy="329462"/>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19"/>
          <p:cNvGrpSpPr/>
          <p:nvPr/>
        </p:nvGrpSpPr>
        <p:grpSpPr>
          <a:xfrm>
            <a:off x="6696098" y="2262554"/>
            <a:ext cx="161848" cy="329462"/>
            <a:chOff x="1946324" y="4125162"/>
            <a:chExt cx="969964" cy="2007872"/>
          </a:xfrm>
        </p:grpSpPr>
        <p:sp>
          <p:nvSpPr>
            <p:cNvPr id="22" name="円/楕円 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9" name="図 28"/>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337069" y="1177124"/>
            <a:ext cx="318821" cy="298266"/>
          </a:xfrm>
          <a:prstGeom prst="rect">
            <a:avLst/>
          </a:prstGeom>
          <a:effectLst>
            <a:outerShdw blurRad="50800" dist="38100" dir="2700000" algn="tl" rotWithShape="0">
              <a:prstClr val="black">
                <a:alpha val="40000"/>
              </a:prstClr>
            </a:outerShdw>
          </a:effectLst>
        </p:spPr>
      </p:pic>
      <p:pic>
        <p:nvPicPr>
          <p:cNvPr id="26" name="図 25" descr="imgres.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1041817"/>
            <a:ext cx="1213086" cy="839215"/>
          </a:xfrm>
          <a:prstGeom prst="rect">
            <a:avLst/>
          </a:prstGeom>
          <a:effectLst>
            <a:outerShdw blurRad="50800" dist="38100" dir="2700000" algn="tl" rotWithShape="0">
              <a:prstClr val="black">
                <a:alpha val="40000"/>
              </a:prstClr>
            </a:outerShdw>
          </a:effectLst>
        </p:spPr>
      </p:pic>
      <p:pic>
        <p:nvPicPr>
          <p:cNvPr id="30" name="図 29"/>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337069" y="2266236"/>
            <a:ext cx="318821" cy="298266"/>
          </a:xfrm>
          <a:prstGeom prst="rect">
            <a:avLst/>
          </a:prstGeom>
          <a:effectLst>
            <a:outerShdw blurRad="50800" dist="38100" dir="2700000" algn="tl" rotWithShape="0">
              <a:prstClr val="black">
                <a:alpha val="40000"/>
              </a:prstClr>
            </a:outerShdw>
          </a:effectLst>
        </p:spPr>
      </p:pic>
      <p:pic>
        <p:nvPicPr>
          <p:cNvPr id="21" name="図 20" descr="imgres.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2144894"/>
            <a:ext cx="1213086" cy="839215"/>
          </a:xfrm>
          <a:prstGeom prst="rect">
            <a:avLst/>
          </a:prstGeom>
          <a:effectLst>
            <a:outerShdw blurRad="50800" dist="38100" dir="2700000" algn="tl" rotWithShape="0">
              <a:prstClr val="black">
                <a:alpha val="40000"/>
              </a:prstClr>
            </a:outerShdw>
          </a:effectLst>
        </p:spPr>
      </p:pic>
      <p:pic>
        <p:nvPicPr>
          <p:cNvPr id="31" name="図 30"/>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593993" y="3302763"/>
            <a:ext cx="318821" cy="298266"/>
          </a:xfrm>
          <a:prstGeom prst="rect">
            <a:avLst/>
          </a:prstGeom>
          <a:effectLst>
            <a:outerShdw blurRad="50800" dist="38100" dir="2700000" algn="tl" rotWithShape="0">
              <a:prstClr val="black">
                <a:alpha val="40000"/>
              </a:prstClr>
            </a:outerShdw>
          </a:effectLst>
        </p:spPr>
      </p:pic>
      <p:sp>
        <p:nvSpPr>
          <p:cNvPr id="32" name="正方形/長方形 31"/>
          <p:cNvSpPr/>
          <p:nvPr/>
        </p:nvSpPr>
        <p:spPr>
          <a:xfrm>
            <a:off x="715461" y="5294129"/>
            <a:ext cx="7713069" cy="109793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descr="imgres.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3189404"/>
            <a:ext cx="1213086" cy="839215"/>
          </a:xfrm>
          <a:prstGeom prst="rect">
            <a:avLst/>
          </a:prstGeom>
          <a:effectLst>
            <a:outerShdw blurRad="50800" dist="38100" dir="2700000" algn="tl" rotWithShape="0">
              <a:prstClr val="black">
                <a:alpha val="40000"/>
              </a:prstClr>
            </a:outerShdw>
          </a:effectLst>
        </p:spPr>
      </p:pic>
      <p:grpSp>
        <p:nvGrpSpPr>
          <p:cNvPr id="34" name="図形グループ 33"/>
          <p:cNvGrpSpPr/>
          <p:nvPr/>
        </p:nvGrpSpPr>
        <p:grpSpPr>
          <a:xfrm>
            <a:off x="6407768" y="4430983"/>
            <a:ext cx="161848" cy="329462"/>
            <a:chOff x="1946324" y="4125162"/>
            <a:chExt cx="969964" cy="2007872"/>
          </a:xfrm>
        </p:grpSpPr>
        <p:sp>
          <p:nvSpPr>
            <p:cNvPr id="35" name="円/楕円 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7" name="図 36"/>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593993" y="4432931"/>
            <a:ext cx="318821" cy="298266"/>
          </a:xfrm>
          <a:prstGeom prst="rect">
            <a:avLst/>
          </a:prstGeom>
          <a:effectLst>
            <a:outerShdw blurRad="50800" dist="38100" dir="2700000" algn="tl" rotWithShape="0">
              <a:prstClr val="black">
                <a:alpha val="40000"/>
              </a:prstClr>
            </a:outerShdw>
          </a:effectLst>
        </p:spPr>
      </p:pic>
      <p:pic>
        <p:nvPicPr>
          <p:cNvPr id="38" name="図 37" descr="imgres.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4319572"/>
            <a:ext cx="1213086" cy="839215"/>
          </a:xfrm>
          <a:prstGeom prst="rect">
            <a:avLst/>
          </a:prstGeom>
          <a:effectLst>
            <a:outerShdw blurRad="50800" dist="38100" dir="2700000" algn="tl" rotWithShape="0">
              <a:prstClr val="black">
                <a:alpha val="40000"/>
              </a:prstClr>
            </a:outerShdw>
          </a:effectLst>
        </p:spPr>
      </p:pic>
      <p:grpSp>
        <p:nvGrpSpPr>
          <p:cNvPr id="39" name="図形グループ 38"/>
          <p:cNvGrpSpPr/>
          <p:nvPr/>
        </p:nvGrpSpPr>
        <p:grpSpPr>
          <a:xfrm>
            <a:off x="6390264" y="5526866"/>
            <a:ext cx="161848" cy="329462"/>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2" name="図 41" descr="imgres.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08435" y="5415455"/>
            <a:ext cx="1213086" cy="839215"/>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715461" y="1013615"/>
            <a:ext cx="1678665"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レベル</a:t>
            </a:r>
            <a:r>
              <a:rPr kumimoji="1" lang="en-US" altLang="ja-JP" sz="2400" b="1" dirty="0">
                <a:solidFill>
                  <a:schemeClr val="bg1"/>
                </a:solidFill>
                <a:latin typeface="Meiryo" charset="-128"/>
                <a:ea typeface="Meiryo" charset="-128"/>
                <a:cs typeface="Meiryo" charset="-128"/>
              </a:rPr>
              <a:t>4</a:t>
            </a:r>
            <a:r>
              <a:rPr kumimoji="1" lang="ja-JP" altLang="en-US" sz="2400" b="1" dirty="0">
                <a:solidFill>
                  <a:schemeClr val="bg1"/>
                </a:solidFill>
                <a:latin typeface="Meiryo" charset="-128"/>
                <a:ea typeface="Meiryo" charset="-128"/>
                <a:cs typeface="Meiryo" charset="-128"/>
              </a:rPr>
              <a:t>･</a:t>
            </a:r>
            <a:r>
              <a:rPr kumimoji="1" lang="en-US" altLang="ja-JP" sz="2400" b="1" dirty="0">
                <a:solidFill>
                  <a:schemeClr val="bg1"/>
                </a:solidFill>
                <a:latin typeface="Meiryo" charset="-128"/>
                <a:ea typeface="Meiryo" charset="-128"/>
                <a:cs typeface="Meiryo" charset="-128"/>
              </a:rPr>
              <a:t>5</a:t>
            </a:r>
            <a:endParaRPr kumimoji="1" lang="ja-JP" altLang="en-US" sz="2400" b="1" dirty="0">
              <a:solidFill>
                <a:schemeClr val="bg1"/>
              </a:solidFill>
              <a:latin typeface="Meiryo" charset="-128"/>
              <a:ea typeface="Meiryo" charset="-128"/>
              <a:cs typeface="Meiryo" charset="-128"/>
            </a:endParaRPr>
          </a:p>
        </p:txBody>
      </p:sp>
      <p:sp>
        <p:nvSpPr>
          <p:cNvPr id="44" name="テキスト ボックス 43"/>
          <p:cNvSpPr txBox="1"/>
          <p:nvPr/>
        </p:nvSpPr>
        <p:spPr>
          <a:xfrm>
            <a:off x="715461" y="2117866"/>
            <a:ext cx="1316386"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レベル</a:t>
            </a:r>
            <a:r>
              <a:rPr kumimoji="1" lang="en-US" altLang="ja-JP" sz="2400" b="1" dirty="0">
                <a:solidFill>
                  <a:schemeClr val="bg1"/>
                </a:solidFill>
                <a:latin typeface="Meiryo" charset="-128"/>
                <a:ea typeface="Meiryo" charset="-128"/>
                <a:cs typeface="Meiryo" charset="-128"/>
              </a:rPr>
              <a:t>3</a:t>
            </a:r>
            <a:endParaRPr kumimoji="1" lang="ja-JP" altLang="en-US" sz="2400" b="1" dirty="0">
              <a:solidFill>
                <a:schemeClr val="bg1"/>
              </a:solidFill>
              <a:latin typeface="Meiryo" charset="-128"/>
              <a:ea typeface="Meiryo" charset="-128"/>
              <a:cs typeface="Meiryo" charset="-128"/>
            </a:endParaRPr>
          </a:p>
        </p:txBody>
      </p:sp>
      <p:sp>
        <p:nvSpPr>
          <p:cNvPr id="45" name="テキスト ボックス 44"/>
          <p:cNvSpPr txBox="1"/>
          <p:nvPr/>
        </p:nvSpPr>
        <p:spPr>
          <a:xfrm>
            <a:off x="715461" y="3214694"/>
            <a:ext cx="1316386" cy="461665"/>
          </a:xfrm>
          <a:prstGeom prst="rect">
            <a:avLst/>
          </a:prstGeom>
          <a:noFill/>
        </p:spPr>
        <p:txBody>
          <a:bodyPr wrap="none" rtlCol="0">
            <a:spAutoFit/>
          </a:bodyPr>
          <a:lstStyle/>
          <a:p>
            <a:r>
              <a:rPr kumimoji="1" lang="ja-JP" altLang="en-US" sz="2400" b="1" dirty="0">
                <a:solidFill>
                  <a:srgbClr val="0070C0"/>
                </a:solidFill>
                <a:latin typeface="Meiryo" charset="-128"/>
                <a:ea typeface="Meiryo" charset="-128"/>
                <a:cs typeface="Meiryo" charset="-128"/>
              </a:rPr>
              <a:t>レベル</a:t>
            </a:r>
            <a:r>
              <a:rPr lang="en-US" altLang="ja-JP" sz="2400" b="1" dirty="0">
                <a:solidFill>
                  <a:srgbClr val="0070C0"/>
                </a:solidFill>
                <a:latin typeface="Meiryo" charset="-128"/>
                <a:ea typeface="Meiryo" charset="-128"/>
                <a:cs typeface="Meiryo" charset="-128"/>
              </a:rPr>
              <a:t>2</a:t>
            </a:r>
            <a:endParaRPr kumimoji="1" lang="ja-JP" altLang="en-US" sz="2400" b="1" dirty="0">
              <a:solidFill>
                <a:srgbClr val="0070C0"/>
              </a:solidFill>
              <a:latin typeface="Meiryo" charset="-128"/>
              <a:ea typeface="Meiryo" charset="-128"/>
              <a:cs typeface="Meiryo" charset="-128"/>
            </a:endParaRPr>
          </a:p>
        </p:txBody>
      </p:sp>
      <p:sp>
        <p:nvSpPr>
          <p:cNvPr id="46" name="テキスト ボックス 45"/>
          <p:cNvSpPr txBox="1"/>
          <p:nvPr/>
        </p:nvSpPr>
        <p:spPr>
          <a:xfrm>
            <a:off x="715461" y="4348120"/>
            <a:ext cx="1316386" cy="461665"/>
          </a:xfrm>
          <a:prstGeom prst="rect">
            <a:avLst/>
          </a:prstGeom>
          <a:noFill/>
        </p:spPr>
        <p:txBody>
          <a:bodyPr wrap="none" rtlCol="0">
            <a:spAutoFit/>
          </a:bodyPr>
          <a:lstStyle/>
          <a:p>
            <a:r>
              <a:rPr kumimoji="1" lang="ja-JP" altLang="en-US" sz="2400" b="1" dirty="0">
                <a:solidFill>
                  <a:srgbClr val="00B0F0"/>
                </a:solidFill>
                <a:latin typeface="Meiryo" charset="-128"/>
                <a:ea typeface="Meiryo" charset="-128"/>
                <a:cs typeface="Meiryo" charset="-128"/>
              </a:rPr>
              <a:t>レベル</a:t>
            </a:r>
            <a:r>
              <a:rPr kumimoji="1" lang="en-US" altLang="ja-JP" sz="2400" b="1" dirty="0">
                <a:solidFill>
                  <a:srgbClr val="00B0F0"/>
                </a:solidFill>
                <a:latin typeface="Meiryo" charset="-128"/>
                <a:ea typeface="Meiryo" charset="-128"/>
                <a:cs typeface="Meiryo" charset="-128"/>
              </a:rPr>
              <a:t>1</a:t>
            </a:r>
            <a:endParaRPr kumimoji="1" lang="ja-JP" altLang="en-US" sz="2400" b="1" dirty="0">
              <a:solidFill>
                <a:srgbClr val="00B0F0"/>
              </a:solidFill>
              <a:latin typeface="Meiryo" charset="-128"/>
              <a:ea typeface="Meiryo" charset="-128"/>
              <a:cs typeface="Meiryo" charset="-128"/>
            </a:endParaRPr>
          </a:p>
        </p:txBody>
      </p:sp>
      <p:sp>
        <p:nvSpPr>
          <p:cNvPr id="47" name="テキスト ボックス 46"/>
          <p:cNvSpPr txBox="1"/>
          <p:nvPr/>
        </p:nvSpPr>
        <p:spPr>
          <a:xfrm>
            <a:off x="715461" y="5487615"/>
            <a:ext cx="1316386" cy="461665"/>
          </a:xfrm>
          <a:prstGeom prst="rect">
            <a:avLst/>
          </a:prstGeom>
          <a:noFill/>
        </p:spPr>
        <p:txBody>
          <a:bodyPr wrap="none" rtlCol="0">
            <a:spAutoFit/>
          </a:bodyPr>
          <a:lstStyle/>
          <a:p>
            <a:r>
              <a:rPr kumimoji="1" lang="ja-JP" altLang="en-US" sz="2400" b="1" dirty="0">
                <a:solidFill>
                  <a:schemeClr val="tx1">
                    <a:lumMod val="50000"/>
                    <a:lumOff val="50000"/>
                  </a:schemeClr>
                </a:solidFill>
                <a:latin typeface="Meiryo" charset="-128"/>
                <a:ea typeface="Meiryo" charset="-128"/>
                <a:cs typeface="Meiryo" charset="-128"/>
              </a:rPr>
              <a:t>レベル</a:t>
            </a:r>
            <a:r>
              <a:rPr kumimoji="1" lang="en-US" altLang="ja-JP" sz="2400" b="1" dirty="0">
                <a:solidFill>
                  <a:schemeClr val="tx1">
                    <a:lumMod val="50000"/>
                    <a:lumOff val="50000"/>
                  </a:schemeClr>
                </a:solidFill>
                <a:latin typeface="Meiryo" charset="-128"/>
                <a:ea typeface="Meiryo" charset="-128"/>
                <a:cs typeface="Meiryo" charset="-128"/>
              </a:rPr>
              <a:t>0</a:t>
            </a:r>
            <a:endParaRPr kumimoji="1" lang="ja-JP" altLang="en-US" sz="2400" b="1" dirty="0">
              <a:solidFill>
                <a:schemeClr val="tx1">
                  <a:lumMod val="50000"/>
                  <a:lumOff val="50000"/>
                </a:schemeClr>
              </a:solidFill>
              <a:latin typeface="Meiryo" charset="-128"/>
              <a:ea typeface="Meiryo" charset="-128"/>
              <a:cs typeface="Meiryo" charset="-128"/>
            </a:endParaRPr>
          </a:p>
        </p:txBody>
      </p:sp>
      <p:sp>
        <p:nvSpPr>
          <p:cNvPr id="48" name="テキスト ボックス 47"/>
          <p:cNvSpPr txBox="1"/>
          <p:nvPr/>
        </p:nvSpPr>
        <p:spPr>
          <a:xfrm>
            <a:off x="735778" y="1496969"/>
            <a:ext cx="1723549" cy="400110"/>
          </a:xfrm>
          <a:prstGeom prst="rect">
            <a:avLst/>
          </a:prstGeom>
          <a:noFill/>
        </p:spPr>
        <p:txBody>
          <a:bodyPr wrap="none" rtlCol="0">
            <a:spAutoFit/>
          </a:bodyPr>
          <a:lstStyle/>
          <a:p>
            <a:r>
              <a:rPr kumimoji="1" lang="ja-JP" altLang="en-US" sz="2000" b="1">
                <a:solidFill>
                  <a:schemeClr val="bg1"/>
                </a:solidFill>
                <a:latin typeface="Meiryo" charset="-128"/>
                <a:ea typeface="Meiryo" charset="-128"/>
                <a:cs typeface="Meiryo" charset="-128"/>
              </a:rPr>
              <a:t>完全自動走行</a:t>
            </a:r>
            <a:endParaRPr kumimoji="1" lang="ja-JP" altLang="en-US" sz="2000" b="1" dirty="0">
              <a:solidFill>
                <a:schemeClr val="bg1"/>
              </a:solidFill>
              <a:latin typeface="Meiryo" charset="-128"/>
              <a:ea typeface="Meiryo" charset="-128"/>
              <a:cs typeface="Meiryo" charset="-128"/>
            </a:endParaRPr>
          </a:p>
        </p:txBody>
      </p:sp>
      <p:sp>
        <p:nvSpPr>
          <p:cNvPr id="49" name="テキスト ボックス 48"/>
          <p:cNvSpPr txBox="1"/>
          <p:nvPr/>
        </p:nvSpPr>
        <p:spPr>
          <a:xfrm>
            <a:off x="715461" y="2595790"/>
            <a:ext cx="1467068" cy="400110"/>
          </a:xfrm>
          <a:prstGeom prst="rect">
            <a:avLst/>
          </a:prstGeom>
          <a:noFill/>
        </p:spPr>
        <p:txBody>
          <a:bodyPr wrap="none" rtlCol="0">
            <a:spAutoFit/>
          </a:bodyPr>
          <a:lstStyle/>
          <a:p>
            <a:r>
              <a:rPr lang="ja-JP" altLang="en-US" sz="2000" b="1">
                <a:solidFill>
                  <a:schemeClr val="bg1"/>
                </a:solidFill>
                <a:latin typeface="Meiryo" charset="-128"/>
                <a:ea typeface="Meiryo" charset="-128"/>
                <a:cs typeface="Meiryo" charset="-128"/>
              </a:rPr>
              <a:t>準</a:t>
            </a:r>
            <a:r>
              <a:rPr kumimoji="1" lang="ja-JP" altLang="en-US" sz="2000" b="1">
                <a:solidFill>
                  <a:schemeClr val="bg1"/>
                </a:solidFill>
                <a:latin typeface="Meiryo" charset="-128"/>
                <a:ea typeface="Meiryo" charset="-128"/>
                <a:cs typeface="Meiryo" charset="-128"/>
              </a:rPr>
              <a:t>自動</a:t>
            </a:r>
            <a:r>
              <a:rPr kumimoji="1" lang="ja-JP" altLang="en-US" sz="2000" b="1" dirty="0">
                <a:solidFill>
                  <a:schemeClr val="bg1"/>
                </a:solidFill>
                <a:latin typeface="Meiryo" charset="-128"/>
                <a:ea typeface="Meiryo" charset="-128"/>
                <a:cs typeface="Meiryo" charset="-128"/>
              </a:rPr>
              <a:t>走行</a:t>
            </a:r>
          </a:p>
        </p:txBody>
      </p:sp>
      <p:sp>
        <p:nvSpPr>
          <p:cNvPr id="50" name="テキスト ボックス 49"/>
          <p:cNvSpPr txBox="1"/>
          <p:nvPr/>
        </p:nvSpPr>
        <p:spPr>
          <a:xfrm>
            <a:off x="741116" y="3696038"/>
            <a:ext cx="1467068" cy="400110"/>
          </a:xfrm>
          <a:prstGeom prst="rect">
            <a:avLst/>
          </a:prstGeom>
          <a:noFill/>
        </p:spPr>
        <p:txBody>
          <a:bodyPr wrap="none" rtlCol="0">
            <a:spAutoFit/>
          </a:bodyPr>
          <a:lstStyle/>
          <a:p>
            <a:r>
              <a:rPr lang="ja-JP" altLang="en-US" sz="2000" b="1" dirty="0">
                <a:solidFill>
                  <a:srgbClr val="0070C0"/>
                </a:solidFill>
                <a:latin typeface="Meiryo" charset="-128"/>
                <a:ea typeface="Meiryo" charset="-128"/>
                <a:cs typeface="Meiryo" charset="-128"/>
              </a:rPr>
              <a:t>準</a:t>
            </a:r>
            <a:r>
              <a:rPr kumimoji="1" lang="ja-JP" altLang="en-US" sz="2000" b="1" dirty="0">
                <a:solidFill>
                  <a:srgbClr val="0070C0"/>
                </a:solidFill>
                <a:latin typeface="Meiryo" charset="-128"/>
                <a:ea typeface="Meiryo" charset="-128"/>
                <a:cs typeface="Meiryo" charset="-128"/>
              </a:rPr>
              <a:t>自動走行</a:t>
            </a:r>
          </a:p>
        </p:txBody>
      </p:sp>
      <p:sp>
        <p:nvSpPr>
          <p:cNvPr id="51" name="テキスト ボックス 50"/>
          <p:cNvSpPr txBox="1"/>
          <p:nvPr/>
        </p:nvSpPr>
        <p:spPr>
          <a:xfrm>
            <a:off x="735778" y="4828368"/>
            <a:ext cx="1723549" cy="400110"/>
          </a:xfrm>
          <a:prstGeom prst="rect">
            <a:avLst/>
          </a:prstGeom>
          <a:noFill/>
        </p:spPr>
        <p:txBody>
          <a:bodyPr wrap="none" rtlCol="0">
            <a:spAutoFit/>
          </a:bodyPr>
          <a:lstStyle/>
          <a:p>
            <a:r>
              <a:rPr lang="ja-JP" altLang="en-US" sz="2000" b="1">
                <a:solidFill>
                  <a:srgbClr val="00B0F0"/>
                </a:solidFill>
                <a:latin typeface="Meiryo" charset="-128"/>
                <a:ea typeface="Meiryo" charset="-128"/>
                <a:cs typeface="Meiryo" charset="-128"/>
              </a:rPr>
              <a:t>安全運転支援</a:t>
            </a:r>
            <a:endParaRPr kumimoji="1" lang="ja-JP" altLang="en-US" sz="2000" b="1" dirty="0">
              <a:solidFill>
                <a:srgbClr val="00B0F0"/>
              </a:solidFill>
              <a:latin typeface="Meiryo" charset="-128"/>
              <a:ea typeface="Meiryo" charset="-128"/>
              <a:cs typeface="Meiryo" charset="-128"/>
            </a:endParaRPr>
          </a:p>
        </p:txBody>
      </p:sp>
      <p:sp>
        <p:nvSpPr>
          <p:cNvPr id="52" name="テキスト ボックス 51"/>
          <p:cNvSpPr txBox="1"/>
          <p:nvPr/>
        </p:nvSpPr>
        <p:spPr>
          <a:xfrm>
            <a:off x="735778" y="5968254"/>
            <a:ext cx="1210588" cy="400110"/>
          </a:xfrm>
          <a:prstGeom prst="rect">
            <a:avLst/>
          </a:prstGeom>
          <a:noFill/>
        </p:spPr>
        <p:txBody>
          <a:bodyPr wrap="none" rtlCol="0">
            <a:spAutoFit/>
          </a:bodyPr>
          <a:lstStyle/>
          <a:p>
            <a:r>
              <a:rPr lang="ja-JP" altLang="en-US" sz="2000" b="1">
                <a:solidFill>
                  <a:schemeClr val="tx1">
                    <a:lumMod val="50000"/>
                    <a:lumOff val="50000"/>
                  </a:schemeClr>
                </a:solidFill>
                <a:latin typeface="Meiryo" charset="-128"/>
                <a:ea typeface="Meiryo" charset="-128"/>
                <a:cs typeface="Meiryo" charset="-128"/>
              </a:rPr>
              <a:t>支援なし</a:t>
            </a:r>
            <a:endParaRPr kumimoji="1" lang="ja-JP" altLang="en-US" sz="2000" b="1" dirty="0">
              <a:solidFill>
                <a:schemeClr val="tx1">
                  <a:lumMod val="50000"/>
                  <a:lumOff val="50000"/>
                </a:schemeClr>
              </a:solidFill>
              <a:latin typeface="Meiryo" charset="-128"/>
              <a:ea typeface="Meiryo" charset="-128"/>
              <a:cs typeface="Meiryo" charset="-128"/>
            </a:endParaRPr>
          </a:p>
        </p:txBody>
      </p:sp>
      <p:sp>
        <p:nvSpPr>
          <p:cNvPr id="53" name="正方形/長方形 52"/>
          <p:cNvSpPr/>
          <p:nvPr/>
        </p:nvSpPr>
        <p:spPr>
          <a:xfrm>
            <a:off x="2493754" y="5548657"/>
            <a:ext cx="3371014" cy="584775"/>
          </a:xfrm>
          <a:prstGeom prst="rect">
            <a:avLst/>
          </a:prstGeom>
        </p:spPr>
        <p:txBody>
          <a:bodyPr wrap="square">
            <a:spAutoFit/>
          </a:bodyPr>
          <a:lstStyle/>
          <a:p>
            <a:r>
              <a:rPr lang="ja-JP" altLang="ja-JP" sz="1600" dirty="0">
                <a:solidFill>
                  <a:schemeClr val="tx1">
                    <a:lumMod val="50000"/>
                    <a:lumOff val="50000"/>
                  </a:schemeClr>
                </a:solidFill>
                <a:latin typeface="Meiryo" charset="-128"/>
                <a:ea typeface="Meiryo" charset="-128"/>
                <a:cs typeface="Meiryo" charset="-128"/>
              </a:rPr>
              <a:t>ドライバーが常にすべての操作（加速・操舵・制動）を行う。 </a:t>
            </a:r>
            <a:endParaRPr lang="ja-JP" altLang="en-US" sz="1600" dirty="0">
              <a:solidFill>
                <a:schemeClr val="tx1">
                  <a:lumMod val="50000"/>
                  <a:lumOff val="50000"/>
                </a:schemeClr>
              </a:solidFill>
              <a:latin typeface="Meiryo" charset="-128"/>
              <a:ea typeface="Meiryo" charset="-128"/>
              <a:cs typeface="Meiryo" charset="-128"/>
            </a:endParaRPr>
          </a:p>
        </p:txBody>
      </p:sp>
      <p:sp>
        <p:nvSpPr>
          <p:cNvPr id="54" name="正方形/長方形 53"/>
          <p:cNvSpPr/>
          <p:nvPr/>
        </p:nvSpPr>
        <p:spPr>
          <a:xfrm>
            <a:off x="2493754" y="4452775"/>
            <a:ext cx="3360265" cy="584775"/>
          </a:xfrm>
          <a:prstGeom prst="rect">
            <a:avLst/>
          </a:prstGeom>
        </p:spPr>
        <p:txBody>
          <a:bodyPr wrap="square">
            <a:spAutoFit/>
          </a:bodyPr>
          <a:lstStyle/>
          <a:p>
            <a:r>
              <a:rPr lang="ja-JP" altLang="ja-JP" sz="1600">
                <a:solidFill>
                  <a:srgbClr val="00B0F0"/>
                </a:solidFill>
                <a:latin typeface="Meiryo" charset="-128"/>
                <a:ea typeface="Meiryo" charset="-128"/>
                <a:cs typeface="Meiryo" charset="-128"/>
              </a:rPr>
              <a:t>加速・操舵・制動のいずれかをシステムが行う。 </a:t>
            </a:r>
            <a:endParaRPr lang="ja-JP" altLang="en-US" sz="1600" dirty="0">
              <a:solidFill>
                <a:srgbClr val="00B0F0"/>
              </a:solidFill>
              <a:latin typeface="Meiryo" charset="-128"/>
              <a:ea typeface="Meiryo" charset="-128"/>
              <a:cs typeface="Meiryo" charset="-128"/>
            </a:endParaRPr>
          </a:p>
        </p:txBody>
      </p:sp>
      <p:sp>
        <p:nvSpPr>
          <p:cNvPr id="55" name="正方形/長方形 54"/>
          <p:cNvSpPr/>
          <p:nvPr/>
        </p:nvSpPr>
        <p:spPr>
          <a:xfrm>
            <a:off x="2493660" y="3341629"/>
            <a:ext cx="3360360" cy="584775"/>
          </a:xfrm>
          <a:prstGeom prst="rect">
            <a:avLst/>
          </a:prstGeom>
        </p:spPr>
        <p:txBody>
          <a:bodyPr wrap="square">
            <a:spAutoFit/>
          </a:bodyPr>
          <a:lstStyle/>
          <a:p>
            <a:r>
              <a:rPr lang="ja-JP" altLang="en-US" sz="1600" dirty="0">
                <a:solidFill>
                  <a:srgbClr val="0070C0"/>
                </a:solidFill>
                <a:latin typeface="Meiryo" charset="-128"/>
                <a:ea typeface="Meiryo" charset="-128"/>
                <a:cs typeface="Meiryo" charset="-128"/>
              </a:rPr>
              <a:t>加速・操舵・制動のうち複数の操作をシステムが行う</a:t>
            </a:r>
            <a:r>
              <a:rPr lang="ja-JP" altLang="ja-JP" sz="1600" dirty="0">
                <a:solidFill>
                  <a:srgbClr val="0070C0"/>
                </a:solidFill>
                <a:latin typeface="Meiryo" charset="-128"/>
                <a:ea typeface="Meiryo" charset="-128"/>
                <a:cs typeface="Meiryo" charset="-128"/>
              </a:rPr>
              <a:t>。 </a:t>
            </a:r>
            <a:endParaRPr lang="ja-JP" altLang="en-US" sz="1600" dirty="0">
              <a:solidFill>
                <a:srgbClr val="0070C0"/>
              </a:solidFill>
              <a:latin typeface="Meiryo" charset="-128"/>
              <a:ea typeface="Meiryo" charset="-128"/>
              <a:cs typeface="Meiryo" charset="-128"/>
            </a:endParaRPr>
          </a:p>
        </p:txBody>
      </p:sp>
      <p:sp>
        <p:nvSpPr>
          <p:cNvPr id="56" name="正方形/長方形 55"/>
          <p:cNvSpPr/>
          <p:nvPr/>
        </p:nvSpPr>
        <p:spPr>
          <a:xfrm>
            <a:off x="2493659" y="2118526"/>
            <a:ext cx="3360360" cy="830997"/>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加速・操舵・制動を</a:t>
            </a:r>
            <a:r>
              <a:rPr lang="ja-JP" altLang="en-US" sz="1600" dirty="0">
                <a:solidFill>
                  <a:schemeClr val="bg1"/>
                </a:solidFill>
                <a:latin typeface="Meiryo" charset="-128"/>
                <a:ea typeface="Meiryo" charset="-128"/>
                <a:cs typeface="Meiryo" charset="-128"/>
              </a:rPr>
              <a:t>全て</a:t>
            </a:r>
            <a:r>
              <a:rPr lang="ja-JP" altLang="ja-JP" sz="1600" dirty="0">
                <a:solidFill>
                  <a:schemeClr val="bg1"/>
                </a:solidFill>
                <a:latin typeface="Meiryo" charset="-128"/>
                <a:ea typeface="Meiryo" charset="-128"/>
                <a:cs typeface="Meiryo" charset="-128"/>
              </a:rPr>
              <a:t>システムが行うが、システムから要請があればドライバーはこれに応じる</a:t>
            </a:r>
            <a:r>
              <a:rPr lang="ja-JP" altLang="en-US" sz="1600" dirty="0">
                <a:solidFill>
                  <a:schemeClr val="bg1"/>
                </a:solidFill>
                <a:latin typeface="Meiryo" charset="-128"/>
                <a:ea typeface="Meiryo" charset="-128"/>
                <a:cs typeface="Meiryo" charset="-128"/>
              </a:rPr>
              <a:t>。</a:t>
            </a:r>
          </a:p>
        </p:txBody>
      </p:sp>
      <p:sp>
        <p:nvSpPr>
          <p:cNvPr id="57" name="正方形/長方形 56"/>
          <p:cNvSpPr/>
          <p:nvPr/>
        </p:nvSpPr>
        <p:spPr>
          <a:xfrm>
            <a:off x="2493659" y="978174"/>
            <a:ext cx="3360360" cy="907941"/>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加速・操舵・制動を全てシステムが行い、ドライバーは関与しない</a:t>
            </a:r>
            <a:r>
              <a:rPr lang="ja-JP" altLang="en-US" sz="1600" dirty="0">
                <a:solidFill>
                  <a:schemeClr val="bg1"/>
                </a:solidFill>
                <a:latin typeface="Meiryo" charset="-128"/>
                <a:ea typeface="Meiryo" charset="-128"/>
                <a:cs typeface="Meiryo" charset="-128"/>
              </a:rPr>
              <a:t>。</a:t>
            </a:r>
            <a:endParaRPr lang="en-US" altLang="ja-JP" sz="1600" dirty="0">
              <a:solidFill>
                <a:schemeClr val="bg1"/>
              </a:solidFill>
              <a:latin typeface="Meiryo" charset="-128"/>
              <a:ea typeface="Meiryo" charset="-128"/>
              <a:cs typeface="Meiryo" charset="-128"/>
            </a:endParaRPr>
          </a:p>
          <a:p>
            <a:endParaRPr lang="en-US" altLang="ja-JP" sz="105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＊レベル</a:t>
            </a:r>
            <a:r>
              <a:rPr lang="en-US" altLang="ja-JP" sz="1050" dirty="0">
                <a:solidFill>
                  <a:schemeClr val="bg1"/>
                </a:solidFill>
                <a:latin typeface="Meiryo" charset="-128"/>
                <a:ea typeface="Meiryo" charset="-128"/>
                <a:cs typeface="Meiryo" charset="-128"/>
              </a:rPr>
              <a:t>4</a:t>
            </a:r>
            <a:r>
              <a:rPr lang="ja-JP" altLang="en-US" sz="1050" dirty="0">
                <a:solidFill>
                  <a:schemeClr val="bg1"/>
                </a:solidFill>
                <a:latin typeface="Meiryo" charset="-128"/>
                <a:ea typeface="Meiryo" charset="-128"/>
                <a:cs typeface="Meiryo" charset="-128"/>
              </a:rPr>
              <a:t>は気象や道路の環境によっては制約がある。</a:t>
            </a:r>
            <a:r>
              <a:rPr lang="ja-JP" altLang="ja-JP" sz="1050" dirty="0">
                <a:solidFill>
                  <a:schemeClr val="bg1"/>
                </a:solidFill>
                <a:latin typeface="Meiryo" charset="-128"/>
                <a:ea typeface="Meiryo" charset="-128"/>
                <a:cs typeface="Meiryo" charset="-128"/>
              </a:rPr>
              <a:t> </a:t>
            </a:r>
            <a:endParaRPr lang="ja-JP" altLang="en-US" sz="1050" dirty="0">
              <a:solidFill>
                <a:schemeClr val="bg1"/>
              </a:solidFill>
              <a:latin typeface="Meiryo" charset="-128"/>
              <a:ea typeface="Meiryo" charset="-128"/>
              <a:cs typeface="Meiryo" charset="-128"/>
            </a:endParaRPr>
          </a:p>
        </p:txBody>
      </p:sp>
      <p:grpSp>
        <p:nvGrpSpPr>
          <p:cNvPr id="58" name="図形グループ 57"/>
          <p:cNvGrpSpPr/>
          <p:nvPr/>
        </p:nvGrpSpPr>
        <p:grpSpPr>
          <a:xfrm>
            <a:off x="7781942" y="2301221"/>
            <a:ext cx="305122" cy="634061"/>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61" name="図 60"/>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625444" y="1248165"/>
            <a:ext cx="618118" cy="578267"/>
          </a:xfrm>
          <a:prstGeom prst="rect">
            <a:avLst/>
          </a:prstGeom>
          <a:effectLst>
            <a:outerShdw blurRad="50800" dist="38100" dir="2700000" algn="tl" rotWithShape="0">
              <a:prstClr val="black">
                <a:alpha val="40000"/>
              </a:prstClr>
            </a:outerShdw>
          </a:effectLst>
        </p:spPr>
      </p:pic>
      <p:grpSp>
        <p:nvGrpSpPr>
          <p:cNvPr id="62" name="図形グループ 61"/>
          <p:cNvGrpSpPr/>
          <p:nvPr/>
        </p:nvGrpSpPr>
        <p:grpSpPr>
          <a:xfrm>
            <a:off x="7781942" y="3395678"/>
            <a:ext cx="305122" cy="634061"/>
            <a:chOff x="1946324" y="4125162"/>
            <a:chExt cx="969964" cy="2007872"/>
          </a:xfrm>
        </p:grpSpPr>
        <p:sp>
          <p:nvSpPr>
            <p:cNvPr id="63" name="円/楕円 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ローチャート: 論理積ゲート 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5" name="図形グループ 64"/>
          <p:cNvGrpSpPr/>
          <p:nvPr/>
        </p:nvGrpSpPr>
        <p:grpSpPr>
          <a:xfrm>
            <a:off x="7781942" y="4542406"/>
            <a:ext cx="305122" cy="634061"/>
            <a:chOff x="1946324" y="4125162"/>
            <a:chExt cx="969964" cy="2007872"/>
          </a:xfrm>
        </p:grpSpPr>
        <p:sp>
          <p:nvSpPr>
            <p:cNvPr id="66" name="円/楕円 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フローチャート: 論理積ゲート 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7781942" y="5586506"/>
            <a:ext cx="305122" cy="634061"/>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テキスト ボックス 70"/>
          <p:cNvSpPr txBox="1"/>
          <p:nvPr/>
        </p:nvSpPr>
        <p:spPr>
          <a:xfrm>
            <a:off x="7534392" y="962826"/>
            <a:ext cx="800219"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事故責任</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3443124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知的望遠鏡</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0809567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人工知能は「知的望遠鏡」である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103</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511" y="912082"/>
            <a:ext cx="8334977" cy="5209361"/>
          </a:xfrm>
          <a:prstGeom prst="rect">
            <a:avLst/>
          </a:prstGeom>
        </p:spPr>
      </p:pic>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1" y="3516763"/>
            <a:ext cx="4114800" cy="3341237"/>
          </a:xfrm>
          <a:prstGeom prst="rect">
            <a:avLst/>
          </a:prstGeom>
        </p:spPr>
      </p:pic>
      <p:sp>
        <p:nvSpPr>
          <p:cNvPr id="8" name="テキスト ボックス 7"/>
          <p:cNvSpPr txBox="1"/>
          <p:nvPr/>
        </p:nvSpPr>
        <p:spPr>
          <a:xfrm>
            <a:off x="755374" y="5417076"/>
            <a:ext cx="5878532" cy="646331"/>
          </a:xfrm>
          <a:prstGeom prst="rect">
            <a:avLst/>
          </a:prstGeom>
          <a:noFill/>
        </p:spPr>
        <p:txBody>
          <a:bodyPr wrap="none" rtlCol="0">
            <a:spAutoFit/>
          </a:bodyPr>
          <a:lstStyle/>
          <a:p>
            <a:r>
              <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ディープラーニング／</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深層学習</a:t>
            </a:r>
            <a:endParaRPr lang="en-US" altLang="ja-JP"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2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人間が教えなくても森羅万象の中からパターンを見つけ出し世界を分類・整理する</a:t>
            </a:r>
          </a:p>
        </p:txBody>
      </p:sp>
      <p:sp>
        <p:nvSpPr>
          <p:cNvPr id="9" name="テキスト ボックス 8"/>
          <p:cNvSpPr txBox="1"/>
          <p:nvPr/>
        </p:nvSpPr>
        <p:spPr>
          <a:xfrm>
            <a:off x="632459" y="1221118"/>
            <a:ext cx="7879081" cy="830997"/>
          </a:xfrm>
          <a:prstGeom prst="rect">
            <a:avLst/>
          </a:prstGeom>
          <a:noFill/>
        </p:spPr>
        <p:txBody>
          <a:bodyPr wrap="none" rtlCol="0">
            <a:spAutoFit/>
          </a:bodyPr>
          <a:lstStyle/>
          <a:p>
            <a:pPr algn="r"/>
            <a:r>
              <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これまで人間には見えなかったことが見えるようになり</a:t>
            </a:r>
            <a:endParaRPr kumimoji="1" lang="en-US" altLang="ja-JP"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r"/>
            <a:r>
              <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人間の知見を広げ、知性を高めることに役立つ</a:t>
            </a:r>
            <a:endParaRPr lang="ja-JP" altLang="en-US" sz="2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33515317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知的介助</a:t>
            </a:r>
            <a:endParaRPr lang="en-US" altLang="ja-JP" sz="2400" dirty="0">
              <a:solidFill>
                <a:schemeClr val="bg1"/>
              </a:solidFill>
              <a:latin typeface="Arial Black" panose="020B0A04020102020204" pitchFamily="34" charset="0"/>
              <a:ea typeface="HGP創英角ｺﾞｼｯｸUB" pitchFamily="50" charset="-128"/>
              <a:cs typeface="Arial" pitchFamily="34" charset="0"/>
            </a:endParaRPr>
          </a:p>
          <a:p>
            <a:pPr algn="r"/>
            <a:r>
              <a:rPr lang="ja-JP" altLang="en-US" sz="1400" dirty="0">
                <a:solidFill>
                  <a:schemeClr val="bg1"/>
                </a:solidFill>
                <a:latin typeface="Arial Black" panose="020B0A04020102020204" pitchFamily="34" charset="0"/>
                <a:ea typeface="HGP創英角ｺﾞｼｯｸUB" pitchFamily="50" charset="-128"/>
                <a:cs typeface="Arial" pitchFamily="34" charset="0"/>
              </a:rPr>
              <a:t>人に寄り添う技術</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1467302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Amazon Alexa</a:t>
            </a:r>
            <a:endParaRPr kumimoji="1" lang="ja-JP" altLang="en-US" dirty="0"/>
          </a:p>
        </p:txBody>
      </p:sp>
      <p:sp>
        <p:nvSpPr>
          <p:cNvPr id="3" name="スライド番号プレースホルダー 2"/>
          <p:cNvSpPr>
            <a:spLocks noGrp="1"/>
          </p:cNvSpPr>
          <p:nvPr>
            <p:ph type="sldNum" sz="quarter" idx="12"/>
          </p:nvPr>
        </p:nvSpPr>
        <p:spPr>
          <a:xfrm>
            <a:off x="6978692" y="6640200"/>
            <a:ext cx="2133600" cy="217800"/>
          </a:xfrm>
        </p:spPr>
        <p:txBody>
          <a:bodyPr/>
          <a:lstStyle/>
          <a:p>
            <a:fld id="{8FF8CC5D-A65D-5946-99B5-645367A967AD}" type="slidenum">
              <a:rPr kumimoji="1" lang="ja-JP" altLang="en-US" smtClean="0"/>
              <a:t>105</a:t>
            </a:fld>
            <a:endParaRPr kumimoji="1" lang="ja-JP" altLang="en-US" dirty="0"/>
          </a:p>
        </p:txBody>
      </p:sp>
      <p:grpSp>
        <p:nvGrpSpPr>
          <p:cNvPr id="8" name="図形グループ 7"/>
          <p:cNvGrpSpPr/>
          <p:nvPr/>
        </p:nvGrpSpPr>
        <p:grpSpPr>
          <a:xfrm>
            <a:off x="2064289" y="2940501"/>
            <a:ext cx="5107476" cy="2549206"/>
            <a:chOff x="1480380" y="2603151"/>
            <a:chExt cx="5107476" cy="2549206"/>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5798" y="2638922"/>
              <a:ext cx="1994642" cy="2477665"/>
            </a:xfrm>
            <a:prstGeom prst="rect">
              <a:avLst/>
            </a:prstGeom>
          </p:spPr>
        </p:pic>
        <p:pic>
          <p:nvPicPr>
            <p:cNvPr id="5" name="図 4" descr="brain-illustration-1940x900_35269.jpg"/>
            <p:cNvPicPr>
              <a:picLocks noChangeAspect="1"/>
            </p:cNvPicPr>
            <p:nvPr/>
          </p:nvPicPr>
          <p:blipFill>
            <a:blip r:embed="rId4"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1480380" y="2603151"/>
              <a:ext cx="5107476" cy="2549206"/>
            </a:xfrm>
            <a:prstGeom prst="rect">
              <a:avLst/>
            </a:prstGeom>
          </p:spPr>
        </p:pic>
        <p:pic>
          <p:nvPicPr>
            <p:cNvPr id="6" name="図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95691" y="3252489"/>
              <a:ext cx="3384800" cy="1805227"/>
            </a:xfrm>
            <a:prstGeom prst="rect">
              <a:avLst/>
            </a:prstGeom>
            <a:effectLst>
              <a:outerShdw blurRad="50800" dist="38100" dir="2700000" algn="tl" rotWithShape="0">
                <a:prstClr val="black">
                  <a:alpha val="40000"/>
                </a:prstClr>
              </a:outerShdw>
            </a:effectLst>
          </p:spPr>
        </p:pic>
      </p:grpSp>
      <p:sp>
        <p:nvSpPr>
          <p:cNvPr id="9" name="正方形/長方形 8"/>
          <p:cNvSpPr/>
          <p:nvPr/>
        </p:nvSpPr>
        <p:spPr>
          <a:xfrm>
            <a:off x="327543"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自動車を</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ガレージから出す</a:t>
            </a:r>
          </a:p>
        </p:txBody>
      </p:sp>
      <p:sp>
        <p:nvSpPr>
          <p:cNvPr id="10" name="正方形/長方形 9"/>
          <p:cNvSpPr/>
          <p:nvPr/>
        </p:nvSpPr>
        <p:spPr>
          <a:xfrm>
            <a:off x="2064289"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ピザを注文する</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3813804"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空調の温度を</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調整する</a:t>
            </a:r>
          </a:p>
        </p:txBody>
      </p:sp>
      <p:sp>
        <p:nvSpPr>
          <p:cNvPr id="12" name="正方形/長方形 11"/>
          <p:cNvSpPr/>
          <p:nvPr/>
        </p:nvSpPr>
        <p:spPr>
          <a:xfrm>
            <a:off x="5537781"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配車サービスで</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車を呼ぶ</a:t>
            </a:r>
          </a:p>
        </p:txBody>
      </p:sp>
      <p:sp>
        <p:nvSpPr>
          <p:cNvPr id="13" name="正方形/長方形 12"/>
          <p:cNvSpPr/>
          <p:nvPr/>
        </p:nvSpPr>
        <p:spPr>
          <a:xfrm>
            <a:off x="7274527"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預金残高を</a:t>
            </a:r>
            <a:endParaRPr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確認する</a:t>
            </a:r>
            <a:endParaRPr kumimoji="1" lang="ja-JP" altLang="en-US" sz="1200" dirty="0">
              <a:solidFill>
                <a:srgbClr val="FFFFFF"/>
              </a:solidFill>
              <a:latin typeface="Meiryo" charset="-128"/>
              <a:ea typeface="Meiryo" charset="-128"/>
              <a:cs typeface="Meiryo" charset="-128"/>
            </a:endParaRPr>
          </a:p>
        </p:txBody>
      </p:sp>
      <p:pic>
        <p:nvPicPr>
          <p:cNvPr id="14" name="図 13" descr="design_img_f_1133791_s.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7543" y="-65837"/>
            <a:ext cx="8488914" cy="3460193"/>
          </a:xfrm>
          <a:prstGeom prst="rect">
            <a:avLst/>
          </a:prstGeom>
          <a:ln>
            <a:noFill/>
          </a:ln>
          <a:effectLst>
            <a:outerShdw blurRad="292100" dist="139700" dir="2700000" algn="tl" rotWithShape="0">
              <a:srgbClr val="333333">
                <a:alpha val="65000"/>
              </a:srgbClr>
            </a:outerShdw>
          </a:effectLst>
        </p:spPr>
      </p:pic>
      <p:cxnSp>
        <p:nvCxnSpPr>
          <p:cNvPr id="18" name="カギ線コネクタ 17"/>
          <p:cNvCxnSpPr>
            <a:stCxn id="43" idx="2"/>
            <a:endCxn id="9" idx="0"/>
          </p:cNvCxnSpPr>
          <p:nvPr/>
        </p:nvCxnSpPr>
        <p:spPr>
          <a:xfrm rot="5400000">
            <a:off x="2520366" y="3901418"/>
            <a:ext cx="642545" cy="3486260"/>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0" name="カギ線コネクタ 19"/>
          <p:cNvCxnSpPr>
            <a:stCxn id="43" idx="2"/>
            <a:endCxn id="10" idx="0"/>
          </p:cNvCxnSpPr>
          <p:nvPr/>
        </p:nvCxnSpPr>
        <p:spPr>
          <a:xfrm rot="5400000">
            <a:off x="3388739" y="4769791"/>
            <a:ext cx="642545" cy="1749514"/>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6" name="カギ線コネクタ 25"/>
          <p:cNvCxnSpPr>
            <a:stCxn id="43" idx="2"/>
            <a:endCxn id="13" idx="0"/>
          </p:cNvCxnSpPr>
          <p:nvPr/>
        </p:nvCxnSpPr>
        <p:spPr>
          <a:xfrm rot="16200000" flipH="1">
            <a:off x="5993858" y="3914186"/>
            <a:ext cx="642545" cy="3460724"/>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30" name="カギ線コネクタ 29"/>
          <p:cNvCxnSpPr>
            <a:stCxn id="43" idx="2"/>
            <a:endCxn id="12" idx="0"/>
          </p:cNvCxnSpPr>
          <p:nvPr/>
        </p:nvCxnSpPr>
        <p:spPr>
          <a:xfrm rot="16200000" flipH="1">
            <a:off x="5125485" y="4782559"/>
            <a:ext cx="642545" cy="1723978"/>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36" name="カギ線コネクタ 35"/>
          <p:cNvCxnSpPr>
            <a:stCxn id="43" idx="2"/>
            <a:endCxn id="11" idx="0"/>
          </p:cNvCxnSpPr>
          <p:nvPr/>
        </p:nvCxnSpPr>
        <p:spPr>
          <a:xfrm rot="16200000" flipH="1">
            <a:off x="4263496" y="5644547"/>
            <a:ext cx="642545" cy="1"/>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1381721" y="1581883"/>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2319086" y="1571941"/>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3257131" y="1577963"/>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5148163" y="1583922"/>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6085528" y="1581884"/>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7022893" y="1566796"/>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4210798" y="1585472"/>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8" name="直線コネクタ 67"/>
          <p:cNvCxnSpPr>
            <a:stCxn id="60" idx="2"/>
            <a:endCxn id="17" idx="0"/>
          </p:cNvCxnSpPr>
          <p:nvPr/>
        </p:nvCxnSpPr>
        <p:spPr>
          <a:xfrm>
            <a:off x="1749274" y="2026162"/>
            <a:ext cx="2829077" cy="957292"/>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a:stCxn id="61" idx="2"/>
            <a:endCxn id="17" idx="0"/>
          </p:cNvCxnSpPr>
          <p:nvPr/>
        </p:nvCxnSpPr>
        <p:spPr>
          <a:xfrm>
            <a:off x="2686639" y="2016220"/>
            <a:ext cx="1891712" cy="967234"/>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3" name="直線コネクタ 72"/>
          <p:cNvCxnSpPr>
            <a:stCxn id="62" idx="2"/>
            <a:endCxn id="17" idx="0"/>
          </p:cNvCxnSpPr>
          <p:nvPr/>
        </p:nvCxnSpPr>
        <p:spPr>
          <a:xfrm>
            <a:off x="3624684" y="2022242"/>
            <a:ext cx="953667" cy="961212"/>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6" name="直線コネクタ 75"/>
          <p:cNvCxnSpPr>
            <a:stCxn id="66" idx="2"/>
            <a:endCxn id="17" idx="0"/>
          </p:cNvCxnSpPr>
          <p:nvPr/>
        </p:nvCxnSpPr>
        <p:spPr>
          <a:xfrm>
            <a:off x="4578351" y="2029751"/>
            <a:ext cx="0" cy="953703"/>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4394769" y="2983454"/>
            <a:ext cx="367163" cy="342320"/>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401186" y="4980956"/>
            <a:ext cx="367163" cy="342320"/>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4" name="直線コネクタ 43"/>
          <p:cNvCxnSpPr>
            <a:stCxn id="63" idx="2"/>
            <a:endCxn id="17" idx="0"/>
          </p:cNvCxnSpPr>
          <p:nvPr/>
        </p:nvCxnSpPr>
        <p:spPr>
          <a:xfrm flipH="1">
            <a:off x="4578351" y="2028201"/>
            <a:ext cx="937365" cy="955253"/>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47" name="直線コネクタ 46"/>
          <p:cNvCxnSpPr>
            <a:stCxn id="64" idx="2"/>
            <a:endCxn id="17" idx="0"/>
          </p:cNvCxnSpPr>
          <p:nvPr/>
        </p:nvCxnSpPr>
        <p:spPr>
          <a:xfrm flipH="1">
            <a:off x="4578351" y="2026163"/>
            <a:ext cx="1874730" cy="957291"/>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50" name="直線コネクタ 49"/>
          <p:cNvCxnSpPr>
            <a:stCxn id="65" idx="2"/>
            <a:endCxn id="17" idx="0"/>
          </p:cNvCxnSpPr>
          <p:nvPr/>
        </p:nvCxnSpPr>
        <p:spPr>
          <a:xfrm flipH="1">
            <a:off x="4578351" y="2011075"/>
            <a:ext cx="2812095" cy="972379"/>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5" name="図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55163" y="2731506"/>
            <a:ext cx="1553583" cy="346449"/>
          </a:xfrm>
          <a:prstGeom prst="rect">
            <a:avLst/>
          </a:prstGeom>
        </p:spPr>
      </p:pic>
      <p:sp>
        <p:nvSpPr>
          <p:cNvPr id="48" name="テキスト ボックス 47"/>
          <p:cNvSpPr txBox="1"/>
          <p:nvPr/>
        </p:nvSpPr>
        <p:spPr>
          <a:xfrm>
            <a:off x="3325505" y="1083352"/>
            <a:ext cx="2492990"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クラウド・サービス</a:t>
            </a:r>
          </a:p>
        </p:txBody>
      </p:sp>
      <p:sp>
        <p:nvSpPr>
          <p:cNvPr id="49" name="ホームベース 48"/>
          <p:cNvSpPr/>
          <p:nvPr/>
        </p:nvSpPr>
        <p:spPr>
          <a:xfrm>
            <a:off x="331315" y="3223345"/>
            <a:ext cx="2642428" cy="715207"/>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サービス提供者を巻き込む</a:t>
            </a:r>
            <a:endParaRPr kumimoji="1" lang="en-US" altLang="ja-JP" sz="1200" b="1" dirty="0">
              <a:solidFill>
                <a:srgbClr val="FFFFFF"/>
              </a:solidFill>
              <a:latin typeface="Meiryo" charset="-128"/>
              <a:ea typeface="Meiryo" charset="-128"/>
              <a:cs typeface="Meiryo" charset="-128"/>
            </a:endParaRPr>
          </a:p>
          <a:p>
            <a:pPr algn="ctr"/>
            <a:r>
              <a:rPr kumimoji="1" lang="en-US" altLang="ja-JP" sz="2000" dirty="0">
                <a:solidFill>
                  <a:srgbClr val="FFFFFF"/>
                </a:solidFill>
                <a:latin typeface="Meiryo" charset="-128"/>
                <a:ea typeface="Meiryo" charset="-128"/>
                <a:cs typeface="Meiryo" charset="-128"/>
              </a:rPr>
              <a:t>“</a:t>
            </a:r>
            <a:r>
              <a:rPr kumimoji="1" lang="en-US" altLang="ja-JP" sz="2000" dirty="0" err="1">
                <a:solidFill>
                  <a:srgbClr val="FFFFFF"/>
                </a:solidFill>
                <a:latin typeface="Meiryo" charset="-128"/>
                <a:ea typeface="Meiryo" charset="-128"/>
                <a:cs typeface="Meiryo" charset="-128"/>
              </a:rPr>
              <a:t>Skill”SDK</a:t>
            </a:r>
            <a:r>
              <a:rPr kumimoji="1" lang="ja-JP" altLang="en-US" sz="2000" dirty="0">
                <a:solidFill>
                  <a:srgbClr val="FFFFFF"/>
                </a:solidFill>
                <a:latin typeface="Meiryo" charset="-128"/>
                <a:ea typeface="Meiryo" charset="-128"/>
                <a:cs typeface="Meiryo" charset="-128"/>
              </a:rPr>
              <a:t>を提供</a:t>
            </a:r>
            <a:endParaRPr kumimoji="1" lang="en-US" altLang="ja-JP" sz="2000" dirty="0">
              <a:solidFill>
                <a:srgbClr val="FFFFFF"/>
              </a:solidFill>
              <a:latin typeface="Meiryo" charset="-128"/>
              <a:ea typeface="Meiryo" charset="-128"/>
              <a:cs typeface="Meiryo" charset="-128"/>
            </a:endParaRPr>
          </a:p>
        </p:txBody>
      </p:sp>
      <p:sp>
        <p:nvSpPr>
          <p:cNvPr id="67" name="ホームベース 66"/>
          <p:cNvSpPr/>
          <p:nvPr/>
        </p:nvSpPr>
        <p:spPr>
          <a:xfrm>
            <a:off x="331315" y="4150898"/>
            <a:ext cx="2642428" cy="715207"/>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rgbClr val="FFFFFF"/>
                </a:solidFill>
                <a:latin typeface="Meiryo" charset="-128"/>
                <a:ea typeface="Meiryo" charset="-128"/>
                <a:cs typeface="Meiryo" charset="-128"/>
              </a:rPr>
              <a:t>サービス利用者の抵抗を無くす</a:t>
            </a:r>
            <a:endParaRPr kumimoji="1" lang="en-US" altLang="ja-JP" sz="1200" b="1"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自然な音声対話</a:t>
            </a:r>
          </a:p>
        </p:txBody>
      </p:sp>
      <p:sp>
        <p:nvSpPr>
          <p:cNvPr id="69" name="ホームベース 68"/>
          <p:cNvSpPr/>
          <p:nvPr/>
        </p:nvSpPr>
        <p:spPr>
          <a:xfrm flipH="1">
            <a:off x="6170257" y="3585952"/>
            <a:ext cx="2646200" cy="928877"/>
          </a:xfrm>
          <a:prstGeom prst="homePlate">
            <a:avLst>
              <a:gd name="adj" fmla="val 3406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生活サービス</a:t>
            </a:r>
            <a:r>
              <a:rPr kumimoji="1" lang="en-US" altLang="ja-JP" sz="2000" b="1" dirty="0">
                <a:solidFill>
                  <a:srgbClr val="FFFFFF"/>
                </a:solidFill>
                <a:latin typeface="Meiryo" charset="-128"/>
                <a:ea typeface="Meiryo" charset="-128"/>
                <a:cs typeface="Meiryo" charset="-128"/>
              </a:rPr>
              <a:t>OS</a:t>
            </a:r>
          </a:p>
          <a:p>
            <a:pPr algn="ctr"/>
            <a:r>
              <a:rPr lang="ja-JP" altLang="en-US" sz="2000" dirty="0">
                <a:solidFill>
                  <a:srgbClr val="FFFFFF"/>
                </a:solidFill>
                <a:latin typeface="Meiryo" charset="-128"/>
                <a:ea typeface="Meiryo" charset="-128"/>
                <a:cs typeface="Meiryo" charset="-128"/>
              </a:rPr>
              <a:t>覇権を握る戦略</a:t>
            </a:r>
            <a:endParaRPr kumimoji="1" lang="en-US" altLang="ja-JP"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096110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36691BE2-E375-8046-9936-9BD31D50D5ED}"/>
              </a:ext>
            </a:extLst>
          </p:cNvPr>
          <p:cNvGrpSpPr/>
          <p:nvPr/>
        </p:nvGrpSpPr>
        <p:grpSpPr>
          <a:xfrm>
            <a:off x="777415" y="1921197"/>
            <a:ext cx="8172908" cy="4645255"/>
            <a:chOff x="777415" y="1921197"/>
            <a:chExt cx="8172908" cy="4645255"/>
          </a:xfrm>
        </p:grpSpPr>
        <p:sp>
          <p:nvSpPr>
            <p:cNvPr id="38" name="角丸四角形 37">
              <a:extLst>
                <a:ext uri="{FF2B5EF4-FFF2-40B4-BE49-F238E27FC236}">
                  <a16:creationId xmlns:a16="http://schemas.microsoft.com/office/drawing/2014/main" id="{D3D61F3E-5D6D-1D4F-B5C1-C684779516B1}"/>
                </a:ext>
              </a:extLst>
            </p:cNvPr>
            <p:cNvSpPr/>
            <p:nvPr/>
          </p:nvSpPr>
          <p:spPr>
            <a:xfrm>
              <a:off x="777415" y="1921197"/>
              <a:ext cx="8172908" cy="4645255"/>
            </a:xfrm>
            <a:prstGeom prst="roundRect">
              <a:avLst>
                <a:gd name="adj" fmla="val 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C27224CC-AA64-8849-A3EE-206110F7FFE5}"/>
                </a:ext>
              </a:extLst>
            </p:cNvPr>
            <p:cNvSpPr txBox="1"/>
            <p:nvPr/>
          </p:nvSpPr>
          <p:spPr>
            <a:xfrm>
              <a:off x="2076135" y="5468963"/>
              <a:ext cx="5448928" cy="830997"/>
            </a:xfrm>
            <a:prstGeom prst="rect">
              <a:avLst/>
            </a:prstGeom>
            <a:noFill/>
          </p:spPr>
          <p:txBody>
            <a:bodyPr wrap="none" rtlCol="0">
              <a:spAutoFit/>
            </a:bodyPr>
            <a:lstStyle/>
            <a:p>
              <a:pPr algn="ctr"/>
              <a:r>
                <a:rPr kumimoji="1" lang="ja-JP" altLang="en-US" sz="3200" b="1" dirty="0">
                  <a:solidFill>
                    <a:schemeClr val="bg1"/>
                  </a:solidFill>
                </a:rPr>
                <a:t>ビッグデータ </a:t>
              </a:r>
              <a:r>
                <a:rPr kumimoji="1" lang="en-US" altLang="ja-JP" sz="3200" b="1" dirty="0">
                  <a:solidFill>
                    <a:schemeClr val="bg1"/>
                  </a:solidFill>
                </a:rPr>
                <a:t>× AI</a:t>
              </a:r>
              <a:r>
                <a:rPr kumimoji="1" lang="ja-JP" altLang="en-US" sz="3200" b="1" dirty="0">
                  <a:solidFill>
                    <a:schemeClr val="bg1"/>
                  </a:solidFill>
                </a:rPr>
                <a:t>（機械学習）</a:t>
              </a:r>
              <a:r>
                <a:rPr kumimoji="1" lang="en-US" altLang="ja-JP" sz="3200" b="1" dirty="0">
                  <a:solidFill>
                    <a:schemeClr val="bg1"/>
                  </a:solidFill>
                </a:rPr>
                <a:t> </a:t>
              </a:r>
            </a:p>
            <a:p>
              <a:pPr algn="ctr"/>
              <a:r>
                <a:rPr kumimoji="1" lang="ja-JP" altLang="en-US" sz="1600" dirty="0">
                  <a:solidFill>
                    <a:schemeClr val="bg1"/>
                  </a:solidFill>
                </a:rPr>
                <a:t>経営戦略･製品／</a:t>
              </a:r>
              <a:r>
                <a:rPr lang="ja-JP" altLang="en-US" sz="1600" dirty="0">
                  <a:solidFill>
                    <a:schemeClr val="bg1"/>
                  </a:solidFill>
                </a:rPr>
                <a:t>サービス戦略 </a:t>
              </a:r>
              <a:r>
                <a:rPr lang="en-US" altLang="ja-JP" sz="1600" dirty="0">
                  <a:solidFill>
                    <a:schemeClr val="bg1"/>
                  </a:solidFill>
                </a:rPr>
                <a:t>&amp; </a:t>
              </a:r>
              <a:r>
                <a:rPr kumimoji="1" lang="en-US" altLang="ja-JP" sz="1600" dirty="0">
                  <a:solidFill>
                    <a:schemeClr val="bg1"/>
                  </a:solidFill>
                </a:rPr>
                <a:t>0.1 to One </a:t>
              </a:r>
              <a:r>
                <a:rPr kumimoji="1" lang="ja-JP" altLang="en-US" sz="1600" dirty="0">
                  <a:solidFill>
                    <a:schemeClr val="bg1"/>
                  </a:solidFill>
                </a:rPr>
                <a:t>マーケティング</a:t>
              </a:r>
            </a:p>
          </p:txBody>
        </p:sp>
        <p:sp>
          <p:nvSpPr>
            <p:cNvPr id="40" name="テキスト ボックス 39">
              <a:extLst>
                <a:ext uri="{FF2B5EF4-FFF2-40B4-BE49-F238E27FC236}">
                  <a16:creationId xmlns:a16="http://schemas.microsoft.com/office/drawing/2014/main" id="{C5F33484-A8AE-5944-A2E3-4E41D79A7A5C}"/>
                </a:ext>
              </a:extLst>
            </p:cNvPr>
            <p:cNvSpPr txBox="1"/>
            <p:nvPr/>
          </p:nvSpPr>
          <p:spPr>
            <a:xfrm>
              <a:off x="3416345" y="6275803"/>
              <a:ext cx="2308517" cy="276999"/>
            </a:xfrm>
            <a:prstGeom prst="rect">
              <a:avLst/>
            </a:prstGeom>
            <a:noFill/>
          </p:spPr>
          <p:txBody>
            <a:bodyPr wrap="none" rtlCol="0">
              <a:spAutoFit/>
            </a:bodyPr>
            <a:lstStyle/>
            <a:p>
              <a:pPr algn="ctr"/>
              <a:r>
                <a:rPr kumimoji="1" lang="en-US" altLang="ja-JP" sz="1200" b="1" dirty="0">
                  <a:solidFill>
                    <a:schemeClr val="bg1"/>
                  </a:solidFill>
                </a:rPr>
                <a:t>CPS / Cyber Physical System </a:t>
              </a:r>
              <a:r>
                <a:rPr lang="en-US" altLang="ja-JP" sz="1200" b="1" dirty="0">
                  <a:solidFill>
                    <a:schemeClr val="bg1"/>
                  </a:solidFill>
                </a:rPr>
                <a:t>=</a:t>
              </a:r>
              <a:r>
                <a:rPr kumimoji="1" lang="ja-JP" altLang="en-US" sz="1200" b="1" dirty="0">
                  <a:solidFill>
                    <a:schemeClr val="bg1"/>
                  </a:solidFill>
                </a:rPr>
                <a:t> </a:t>
              </a:r>
              <a:r>
                <a:rPr kumimoji="1" lang="en-US" altLang="ja-JP" sz="1200" b="1" dirty="0" err="1">
                  <a:solidFill>
                    <a:schemeClr val="bg1"/>
                  </a:solidFill>
                </a:rPr>
                <a:t>IoT</a:t>
              </a:r>
              <a:endParaRPr kumimoji="1" lang="ja-JP" altLang="en-US" sz="1200" dirty="0">
                <a:solidFill>
                  <a:schemeClr val="bg1"/>
                </a:solidFill>
              </a:endParaRPr>
            </a:p>
          </p:txBody>
        </p:sp>
      </p:grpSp>
      <p:sp>
        <p:nvSpPr>
          <p:cNvPr id="37" name="角丸四角形 36">
            <a:extLst>
              <a:ext uri="{FF2B5EF4-FFF2-40B4-BE49-F238E27FC236}">
                <a16:creationId xmlns:a16="http://schemas.microsoft.com/office/drawing/2014/main" id="{B81C189D-EBCA-6240-ACAE-668464BE26F9}"/>
              </a:ext>
            </a:extLst>
          </p:cNvPr>
          <p:cNvSpPr/>
          <p:nvPr/>
        </p:nvSpPr>
        <p:spPr>
          <a:xfrm>
            <a:off x="182112" y="845145"/>
            <a:ext cx="8172908" cy="4576219"/>
          </a:xfrm>
          <a:prstGeom prst="roundRect">
            <a:avLst>
              <a:gd name="adj" fmla="val 0"/>
            </a:avLst>
          </a:prstGeom>
          <a:solidFill>
            <a:srgbClr val="FFFF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017FEA2-0E8A-6747-859E-6FB15D064FB0}"/>
              </a:ext>
            </a:extLst>
          </p:cNvPr>
          <p:cNvSpPr>
            <a:spLocks noGrp="1"/>
          </p:cNvSpPr>
          <p:nvPr>
            <p:ph type="title"/>
          </p:nvPr>
        </p:nvSpPr>
        <p:spPr/>
        <p:txBody>
          <a:bodyPr/>
          <a:lstStyle/>
          <a:p>
            <a:r>
              <a:rPr lang="ja-JP" altLang="en-US" dirty="0"/>
              <a:t>知的介助： </a:t>
            </a:r>
            <a:r>
              <a:rPr kumimoji="1" lang="en-US" altLang="ja-JP" dirty="0"/>
              <a:t>amazon</a:t>
            </a:r>
            <a:r>
              <a:rPr kumimoji="1" lang="ja-JP" altLang="en-US" dirty="0"/>
              <a:t>の戦略</a:t>
            </a:r>
          </a:p>
        </p:txBody>
      </p:sp>
      <p:sp>
        <p:nvSpPr>
          <p:cNvPr id="3" name="スライド番号プレースホルダー 2">
            <a:extLst>
              <a:ext uri="{FF2B5EF4-FFF2-40B4-BE49-F238E27FC236}">
                <a16:creationId xmlns:a16="http://schemas.microsoft.com/office/drawing/2014/main" id="{382FB0B8-EAC8-6B42-838A-103C23A44938}"/>
              </a:ext>
            </a:extLst>
          </p:cNvPr>
          <p:cNvSpPr>
            <a:spLocks noGrp="1"/>
          </p:cNvSpPr>
          <p:nvPr>
            <p:ph type="sldNum" sz="quarter" idx="12"/>
          </p:nvPr>
        </p:nvSpPr>
        <p:spPr/>
        <p:txBody>
          <a:bodyPr/>
          <a:lstStyle/>
          <a:p>
            <a:fld id="{8FF8CC5D-A65D-5946-99B5-645367A967AD}" type="slidenum">
              <a:rPr kumimoji="1" lang="ja-JP" altLang="en-US" smtClean="0"/>
              <a:t>106</a:t>
            </a:fld>
            <a:endParaRPr kumimoji="1" lang="ja-JP" altLang="en-US"/>
          </a:p>
        </p:txBody>
      </p:sp>
      <p:grpSp>
        <p:nvGrpSpPr>
          <p:cNvPr id="8" name="図形グループ 3">
            <a:extLst>
              <a:ext uri="{FF2B5EF4-FFF2-40B4-BE49-F238E27FC236}">
                <a16:creationId xmlns:a16="http://schemas.microsoft.com/office/drawing/2014/main" id="{D43C8BB1-7DA1-F04F-8C34-2A477D24BA9C}"/>
              </a:ext>
            </a:extLst>
          </p:cNvPr>
          <p:cNvGrpSpPr/>
          <p:nvPr/>
        </p:nvGrpSpPr>
        <p:grpSpPr>
          <a:xfrm>
            <a:off x="3963794" y="2481442"/>
            <a:ext cx="606811" cy="1249455"/>
            <a:chOff x="1946324" y="4125162"/>
            <a:chExt cx="969964" cy="2007872"/>
          </a:xfrm>
        </p:grpSpPr>
        <p:sp>
          <p:nvSpPr>
            <p:cNvPr id="9" name="円/楕円 8">
              <a:extLst>
                <a:ext uri="{FF2B5EF4-FFF2-40B4-BE49-F238E27FC236}">
                  <a16:creationId xmlns:a16="http://schemas.microsoft.com/office/drawing/2014/main" id="{F184B500-5A65-324C-B3D5-40D74E7097C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a:extLst>
                <a:ext uri="{FF2B5EF4-FFF2-40B4-BE49-F238E27FC236}">
                  <a16:creationId xmlns:a16="http://schemas.microsoft.com/office/drawing/2014/main" id="{63BE74CC-B7E3-6F4C-B2E9-E195D16EFE0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正方形/長方形 27">
            <a:extLst>
              <a:ext uri="{FF2B5EF4-FFF2-40B4-BE49-F238E27FC236}">
                <a16:creationId xmlns:a16="http://schemas.microsoft.com/office/drawing/2014/main" id="{D6D15B45-78B6-DF46-8BFE-1E4589B776A0}"/>
              </a:ext>
            </a:extLst>
          </p:cNvPr>
          <p:cNvSpPr/>
          <p:nvPr/>
        </p:nvSpPr>
        <p:spPr>
          <a:xfrm>
            <a:off x="2635983" y="3852657"/>
            <a:ext cx="3262432" cy="338554"/>
          </a:xfrm>
          <a:prstGeom prst="rect">
            <a:avLst/>
          </a:prstGeom>
        </p:spPr>
        <p:txBody>
          <a:bodyPr wrap="none">
            <a:spAutoFit/>
          </a:bodyPr>
          <a:lstStyle/>
          <a:p>
            <a:pPr algn="ctr"/>
            <a:r>
              <a:rPr lang="ja-JP" altLang="en-US" sz="1600" b="1" dirty="0">
                <a:solidFill>
                  <a:schemeClr val="tx1">
                    <a:lumMod val="50000"/>
                    <a:lumOff val="50000"/>
                  </a:schemeClr>
                </a:solidFill>
                <a:latin typeface="Meiryo" panose="020B0604030504040204" pitchFamily="34" charset="-128"/>
                <a:ea typeface="Meiryo" panose="020B0604030504040204" pitchFamily="34" charset="-128"/>
              </a:rPr>
              <a:t>「地球上で最も顧客中心の会社」</a:t>
            </a:r>
          </a:p>
        </p:txBody>
      </p:sp>
      <p:sp>
        <p:nvSpPr>
          <p:cNvPr id="29" name="テキスト ボックス 28">
            <a:extLst>
              <a:ext uri="{FF2B5EF4-FFF2-40B4-BE49-F238E27FC236}">
                <a16:creationId xmlns:a16="http://schemas.microsoft.com/office/drawing/2014/main" id="{D9CEAA68-2C9C-F64D-8864-09B7E54A9E6F}"/>
              </a:ext>
            </a:extLst>
          </p:cNvPr>
          <p:cNvSpPr txBox="1"/>
          <p:nvPr/>
        </p:nvSpPr>
        <p:spPr>
          <a:xfrm>
            <a:off x="3250736" y="5025737"/>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購買志向・生活習慣・経済状況</a:t>
            </a:r>
          </a:p>
        </p:txBody>
      </p:sp>
      <p:sp>
        <p:nvSpPr>
          <p:cNvPr id="30" name="テキスト ボックス 29">
            <a:extLst>
              <a:ext uri="{FF2B5EF4-FFF2-40B4-BE49-F238E27FC236}">
                <a16:creationId xmlns:a16="http://schemas.microsoft.com/office/drawing/2014/main" id="{26500FD3-F971-3945-9631-97E729B47144}"/>
              </a:ext>
            </a:extLst>
          </p:cNvPr>
          <p:cNvSpPr txBox="1"/>
          <p:nvPr/>
        </p:nvSpPr>
        <p:spPr>
          <a:xfrm>
            <a:off x="5419328" y="5023790"/>
            <a:ext cx="1665841"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音声・生活音・趣味嗜好</a:t>
            </a:r>
          </a:p>
        </p:txBody>
      </p:sp>
      <p:sp>
        <p:nvSpPr>
          <p:cNvPr id="31" name="テキスト ボックス 30">
            <a:extLst>
              <a:ext uri="{FF2B5EF4-FFF2-40B4-BE49-F238E27FC236}">
                <a16:creationId xmlns:a16="http://schemas.microsoft.com/office/drawing/2014/main" id="{C30654BE-DB99-704B-95BB-1D3A122DEE40}"/>
              </a:ext>
            </a:extLst>
          </p:cNvPr>
          <p:cNvSpPr txBox="1"/>
          <p:nvPr/>
        </p:nvSpPr>
        <p:spPr>
          <a:xfrm>
            <a:off x="6091015" y="3543945"/>
            <a:ext cx="1396536"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音楽志向・趣味嗜好</a:t>
            </a:r>
          </a:p>
        </p:txBody>
      </p:sp>
      <p:sp>
        <p:nvSpPr>
          <p:cNvPr id="32" name="テキスト ボックス 31">
            <a:extLst>
              <a:ext uri="{FF2B5EF4-FFF2-40B4-BE49-F238E27FC236}">
                <a16:creationId xmlns:a16="http://schemas.microsoft.com/office/drawing/2014/main" id="{6F1443EB-D8C5-C24B-BE5B-42807A90F586}"/>
              </a:ext>
            </a:extLst>
          </p:cNvPr>
          <p:cNvSpPr txBox="1"/>
          <p:nvPr/>
        </p:nvSpPr>
        <p:spPr>
          <a:xfrm>
            <a:off x="418234" y="3543945"/>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思想信条・趣味嗜好・主義主張</a:t>
            </a:r>
          </a:p>
        </p:txBody>
      </p:sp>
      <p:sp>
        <p:nvSpPr>
          <p:cNvPr id="33" name="テキスト ボックス 32">
            <a:extLst>
              <a:ext uri="{FF2B5EF4-FFF2-40B4-BE49-F238E27FC236}">
                <a16:creationId xmlns:a16="http://schemas.microsoft.com/office/drawing/2014/main" id="{167A8627-9144-E44A-A217-055B4CA0FCCB}"/>
              </a:ext>
            </a:extLst>
          </p:cNvPr>
          <p:cNvSpPr txBox="1"/>
          <p:nvPr/>
        </p:nvSpPr>
        <p:spPr>
          <a:xfrm>
            <a:off x="1647192" y="2651491"/>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購買志向・生活レベル・生活圏</a:t>
            </a:r>
          </a:p>
        </p:txBody>
      </p:sp>
      <p:sp>
        <p:nvSpPr>
          <p:cNvPr id="34" name="テキスト ボックス 33">
            <a:extLst>
              <a:ext uri="{FF2B5EF4-FFF2-40B4-BE49-F238E27FC236}">
                <a16:creationId xmlns:a16="http://schemas.microsoft.com/office/drawing/2014/main" id="{3DAD1E86-39B6-BC48-A29A-36BDF2BB993C}"/>
              </a:ext>
            </a:extLst>
          </p:cNvPr>
          <p:cNvSpPr txBox="1"/>
          <p:nvPr/>
        </p:nvSpPr>
        <p:spPr>
          <a:xfrm>
            <a:off x="4860748" y="2651491"/>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購買志向・生活レベル・生活圏</a:t>
            </a:r>
          </a:p>
        </p:txBody>
      </p:sp>
      <p:sp>
        <p:nvSpPr>
          <p:cNvPr id="35" name="テキスト ボックス 34">
            <a:extLst>
              <a:ext uri="{FF2B5EF4-FFF2-40B4-BE49-F238E27FC236}">
                <a16:creationId xmlns:a16="http://schemas.microsoft.com/office/drawing/2014/main" id="{290555F1-3FD9-8143-85CE-5DD2A9A171FF}"/>
              </a:ext>
            </a:extLst>
          </p:cNvPr>
          <p:cNvSpPr txBox="1"/>
          <p:nvPr/>
        </p:nvSpPr>
        <p:spPr>
          <a:xfrm>
            <a:off x="1602904" y="5037635"/>
            <a:ext cx="1396536" cy="253916"/>
          </a:xfrm>
          <a:prstGeom prst="rect">
            <a:avLst/>
          </a:prstGeom>
          <a:noFill/>
        </p:spPr>
        <p:txBody>
          <a:bodyPr wrap="none" rtlCol="0">
            <a:spAutoFit/>
          </a:bodyPr>
          <a:lstStyle/>
          <a:p>
            <a:pPr algn="ctr"/>
            <a:r>
              <a:rPr lang="ja-JP" altLang="en-US" sz="1050" dirty="0">
                <a:solidFill>
                  <a:schemeClr val="tx1">
                    <a:lumMod val="50000"/>
                    <a:lumOff val="50000"/>
                  </a:schemeClr>
                </a:solidFill>
                <a:latin typeface="Meiryo" panose="020B0604030504040204" pitchFamily="34" charset="-128"/>
                <a:ea typeface="Meiryo" panose="020B0604030504040204" pitchFamily="34" charset="-128"/>
              </a:rPr>
              <a:t>興味関心</a:t>
            </a: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・趣味嗜好</a:t>
            </a:r>
          </a:p>
        </p:txBody>
      </p:sp>
      <p:sp>
        <p:nvSpPr>
          <p:cNvPr id="36" name="テキスト ボックス 35">
            <a:extLst>
              <a:ext uri="{FF2B5EF4-FFF2-40B4-BE49-F238E27FC236}">
                <a16:creationId xmlns:a16="http://schemas.microsoft.com/office/drawing/2014/main" id="{41ADB0E6-6C76-FB49-8797-FE55DD679570}"/>
              </a:ext>
            </a:extLst>
          </p:cNvPr>
          <p:cNvSpPr txBox="1"/>
          <p:nvPr/>
        </p:nvSpPr>
        <p:spPr>
          <a:xfrm>
            <a:off x="3561419" y="2042403"/>
            <a:ext cx="1463862" cy="415498"/>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生活レベル･経済状態</a:t>
            </a:r>
            <a:endParaRPr kumimoji="1" lang="en-US" altLang="ja-JP" sz="1050"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sz="1050" dirty="0">
                <a:solidFill>
                  <a:schemeClr val="tx1">
                    <a:lumMod val="50000"/>
                    <a:lumOff val="50000"/>
                  </a:schemeClr>
                </a:solidFill>
                <a:latin typeface="Meiryo" panose="020B0604030504040204" pitchFamily="34" charset="-128"/>
                <a:ea typeface="Meiryo" panose="020B0604030504040204" pitchFamily="34" charset="-128"/>
              </a:rPr>
              <a:t>個人属性</a:t>
            </a:r>
            <a:endPar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808B9143-1BCD-D74E-BCF3-EAF2C1213693}"/>
              </a:ext>
            </a:extLst>
          </p:cNvPr>
          <p:cNvSpPr txBox="1"/>
          <p:nvPr/>
        </p:nvSpPr>
        <p:spPr>
          <a:xfrm>
            <a:off x="592795" y="1311852"/>
            <a:ext cx="2723823" cy="646331"/>
          </a:xfrm>
          <a:prstGeom prst="rect">
            <a:avLst/>
          </a:prstGeom>
          <a:noFill/>
        </p:spPr>
        <p:txBody>
          <a:bodyPr wrap="none" rtlCol="0">
            <a:spAutoFit/>
          </a:bodyPr>
          <a:lstStyle/>
          <a:p>
            <a:pPr algn="ctr"/>
            <a:r>
              <a:rPr kumimoji="1" lang="ja-JP" altLang="en-US" dirty="0">
                <a:solidFill>
                  <a:srgbClr val="0070C0"/>
                </a:solidFill>
                <a:latin typeface="Meiryo" panose="020B0604030504040204" pitchFamily="34" charset="-128"/>
                <a:ea typeface="Meiryo" panose="020B0604030504040204" pitchFamily="34" charset="-128"/>
              </a:rPr>
              <a:t>テクノロジーを駆使して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dirty="0">
                <a:solidFill>
                  <a:srgbClr val="0070C0"/>
                </a:solidFill>
                <a:latin typeface="Meiryo" panose="020B0604030504040204" pitchFamily="34" charset="-128"/>
                <a:ea typeface="Meiryo" panose="020B0604030504040204" pitchFamily="34" charset="-128"/>
              </a:rPr>
              <a:t>徹底した利便性を追求</a:t>
            </a:r>
          </a:p>
        </p:txBody>
      </p:sp>
      <p:sp>
        <p:nvSpPr>
          <p:cNvPr id="61" name="テキスト ボックス 60">
            <a:extLst>
              <a:ext uri="{FF2B5EF4-FFF2-40B4-BE49-F238E27FC236}">
                <a16:creationId xmlns:a16="http://schemas.microsoft.com/office/drawing/2014/main" id="{1CECF415-90F8-E246-BF86-8488908A611D}"/>
              </a:ext>
            </a:extLst>
          </p:cNvPr>
          <p:cNvSpPr txBox="1"/>
          <p:nvPr/>
        </p:nvSpPr>
        <p:spPr>
          <a:xfrm>
            <a:off x="5794865" y="1311852"/>
            <a:ext cx="1569660" cy="646331"/>
          </a:xfrm>
          <a:prstGeom prst="rect">
            <a:avLst/>
          </a:prstGeom>
          <a:noFill/>
        </p:spPr>
        <p:txBody>
          <a:bodyPr wrap="none" rtlCol="0">
            <a:spAutoFit/>
          </a:bodyPr>
          <a:lstStyle/>
          <a:p>
            <a:pPr algn="ctr"/>
            <a:r>
              <a:rPr kumimoji="1" lang="ja-JP" altLang="en-US" dirty="0">
                <a:solidFill>
                  <a:srgbClr val="0070C0"/>
                </a:solidFill>
                <a:latin typeface="Meiryo" panose="020B0604030504040204" pitchFamily="34" charset="-128"/>
                <a:ea typeface="Meiryo" panose="020B0604030504040204" pitchFamily="34" charset="-128"/>
              </a:rPr>
              <a:t>個人データを</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dirty="0">
                <a:solidFill>
                  <a:srgbClr val="0070C0"/>
                </a:solidFill>
                <a:latin typeface="Meiryo" panose="020B0604030504040204" pitchFamily="34" charset="-128"/>
                <a:ea typeface="Meiryo" panose="020B0604030504040204" pitchFamily="34" charset="-128"/>
              </a:rPr>
              <a:t>徹底して収拾</a:t>
            </a:r>
            <a:endParaRPr kumimoji="1" lang="ja-JP" altLang="en-US" dirty="0">
              <a:solidFill>
                <a:srgbClr val="0070C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B95947BC-912C-1845-B2B9-A6CD306A59EB}"/>
              </a:ext>
            </a:extLst>
          </p:cNvPr>
          <p:cNvSpPr txBox="1"/>
          <p:nvPr/>
        </p:nvSpPr>
        <p:spPr>
          <a:xfrm>
            <a:off x="708211" y="961362"/>
            <a:ext cx="2492990" cy="369332"/>
          </a:xfrm>
          <a:prstGeom prst="rect">
            <a:avLst/>
          </a:prstGeom>
          <a:noFill/>
        </p:spPr>
        <p:txBody>
          <a:bodyPr wrap="none" rtlCol="0">
            <a:spAutoFit/>
          </a:bodyPr>
          <a:lstStyle/>
          <a:p>
            <a:pPr algn="ctr"/>
            <a:r>
              <a:rPr kumimoji="1" lang="ja-JP" altLang="en-US" b="1" dirty="0">
                <a:solidFill>
                  <a:srgbClr val="0070C0"/>
                </a:solidFill>
                <a:latin typeface="Meiryo" panose="020B0604030504040204" pitchFamily="34" charset="-128"/>
                <a:ea typeface="Meiryo" panose="020B0604030504040204" pitchFamily="34" charset="-128"/>
              </a:rPr>
              <a:t>「顧客第一主義」戦略</a:t>
            </a:r>
          </a:p>
        </p:txBody>
      </p:sp>
      <p:sp>
        <p:nvSpPr>
          <p:cNvPr id="44" name="テキスト ボックス 43">
            <a:extLst>
              <a:ext uri="{FF2B5EF4-FFF2-40B4-BE49-F238E27FC236}">
                <a16:creationId xmlns:a16="http://schemas.microsoft.com/office/drawing/2014/main" id="{592925C9-1409-5844-B467-82D912BF7438}"/>
              </a:ext>
            </a:extLst>
          </p:cNvPr>
          <p:cNvSpPr txBox="1"/>
          <p:nvPr/>
        </p:nvSpPr>
        <p:spPr>
          <a:xfrm>
            <a:off x="5217784" y="955286"/>
            <a:ext cx="2723823" cy="369332"/>
          </a:xfrm>
          <a:prstGeom prst="rect">
            <a:avLst/>
          </a:prstGeom>
          <a:noFill/>
        </p:spPr>
        <p:txBody>
          <a:bodyPr wrap="none" rtlCol="0">
            <a:spAutoFit/>
          </a:bodyPr>
          <a:lstStyle/>
          <a:p>
            <a:pPr algn="ctr"/>
            <a:r>
              <a:rPr kumimoji="1" lang="ja-JP" altLang="en-US" b="1" dirty="0">
                <a:solidFill>
                  <a:srgbClr val="0070C0"/>
                </a:solidFill>
                <a:latin typeface="Meiryo" panose="020B0604030504040204" pitchFamily="34" charset="-128"/>
                <a:ea typeface="Meiryo" panose="020B0604030504040204" pitchFamily="34" charset="-128"/>
              </a:rPr>
              <a:t>「顧客データ収集」戦略</a:t>
            </a:r>
          </a:p>
        </p:txBody>
      </p:sp>
      <p:pic>
        <p:nvPicPr>
          <p:cNvPr id="11" name="図 10">
            <a:extLst>
              <a:ext uri="{FF2B5EF4-FFF2-40B4-BE49-F238E27FC236}">
                <a16:creationId xmlns:a16="http://schemas.microsoft.com/office/drawing/2014/main" id="{5F12361A-A4BE-4D40-B60D-1C4717651742}"/>
              </a:ext>
            </a:extLst>
          </p:cNvPr>
          <p:cNvPicPr>
            <a:picLocks noChangeAspect="1"/>
          </p:cNvPicPr>
          <p:nvPr/>
        </p:nvPicPr>
        <p:blipFill>
          <a:blip r:embed="rId2"/>
          <a:stretch>
            <a:fillRect/>
          </a:stretch>
        </p:blipFill>
        <p:spPr>
          <a:xfrm>
            <a:off x="790169" y="1022404"/>
            <a:ext cx="6591300" cy="4064000"/>
          </a:xfrm>
          <a:prstGeom prst="rect">
            <a:avLst/>
          </a:prstGeom>
        </p:spPr>
      </p:pic>
    </p:spTree>
    <p:extLst>
      <p:ext uri="{BB962C8B-B14F-4D97-AF65-F5344CB8AC3E}">
        <p14:creationId xmlns:p14="http://schemas.microsoft.com/office/powerpoint/2010/main" val="255600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進化した</a:t>
            </a:r>
            <a:r>
              <a:rPr kumimoji="1" lang="en-US" altLang="ja-JP" dirty="0"/>
              <a:t>bot</a:t>
            </a:r>
            <a:r>
              <a:rPr kumimoji="1" lang="ja-JP" altLang="en-US" dirty="0"/>
              <a:t>（ボット）</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107</a:t>
            </a:fld>
            <a:endParaRPr kumimoji="1" lang="ja-JP" altLang="en-US"/>
          </a:p>
        </p:txBody>
      </p:sp>
      <p:sp>
        <p:nvSpPr>
          <p:cNvPr id="4" name="角丸四角形 3"/>
          <p:cNvSpPr/>
          <p:nvPr/>
        </p:nvSpPr>
        <p:spPr>
          <a:xfrm>
            <a:off x="5607585" y="2051100"/>
            <a:ext cx="1872208" cy="3240360"/>
          </a:xfrm>
          <a:prstGeom prst="roundRect">
            <a:avLst>
              <a:gd name="adj" fmla="val 5850"/>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751601" y="2195116"/>
            <a:ext cx="1584176" cy="2736304"/>
          </a:xfrm>
          <a:prstGeom prst="rect">
            <a:avLst/>
          </a:prstGeom>
          <a:solidFill>
            <a:schemeClr val="bg1"/>
          </a:solidFill>
          <a:ln>
            <a:noFill/>
          </a:ln>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p:cNvSpPr/>
          <p:nvPr/>
        </p:nvSpPr>
        <p:spPr>
          <a:xfrm>
            <a:off x="6399673" y="4967424"/>
            <a:ext cx="288032" cy="288032"/>
          </a:xfrm>
          <a:prstGeom prst="ellipse">
            <a:avLst/>
          </a:prstGeom>
          <a:solidFill>
            <a:schemeClr val="bg1">
              <a:lumMod val="7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形吹き出し 6"/>
          <p:cNvSpPr/>
          <p:nvPr/>
        </p:nvSpPr>
        <p:spPr>
          <a:xfrm>
            <a:off x="6732240" y="2267124"/>
            <a:ext cx="1656184" cy="1080120"/>
          </a:xfrm>
          <a:prstGeom prst="wedgeEllipseCallout">
            <a:avLst>
              <a:gd name="adj1" fmla="val -57517"/>
              <a:gd name="adj2" fmla="val 38068"/>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a:solidFill>
                  <a:srgbClr val="FFFFFF"/>
                </a:solidFill>
                <a:latin typeface="Meiryo" charset="-128"/>
                <a:ea typeface="Meiryo" charset="-128"/>
                <a:cs typeface="Meiryo" charset="-128"/>
              </a:rPr>
              <a:t>福岡行き</a:t>
            </a:r>
            <a:endParaRPr kumimoji="1" lang="en-US" altLang="ja-JP" sz="1200" dirty="0">
              <a:solidFill>
                <a:srgbClr val="FFFFFF"/>
              </a:solidFill>
              <a:latin typeface="Meiryo" charset="-128"/>
              <a:ea typeface="Meiryo" charset="-128"/>
              <a:cs typeface="Meiryo" charset="-128"/>
            </a:endParaRPr>
          </a:p>
          <a:p>
            <a:pPr algn="r"/>
            <a:r>
              <a:rPr kumimoji="1" lang="ja-JP" altLang="en-US" sz="1200" dirty="0">
                <a:solidFill>
                  <a:srgbClr val="FFFFFF"/>
                </a:solidFill>
                <a:latin typeface="Meiryo" charset="-128"/>
                <a:ea typeface="Meiryo" charset="-128"/>
                <a:cs typeface="Meiryo" charset="-128"/>
              </a:rPr>
              <a:t>航空券を</a:t>
            </a:r>
            <a:endParaRPr kumimoji="1" lang="en-US" altLang="ja-JP" sz="1200" dirty="0">
              <a:solidFill>
                <a:srgbClr val="FFFFFF"/>
              </a:solidFill>
              <a:latin typeface="Meiryo" charset="-128"/>
              <a:ea typeface="Meiryo" charset="-128"/>
              <a:cs typeface="Meiryo" charset="-128"/>
            </a:endParaRPr>
          </a:p>
          <a:p>
            <a:pPr algn="r"/>
            <a:r>
              <a:rPr kumimoji="1" lang="ja-JP" altLang="en-US" sz="1200" dirty="0">
                <a:solidFill>
                  <a:srgbClr val="FFFFFF"/>
                </a:solidFill>
                <a:latin typeface="Meiryo" charset="-128"/>
                <a:ea typeface="Meiryo" charset="-128"/>
                <a:cs typeface="Meiryo" charset="-128"/>
              </a:rPr>
              <a:t>予約して！</a:t>
            </a:r>
          </a:p>
        </p:txBody>
      </p:sp>
      <p:sp>
        <p:nvSpPr>
          <p:cNvPr id="8" name="円形吹き出し 7"/>
          <p:cNvSpPr/>
          <p:nvPr/>
        </p:nvSpPr>
        <p:spPr>
          <a:xfrm>
            <a:off x="4923509" y="2761160"/>
            <a:ext cx="1656184" cy="1080120"/>
          </a:xfrm>
          <a:prstGeom prst="wedgeEllipseCallout">
            <a:avLst>
              <a:gd name="adj1" fmla="val 57723"/>
              <a:gd name="adj2" fmla="val 27841"/>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200" dirty="0">
                <a:solidFill>
                  <a:srgbClr val="FFFFFF"/>
                </a:solidFill>
                <a:latin typeface="Meiryo" charset="-128"/>
                <a:ea typeface="Meiryo" charset="-128"/>
                <a:cs typeface="Meiryo" charset="-128"/>
              </a:rPr>
              <a:t>ご希望の</a:t>
            </a:r>
            <a:endParaRPr lang="en-US" altLang="ja-JP" sz="1200" dirty="0">
              <a:solidFill>
                <a:srgbClr val="FFFFFF"/>
              </a:solidFill>
              <a:latin typeface="Meiryo" charset="-128"/>
              <a:ea typeface="Meiryo" charset="-128"/>
              <a:cs typeface="Meiryo" charset="-128"/>
            </a:endParaRPr>
          </a:p>
          <a:p>
            <a:pPr algn="r"/>
            <a:r>
              <a:rPr lang="ja-JP" altLang="en-US" sz="1200" dirty="0">
                <a:solidFill>
                  <a:srgbClr val="FFFFFF"/>
                </a:solidFill>
                <a:latin typeface="Meiryo" charset="-128"/>
                <a:ea typeface="Meiryo" charset="-128"/>
                <a:cs typeface="Meiryo" charset="-128"/>
              </a:rPr>
              <a:t>日時を</a:t>
            </a:r>
            <a:endParaRPr lang="en-US" altLang="ja-JP" sz="1200" dirty="0">
              <a:solidFill>
                <a:srgbClr val="FFFFFF"/>
              </a:solidFill>
              <a:latin typeface="Meiryo" charset="-128"/>
              <a:ea typeface="Meiryo" charset="-128"/>
              <a:cs typeface="Meiryo" charset="-128"/>
            </a:endParaRPr>
          </a:p>
          <a:p>
            <a:pPr algn="r"/>
            <a:r>
              <a:rPr lang="ja-JP" altLang="en-US" sz="1200" dirty="0">
                <a:solidFill>
                  <a:srgbClr val="FFFFFF"/>
                </a:solidFill>
                <a:latin typeface="Meiryo" charset="-128"/>
                <a:ea typeface="Meiryo" charset="-128"/>
                <a:cs typeface="Meiryo" charset="-128"/>
              </a:rPr>
              <a:t>教えて</a:t>
            </a:r>
            <a:endParaRPr lang="en-US" altLang="ja-JP" sz="1200" dirty="0">
              <a:solidFill>
                <a:srgbClr val="FFFFFF"/>
              </a:solidFill>
              <a:latin typeface="Meiryo" charset="-128"/>
              <a:ea typeface="Meiryo" charset="-128"/>
              <a:cs typeface="Meiryo" charset="-128"/>
            </a:endParaRPr>
          </a:p>
          <a:p>
            <a:pPr algn="r"/>
            <a:r>
              <a:rPr lang="ja-JP" altLang="en-US" sz="1200" dirty="0">
                <a:solidFill>
                  <a:srgbClr val="FFFFFF"/>
                </a:solidFill>
                <a:latin typeface="Meiryo" charset="-128"/>
                <a:ea typeface="Meiryo" charset="-128"/>
                <a:cs typeface="Meiryo" charset="-128"/>
              </a:rPr>
              <a:t>下さい！</a:t>
            </a:r>
            <a:endParaRPr kumimoji="1" lang="ja-JP" altLang="en-US" sz="1200" dirty="0">
              <a:solidFill>
                <a:srgbClr val="FFFFFF"/>
              </a:solidFill>
              <a:latin typeface="Meiryo" charset="-128"/>
              <a:ea typeface="Meiryo" charset="-128"/>
              <a:cs typeface="Meiryo" charset="-128"/>
            </a:endParaRPr>
          </a:p>
        </p:txBody>
      </p:sp>
      <p:sp>
        <p:nvSpPr>
          <p:cNvPr id="9" name="円形吹き出し 8"/>
          <p:cNvSpPr/>
          <p:nvPr/>
        </p:nvSpPr>
        <p:spPr>
          <a:xfrm>
            <a:off x="6732240" y="3740872"/>
            <a:ext cx="1656184" cy="1080120"/>
          </a:xfrm>
          <a:prstGeom prst="wedgeEllipseCallout">
            <a:avLst>
              <a:gd name="adj1" fmla="val -59740"/>
              <a:gd name="adj2" fmla="val -23862"/>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a:solidFill>
                  <a:srgbClr val="FFFFFF"/>
                </a:solidFill>
                <a:latin typeface="Meiryo" charset="-128"/>
                <a:ea typeface="Meiryo" charset="-128"/>
                <a:cs typeface="Meiryo" charset="-128"/>
              </a:rPr>
              <a:t>来週金曜日</a:t>
            </a:r>
            <a:endParaRPr kumimoji="1" lang="en-US" altLang="ja-JP" sz="1200" dirty="0">
              <a:solidFill>
                <a:srgbClr val="FFFFFF"/>
              </a:solidFill>
              <a:latin typeface="Meiryo" charset="-128"/>
              <a:ea typeface="Meiryo" charset="-128"/>
              <a:cs typeface="Meiryo" charset="-128"/>
            </a:endParaRPr>
          </a:p>
          <a:p>
            <a:pPr algn="r"/>
            <a:r>
              <a:rPr kumimoji="1" lang="ja-JP" altLang="en-US" sz="1200" dirty="0">
                <a:solidFill>
                  <a:srgbClr val="FFFFFF"/>
                </a:solidFill>
                <a:latin typeface="Meiryo" charset="-128"/>
                <a:ea typeface="Meiryo" charset="-128"/>
                <a:cs typeface="Meiryo" charset="-128"/>
              </a:rPr>
              <a:t>の午前中で</a:t>
            </a:r>
            <a:endParaRPr kumimoji="1" lang="en-US" altLang="ja-JP" sz="1200" dirty="0">
              <a:solidFill>
                <a:srgbClr val="FFFFFF"/>
              </a:solidFill>
              <a:latin typeface="Meiryo" charset="-128"/>
              <a:ea typeface="Meiryo" charset="-128"/>
              <a:cs typeface="Meiryo" charset="-128"/>
            </a:endParaRPr>
          </a:p>
          <a:p>
            <a:pPr algn="r"/>
            <a:r>
              <a:rPr kumimoji="1" lang="ja-JP" altLang="en-US" sz="1200" dirty="0">
                <a:solidFill>
                  <a:srgbClr val="FFFFFF"/>
                </a:solidFill>
                <a:latin typeface="Meiryo" charset="-128"/>
                <a:ea typeface="Meiryo" charset="-128"/>
                <a:cs typeface="Meiryo" charset="-128"/>
              </a:rPr>
              <a:t>お願い！</a:t>
            </a:r>
          </a:p>
        </p:txBody>
      </p:sp>
      <p:sp>
        <p:nvSpPr>
          <p:cNvPr id="10" name="テキスト ボックス 9"/>
          <p:cNvSpPr txBox="1"/>
          <p:nvPr/>
        </p:nvSpPr>
        <p:spPr>
          <a:xfrm>
            <a:off x="5771479" y="2199087"/>
            <a:ext cx="1082348" cy="523220"/>
          </a:xfrm>
          <a:prstGeom prst="rect">
            <a:avLst/>
          </a:prstGeom>
          <a:noFill/>
        </p:spPr>
        <p:txBody>
          <a:bodyPr wrap="none" rtlCol="0">
            <a:spAutoFit/>
          </a:bodyPr>
          <a:lstStyle/>
          <a:p>
            <a:r>
              <a:rPr kumimoji="1" lang="ja-JP" altLang="en-US" sz="1400" dirty="0">
                <a:latin typeface="Meiryo" charset="-128"/>
                <a:ea typeface="Meiryo" charset="-128"/>
                <a:cs typeface="Meiryo" charset="-128"/>
              </a:rPr>
              <a:t>メッセージ</a:t>
            </a:r>
            <a:endParaRPr kumimoji="1"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アプリ</a:t>
            </a:r>
            <a:endParaRPr kumimoji="1" lang="ja-JP" altLang="en-US" sz="1400" dirty="0">
              <a:latin typeface="Meiryo" charset="-128"/>
              <a:ea typeface="Meiryo" charset="-128"/>
              <a:cs typeface="Meiryo" charset="-128"/>
            </a:endParaRPr>
          </a:p>
        </p:txBody>
      </p:sp>
      <p:pic>
        <p:nvPicPr>
          <p:cNvPr id="11" name="図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218513" y="3064903"/>
            <a:ext cx="429403" cy="432048"/>
          </a:xfrm>
          <a:prstGeom prst="rect">
            <a:avLst/>
          </a:prstGeom>
        </p:spPr>
      </p:pic>
      <p:pic>
        <p:nvPicPr>
          <p:cNvPr id="12" name="図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86782" y="2434602"/>
            <a:ext cx="730920" cy="730920"/>
          </a:xfrm>
          <a:prstGeom prst="rect">
            <a:avLst/>
          </a:prstGeom>
        </p:spPr>
      </p:pic>
      <p:pic>
        <p:nvPicPr>
          <p:cNvPr id="13" name="図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3305" y="3904632"/>
            <a:ext cx="730920" cy="730920"/>
          </a:xfrm>
          <a:prstGeom prst="rect">
            <a:avLst/>
          </a:prstGeom>
        </p:spPr>
      </p:pic>
      <p:pic>
        <p:nvPicPr>
          <p:cNvPr id="15" name="図 14" descr="design_img_f_1133791_s.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5163" y="942537"/>
            <a:ext cx="3809192" cy="2976816"/>
          </a:xfrm>
          <a:prstGeom prst="rect">
            <a:avLst/>
          </a:prstGeom>
          <a:ln>
            <a:noFill/>
          </a:ln>
          <a:effectLst>
            <a:outerShdw blurRad="292100" dist="139700" dir="2700000" algn="tl" rotWithShape="0">
              <a:srgbClr val="333333">
                <a:alpha val="65000"/>
              </a:srgbClr>
            </a:outerShdw>
          </a:effectLst>
        </p:spPr>
      </p:pic>
      <p:sp>
        <p:nvSpPr>
          <p:cNvPr id="20" name="テキスト ボックス 19"/>
          <p:cNvSpPr txBox="1"/>
          <p:nvPr/>
        </p:nvSpPr>
        <p:spPr>
          <a:xfrm>
            <a:off x="2108353" y="1907084"/>
            <a:ext cx="902811" cy="307777"/>
          </a:xfrm>
          <a:prstGeom prst="rect">
            <a:avLst/>
          </a:prstGeom>
          <a:noFill/>
        </p:spPr>
        <p:txBody>
          <a:bodyPr wrap="none" rtlCol="0">
            <a:spAutoFit/>
          </a:bodyPr>
          <a:lstStyle/>
          <a:p>
            <a:pPr algn="ctr"/>
            <a:r>
              <a:rPr kumimoji="1" lang="ja-JP" altLang="en-US" sz="1400" b="1">
                <a:solidFill>
                  <a:schemeClr val="bg1"/>
                </a:solidFill>
                <a:latin typeface="Meiryo" charset="-128"/>
                <a:ea typeface="Meiryo" charset="-128"/>
                <a:cs typeface="Meiryo" charset="-128"/>
              </a:rPr>
              <a:t>クラウド</a:t>
            </a:r>
            <a:endParaRPr kumimoji="1" lang="ja-JP" altLang="en-US" sz="1400" b="1" dirty="0">
              <a:solidFill>
                <a:schemeClr val="bg1"/>
              </a:solidFill>
              <a:latin typeface="Meiryo" charset="-128"/>
              <a:ea typeface="Meiryo" charset="-128"/>
              <a:cs typeface="Meiryo" charset="-128"/>
            </a:endParaRPr>
          </a:p>
        </p:txBody>
      </p:sp>
      <p:sp>
        <p:nvSpPr>
          <p:cNvPr id="21" name="円形吹き出し 20"/>
          <p:cNvSpPr/>
          <p:nvPr/>
        </p:nvSpPr>
        <p:spPr>
          <a:xfrm>
            <a:off x="4927239" y="4063369"/>
            <a:ext cx="1656184" cy="1080120"/>
          </a:xfrm>
          <a:prstGeom prst="wedgeEllipseCallout">
            <a:avLst>
              <a:gd name="adj1" fmla="val 60687"/>
              <a:gd name="adj2" fmla="val 10796"/>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a:solidFill>
                  <a:srgbClr val="FFFFFF"/>
                </a:solidFill>
                <a:latin typeface="Meiryo" charset="-128"/>
                <a:ea typeface="Meiryo" charset="-128"/>
                <a:cs typeface="Meiryo" charset="-128"/>
              </a:rPr>
              <a:t>次の日程</a:t>
            </a:r>
            <a:endParaRPr lang="en-US" altLang="ja-JP" sz="1200" dirty="0">
              <a:solidFill>
                <a:srgbClr val="FFFFFF"/>
              </a:solidFill>
              <a:latin typeface="Meiryo" charset="-128"/>
              <a:ea typeface="Meiryo" charset="-128"/>
              <a:cs typeface="Meiryo" charset="-128"/>
            </a:endParaRPr>
          </a:p>
          <a:p>
            <a:pPr algn="r"/>
            <a:r>
              <a:rPr kumimoji="1" lang="ja-JP" altLang="en-US" sz="1200" dirty="0">
                <a:solidFill>
                  <a:srgbClr val="FFFFFF"/>
                </a:solidFill>
                <a:latin typeface="Meiryo" charset="-128"/>
                <a:ea typeface="Meiryo" charset="-128"/>
                <a:cs typeface="Meiryo" charset="-128"/>
              </a:rPr>
              <a:t>では</a:t>
            </a:r>
            <a:endParaRPr kumimoji="1" lang="en-US" altLang="ja-JP" sz="1200" dirty="0">
              <a:solidFill>
                <a:srgbClr val="FFFFFF"/>
              </a:solidFill>
              <a:latin typeface="Meiryo" charset="-128"/>
              <a:ea typeface="Meiryo" charset="-128"/>
              <a:cs typeface="Meiryo" charset="-128"/>
            </a:endParaRPr>
          </a:p>
          <a:p>
            <a:pPr algn="r"/>
            <a:r>
              <a:rPr lang="ja-JP" altLang="en-US" sz="1200" dirty="0">
                <a:solidFill>
                  <a:srgbClr val="FFFFFF"/>
                </a:solidFill>
                <a:latin typeface="Meiryo" charset="-128"/>
                <a:ea typeface="Meiryo" charset="-128"/>
                <a:cs typeface="Meiryo" charset="-128"/>
              </a:rPr>
              <a:t>如何？</a:t>
            </a:r>
            <a:endParaRPr kumimoji="1" lang="ja-JP" altLang="en-US" sz="1200" dirty="0">
              <a:solidFill>
                <a:srgbClr val="FFFFFF"/>
              </a:solidFill>
              <a:latin typeface="Meiryo" charset="-128"/>
              <a:ea typeface="Meiryo" charset="-128"/>
              <a:cs typeface="Meiryo" charset="-128"/>
            </a:endParaRPr>
          </a:p>
        </p:txBody>
      </p:sp>
      <p:pic>
        <p:nvPicPr>
          <p:cNvPr id="22" name="図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222243" y="4367112"/>
            <a:ext cx="429403" cy="432048"/>
          </a:xfrm>
          <a:prstGeom prst="rect">
            <a:avLst/>
          </a:prstGeom>
        </p:spPr>
      </p:pic>
      <p:sp>
        <p:nvSpPr>
          <p:cNvPr id="23" name="正方形/長方形 22"/>
          <p:cNvSpPr/>
          <p:nvPr/>
        </p:nvSpPr>
        <p:spPr>
          <a:xfrm>
            <a:off x="2681450" y="2204864"/>
            <a:ext cx="1052075" cy="5941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音声認識</a:t>
            </a:r>
            <a:endParaRPr kumimoji="1" lang="en-US" altLang="ja-JP" sz="105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テキスト認識</a:t>
            </a:r>
            <a:endParaRPr kumimoji="1" lang="ja-JP" altLang="en-US" sz="1050" dirty="0">
              <a:solidFill>
                <a:srgbClr val="FFFFFF"/>
              </a:solidFill>
              <a:latin typeface="Meiryo" charset="-128"/>
              <a:ea typeface="Meiryo" charset="-128"/>
              <a:cs typeface="Meiryo" charset="-128"/>
            </a:endParaRPr>
          </a:p>
        </p:txBody>
      </p:sp>
      <p:sp>
        <p:nvSpPr>
          <p:cNvPr id="24" name="正方形/長方形 23"/>
          <p:cNvSpPr/>
          <p:nvPr/>
        </p:nvSpPr>
        <p:spPr>
          <a:xfrm>
            <a:off x="1385992" y="2211004"/>
            <a:ext cx="1052075" cy="5941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意味の解析</a:t>
            </a:r>
            <a:endParaRPr kumimoji="1" lang="en-US" altLang="ja-JP" sz="105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意図の解釈</a:t>
            </a:r>
            <a:endParaRPr kumimoji="1" lang="ja-JP" altLang="en-US" sz="1050" dirty="0">
              <a:solidFill>
                <a:srgbClr val="FFFFFF"/>
              </a:solidFill>
              <a:latin typeface="Meiryo" charset="-128"/>
              <a:ea typeface="Meiryo" charset="-128"/>
              <a:cs typeface="Meiryo" charset="-128"/>
            </a:endParaRPr>
          </a:p>
        </p:txBody>
      </p:sp>
      <p:pic>
        <p:nvPicPr>
          <p:cNvPr id="25" name="図 24" descr="design_img_f_1133791_s.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0029" y="3261634"/>
            <a:ext cx="3809192" cy="2976816"/>
          </a:xfrm>
          <a:prstGeom prst="rect">
            <a:avLst/>
          </a:prstGeom>
          <a:ln>
            <a:noFill/>
          </a:ln>
          <a:effectLst>
            <a:outerShdw blurRad="292100" dist="139700" dir="2700000" algn="tl" rotWithShape="0">
              <a:srgbClr val="333333">
                <a:alpha val="65000"/>
              </a:srgbClr>
            </a:outerShdw>
          </a:effectLst>
        </p:spPr>
      </p:pic>
      <p:sp>
        <p:nvSpPr>
          <p:cNvPr id="26" name="テキスト ボックス 25"/>
          <p:cNvSpPr txBox="1"/>
          <p:nvPr/>
        </p:nvSpPr>
        <p:spPr>
          <a:xfrm>
            <a:off x="2093219" y="4226181"/>
            <a:ext cx="902811" cy="307777"/>
          </a:xfrm>
          <a:prstGeom prst="rect">
            <a:avLst/>
          </a:prstGeom>
          <a:noFill/>
        </p:spPr>
        <p:txBody>
          <a:bodyPr wrap="none" rtlCol="0">
            <a:spAutoFit/>
          </a:bodyPr>
          <a:lstStyle/>
          <a:p>
            <a:pPr algn="ctr"/>
            <a:r>
              <a:rPr kumimoji="1" lang="ja-JP" altLang="en-US" sz="1400" b="1">
                <a:solidFill>
                  <a:schemeClr val="bg1"/>
                </a:solidFill>
                <a:latin typeface="Meiryo" charset="-128"/>
                <a:ea typeface="Meiryo" charset="-128"/>
                <a:cs typeface="Meiryo" charset="-128"/>
              </a:rPr>
              <a:t>クラウド</a:t>
            </a:r>
            <a:endParaRPr kumimoji="1" lang="ja-JP" altLang="en-US" sz="1400" b="1" dirty="0">
              <a:solidFill>
                <a:schemeClr val="bg1"/>
              </a:solidFill>
              <a:latin typeface="Meiryo" charset="-128"/>
              <a:ea typeface="Meiryo" charset="-128"/>
              <a:cs typeface="Meiryo" charset="-128"/>
            </a:endParaRPr>
          </a:p>
        </p:txBody>
      </p:sp>
      <p:sp>
        <p:nvSpPr>
          <p:cNvPr id="28" name="正方形/長方形 27"/>
          <p:cNvSpPr/>
          <p:nvPr/>
        </p:nvSpPr>
        <p:spPr>
          <a:xfrm>
            <a:off x="1385992" y="4541299"/>
            <a:ext cx="1052075" cy="5941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アプリケーション</a:t>
            </a:r>
            <a:endParaRPr kumimoji="1" lang="ja-JP" altLang="en-US" sz="1050" dirty="0">
              <a:solidFill>
                <a:srgbClr val="FFFFFF"/>
              </a:solidFill>
              <a:latin typeface="Meiryo" charset="-128"/>
              <a:ea typeface="Meiryo" charset="-128"/>
              <a:cs typeface="Meiryo" charset="-128"/>
            </a:endParaRPr>
          </a:p>
        </p:txBody>
      </p:sp>
      <p:sp>
        <p:nvSpPr>
          <p:cNvPr id="29" name="正方形/長方形 28"/>
          <p:cNvSpPr/>
          <p:nvPr/>
        </p:nvSpPr>
        <p:spPr>
          <a:xfrm>
            <a:off x="2681449" y="4541299"/>
            <a:ext cx="1052075" cy="5941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アプリケーション</a:t>
            </a:r>
            <a:endParaRPr kumimoji="1" lang="ja-JP" altLang="en-US" sz="1050" dirty="0">
              <a:solidFill>
                <a:srgbClr val="FFFFFF"/>
              </a:solidFill>
              <a:latin typeface="Meiryo" charset="-128"/>
              <a:ea typeface="Meiryo" charset="-128"/>
              <a:cs typeface="Meiryo" charset="-128"/>
            </a:endParaRPr>
          </a:p>
        </p:txBody>
      </p:sp>
      <p:sp>
        <p:nvSpPr>
          <p:cNvPr id="30" name="環状矢印 29"/>
          <p:cNvSpPr/>
          <p:nvPr/>
        </p:nvSpPr>
        <p:spPr>
          <a:xfrm rot="179751" flipH="1">
            <a:off x="2410025" y="806616"/>
            <a:ext cx="4413753" cy="2078176"/>
          </a:xfrm>
          <a:prstGeom prst="circularArrow">
            <a:avLst>
              <a:gd name="adj1" fmla="val 8507"/>
              <a:gd name="adj2" fmla="val 784567"/>
              <a:gd name="adj3" fmla="val 20641792"/>
              <a:gd name="adj4" fmla="val 10800000"/>
              <a:gd name="adj5" fmla="val 1834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環状矢印 30"/>
          <p:cNvSpPr/>
          <p:nvPr/>
        </p:nvSpPr>
        <p:spPr>
          <a:xfrm rot="10552084" flipH="1">
            <a:off x="2469443" y="4385760"/>
            <a:ext cx="4413753" cy="2078176"/>
          </a:xfrm>
          <a:prstGeom prst="circularArrow">
            <a:avLst>
              <a:gd name="adj1" fmla="val 8507"/>
              <a:gd name="adj2" fmla="val 784567"/>
              <a:gd name="adj3" fmla="val 20641792"/>
              <a:gd name="adj4" fmla="val 10800000"/>
              <a:gd name="adj5" fmla="val 1834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p:cNvSpPr/>
          <p:nvPr/>
        </p:nvSpPr>
        <p:spPr>
          <a:xfrm>
            <a:off x="2285448" y="3248553"/>
            <a:ext cx="518351" cy="801735"/>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4169528" y="1418194"/>
            <a:ext cx="2286000" cy="646331"/>
          </a:xfrm>
          <a:prstGeom prst="rect">
            <a:avLst/>
          </a:prstGeom>
        </p:spPr>
        <p:txBody>
          <a:bodyPr wrap="square">
            <a:spAutoFit/>
          </a:bodyPr>
          <a:lstStyle/>
          <a:p>
            <a:r>
              <a:rPr lang="ja-JP" altLang="ja-JP" sz="1200" dirty="0">
                <a:solidFill>
                  <a:srgbClr val="0070C0"/>
                </a:solidFill>
                <a:latin typeface="Meiryo" charset="-128"/>
                <a:ea typeface="Meiryo" charset="-128"/>
                <a:cs typeface="Meiryo" charset="-128"/>
              </a:rPr>
              <a:t>テキストや音声で</a:t>
            </a:r>
            <a:endParaRPr lang="en-US" altLang="ja-JP" sz="1200" dirty="0">
              <a:solidFill>
                <a:srgbClr val="0070C0"/>
              </a:solidFill>
              <a:latin typeface="Meiryo" charset="-128"/>
              <a:ea typeface="Meiryo" charset="-128"/>
              <a:cs typeface="Meiryo" charset="-128"/>
            </a:endParaRPr>
          </a:p>
          <a:p>
            <a:r>
              <a:rPr lang="ja-JP" altLang="ja-JP" sz="1200" dirty="0">
                <a:solidFill>
                  <a:srgbClr val="0070C0"/>
                </a:solidFill>
                <a:latin typeface="Meiryo" charset="-128"/>
                <a:ea typeface="Meiryo" charset="-128"/>
                <a:cs typeface="Meiryo" charset="-128"/>
              </a:rPr>
              <a:t>普通に会話をするように</a:t>
            </a:r>
            <a:endParaRPr lang="en-US" altLang="ja-JP" sz="1200" dirty="0">
              <a:solidFill>
                <a:srgbClr val="0070C0"/>
              </a:solidFill>
              <a:latin typeface="Meiryo" charset="-128"/>
              <a:ea typeface="Meiryo" charset="-128"/>
              <a:cs typeface="Meiryo" charset="-128"/>
            </a:endParaRPr>
          </a:p>
          <a:p>
            <a:r>
              <a:rPr lang="ja-JP" altLang="ja-JP" sz="1200" dirty="0">
                <a:solidFill>
                  <a:srgbClr val="0070C0"/>
                </a:solidFill>
                <a:latin typeface="Meiryo" charset="-128"/>
                <a:ea typeface="Meiryo" charset="-128"/>
                <a:cs typeface="Meiryo" charset="-128"/>
              </a:rPr>
              <a:t>操作や指示ができる</a:t>
            </a:r>
            <a:endParaRPr lang="ja-JP" altLang="en-US" sz="1200" dirty="0">
              <a:solidFill>
                <a:srgbClr val="0070C0"/>
              </a:solidFill>
              <a:latin typeface="Meiryo" charset="-128"/>
              <a:ea typeface="Meiryo" charset="-128"/>
              <a:cs typeface="Meiryo" charset="-128"/>
            </a:endParaRPr>
          </a:p>
        </p:txBody>
      </p:sp>
      <p:sp>
        <p:nvSpPr>
          <p:cNvPr id="34" name="正方形/長方形 33"/>
          <p:cNvSpPr/>
          <p:nvPr/>
        </p:nvSpPr>
        <p:spPr>
          <a:xfrm>
            <a:off x="2697314" y="5246321"/>
            <a:ext cx="2914761" cy="646331"/>
          </a:xfrm>
          <a:prstGeom prst="rect">
            <a:avLst/>
          </a:prstGeom>
        </p:spPr>
        <p:txBody>
          <a:bodyPr wrap="square">
            <a:spAutoFit/>
          </a:bodyPr>
          <a:lstStyle/>
          <a:p>
            <a:pPr algn="r"/>
            <a:r>
              <a:rPr lang="ja-JP" altLang="en-US" sz="1200">
                <a:solidFill>
                  <a:srgbClr val="0070C0"/>
                </a:solidFill>
                <a:latin typeface="Meiryo" charset="-128"/>
                <a:ea typeface="Meiryo" charset="-128"/>
                <a:cs typeface="Meiryo" charset="-128"/>
              </a:rPr>
              <a:t>「難しい</a:t>
            </a:r>
            <a:r>
              <a:rPr lang="ja-JP" altLang="en-US" sz="1200" dirty="0">
                <a:solidFill>
                  <a:srgbClr val="0070C0"/>
                </a:solidFill>
                <a:latin typeface="Meiryo" charset="-128"/>
                <a:ea typeface="Meiryo" charset="-128"/>
                <a:cs typeface="Meiryo" charset="-128"/>
              </a:rPr>
              <a:t>」を解消し</a:t>
            </a:r>
            <a:endParaRPr lang="en-US" altLang="ja-JP" sz="1200" dirty="0">
              <a:solidFill>
                <a:srgbClr val="0070C0"/>
              </a:solidFill>
              <a:latin typeface="Meiryo" charset="-128"/>
              <a:ea typeface="Meiryo" charset="-128"/>
              <a:cs typeface="Meiryo" charset="-128"/>
            </a:endParaRPr>
          </a:p>
          <a:p>
            <a:pPr algn="r"/>
            <a:r>
              <a:rPr lang="ja-JP" altLang="en-US" sz="1200" dirty="0">
                <a:solidFill>
                  <a:srgbClr val="0070C0"/>
                </a:solidFill>
                <a:latin typeface="Meiryo" charset="-128"/>
                <a:ea typeface="Meiryo" charset="-128"/>
                <a:cs typeface="Meiryo" charset="-128"/>
              </a:rPr>
              <a:t>利用者の裾野を拡げ</a:t>
            </a:r>
            <a:endParaRPr lang="en-US" altLang="ja-JP" sz="1200" dirty="0">
              <a:solidFill>
                <a:srgbClr val="0070C0"/>
              </a:solidFill>
              <a:latin typeface="Meiryo" charset="-128"/>
              <a:ea typeface="Meiryo" charset="-128"/>
              <a:cs typeface="Meiryo" charset="-128"/>
            </a:endParaRPr>
          </a:p>
          <a:p>
            <a:pPr algn="r"/>
            <a:r>
              <a:rPr lang="ja-JP" altLang="en-US" sz="1200" dirty="0">
                <a:solidFill>
                  <a:srgbClr val="0070C0"/>
                </a:solidFill>
                <a:latin typeface="Meiryo" charset="-128"/>
                <a:ea typeface="Meiryo" charset="-128"/>
                <a:cs typeface="Meiryo" charset="-128"/>
              </a:rPr>
              <a:t>利用頻度を増やす</a:t>
            </a:r>
          </a:p>
        </p:txBody>
      </p:sp>
    </p:spTree>
    <p:extLst>
      <p:ext uri="{BB962C8B-B14F-4D97-AF65-F5344CB8AC3E}">
        <p14:creationId xmlns:p14="http://schemas.microsoft.com/office/powerpoint/2010/main" val="7223428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人工知能と機械学習と</a:t>
            </a:r>
            <a:endParaRPr lang="en-US" altLang="ja-JP" sz="2400" dirty="0">
              <a:solidFill>
                <a:schemeClr val="bg1"/>
              </a:solidFill>
              <a:latin typeface="Arial Black" panose="020B0A04020102020204" pitchFamily="34" charset="0"/>
              <a:ea typeface="HGP創英角ｺﾞｼｯｸUB" pitchFamily="50" charset="-128"/>
              <a:cs typeface="Arial" pitchFamily="34" charset="0"/>
            </a:endParaRPr>
          </a:p>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ディープラーニング</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8978247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827584" y="1039668"/>
            <a:ext cx="7416824" cy="534165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人工知能と機械学習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109</a:t>
            </a:fld>
            <a:endParaRPr kumimoji="1" lang="ja-JP" altLang="en-US"/>
          </a:p>
        </p:txBody>
      </p:sp>
      <p:pic>
        <p:nvPicPr>
          <p:cNvPr id="64" name="図 63" descr="brain-illustration-1940x900_35269.jpg"/>
          <p:cNvPicPr>
            <a:picLocks noChangeAspect="1"/>
          </p:cNvPicPr>
          <p:nvPr/>
        </p:nvPicPr>
        <p:blipFill>
          <a:blip r:embed="rId3"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2664746" y="1445953"/>
            <a:ext cx="1774784" cy="959337"/>
          </a:xfrm>
          <a:prstGeom prst="rect">
            <a:avLst/>
          </a:prstGeom>
        </p:spPr>
      </p:pic>
      <p:pic>
        <p:nvPicPr>
          <p:cNvPr id="65" name="図 64" descr="11105b75.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5485" y="1384965"/>
            <a:ext cx="1250242" cy="1081314"/>
          </a:xfrm>
          <a:prstGeom prst="rect">
            <a:avLst/>
          </a:prstGeom>
        </p:spPr>
      </p:pic>
      <p:sp>
        <p:nvSpPr>
          <p:cNvPr id="66" name="右矢印 65"/>
          <p:cNvSpPr/>
          <p:nvPr/>
        </p:nvSpPr>
        <p:spPr>
          <a:xfrm>
            <a:off x="2448723" y="1660396"/>
            <a:ext cx="432047" cy="50405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p:cNvSpPr txBox="1"/>
          <p:nvPr/>
        </p:nvSpPr>
        <p:spPr>
          <a:xfrm>
            <a:off x="1134632" y="1129778"/>
            <a:ext cx="3342775" cy="400110"/>
          </a:xfrm>
          <a:prstGeom prst="rect">
            <a:avLst/>
          </a:prstGeom>
          <a:noFill/>
        </p:spPr>
        <p:txBody>
          <a:bodyPr wrap="none" rtlCol="0">
            <a:spAutoFit/>
          </a:bodyPr>
          <a:lstStyle/>
          <a:p>
            <a:r>
              <a:rPr kumimoji="1" lang="ja-JP" altLang="en-US" sz="2000" b="1" dirty="0">
                <a:solidFill>
                  <a:srgbClr val="0432FF"/>
                </a:solidFill>
                <a:latin typeface="Meiryo" charset="-128"/>
                <a:ea typeface="Meiryo" charset="-128"/>
                <a:cs typeface="Meiryo" charset="-128"/>
              </a:rPr>
              <a:t>人工知能</a:t>
            </a:r>
            <a:r>
              <a:rPr kumimoji="1" lang="ja-JP" altLang="en-US" sz="1400" dirty="0">
                <a:solidFill>
                  <a:srgbClr val="0432FF"/>
                </a:solidFill>
                <a:latin typeface="Meiryo" charset="-128"/>
                <a:ea typeface="Meiryo" charset="-128"/>
                <a:cs typeface="Meiryo" charset="-128"/>
              </a:rPr>
              <a:t>（</a:t>
            </a:r>
            <a:r>
              <a:rPr kumimoji="1" lang="en-US" altLang="ja-JP" sz="1400" dirty="0">
                <a:solidFill>
                  <a:srgbClr val="0432FF"/>
                </a:solidFill>
                <a:latin typeface="Meiryo" charset="-128"/>
                <a:ea typeface="Meiryo" charset="-128"/>
                <a:cs typeface="Meiryo" charset="-128"/>
              </a:rPr>
              <a:t>Artificial Intelligence</a:t>
            </a:r>
            <a:r>
              <a:rPr kumimoji="1" lang="ja-JP" altLang="en-US" sz="1400" dirty="0">
                <a:solidFill>
                  <a:srgbClr val="0432FF"/>
                </a:solidFill>
                <a:latin typeface="Meiryo" charset="-128"/>
                <a:ea typeface="Meiryo" charset="-128"/>
                <a:cs typeface="Meiryo" charset="-128"/>
              </a:rPr>
              <a:t>）</a:t>
            </a:r>
          </a:p>
        </p:txBody>
      </p:sp>
      <p:sp>
        <p:nvSpPr>
          <p:cNvPr id="68" name="テキスト ボックス 67"/>
          <p:cNvSpPr txBox="1"/>
          <p:nvPr/>
        </p:nvSpPr>
        <p:spPr>
          <a:xfrm>
            <a:off x="4363521" y="1384965"/>
            <a:ext cx="3775393" cy="954107"/>
          </a:xfrm>
          <a:prstGeom prst="rect">
            <a:avLst/>
          </a:prstGeom>
          <a:noFill/>
        </p:spPr>
        <p:txBody>
          <a:bodyPr wrap="none" rtlCol="0">
            <a:spAutoFit/>
          </a:bodyPr>
          <a:lstStyle/>
          <a:p>
            <a:r>
              <a:rPr kumimoji="1" lang="ja-JP" altLang="en-US" sz="2800" dirty="0">
                <a:solidFill>
                  <a:srgbClr val="0432FF"/>
                </a:solidFill>
                <a:latin typeface="Meiryo" charset="-128"/>
                <a:ea typeface="Meiryo" charset="-128"/>
                <a:cs typeface="Meiryo" charset="-128"/>
              </a:rPr>
              <a:t>人間の”知能”を機械で</a:t>
            </a:r>
            <a:endParaRPr kumimoji="1" lang="en-US" altLang="ja-JP" sz="2800" dirty="0">
              <a:solidFill>
                <a:srgbClr val="0432FF"/>
              </a:solidFill>
              <a:latin typeface="Meiryo" charset="-128"/>
              <a:ea typeface="Meiryo" charset="-128"/>
              <a:cs typeface="Meiryo" charset="-128"/>
            </a:endParaRPr>
          </a:p>
          <a:p>
            <a:r>
              <a:rPr kumimoji="1" lang="ja-JP" altLang="en-US" sz="2800" dirty="0">
                <a:solidFill>
                  <a:srgbClr val="0432FF"/>
                </a:solidFill>
                <a:latin typeface="Meiryo" charset="-128"/>
                <a:ea typeface="Meiryo" charset="-128"/>
                <a:cs typeface="Meiryo" charset="-128"/>
              </a:rPr>
              <a:t>人工的に再現したもの</a:t>
            </a:r>
          </a:p>
        </p:txBody>
      </p:sp>
      <p:sp>
        <p:nvSpPr>
          <p:cNvPr id="69" name="正方形/長方形 68"/>
          <p:cNvSpPr/>
          <p:nvPr/>
        </p:nvSpPr>
        <p:spPr>
          <a:xfrm>
            <a:off x="1259632" y="2564904"/>
            <a:ext cx="6624736" cy="3068315"/>
          </a:xfrm>
          <a:prstGeom prst="rect">
            <a:avLst/>
          </a:prstGeom>
          <a:gradFill flip="none" rotWithShape="1">
            <a:gsLst>
              <a:gs pos="0">
                <a:schemeClr val="accent3">
                  <a:lumMod val="40000"/>
                  <a:lumOff val="60000"/>
                </a:schemeClr>
              </a:gs>
              <a:gs pos="100000">
                <a:schemeClr val="accent6">
                  <a:lumMod val="40000"/>
                  <a:lumOff val="60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b="1" dirty="0">
              <a:solidFill>
                <a:schemeClr val="tx1">
                  <a:lumMod val="65000"/>
                  <a:lumOff val="35000"/>
                </a:schemeClr>
              </a:solidFill>
              <a:latin typeface="ＭＳ Ｐゴシック"/>
              <a:ea typeface="ＭＳ Ｐゴシック"/>
              <a:cs typeface="ＭＳ Ｐゴシック"/>
            </a:endParaRPr>
          </a:p>
        </p:txBody>
      </p:sp>
      <p:sp>
        <p:nvSpPr>
          <p:cNvPr id="5" name="テキスト ボックス 4"/>
          <p:cNvSpPr txBox="1"/>
          <p:nvPr/>
        </p:nvSpPr>
        <p:spPr>
          <a:xfrm>
            <a:off x="1257839" y="5060976"/>
            <a:ext cx="1415772" cy="584775"/>
          </a:xfrm>
          <a:prstGeom prst="rect">
            <a:avLst/>
          </a:prstGeom>
          <a:noFill/>
        </p:spPr>
        <p:txBody>
          <a:bodyPr wrap="none" rtlCol="0">
            <a:spAutoFit/>
          </a:bodyPr>
          <a:lstStyle/>
          <a:p>
            <a:r>
              <a:rPr kumimoji="1" lang="ja-JP" altLang="en-US" sz="3200" b="1" dirty="0">
                <a:solidFill>
                  <a:schemeClr val="accent6">
                    <a:lumMod val="50000"/>
                  </a:schemeClr>
                </a:solidFill>
                <a:latin typeface="Meiryo" charset="-128"/>
                <a:ea typeface="Meiryo" charset="-128"/>
                <a:cs typeface="Meiryo" charset="-128"/>
              </a:rPr>
              <a:t>基礎的</a:t>
            </a:r>
          </a:p>
        </p:txBody>
      </p:sp>
      <p:sp>
        <p:nvSpPr>
          <p:cNvPr id="71" name="テキスト ボックス 70"/>
          <p:cNvSpPr txBox="1"/>
          <p:nvPr/>
        </p:nvSpPr>
        <p:spPr>
          <a:xfrm>
            <a:off x="6486423" y="2610259"/>
            <a:ext cx="1415773" cy="584775"/>
          </a:xfrm>
          <a:prstGeom prst="rect">
            <a:avLst/>
          </a:prstGeom>
          <a:noFill/>
        </p:spPr>
        <p:txBody>
          <a:bodyPr wrap="none" rtlCol="0">
            <a:spAutoFit/>
          </a:bodyPr>
          <a:lstStyle/>
          <a:p>
            <a:pPr algn="r"/>
            <a:r>
              <a:rPr kumimoji="1" lang="ja-JP" altLang="en-US" sz="3200" b="1" dirty="0">
                <a:solidFill>
                  <a:srgbClr val="009051"/>
                </a:solidFill>
                <a:latin typeface="Meiryo" charset="-128"/>
                <a:ea typeface="Meiryo" charset="-128"/>
                <a:cs typeface="Meiryo" charset="-128"/>
              </a:rPr>
              <a:t>応用的</a:t>
            </a:r>
          </a:p>
        </p:txBody>
      </p:sp>
      <p:sp>
        <p:nvSpPr>
          <p:cNvPr id="6" name="正方形/長方形 5"/>
          <p:cNvSpPr/>
          <p:nvPr/>
        </p:nvSpPr>
        <p:spPr>
          <a:xfrm>
            <a:off x="2701752" y="5205323"/>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知識表現</a:t>
            </a:r>
            <a:endParaRPr lang="ja-JP" altLang="en-US">
              <a:solidFill>
                <a:schemeClr val="tx1">
                  <a:lumMod val="65000"/>
                  <a:lumOff val="35000"/>
                </a:schemeClr>
              </a:solidFill>
            </a:endParaRPr>
          </a:p>
        </p:txBody>
      </p:sp>
      <p:sp>
        <p:nvSpPr>
          <p:cNvPr id="7" name="正方形/長方形 6"/>
          <p:cNvSpPr/>
          <p:nvPr/>
        </p:nvSpPr>
        <p:spPr>
          <a:xfrm>
            <a:off x="1750063" y="4549863"/>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推論</a:t>
            </a:r>
            <a:endParaRPr lang="ja-JP" altLang="en-US" dirty="0">
              <a:solidFill>
                <a:schemeClr val="tx1">
                  <a:lumMod val="65000"/>
                  <a:lumOff val="35000"/>
                </a:schemeClr>
              </a:solidFill>
            </a:endParaRPr>
          </a:p>
        </p:txBody>
      </p:sp>
      <p:sp>
        <p:nvSpPr>
          <p:cNvPr id="8" name="正方形/長方形 7"/>
          <p:cNvSpPr/>
          <p:nvPr/>
        </p:nvSpPr>
        <p:spPr>
          <a:xfrm>
            <a:off x="3190290" y="4544436"/>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探索</a:t>
            </a:r>
            <a:endParaRPr lang="ja-JP" altLang="en-US" dirty="0">
              <a:solidFill>
                <a:schemeClr val="tx1">
                  <a:lumMod val="65000"/>
                  <a:lumOff val="35000"/>
                </a:schemeClr>
              </a:solidFill>
            </a:endParaRPr>
          </a:p>
        </p:txBody>
      </p:sp>
      <p:sp>
        <p:nvSpPr>
          <p:cNvPr id="9" name="正方形/長方形 8"/>
          <p:cNvSpPr/>
          <p:nvPr/>
        </p:nvSpPr>
        <p:spPr>
          <a:xfrm>
            <a:off x="3923349" y="4899327"/>
            <a:ext cx="1620957" cy="523220"/>
          </a:xfrm>
          <a:prstGeom prst="rect">
            <a:avLst/>
          </a:prstGeom>
        </p:spPr>
        <p:txBody>
          <a:bodyPr wrap="none">
            <a:spAutoFit/>
          </a:bodyPr>
          <a:lstStyle/>
          <a:p>
            <a:r>
              <a:rPr lang="ja-JP" altLang="en-US" sz="2800" dirty="0">
                <a:solidFill>
                  <a:schemeClr val="accent6">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機械学習</a:t>
            </a:r>
            <a:endParaRPr lang="ja-JP" altLang="en-US" sz="2800" dirty="0">
              <a:solidFill>
                <a:schemeClr val="accent6">
                  <a:lumMod val="75000"/>
                </a:schemeClr>
              </a:solidFill>
              <a:effectLst>
                <a:outerShdw blurRad="50800" dist="38100" dir="2700000" algn="tl" rotWithShape="0">
                  <a:prstClr val="black">
                    <a:alpha val="40000"/>
                  </a:prstClr>
                </a:outerShdw>
              </a:effectLst>
            </a:endParaRPr>
          </a:p>
        </p:txBody>
      </p:sp>
      <p:sp>
        <p:nvSpPr>
          <p:cNvPr id="10" name="正方形/長方形 9"/>
          <p:cNvSpPr/>
          <p:nvPr/>
        </p:nvSpPr>
        <p:spPr>
          <a:xfrm>
            <a:off x="3415911" y="4029694"/>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自然言語理解</a:t>
            </a:r>
            <a:endParaRPr lang="ja-JP" altLang="en-US" dirty="0">
              <a:solidFill>
                <a:schemeClr val="tx1">
                  <a:lumMod val="65000"/>
                  <a:lumOff val="35000"/>
                </a:schemeClr>
              </a:solidFill>
            </a:endParaRPr>
          </a:p>
        </p:txBody>
      </p:sp>
      <p:sp>
        <p:nvSpPr>
          <p:cNvPr id="11" name="正方形/長方形 10"/>
          <p:cNvSpPr/>
          <p:nvPr/>
        </p:nvSpPr>
        <p:spPr>
          <a:xfrm>
            <a:off x="1300519" y="4027896"/>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感性処理</a:t>
            </a:r>
            <a:endParaRPr lang="ja-JP" altLang="en-US" dirty="0">
              <a:solidFill>
                <a:schemeClr val="tx1">
                  <a:lumMod val="65000"/>
                  <a:lumOff val="35000"/>
                </a:schemeClr>
              </a:solidFill>
            </a:endParaRPr>
          </a:p>
        </p:txBody>
      </p:sp>
      <p:sp>
        <p:nvSpPr>
          <p:cNvPr id="12" name="正方形/長方形 11"/>
          <p:cNvSpPr/>
          <p:nvPr/>
        </p:nvSpPr>
        <p:spPr>
          <a:xfrm>
            <a:off x="1300519" y="3599023"/>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画像認識</a:t>
            </a:r>
            <a:endParaRPr lang="ja-JP" altLang="en-US" dirty="0">
              <a:solidFill>
                <a:schemeClr val="tx1">
                  <a:lumMod val="65000"/>
                  <a:lumOff val="35000"/>
                </a:schemeClr>
              </a:solidFill>
            </a:endParaRPr>
          </a:p>
        </p:txBody>
      </p:sp>
      <p:sp>
        <p:nvSpPr>
          <p:cNvPr id="13" name="正方形/長方形 12"/>
          <p:cNvSpPr/>
          <p:nvPr/>
        </p:nvSpPr>
        <p:spPr>
          <a:xfrm>
            <a:off x="2682383" y="2633609"/>
            <a:ext cx="249299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エキスパートシステム</a:t>
            </a:r>
            <a:endParaRPr lang="ja-JP" altLang="en-US" dirty="0">
              <a:solidFill>
                <a:schemeClr val="tx1">
                  <a:lumMod val="65000"/>
                  <a:lumOff val="35000"/>
                </a:schemeClr>
              </a:solidFill>
            </a:endParaRPr>
          </a:p>
        </p:txBody>
      </p:sp>
      <p:sp>
        <p:nvSpPr>
          <p:cNvPr id="14" name="正方形/長方形 13"/>
          <p:cNvSpPr/>
          <p:nvPr/>
        </p:nvSpPr>
        <p:spPr>
          <a:xfrm>
            <a:off x="5800181" y="3094967"/>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データマイニング</a:t>
            </a:r>
            <a:endParaRPr lang="ja-JP" altLang="en-US" dirty="0">
              <a:solidFill>
                <a:schemeClr val="tx1">
                  <a:lumMod val="65000"/>
                  <a:lumOff val="35000"/>
                </a:schemeClr>
              </a:solidFill>
            </a:endParaRPr>
          </a:p>
        </p:txBody>
      </p:sp>
      <p:sp>
        <p:nvSpPr>
          <p:cNvPr id="15" name="正方形/長方形 14"/>
          <p:cNvSpPr/>
          <p:nvPr/>
        </p:nvSpPr>
        <p:spPr>
          <a:xfrm>
            <a:off x="5162403" y="2637271"/>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情報検索</a:t>
            </a:r>
            <a:endParaRPr lang="ja-JP" altLang="en-US">
              <a:solidFill>
                <a:schemeClr val="tx1">
                  <a:lumMod val="65000"/>
                  <a:lumOff val="35000"/>
                </a:schemeClr>
              </a:solidFill>
            </a:endParaRPr>
          </a:p>
        </p:txBody>
      </p:sp>
      <p:sp>
        <p:nvSpPr>
          <p:cNvPr id="16" name="正方形/長方形 15"/>
          <p:cNvSpPr/>
          <p:nvPr/>
        </p:nvSpPr>
        <p:spPr>
          <a:xfrm>
            <a:off x="4545212" y="3094967"/>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音声認識</a:t>
            </a:r>
            <a:endParaRPr lang="ja-JP" altLang="en-US">
              <a:solidFill>
                <a:schemeClr val="tx1">
                  <a:lumMod val="65000"/>
                  <a:lumOff val="35000"/>
                </a:schemeClr>
              </a:solidFill>
            </a:endParaRPr>
          </a:p>
        </p:txBody>
      </p:sp>
      <p:sp>
        <p:nvSpPr>
          <p:cNvPr id="17" name="正方形/長方形 16"/>
          <p:cNvSpPr/>
          <p:nvPr/>
        </p:nvSpPr>
        <p:spPr>
          <a:xfrm>
            <a:off x="1277768" y="3093200"/>
            <a:ext cx="3185487"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ヒューマンインターフェース</a:t>
            </a:r>
            <a:endParaRPr lang="ja-JP" altLang="en-US">
              <a:solidFill>
                <a:schemeClr val="tx1">
                  <a:lumMod val="65000"/>
                  <a:lumOff val="35000"/>
                </a:schemeClr>
              </a:solidFill>
            </a:endParaRPr>
          </a:p>
        </p:txBody>
      </p:sp>
      <p:sp>
        <p:nvSpPr>
          <p:cNvPr id="18" name="正方形/長方形 17"/>
          <p:cNvSpPr/>
          <p:nvPr/>
        </p:nvSpPr>
        <p:spPr>
          <a:xfrm>
            <a:off x="5799659" y="5207005"/>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遺伝アルゴリズム</a:t>
            </a:r>
            <a:endParaRPr lang="ja-JP" altLang="en-US" dirty="0">
              <a:solidFill>
                <a:schemeClr val="tx1">
                  <a:lumMod val="65000"/>
                  <a:lumOff val="35000"/>
                </a:schemeClr>
              </a:solidFill>
            </a:endParaRPr>
          </a:p>
        </p:txBody>
      </p:sp>
      <p:sp>
        <p:nvSpPr>
          <p:cNvPr id="19" name="正方形/長方形 18"/>
          <p:cNvSpPr/>
          <p:nvPr/>
        </p:nvSpPr>
        <p:spPr>
          <a:xfrm>
            <a:off x="5564813" y="4012953"/>
            <a:ext cx="2262158"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マルチエージェント</a:t>
            </a:r>
            <a:endParaRPr lang="ja-JP" altLang="en-US">
              <a:solidFill>
                <a:schemeClr val="tx1">
                  <a:lumMod val="65000"/>
                  <a:lumOff val="35000"/>
                </a:schemeClr>
              </a:solidFill>
            </a:endParaRPr>
          </a:p>
        </p:txBody>
      </p:sp>
      <p:sp>
        <p:nvSpPr>
          <p:cNvPr id="20" name="正方形/長方形 19"/>
          <p:cNvSpPr/>
          <p:nvPr/>
        </p:nvSpPr>
        <p:spPr>
          <a:xfrm>
            <a:off x="2954246" y="3599023"/>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ニューラルネット</a:t>
            </a:r>
            <a:endParaRPr lang="ja-JP" altLang="en-US" dirty="0">
              <a:solidFill>
                <a:schemeClr val="tx1">
                  <a:lumMod val="65000"/>
                  <a:lumOff val="35000"/>
                </a:schemeClr>
              </a:solidFill>
            </a:endParaRPr>
          </a:p>
        </p:txBody>
      </p:sp>
      <p:sp>
        <p:nvSpPr>
          <p:cNvPr id="21" name="正方形/長方形 20"/>
          <p:cNvSpPr/>
          <p:nvPr/>
        </p:nvSpPr>
        <p:spPr>
          <a:xfrm>
            <a:off x="1300519" y="2661014"/>
            <a:ext cx="877163"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ゲーム</a:t>
            </a:r>
            <a:endParaRPr lang="ja-JP" altLang="en-US" dirty="0">
              <a:solidFill>
                <a:schemeClr val="tx1">
                  <a:lumMod val="65000"/>
                  <a:lumOff val="35000"/>
                </a:schemeClr>
              </a:solidFill>
            </a:endParaRPr>
          </a:p>
        </p:txBody>
      </p:sp>
      <p:sp>
        <p:nvSpPr>
          <p:cNvPr id="22" name="正方形/長方形 21"/>
          <p:cNvSpPr/>
          <p:nvPr/>
        </p:nvSpPr>
        <p:spPr>
          <a:xfrm>
            <a:off x="5799659" y="4550377"/>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プランニング</a:t>
            </a:r>
            <a:endParaRPr lang="ja-JP" altLang="en-US" dirty="0">
              <a:solidFill>
                <a:schemeClr val="tx1">
                  <a:lumMod val="65000"/>
                  <a:lumOff val="35000"/>
                </a:schemeClr>
              </a:solidFill>
            </a:endParaRPr>
          </a:p>
        </p:txBody>
      </p:sp>
      <p:sp>
        <p:nvSpPr>
          <p:cNvPr id="24" name="正方形/長方形 23"/>
          <p:cNvSpPr/>
          <p:nvPr/>
        </p:nvSpPr>
        <p:spPr>
          <a:xfrm>
            <a:off x="5564813" y="3604267"/>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ロボット</a:t>
            </a:r>
          </a:p>
        </p:txBody>
      </p:sp>
      <p:sp>
        <p:nvSpPr>
          <p:cNvPr id="25" name="四角形吹き出し 24"/>
          <p:cNvSpPr/>
          <p:nvPr/>
        </p:nvSpPr>
        <p:spPr>
          <a:xfrm>
            <a:off x="4584251" y="5735094"/>
            <a:ext cx="2160240" cy="449783"/>
          </a:xfrm>
          <a:prstGeom prst="wedgeRectCallout">
            <a:avLst>
              <a:gd name="adj1" fmla="val -39881"/>
              <a:gd name="adj2" fmla="val -135715"/>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人工</a:t>
            </a:r>
            <a:r>
              <a:rPr kumimoji="1" lang="ja-JP" altLang="en-US" sz="1400" dirty="0">
                <a:solidFill>
                  <a:schemeClr val="bg1"/>
                </a:solidFill>
                <a:latin typeface="Meiryo" charset="-128"/>
                <a:ea typeface="Meiryo" charset="-128"/>
                <a:cs typeface="Meiryo" charset="-128"/>
              </a:rPr>
              <a:t>知能の一研究分野</a:t>
            </a:r>
          </a:p>
        </p:txBody>
      </p:sp>
    </p:spTree>
    <p:extLst>
      <p:ext uri="{BB962C8B-B14F-4D97-AF65-F5344CB8AC3E}">
        <p14:creationId xmlns:p14="http://schemas.microsoft.com/office/powerpoint/2010/main" val="196824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sp>
        <p:nvSpPr>
          <p:cNvPr id="3" name="正方形/長方形 2"/>
          <p:cNvSpPr/>
          <p:nvPr/>
        </p:nvSpPr>
        <p:spPr>
          <a:xfrm>
            <a:off x="999323" y="3125337"/>
            <a:ext cx="6000553" cy="461665"/>
          </a:xfrm>
          <a:prstGeom prst="rect">
            <a:avLst/>
          </a:prstGeom>
        </p:spPr>
        <p:txBody>
          <a:bodyPr wrap="none">
            <a:spAutoFit/>
          </a:bodyPr>
          <a:lstStyle/>
          <a:p>
            <a:r>
              <a:rPr lang="ja-JP" altLang="en-US" sz="2400" dirty="0">
                <a:solidFill>
                  <a:schemeClr val="tx1">
                    <a:lumMod val="50000"/>
                    <a:lumOff val="50000"/>
                  </a:schemeClr>
                </a:solidFill>
                <a:latin typeface="Meiryo" charset="-128"/>
                <a:ea typeface="Meiryo" charset="-128"/>
                <a:cs typeface="Meiryo" charset="-128"/>
              </a:rPr>
              <a:t>http://www.netcommerce.co.</a:t>
            </a:r>
            <a:r>
              <a:rPr lang="ja-JP" altLang="en-US" sz="2400">
                <a:solidFill>
                  <a:schemeClr val="tx1">
                    <a:lumMod val="50000"/>
                    <a:lumOff val="50000"/>
                  </a:schemeClr>
                </a:solidFill>
                <a:latin typeface="Meiryo" charset="-128"/>
                <a:ea typeface="Meiryo" charset="-128"/>
                <a:cs typeface="Meiryo" charset="-128"/>
              </a:rPr>
              <a:t>jp/</a:t>
            </a:r>
            <a:r>
              <a:rPr lang="en-US" altLang="ja-JP" sz="2400" b="1" dirty="0">
                <a:solidFill>
                  <a:srgbClr val="FF8000"/>
                </a:solidFill>
                <a:latin typeface="Meiryo" charset="-128"/>
                <a:ea typeface="Meiryo" charset="-128"/>
                <a:cs typeface="Meiryo" charset="-128"/>
              </a:rPr>
              <a:t>trend</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a:solidFill>
                  <a:srgbClr val="00B0F0"/>
                </a:solidFill>
                <a:latin typeface="Meiryo" charset="-128"/>
                <a:ea typeface="Meiryo" charset="-128"/>
                <a:cs typeface="Meiryo" charset="-128"/>
              </a:rPr>
              <a:t>PPTX</a:t>
            </a:r>
            <a:r>
              <a:rPr kumimoji="1" lang="ja-JP" altLang="en-US" sz="3200" dirty="0">
                <a:solidFill>
                  <a:srgbClr val="00B0F0"/>
                </a:solidFill>
                <a:latin typeface="Meiryo" charset="-128"/>
                <a:ea typeface="Meiryo" charset="-128"/>
                <a:cs typeface="Meiryo" charset="-128"/>
              </a:rPr>
              <a:t>形式／ロイヤリティフリー</a:t>
            </a:r>
          </a:p>
        </p:txBody>
      </p:sp>
      <p:sp>
        <p:nvSpPr>
          <p:cNvPr id="7" name="正方形/長方形 6"/>
          <p:cNvSpPr/>
          <p:nvPr/>
        </p:nvSpPr>
        <p:spPr>
          <a:xfrm>
            <a:off x="3236986" y="3910366"/>
            <a:ext cx="3762890" cy="461665"/>
          </a:xfrm>
          <a:prstGeom prst="rect">
            <a:avLst/>
          </a:prstGeom>
        </p:spPr>
        <p:txBody>
          <a:bodyPr wrap="none">
            <a:spAutoFit/>
          </a:bodyPr>
          <a:lstStyle/>
          <a:p>
            <a:r>
              <a:rPr lang="ja-JP" altLang="en-US" sz="2400" b="1" dirty="0">
                <a:solidFill>
                  <a:schemeClr val="tx1">
                    <a:lumMod val="50000"/>
                    <a:lumOff val="50000"/>
                  </a:schemeClr>
                </a:solidFill>
                <a:latin typeface="Meiryo" charset="-128"/>
                <a:ea typeface="Meiryo" charset="-128"/>
                <a:cs typeface="Meiryo" charset="-128"/>
              </a:rPr>
              <a:t>パスワード</a:t>
            </a:r>
            <a:r>
              <a:rPr lang="ja-JP" altLang="en-US" sz="2400" b="1">
                <a:solidFill>
                  <a:srgbClr val="FF8000"/>
                </a:solidFill>
                <a:latin typeface="Meiryo" charset="-128"/>
                <a:ea typeface="Meiryo" charset="-128"/>
                <a:cs typeface="Meiryo" charset="-128"/>
              </a:rPr>
              <a:t>　</a:t>
            </a:r>
            <a:r>
              <a:rPr lang="en-US" altLang="ja-JP" sz="2400" b="1" dirty="0">
                <a:solidFill>
                  <a:srgbClr val="FF8000"/>
                </a:solidFill>
                <a:latin typeface="Meiryo" charset="-128"/>
                <a:ea typeface="Meiryo" charset="-128"/>
                <a:cs typeface="Meiryo" charset="-128"/>
              </a:rPr>
              <a:t>2018trend</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14466844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正方形/長方形 129"/>
          <p:cNvSpPr/>
          <p:nvPr/>
        </p:nvSpPr>
        <p:spPr>
          <a:xfrm>
            <a:off x="4957988" y="772118"/>
            <a:ext cx="3724503" cy="582523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p:cNvSpPr/>
          <p:nvPr/>
        </p:nvSpPr>
        <p:spPr>
          <a:xfrm>
            <a:off x="514931" y="772118"/>
            <a:ext cx="3724503" cy="582523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ルールベースと機械学習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110</a:t>
            </a:fld>
            <a:endParaRPr kumimoji="1" lang="ja-JP" altLang="en-US"/>
          </a:p>
        </p:txBody>
      </p:sp>
      <p:grpSp>
        <p:nvGrpSpPr>
          <p:cNvPr id="32" name="図形グループ 31"/>
          <p:cNvGrpSpPr/>
          <p:nvPr/>
        </p:nvGrpSpPr>
        <p:grpSpPr>
          <a:xfrm>
            <a:off x="1054423" y="2539009"/>
            <a:ext cx="907339" cy="1833509"/>
            <a:chOff x="1684118" y="2708920"/>
            <a:chExt cx="1375714" cy="2957396"/>
          </a:xfrm>
        </p:grpSpPr>
        <p:sp>
          <p:nvSpPr>
            <p:cNvPr id="33" name="円/楕円 32"/>
            <p:cNvSpPr/>
            <p:nvPr/>
          </p:nvSpPr>
          <p:spPr>
            <a:xfrm>
              <a:off x="1691680" y="2708920"/>
              <a:ext cx="1368152" cy="13681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576106" y="4190152"/>
              <a:ext cx="1584176" cy="1368152"/>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2077668" y="2500311"/>
            <a:ext cx="1800201" cy="1944216"/>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1" name="図 40"/>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44" name="上矢印 43"/>
          <p:cNvSpPr/>
          <p:nvPr/>
        </p:nvSpPr>
        <p:spPr>
          <a:xfrm rot="5400000">
            <a:off x="1835130" y="3222884"/>
            <a:ext cx="473006" cy="37701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四角形吹き出し 22"/>
          <p:cNvSpPr/>
          <p:nvPr/>
        </p:nvSpPr>
        <p:spPr>
          <a:xfrm>
            <a:off x="1054422" y="1492198"/>
            <a:ext cx="2775340" cy="833026"/>
          </a:xfrm>
          <a:prstGeom prst="wedgeRectCallout">
            <a:avLst>
              <a:gd name="adj1" fmla="val -37271"/>
              <a:gd name="adj2" fmla="val 90301"/>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Meiryo" charset="-128"/>
                <a:ea typeface="Meiryo" charset="-128"/>
                <a:cs typeface="Meiryo" charset="-128"/>
              </a:rPr>
              <a:t>人間の体験や伝聞</a:t>
            </a:r>
            <a:r>
              <a:rPr kumimoji="1" lang="ja-JP" altLang="en-US">
                <a:solidFill>
                  <a:srgbClr val="FFFFFF"/>
                </a:solidFill>
                <a:latin typeface="Meiryo" charset="-128"/>
                <a:ea typeface="Meiryo" charset="-128"/>
                <a:cs typeface="Meiryo" charset="-128"/>
              </a:rPr>
              <a:t>によって得られた知識</a:t>
            </a:r>
            <a:endParaRPr kumimoji="1" lang="ja-JP" altLang="en-US" dirty="0">
              <a:solidFill>
                <a:srgbClr val="FFFFFF"/>
              </a:solidFill>
              <a:latin typeface="Meiryo" charset="-128"/>
              <a:ea typeface="Meiryo" charset="-128"/>
              <a:cs typeface="Meiryo" charset="-128"/>
            </a:endParaRPr>
          </a:p>
        </p:txBody>
      </p:sp>
      <p:sp>
        <p:nvSpPr>
          <p:cNvPr id="26" name="テキスト ボックス 25"/>
          <p:cNvSpPr txBox="1"/>
          <p:nvPr/>
        </p:nvSpPr>
        <p:spPr>
          <a:xfrm>
            <a:off x="2224378" y="2768221"/>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答えを出すための</a:t>
            </a:r>
            <a:endParaRPr kumimoji="1" lang="en-US" altLang="ja-JP" sz="1200" dirty="0">
              <a:latin typeface="Meiryo" charset="-128"/>
              <a:ea typeface="Meiryo" charset="-128"/>
              <a:cs typeface="Meiryo" charset="-128"/>
            </a:endParaRPr>
          </a:p>
          <a:p>
            <a:r>
              <a:rPr kumimoji="1" lang="ja-JP" altLang="en-US" sz="1200" dirty="0">
                <a:latin typeface="Meiryo" charset="-128"/>
                <a:ea typeface="Meiryo" charset="-128"/>
                <a:cs typeface="Meiryo" charset="-128"/>
              </a:rPr>
              <a:t>ルールを人間が記述</a:t>
            </a:r>
          </a:p>
        </p:txBody>
      </p:sp>
      <p:sp>
        <p:nvSpPr>
          <p:cNvPr id="45" name="テキスト ボックス 44"/>
          <p:cNvSpPr txBox="1"/>
          <p:nvPr/>
        </p:nvSpPr>
        <p:spPr>
          <a:xfrm>
            <a:off x="2260141" y="3257503"/>
            <a:ext cx="1435008" cy="307777"/>
          </a:xfrm>
          <a:prstGeom prst="rect">
            <a:avLst/>
          </a:prstGeom>
          <a:noFill/>
        </p:spPr>
        <p:txBody>
          <a:bodyPr wrap="none" rtlCol="0">
            <a:spAutoFit/>
          </a:bodyPr>
          <a:lstStyle/>
          <a:p>
            <a:r>
              <a:rPr kumimoji="1" lang="en-US" altLang="ja-JP" sz="1400" dirty="0"/>
              <a:t>If 〜</a:t>
            </a:r>
            <a:r>
              <a:rPr lang="en-US" altLang="ja-JP" sz="1400" dirty="0"/>
              <a:t> then </a:t>
            </a:r>
            <a:r>
              <a:rPr lang="en-US" altLang="ja-JP" sz="1400"/>
              <a:t>〜 else</a:t>
            </a:r>
            <a:endParaRPr kumimoji="1" lang="ja-JP" altLang="en-US" sz="1400" dirty="0"/>
          </a:p>
        </p:txBody>
      </p:sp>
      <p:sp>
        <p:nvSpPr>
          <p:cNvPr id="46" name="円柱 45"/>
          <p:cNvSpPr/>
          <p:nvPr/>
        </p:nvSpPr>
        <p:spPr>
          <a:xfrm>
            <a:off x="5318028" y="1476662"/>
            <a:ext cx="2775341" cy="864097"/>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データ</a:t>
            </a:r>
            <a:endParaRPr kumimoji="1" lang="en-US" altLang="ja-JP" sz="2000" b="1"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センサーや業務システム、</a:t>
            </a:r>
            <a:r>
              <a:rPr lang="en-US" altLang="ja-JP" sz="900" dirty="0">
                <a:solidFill>
                  <a:srgbClr val="FFFFFF"/>
                </a:solidFill>
                <a:latin typeface="Meiryo" charset="-128"/>
                <a:ea typeface="Meiryo" charset="-128"/>
                <a:cs typeface="Meiryo" charset="-128"/>
              </a:rPr>
              <a:t>Web</a:t>
            </a:r>
            <a:r>
              <a:rPr lang="ja-JP" altLang="en-US" sz="900" dirty="0">
                <a:solidFill>
                  <a:srgbClr val="FFFFFF"/>
                </a:solidFill>
                <a:latin typeface="Meiryo" charset="-128"/>
                <a:ea typeface="Meiryo" charset="-128"/>
                <a:cs typeface="Meiryo" charset="-128"/>
              </a:rPr>
              <a:t>サイトなどから</a:t>
            </a:r>
            <a:endParaRPr kumimoji="1" lang="ja-JP" altLang="en-US" sz="900" dirty="0">
              <a:solidFill>
                <a:srgbClr val="FFFFFF"/>
              </a:solidFill>
              <a:latin typeface="Meiryo" charset="-128"/>
              <a:ea typeface="Meiryo" charset="-128"/>
              <a:cs typeface="Meiryo" charset="-128"/>
            </a:endParaRPr>
          </a:p>
        </p:txBody>
      </p:sp>
      <p:sp>
        <p:nvSpPr>
          <p:cNvPr id="47" name="正方形/長方形 46"/>
          <p:cNvSpPr/>
          <p:nvPr/>
        </p:nvSpPr>
        <p:spPr>
          <a:xfrm>
            <a:off x="5317356" y="2541440"/>
            <a:ext cx="2776014" cy="181972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5843588" y="2663951"/>
            <a:ext cx="1723549" cy="400110"/>
          </a:xfrm>
          <a:prstGeom prst="rect">
            <a:avLst/>
          </a:prstGeom>
          <a:noFill/>
        </p:spPr>
        <p:txBody>
          <a:bodyPr wrap="none" rtlCol="0">
            <a:spAutoFit/>
          </a:bodyPr>
          <a:lstStyle/>
          <a:p>
            <a:r>
              <a:rPr lang="ja-JP" altLang="en-US" sz="2000" b="1">
                <a:solidFill>
                  <a:schemeClr val="bg1"/>
                </a:solidFill>
                <a:latin typeface="Meiryo" charset="-128"/>
                <a:ea typeface="Meiryo" charset="-128"/>
                <a:cs typeface="Meiryo" charset="-128"/>
              </a:rPr>
              <a:t>アルゴリズム</a:t>
            </a:r>
            <a:endParaRPr kumimoji="1" lang="ja-JP" altLang="en-US" sz="2000" b="1" dirty="0">
              <a:solidFill>
                <a:schemeClr val="bg1"/>
              </a:solidFill>
              <a:latin typeface="Meiryo" charset="-128"/>
              <a:ea typeface="Meiryo" charset="-128"/>
              <a:cs typeface="Meiryo" charset="-128"/>
            </a:endParaRPr>
          </a:p>
        </p:txBody>
      </p:sp>
      <p:grpSp>
        <p:nvGrpSpPr>
          <p:cNvPr id="72" name="図形グループ 71"/>
          <p:cNvGrpSpPr/>
          <p:nvPr/>
        </p:nvGrpSpPr>
        <p:grpSpPr>
          <a:xfrm>
            <a:off x="7249637" y="3657591"/>
            <a:ext cx="317500" cy="157483"/>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7249637" y="3851053"/>
            <a:ext cx="317500" cy="157483"/>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0" name="図形グループ 79"/>
          <p:cNvGrpSpPr/>
          <p:nvPr/>
        </p:nvGrpSpPr>
        <p:grpSpPr>
          <a:xfrm>
            <a:off x="7249637" y="4032646"/>
            <a:ext cx="317500" cy="157483"/>
            <a:chOff x="6769100" y="1390650"/>
            <a:chExt cx="317500" cy="157483"/>
          </a:xfrm>
        </p:grpSpPr>
        <p:sp>
          <p:nvSpPr>
            <p:cNvPr id="81" name="正方形/長方形 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2" name="図形グループ 91"/>
          <p:cNvGrpSpPr/>
          <p:nvPr/>
        </p:nvGrpSpPr>
        <p:grpSpPr>
          <a:xfrm>
            <a:off x="7624287" y="3660132"/>
            <a:ext cx="317500" cy="157483"/>
            <a:chOff x="6769100" y="1390650"/>
            <a:chExt cx="317500" cy="157483"/>
          </a:xfrm>
        </p:grpSpPr>
        <p:sp>
          <p:nvSpPr>
            <p:cNvPr id="93" name="正方形/長方形 9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コネクタ 9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6" name="図形グループ 95"/>
          <p:cNvGrpSpPr/>
          <p:nvPr/>
        </p:nvGrpSpPr>
        <p:grpSpPr>
          <a:xfrm>
            <a:off x="7624287" y="3853594"/>
            <a:ext cx="317500" cy="157483"/>
            <a:chOff x="6769100" y="1390650"/>
            <a:chExt cx="317500" cy="157483"/>
          </a:xfrm>
        </p:grpSpPr>
        <p:sp>
          <p:nvSpPr>
            <p:cNvPr id="97" name="正方形/長方形 9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0" name="図形グループ 99"/>
          <p:cNvGrpSpPr/>
          <p:nvPr/>
        </p:nvGrpSpPr>
        <p:grpSpPr>
          <a:xfrm>
            <a:off x="7624287" y="4035187"/>
            <a:ext cx="317500" cy="157483"/>
            <a:chOff x="6769100" y="1390650"/>
            <a:chExt cx="317500" cy="157483"/>
          </a:xfrm>
        </p:grpSpPr>
        <p:sp>
          <p:nvSpPr>
            <p:cNvPr id="101" name="正方形/長方形 10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 name="直線コネクタ 10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3" name="テキスト ボックス 112"/>
          <p:cNvSpPr txBox="1"/>
          <p:nvPr/>
        </p:nvSpPr>
        <p:spPr>
          <a:xfrm>
            <a:off x="5474240" y="3065431"/>
            <a:ext cx="2339102" cy="738664"/>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答えを出すためのルールを</a:t>
            </a:r>
            <a:endParaRPr kumimoji="1" lang="en-US" altLang="ja-JP" sz="1400" dirty="0">
              <a:solidFill>
                <a:schemeClr val="bg1"/>
              </a:solidFill>
              <a:latin typeface="Meiryo" charset="-128"/>
              <a:ea typeface="Meiryo" charset="-128"/>
              <a:cs typeface="Meiryo" charset="-128"/>
            </a:endParaRPr>
          </a:p>
          <a:p>
            <a:r>
              <a:rPr kumimoji="1" lang="ja-JP" altLang="en-US" sz="1400" dirty="0">
                <a:solidFill>
                  <a:schemeClr val="bg1"/>
                </a:solidFill>
                <a:latin typeface="Meiryo" charset="-128"/>
                <a:ea typeface="Meiryo" charset="-128"/>
                <a:cs typeface="Meiryo" charset="-128"/>
              </a:rPr>
              <a:t>データを解析して</a:t>
            </a:r>
            <a:endParaRPr kumimoji="1" lang="en-US" altLang="ja-JP" sz="1400" dirty="0">
              <a:solidFill>
                <a:schemeClr val="bg1"/>
              </a:solidFill>
              <a:latin typeface="Meiryo" charset="-128"/>
              <a:ea typeface="Meiryo" charset="-128"/>
              <a:cs typeface="Meiryo" charset="-128"/>
            </a:endParaRPr>
          </a:p>
          <a:p>
            <a:r>
              <a:rPr kumimoji="1" lang="ja-JP" altLang="en-US" sz="1400" dirty="0">
                <a:solidFill>
                  <a:schemeClr val="bg1"/>
                </a:solidFill>
                <a:latin typeface="Meiryo" charset="-128"/>
                <a:ea typeface="Meiryo" charset="-128"/>
                <a:cs typeface="Meiryo" charset="-128"/>
              </a:rPr>
              <a:t>見つけ出す</a:t>
            </a:r>
          </a:p>
        </p:txBody>
      </p:sp>
      <p:grpSp>
        <p:nvGrpSpPr>
          <p:cNvPr id="114" name="図形グループ 113"/>
          <p:cNvGrpSpPr/>
          <p:nvPr/>
        </p:nvGrpSpPr>
        <p:grpSpPr>
          <a:xfrm>
            <a:off x="6872953" y="3657591"/>
            <a:ext cx="317500" cy="157483"/>
            <a:chOff x="6769100" y="1390650"/>
            <a:chExt cx="317500" cy="157483"/>
          </a:xfrm>
        </p:grpSpPr>
        <p:sp>
          <p:nvSpPr>
            <p:cNvPr id="115" name="正方形/長方形 1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 name="図形グループ 117"/>
          <p:cNvGrpSpPr/>
          <p:nvPr/>
        </p:nvGrpSpPr>
        <p:grpSpPr>
          <a:xfrm>
            <a:off x="6872953" y="3851053"/>
            <a:ext cx="317500" cy="157483"/>
            <a:chOff x="6769100" y="1390650"/>
            <a:chExt cx="317500" cy="157483"/>
          </a:xfrm>
        </p:grpSpPr>
        <p:sp>
          <p:nvSpPr>
            <p:cNvPr id="119" name="正方形/長方形 1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2" name="図形グループ 121"/>
          <p:cNvGrpSpPr/>
          <p:nvPr/>
        </p:nvGrpSpPr>
        <p:grpSpPr>
          <a:xfrm>
            <a:off x="6872953" y="4032646"/>
            <a:ext cx="317500" cy="157483"/>
            <a:chOff x="6769100" y="1390650"/>
            <a:chExt cx="317500" cy="157483"/>
          </a:xfrm>
        </p:grpSpPr>
        <p:sp>
          <p:nvSpPr>
            <p:cNvPr id="123" name="正方形/長方形 1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28" name="上矢印 127"/>
          <p:cNvSpPr/>
          <p:nvPr/>
        </p:nvSpPr>
        <p:spPr>
          <a:xfrm rot="10800000">
            <a:off x="6468859" y="2237768"/>
            <a:ext cx="473006" cy="37701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p:cNvSpPr/>
          <p:nvPr/>
        </p:nvSpPr>
        <p:spPr>
          <a:xfrm>
            <a:off x="1050631" y="4724119"/>
            <a:ext cx="7042737" cy="96460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000" b="1" dirty="0">
                <a:solidFill>
                  <a:srgbClr val="FFFFFF"/>
                </a:solidFill>
                <a:latin typeface="Meiryo" charset="-128"/>
                <a:ea typeface="Meiryo" charset="-128"/>
                <a:cs typeface="Meiryo" charset="-128"/>
              </a:rPr>
              <a:t>推論</a:t>
            </a:r>
            <a:endParaRPr lang="en-US" altLang="ja-JP" sz="4000" b="1"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ルールを使って矛盾のない答えを導き出す</a:t>
            </a:r>
            <a:endParaRPr kumimoji="1" lang="ja-JP" altLang="en-US" sz="1600" dirty="0">
              <a:solidFill>
                <a:srgbClr val="FFFFFF"/>
              </a:solidFill>
              <a:latin typeface="Meiryo" charset="-128"/>
              <a:ea typeface="Meiryo" charset="-128"/>
              <a:cs typeface="Meiryo" charset="-128"/>
            </a:endParaRPr>
          </a:p>
        </p:txBody>
      </p:sp>
      <p:sp>
        <p:nvSpPr>
          <p:cNvPr id="132" name="上矢印 131"/>
          <p:cNvSpPr/>
          <p:nvPr/>
        </p:nvSpPr>
        <p:spPr>
          <a:xfrm rot="10800000">
            <a:off x="1793069" y="4441859"/>
            <a:ext cx="1168223" cy="3765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上矢印 132"/>
          <p:cNvSpPr/>
          <p:nvPr/>
        </p:nvSpPr>
        <p:spPr>
          <a:xfrm rot="10800000">
            <a:off x="6121249" y="4437112"/>
            <a:ext cx="1168223" cy="3765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p:cNvSpPr txBox="1"/>
          <p:nvPr/>
        </p:nvSpPr>
        <p:spPr>
          <a:xfrm>
            <a:off x="1272541" y="842725"/>
            <a:ext cx="2339102" cy="523220"/>
          </a:xfrm>
          <a:prstGeom prst="rect">
            <a:avLst/>
          </a:prstGeom>
          <a:noFill/>
        </p:spPr>
        <p:txBody>
          <a:bodyPr wrap="none" rtlCol="0">
            <a:spAutoFit/>
          </a:bodyPr>
          <a:lstStyle/>
          <a:p>
            <a:pPr algn="ctr"/>
            <a:r>
              <a:rPr kumimoji="1" lang="ja-JP" altLang="en-US" sz="2800" b="1" dirty="0">
                <a:solidFill>
                  <a:srgbClr val="0070C0"/>
                </a:solidFill>
                <a:latin typeface="Meiryo" charset="-128"/>
                <a:ea typeface="Meiryo" charset="-128"/>
                <a:cs typeface="Meiryo" charset="-128"/>
              </a:rPr>
              <a:t>ルールベース</a:t>
            </a:r>
          </a:p>
        </p:txBody>
      </p:sp>
      <p:sp>
        <p:nvSpPr>
          <p:cNvPr id="135" name="テキスト ボックス 134"/>
          <p:cNvSpPr txBox="1"/>
          <p:nvPr/>
        </p:nvSpPr>
        <p:spPr>
          <a:xfrm>
            <a:off x="6009760" y="842725"/>
            <a:ext cx="1620957" cy="523220"/>
          </a:xfrm>
          <a:prstGeom prst="rect">
            <a:avLst/>
          </a:prstGeom>
          <a:noFill/>
        </p:spPr>
        <p:txBody>
          <a:bodyPr wrap="none" rtlCol="0">
            <a:spAutoFit/>
          </a:bodyPr>
          <a:lstStyle/>
          <a:p>
            <a:pPr algn="ctr"/>
            <a:r>
              <a:rPr kumimoji="1" lang="ja-JP" altLang="en-US" sz="2800" b="1">
                <a:solidFill>
                  <a:srgbClr val="00B050"/>
                </a:solidFill>
                <a:latin typeface="Meiryo" charset="-128"/>
                <a:ea typeface="Meiryo" charset="-128"/>
                <a:cs typeface="Meiryo" charset="-128"/>
              </a:rPr>
              <a:t>機械学習</a:t>
            </a:r>
            <a:endParaRPr kumimoji="1" lang="ja-JP" altLang="en-US" sz="2800" b="1" dirty="0">
              <a:solidFill>
                <a:srgbClr val="00B050"/>
              </a:solidFill>
              <a:latin typeface="Meiryo" charset="-128"/>
              <a:ea typeface="Meiryo" charset="-128"/>
              <a:cs typeface="Meiryo" charset="-128"/>
            </a:endParaRPr>
          </a:p>
        </p:txBody>
      </p:sp>
      <p:sp>
        <p:nvSpPr>
          <p:cNvPr id="4" name="テキスト ボックス 3"/>
          <p:cNvSpPr txBox="1"/>
          <p:nvPr/>
        </p:nvSpPr>
        <p:spPr>
          <a:xfrm>
            <a:off x="514931" y="5896819"/>
            <a:ext cx="3724503" cy="461665"/>
          </a:xfrm>
          <a:prstGeom prst="rect">
            <a:avLst/>
          </a:prstGeom>
          <a:noFill/>
        </p:spPr>
        <p:txBody>
          <a:bodyPr wrap="square" rtlCol="0">
            <a:spAutoFit/>
          </a:bodyPr>
          <a:lstStyle/>
          <a:p>
            <a:r>
              <a:rPr kumimoji="1" lang="ja-JP" altLang="en-US" sz="1200" dirty="0">
                <a:solidFill>
                  <a:srgbClr val="0432FF"/>
                </a:solidFill>
                <a:latin typeface="Meiryo" charset="-128"/>
                <a:ea typeface="Meiryo" charset="-128"/>
                <a:cs typeface="Meiryo" charset="-128"/>
              </a:rPr>
              <a:t>人間は自分が知っている以上のことを知っている</a:t>
            </a:r>
            <a:r>
              <a:rPr lang="ja-JP" altLang="en-US" sz="1200" dirty="0">
                <a:solidFill>
                  <a:srgbClr val="0432FF"/>
                </a:solidFill>
                <a:latin typeface="Meiryo" charset="-128"/>
                <a:ea typeface="Meiryo" charset="-128"/>
                <a:cs typeface="Meiryo" charset="-128"/>
              </a:rPr>
              <a:t>。</a:t>
            </a:r>
            <a:endParaRPr lang="en-US" altLang="ja-JP" sz="1200" dirty="0">
              <a:solidFill>
                <a:srgbClr val="0432FF"/>
              </a:solidFill>
              <a:latin typeface="Meiryo" charset="-128"/>
              <a:ea typeface="Meiryo" charset="-128"/>
              <a:cs typeface="Meiryo" charset="-128"/>
            </a:endParaRPr>
          </a:p>
          <a:p>
            <a:r>
              <a:rPr lang="ja-JP" altLang="en-US" sz="1200" b="1" u="sng" dirty="0">
                <a:solidFill>
                  <a:schemeClr val="accent6">
                    <a:lumMod val="75000"/>
                  </a:schemeClr>
                </a:solidFill>
                <a:latin typeface="Meiryo" charset="-128"/>
                <a:ea typeface="Meiryo" charset="-128"/>
                <a:cs typeface="Meiryo" charset="-128"/>
              </a:rPr>
              <a:t>意識していない経験や知識</a:t>
            </a:r>
            <a:r>
              <a:rPr lang="ja-JP" altLang="en-US" sz="1200" dirty="0">
                <a:solidFill>
                  <a:srgbClr val="0432FF"/>
                </a:solidFill>
                <a:latin typeface="Meiryo" charset="-128"/>
                <a:ea typeface="Meiryo" charset="-128"/>
                <a:cs typeface="Meiryo" charset="-128"/>
              </a:rPr>
              <a:t>が判断に影響を与える。</a:t>
            </a:r>
            <a:endParaRPr kumimoji="1" lang="en-US" altLang="ja-JP" sz="1200" dirty="0">
              <a:solidFill>
                <a:srgbClr val="0432FF"/>
              </a:solidFill>
              <a:latin typeface="Meiryo" charset="-128"/>
              <a:ea typeface="Meiryo" charset="-128"/>
              <a:cs typeface="Meiryo" charset="-128"/>
            </a:endParaRPr>
          </a:p>
        </p:txBody>
      </p:sp>
      <p:sp>
        <p:nvSpPr>
          <p:cNvPr id="63" name="テキスト ボックス 62"/>
          <p:cNvSpPr txBox="1"/>
          <p:nvPr/>
        </p:nvSpPr>
        <p:spPr>
          <a:xfrm>
            <a:off x="4957988" y="5898297"/>
            <a:ext cx="3724503" cy="461665"/>
          </a:xfrm>
          <a:prstGeom prst="rect">
            <a:avLst/>
          </a:prstGeom>
          <a:noFill/>
        </p:spPr>
        <p:txBody>
          <a:bodyPr wrap="square" rtlCol="0">
            <a:spAutoFit/>
          </a:bodyPr>
          <a:lstStyle/>
          <a:p>
            <a:r>
              <a:rPr kumimoji="1" lang="ja-JP" altLang="en-US" sz="1200" dirty="0">
                <a:solidFill>
                  <a:srgbClr val="0432FF"/>
                </a:solidFill>
                <a:latin typeface="Meiryo" charset="-128"/>
                <a:ea typeface="Meiryo" charset="-128"/>
                <a:cs typeface="Meiryo" charset="-128"/>
              </a:rPr>
              <a:t>人間が意識する／しないにかかわらず</a:t>
            </a:r>
            <a:r>
              <a:rPr kumimoji="1" lang="ja-JP" altLang="en-US" sz="1200" b="1" u="sng" dirty="0">
                <a:solidFill>
                  <a:schemeClr val="accent6">
                    <a:lumMod val="75000"/>
                  </a:schemeClr>
                </a:solidFill>
                <a:latin typeface="Meiryo" charset="-128"/>
                <a:ea typeface="Meiryo" charset="-128"/>
                <a:cs typeface="Meiryo" charset="-128"/>
              </a:rPr>
              <a:t>データを分析</a:t>
            </a:r>
            <a:endParaRPr kumimoji="1" lang="en-US" altLang="ja-JP" sz="1200" b="1" u="sng" dirty="0">
              <a:solidFill>
                <a:schemeClr val="accent6">
                  <a:lumMod val="75000"/>
                </a:schemeClr>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することで、そこに内在する</a:t>
            </a:r>
            <a:r>
              <a:rPr kumimoji="1" lang="ja-JP" altLang="en-US" sz="1200" b="1" u="sng" dirty="0">
                <a:solidFill>
                  <a:schemeClr val="accent6">
                    <a:lumMod val="75000"/>
                  </a:schemeClr>
                </a:solidFill>
                <a:latin typeface="Meiryo" charset="-128"/>
                <a:ea typeface="Meiryo" charset="-128"/>
                <a:cs typeface="Meiryo" charset="-128"/>
              </a:rPr>
              <a:t>規則性を見つけ出す</a:t>
            </a:r>
            <a:r>
              <a:rPr lang="ja-JP" altLang="en-US" sz="1200" dirty="0">
                <a:solidFill>
                  <a:srgbClr val="0432FF"/>
                </a:solidFill>
                <a:latin typeface="Meiryo" charset="-128"/>
                <a:ea typeface="Meiryo" charset="-128"/>
                <a:cs typeface="Meiryo" charset="-128"/>
              </a:rPr>
              <a:t>。</a:t>
            </a:r>
            <a:endParaRPr kumimoji="1" lang="en-US" altLang="ja-JP" sz="1200"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20112965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4579377" y="1928936"/>
            <a:ext cx="4052807" cy="4603599"/>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519193" y="1919232"/>
            <a:ext cx="4052807" cy="4603599"/>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角丸四角形 51"/>
          <p:cNvSpPr/>
          <p:nvPr/>
        </p:nvSpPr>
        <p:spPr>
          <a:xfrm>
            <a:off x="3720269" y="945398"/>
            <a:ext cx="1693445" cy="3256238"/>
          </a:xfrm>
          <a:prstGeom prst="roundRect">
            <a:avLst>
              <a:gd name="adj" fmla="val 0"/>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機械学習と</a:t>
            </a:r>
            <a:r>
              <a:rPr kumimoji="1" lang="ja-JP" altLang="en-US"/>
              <a:t>推論（</a:t>
            </a:r>
            <a:r>
              <a:rPr lang="en-US" altLang="ja-JP" dirty="0"/>
              <a:t>1</a:t>
            </a:r>
            <a:r>
              <a:rPr kumimoji="1" lang="ja-JP" altLang="en-US"/>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111</a:t>
            </a:fld>
            <a:endParaRPr kumimoji="1" lang="ja-JP" altLang="en-US"/>
          </a:p>
        </p:txBody>
      </p:sp>
      <p:pic>
        <p:nvPicPr>
          <p:cNvPr id="6" name="図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2774" y="2133886"/>
            <a:ext cx="2020806" cy="2020806"/>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73299" y="2128289"/>
            <a:ext cx="2026403" cy="2026403"/>
          </a:xfrm>
          <a:prstGeom prst="rect">
            <a:avLst/>
          </a:prstGeom>
        </p:spPr>
      </p:pic>
      <p:sp>
        <p:nvSpPr>
          <p:cNvPr id="8" name="角丸四角形 7"/>
          <p:cNvSpPr/>
          <p:nvPr/>
        </p:nvSpPr>
        <p:spPr>
          <a:xfrm>
            <a:off x="2936929" y="2676542"/>
            <a:ext cx="457200" cy="40762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p:cNvSpPr/>
          <p:nvPr/>
        </p:nvSpPr>
        <p:spPr>
          <a:xfrm>
            <a:off x="5829300" y="2858367"/>
            <a:ext cx="457200" cy="40762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p:cNvSpPr/>
          <p:nvPr/>
        </p:nvSpPr>
        <p:spPr>
          <a:xfrm>
            <a:off x="3208148" y="2168296"/>
            <a:ext cx="836909" cy="50824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角丸四角形 10"/>
          <p:cNvSpPr/>
          <p:nvPr/>
        </p:nvSpPr>
        <p:spPr>
          <a:xfrm>
            <a:off x="5071821" y="2239205"/>
            <a:ext cx="825283" cy="736474"/>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p:cNvSpPr/>
          <p:nvPr/>
        </p:nvSpPr>
        <p:spPr>
          <a:xfrm>
            <a:off x="2414722" y="3219198"/>
            <a:ext cx="836909" cy="360831"/>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角丸四角形 12"/>
          <p:cNvSpPr/>
          <p:nvPr/>
        </p:nvSpPr>
        <p:spPr>
          <a:xfrm>
            <a:off x="5704345" y="3701255"/>
            <a:ext cx="1164310" cy="360831"/>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4312217" y="2059919"/>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耳</a:t>
            </a:r>
          </a:p>
        </p:txBody>
      </p:sp>
      <p:sp>
        <p:nvSpPr>
          <p:cNvPr id="15" name="テキスト ボックス 14"/>
          <p:cNvSpPr txBox="1"/>
          <p:nvPr/>
        </p:nvSpPr>
        <p:spPr>
          <a:xfrm>
            <a:off x="4322766" y="2831347"/>
            <a:ext cx="492443" cy="461665"/>
          </a:xfrm>
          <a:prstGeom prst="rect">
            <a:avLst/>
          </a:prstGeom>
          <a:noFill/>
        </p:spPr>
        <p:txBody>
          <a:bodyPr wrap="none" rtlCol="0">
            <a:spAutoFit/>
          </a:bodyPr>
          <a:lstStyle/>
          <a:p>
            <a:pPr algn="ctr"/>
            <a:r>
              <a:rPr kumimoji="1" lang="ja-JP" altLang="en-US" sz="2400">
                <a:solidFill>
                  <a:schemeClr val="accent6">
                    <a:lumMod val="50000"/>
                  </a:schemeClr>
                </a:solidFill>
                <a:latin typeface="Meiryo" charset="-128"/>
                <a:ea typeface="Meiryo" charset="-128"/>
                <a:cs typeface="Meiryo" charset="-128"/>
              </a:rPr>
              <a:t>目</a:t>
            </a:r>
            <a:endParaRPr kumimoji="1" lang="ja-JP" altLang="en-US" sz="2400" dirty="0">
              <a:solidFill>
                <a:schemeClr val="accent6">
                  <a:lumMod val="50000"/>
                </a:schemeClr>
              </a:solidFill>
              <a:latin typeface="Meiryo" charset="-128"/>
              <a:ea typeface="Meiryo" charset="-128"/>
              <a:cs typeface="Meiryo" charset="-128"/>
            </a:endParaRPr>
          </a:p>
        </p:txBody>
      </p:sp>
      <p:sp>
        <p:nvSpPr>
          <p:cNvPr id="16" name="テキスト ボックス 15"/>
          <p:cNvSpPr txBox="1"/>
          <p:nvPr/>
        </p:nvSpPr>
        <p:spPr>
          <a:xfrm>
            <a:off x="4312217" y="3530357"/>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口</a:t>
            </a:r>
          </a:p>
        </p:txBody>
      </p:sp>
      <p:cxnSp>
        <p:nvCxnSpPr>
          <p:cNvPr id="18" name="直線コネクタ 17"/>
          <p:cNvCxnSpPr>
            <a:stCxn id="10" idx="3"/>
            <a:endCxn id="14" idx="1"/>
          </p:cNvCxnSpPr>
          <p:nvPr/>
        </p:nvCxnSpPr>
        <p:spPr>
          <a:xfrm flipV="1">
            <a:off x="4045057" y="2290752"/>
            <a:ext cx="267160" cy="131667"/>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9" name="直線コネクタ 18"/>
          <p:cNvCxnSpPr>
            <a:stCxn id="11" idx="1"/>
            <a:endCxn id="14" idx="3"/>
          </p:cNvCxnSpPr>
          <p:nvPr/>
        </p:nvCxnSpPr>
        <p:spPr>
          <a:xfrm flipH="1" flipV="1">
            <a:off x="4804660" y="2290752"/>
            <a:ext cx="267161" cy="316690"/>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a:stCxn id="8" idx="3"/>
            <a:endCxn id="15" idx="1"/>
          </p:cNvCxnSpPr>
          <p:nvPr/>
        </p:nvCxnSpPr>
        <p:spPr>
          <a:xfrm>
            <a:off x="3394129" y="2880355"/>
            <a:ext cx="928637" cy="18182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5" name="直線コネクタ 24"/>
          <p:cNvCxnSpPr>
            <a:stCxn id="9" idx="1"/>
            <a:endCxn id="15" idx="3"/>
          </p:cNvCxnSpPr>
          <p:nvPr/>
        </p:nvCxnSpPr>
        <p:spPr>
          <a:xfrm flipH="1">
            <a:off x="4815209" y="3062180"/>
            <a:ext cx="1014091" cy="0"/>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a:stCxn id="12" idx="3"/>
            <a:endCxn id="16" idx="1"/>
          </p:cNvCxnSpPr>
          <p:nvPr/>
        </p:nvCxnSpPr>
        <p:spPr>
          <a:xfrm>
            <a:off x="3251631" y="3399614"/>
            <a:ext cx="1060586" cy="361576"/>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2" name="直線コネクタ 31"/>
          <p:cNvCxnSpPr>
            <a:stCxn id="16" idx="3"/>
            <a:endCxn id="13" idx="1"/>
          </p:cNvCxnSpPr>
          <p:nvPr/>
        </p:nvCxnSpPr>
        <p:spPr>
          <a:xfrm>
            <a:off x="4804660" y="3761190"/>
            <a:ext cx="899685" cy="120481"/>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4018002" y="1076016"/>
            <a:ext cx="1107997" cy="461665"/>
          </a:xfrm>
          <a:prstGeom prst="rect">
            <a:avLst/>
          </a:prstGeom>
          <a:noFill/>
        </p:spPr>
        <p:txBody>
          <a:bodyPr wrap="none" rtlCol="0">
            <a:spAutoFit/>
          </a:bodyPr>
          <a:lstStyle/>
          <a:p>
            <a:pPr algn="ctr"/>
            <a:r>
              <a:rPr kumimoji="1" lang="ja-JP" altLang="en-US" sz="2400" b="1" dirty="0">
                <a:solidFill>
                  <a:schemeClr val="accent6">
                    <a:lumMod val="50000"/>
                  </a:schemeClr>
                </a:solidFill>
                <a:latin typeface="Meiryo" charset="-128"/>
                <a:ea typeface="Meiryo" charset="-128"/>
                <a:cs typeface="Meiryo" charset="-128"/>
              </a:rPr>
              <a:t>特徴量</a:t>
            </a:r>
          </a:p>
        </p:txBody>
      </p:sp>
      <p:sp>
        <p:nvSpPr>
          <p:cNvPr id="38" name="テキスト ボックス 37"/>
          <p:cNvSpPr txBox="1"/>
          <p:nvPr/>
        </p:nvSpPr>
        <p:spPr>
          <a:xfrm>
            <a:off x="3739079" y="1513438"/>
            <a:ext cx="1665841" cy="415498"/>
          </a:xfrm>
          <a:prstGeom prst="rect">
            <a:avLst/>
          </a:prstGeom>
          <a:noFill/>
        </p:spPr>
        <p:txBody>
          <a:bodyPr wrap="none" rtlCol="0">
            <a:spAutoFit/>
          </a:bodyPr>
          <a:lstStyle/>
          <a:p>
            <a:pPr algn="ctr"/>
            <a:r>
              <a:rPr kumimoji="1" lang="ja-JP" altLang="en-US" sz="1050" dirty="0">
                <a:solidFill>
                  <a:schemeClr val="accent6">
                    <a:lumMod val="50000"/>
                  </a:schemeClr>
                </a:solidFill>
                <a:latin typeface="Meiryo" charset="-128"/>
                <a:ea typeface="Meiryo" charset="-128"/>
                <a:cs typeface="Meiryo" charset="-128"/>
              </a:rPr>
              <a:t>猫と</a:t>
            </a:r>
            <a:r>
              <a:rPr kumimoji="1" lang="ja-JP" altLang="en-US" sz="1050">
                <a:solidFill>
                  <a:schemeClr val="accent6">
                    <a:lumMod val="50000"/>
                  </a:schemeClr>
                </a:solidFill>
                <a:latin typeface="Meiryo" charset="-128"/>
                <a:ea typeface="Meiryo" charset="-128"/>
                <a:cs typeface="Meiryo" charset="-128"/>
              </a:rPr>
              <a:t>犬を識別</a:t>
            </a:r>
            <a:r>
              <a:rPr kumimoji="1" lang="ja-JP" altLang="en-US" sz="1050" dirty="0">
                <a:solidFill>
                  <a:schemeClr val="accent6">
                    <a:lumMod val="50000"/>
                  </a:schemeClr>
                </a:solidFill>
                <a:latin typeface="Meiryo" charset="-128"/>
                <a:ea typeface="Meiryo" charset="-128"/>
                <a:cs typeface="Meiryo" charset="-128"/>
              </a:rPr>
              <a:t>・分類する</a:t>
            </a:r>
            <a:endParaRPr kumimoji="1" lang="en-US" altLang="ja-JP" sz="1050" dirty="0">
              <a:solidFill>
                <a:schemeClr val="accent6">
                  <a:lumMod val="50000"/>
                </a:schemeClr>
              </a:solidFill>
              <a:latin typeface="Meiryo" charset="-128"/>
              <a:ea typeface="Meiryo" charset="-128"/>
              <a:cs typeface="Meiryo" charset="-128"/>
            </a:endParaRPr>
          </a:p>
          <a:p>
            <a:pPr algn="ctr"/>
            <a:r>
              <a:rPr kumimoji="1" lang="ja-JP" altLang="en-US" sz="1050" dirty="0">
                <a:solidFill>
                  <a:schemeClr val="accent6">
                    <a:lumMod val="50000"/>
                  </a:schemeClr>
                </a:solidFill>
                <a:latin typeface="Meiryo" charset="-128"/>
                <a:ea typeface="Meiryo" charset="-128"/>
                <a:cs typeface="Meiryo" charset="-128"/>
              </a:rPr>
              <a:t>ために着目すべき特徴</a:t>
            </a:r>
          </a:p>
        </p:txBody>
      </p:sp>
      <p:grpSp>
        <p:nvGrpSpPr>
          <p:cNvPr id="20" name="図形グループ 19"/>
          <p:cNvGrpSpPr/>
          <p:nvPr/>
        </p:nvGrpSpPr>
        <p:grpSpPr>
          <a:xfrm>
            <a:off x="524441" y="948612"/>
            <a:ext cx="3084479" cy="822245"/>
            <a:chOff x="524441" y="948612"/>
            <a:chExt cx="3084479" cy="822245"/>
          </a:xfrm>
        </p:grpSpPr>
        <p:grpSp>
          <p:nvGrpSpPr>
            <p:cNvPr id="51" name="図形グループ 50"/>
            <p:cNvGrpSpPr/>
            <p:nvPr/>
          </p:nvGrpSpPr>
          <p:grpSpPr>
            <a:xfrm>
              <a:off x="2455891" y="969767"/>
              <a:ext cx="339730" cy="756150"/>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66" name="テキスト ボックス 65"/>
            <p:cNvSpPr txBox="1"/>
            <p:nvPr/>
          </p:nvSpPr>
          <p:spPr>
            <a:xfrm>
              <a:off x="1534142" y="979587"/>
              <a:ext cx="877163" cy="784830"/>
            </a:xfrm>
            <a:prstGeom prst="rect">
              <a:avLst/>
            </a:prstGeom>
            <a:noFill/>
          </p:spPr>
          <p:txBody>
            <a:bodyPr wrap="none" rtlCol="0">
              <a:spAutoFit/>
            </a:bodyPr>
            <a:lstStyle/>
            <a:p>
              <a:pPr algn="ctr"/>
              <a:r>
                <a:rPr kumimoji="1" lang="ja-JP" altLang="en-US" b="1" u="sng" dirty="0">
                  <a:solidFill>
                    <a:schemeClr val="accent5">
                      <a:lumMod val="75000"/>
                    </a:schemeClr>
                  </a:solidFill>
                  <a:latin typeface="Meiryo" charset="-128"/>
                  <a:ea typeface="Meiryo" charset="-128"/>
                  <a:cs typeface="Meiryo" charset="-128"/>
                </a:rPr>
                <a:t>人間</a:t>
              </a:r>
              <a:r>
                <a:rPr kumimoji="1" lang="ja-JP" altLang="en-US" dirty="0">
                  <a:solidFill>
                    <a:schemeClr val="accent5">
                      <a:lumMod val="75000"/>
                    </a:schemeClr>
                  </a:solidFill>
                  <a:latin typeface="Meiryo" charset="-128"/>
                  <a:ea typeface="Meiryo" charset="-128"/>
                  <a:cs typeface="Meiryo" charset="-128"/>
                </a:rPr>
                <a:t>が</a:t>
              </a:r>
              <a:endParaRPr kumimoji="1" lang="en-US" altLang="ja-JP" dirty="0">
                <a:solidFill>
                  <a:schemeClr val="accent5">
                    <a:lumMod val="75000"/>
                  </a:schemeClr>
                </a:solidFill>
                <a:latin typeface="Meiryo" charset="-128"/>
                <a:ea typeface="Meiryo" charset="-128"/>
                <a:cs typeface="Meiryo" charset="-128"/>
              </a:endParaRPr>
            </a:p>
            <a:p>
              <a:pPr algn="ctr"/>
              <a:r>
                <a:rPr lang="ja-JP" altLang="en-US" sz="900" dirty="0">
                  <a:solidFill>
                    <a:schemeClr val="accent5">
                      <a:lumMod val="75000"/>
                    </a:schemeClr>
                  </a:solidFill>
                  <a:latin typeface="Meiryo" charset="-128"/>
                  <a:ea typeface="Meiryo" charset="-128"/>
                  <a:cs typeface="Meiryo" charset="-128"/>
                </a:rPr>
                <a:t>観察と</a:t>
              </a:r>
              <a:r>
                <a:rPr kumimoji="1" lang="ja-JP" altLang="en-US" sz="900" dirty="0">
                  <a:solidFill>
                    <a:schemeClr val="accent5">
                      <a:lumMod val="75000"/>
                    </a:schemeClr>
                  </a:solidFill>
                  <a:latin typeface="Meiryo" charset="-128"/>
                  <a:ea typeface="Meiryo" charset="-128"/>
                  <a:cs typeface="Meiryo" charset="-128"/>
                </a:rPr>
                <a:t>経験で</a:t>
              </a:r>
              <a:endParaRPr kumimoji="1" lang="en-US" altLang="ja-JP" sz="900" dirty="0">
                <a:solidFill>
                  <a:schemeClr val="accent5">
                    <a:lumMod val="75000"/>
                  </a:schemeClr>
                </a:solidFill>
                <a:latin typeface="Meiryo" charset="-128"/>
                <a:ea typeface="Meiryo" charset="-128"/>
                <a:cs typeface="Meiryo" charset="-128"/>
              </a:endParaRPr>
            </a:p>
            <a:p>
              <a:pPr algn="ctr"/>
              <a:r>
                <a:rPr kumimoji="1" lang="ja-JP" altLang="en-US" dirty="0">
                  <a:solidFill>
                    <a:schemeClr val="accent5">
                      <a:lumMod val="75000"/>
                    </a:schemeClr>
                  </a:solidFill>
                  <a:latin typeface="Meiryo" charset="-128"/>
                  <a:ea typeface="Meiryo" charset="-128"/>
                  <a:cs typeface="Meiryo" charset="-128"/>
                </a:rPr>
                <a:t>決める</a:t>
              </a:r>
            </a:p>
          </p:txBody>
        </p:sp>
        <p:sp>
          <p:nvSpPr>
            <p:cNvPr id="81" name="ホームベース 80"/>
            <p:cNvSpPr/>
            <p:nvPr/>
          </p:nvSpPr>
          <p:spPr>
            <a:xfrm>
              <a:off x="524441" y="948612"/>
              <a:ext cx="988403" cy="822245"/>
            </a:xfrm>
            <a:prstGeom prst="homePlate">
              <a:avLst>
                <a:gd name="adj" fmla="val 17292"/>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テキスト ボックス 82"/>
            <p:cNvSpPr txBox="1"/>
            <p:nvPr/>
          </p:nvSpPr>
          <p:spPr>
            <a:xfrm>
              <a:off x="552568" y="1089557"/>
              <a:ext cx="800219" cy="553998"/>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機械学習</a:t>
              </a:r>
              <a:endParaRPr kumimoji="1" lang="en-US" altLang="ja-JP" sz="1200" b="1"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統計確率的</a:t>
              </a:r>
              <a:endParaRPr lang="en-US" altLang="ja-JP" sz="900" dirty="0">
                <a:solidFill>
                  <a:schemeClr val="bg1"/>
                </a:solidFill>
                <a:latin typeface="Meiryo" charset="-128"/>
                <a:ea typeface="Meiryo" charset="-128"/>
                <a:cs typeface="Meiryo" charset="-128"/>
              </a:endParaRPr>
            </a:p>
            <a:p>
              <a:pPr algn="ctr"/>
              <a:r>
                <a:rPr kumimoji="1" lang="ja-JP" altLang="en-US" sz="900" dirty="0">
                  <a:solidFill>
                    <a:schemeClr val="bg1"/>
                  </a:solidFill>
                  <a:latin typeface="Meiryo" charset="-128"/>
                  <a:ea typeface="Meiryo" charset="-128"/>
                  <a:cs typeface="Meiryo" charset="-128"/>
                </a:rPr>
                <a:t>アプローチ</a:t>
              </a:r>
            </a:p>
          </p:txBody>
        </p:sp>
        <p:sp>
          <p:nvSpPr>
            <p:cNvPr id="86" name="右矢印 85"/>
            <p:cNvSpPr/>
            <p:nvPr/>
          </p:nvSpPr>
          <p:spPr>
            <a:xfrm>
              <a:off x="3140282" y="1079318"/>
              <a:ext cx="468638" cy="49128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 name="図形グループ 20"/>
          <p:cNvGrpSpPr/>
          <p:nvPr/>
        </p:nvGrpSpPr>
        <p:grpSpPr>
          <a:xfrm>
            <a:off x="5522246" y="948612"/>
            <a:ext cx="3051765" cy="836980"/>
            <a:chOff x="5522246" y="948612"/>
            <a:chExt cx="3051765" cy="836980"/>
          </a:xfrm>
        </p:grpSpPr>
        <p:sp>
          <p:nvSpPr>
            <p:cNvPr id="67" name="円柱 66"/>
            <p:cNvSpPr/>
            <p:nvPr/>
          </p:nvSpPr>
          <p:spPr>
            <a:xfrm>
              <a:off x="6176498" y="971627"/>
              <a:ext cx="301793" cy="462315"/>
            </a:xfrm>
            <a:prstGeom prst="can">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grpSp>
          <p:nvGrpSpPr>
            <p:cNvPr id="68" name="図形グループ 67"/>
            <p:cNvGrpSpPr/>
            <p:nvPr/>
          </p:nvGrpSpPr>
          <p:grpSpPr>
            <a:xfrm>
              <a:off x="6285030" y="1324959"/>
              <a:ext cx="274123" cy="121951"/>
              <a:chOff x="6769100" y="1390650"/>
              <a:chExt cx="317500" cy="157483"/>
            </a:xfrm>
          </p:grpSpPr>
          <p:sp>
            <p:nvSpPr>
              <p:cNvPr id="69" name="正方形/長方形 6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2" name="図形グループ 71"/>
            <p:cNvGrpSpPr/>
            <p:nvPr/>
          </p:nvGrpSpPr>
          <p:grpSpPr>
            <a:xfrm>
              <a:off x="6285030" y="1470332"/>
              <a:ext cx="274123" cy="121951"/>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6290930" y="1609539"/>
              <a:ext cx="274123" cy="121951"/>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80" name="テキスト ボックス 79"/>
            <p:cNvSpPr txBox="1"/>
            <p:nvPr/>
          </p:nvSpPr>
          <p:spPr>
            <a:xfrm>
              <a:off x="6567947" y="1000762"/>
              <a:ext cx="992579" cy="784830"/>
            </a:xfrm>
            <a:prstGeom prst="rect">
              <a:avLst/>
            </a:prstGeom>
            <a:noFill/>
          </p:spPr>
          <p:txBody>
            <a:bodyPr wrap="none" rtlCol="0">
              <a:spAutoFit/>
            </a:bodyPr>
            <a:lstStyle/>
            <a:p>
              <a:pPr algn="ctr"/>
              <a:r>
                <a:rPr lang="ja-JP" altLang="en-US" b="1" u="sng" dirty="0">
                  <a:solidFill>
                    <a:srgbClr val="0432FF"/>
                  </a:solidFill>
                  <a:latin typeface="Meiryo" charset="-128"/>
                  <a:ea typeface="Meiryo" charset="-128"/>
                  <a:cs typeface="Meiryo" charset="-128"/>
                </a:rPr>
                <a:t>機械</a:t>
              </a:r>
              <a:r>
                <a:rPr kumimoji="1" lang="ja-JP" altLang="en-US" dirty="0">
                  <a:solidFill>
                    <a:srgbClr val="0432FF"/>
                  </a:solidFill>
                  <a:latin typeface="Meiryo" charset="-128"/>
                  <a:ea typeface="Meiryo" charset="-128"/>
                  <a:cs typeface="Meiryo" charset="-128"/>
                </a:rPr>
                <a:t>が</a:t>
              </a:r>
              <a:endParaRPr kumimoji="1" lang="en-US" altLang="ja-JP" dirty="0">
                <a:solidFill>
                  <a:srgbClr val="0432FF"/>
                </a:solidFill>
                <a:latin typeface="Meiryo" charset="-128"/>
                <a:ea typeface="Meiryo" charset="-128"/>
                <a:cs typeface="Meiryo" charset="-128"/>
              </a:endParaRPr>
            </a:p>
            <a:p>
              <a:pPr algn="ctr"/>
              <a:r>
                <a:rPr lang="ja-JP" altLang="en-US" sz="900" dirty="0">
                  <a:solidFill>
                    <a:srgbClr val="0432FF"/>
                  </a:solidFill>
                  <a:latin typeface="Meiryo" charset="-128"/>
                  <a:ea typeface="Meiryo" charset="-128"/>
                  <a:cs typeface="Meiryo" charset="-128"/>
                </a:rPr>
                <a:t>データ解析して</a:t>
              </a:r>
              <a:endParaRPr lang="en-US" altLang="ja-JP" sz="900" dirty="0">
                <a:solidFill>
                  <a:srgbClr val="0432FF"/>
                </a:solidFill>
                <a:latin typeface="Meiryo" charset="-128"/>
                <a:ea typeface="Meiryo" charset="-128"/>
                <a:cs typeface="Meiryo" charset="-128"/>
              </a:endParaRPr>
            </a:p>
            <a:p>
              <a:pPr algn="ctr"/>
              <a:r>
                <a:rPr kumimoji="1" lang="ja-JP" altLang="en-US" dirty="0">
                  <a:solidFill>
                    <a:srgbClr val="0432FF"/>
                  </a:solidFill>
                  <a:latin typeface="Meiryo" charset="-128"/>
                  <a:ea typeface="Meiryo" charset="-128"/>
                  <a:cs typeface="Meiryo" charset="-128"/>
                </a:rPr>
                <a:t>決める</a:t>
              </a:r>
            </a:p>
          </p:txBody>
        </p:sp>
        <p:sp>
          <p:nvSpPr>
            <p:cNvPr id="82" name="ホームベース 81"/>
            <p:cNvSpPr/>
            <p:nvPr/>
          </p:nvSpPr>
          <p:spPr>
            <a:xfrm rot="10800000">
              <a:off x="7585608" y="948612"/>
              <a:ext cx="988403" cy="822245"/>
            </a:xfrm>
            <a:prstGeom prst="homePlate">
              <a:avLst>
                <a:gd name="adj" fmla="val 17292"/>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p:cNvSpPr txBox="1"/>
            <p:nvPr/>
          </p:nvSpPr>
          <p:spPr>
            <a:xfrm>
              <a:off x="7680175" y="1112555"/>
              <a:ext cx="877163" cy="507831"/>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機械学習</a:t>
              </a:r>
              <a:endParaRPr kumimoji="1" lang="en-US" altLang="ja-JP" sz="1200" b="1" dirty="0">
                <a:solidFill>
                  <a:schemeClr val="bg1"/>
                </a:solidFill>
                <a:latin typeface="Meiryo" charset="-128"/>
                <a:ea typeface="Meiryo" charset="-128"/>
                <a:cs typeface="Meiryo" charset="-128"/>
              </a:endParaRPr>
            </a:p>
            <a:p>
              <a:pPr algn="ctr"/>
              <a:r>
                <a:rPr lang="ja-JP" altLang="en-US" sz="600" dirty="0">
                  <a:solidFill>
                    <a:schemeClr val="bg1"/>
                  </a:solidFill>
                  <a:latin typeface="Meiryo" charset="-128"/>
                  <a:ea typeface="Meiryo" charset="-128"/>
                  <a:cs typeface="Meiryo" charset="-128"/>
                </a:rPr>
                <a:t>ディープラーニング</a:t>
              </a:r>
              <a:endParaRPr lang="en-US" altLang="ja-JP" sz="600"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（深層学習）</a:t>
              </a:r>
              <a:endParaRPr kumimoji="1" lang="ja-JP" altLang="en-US" sz="900" dirty="0">
                <a:solidFill>
                  <a:schemeClr val="bg1"/>
                </a:solidFill>
                <a:latin typeface="Meiryo" charset="-128"/>
                <a:ea typeface="Meiryo" charset="-128"/>
                <a:cs typeface="Meiryo" charset="-128"/>
              </a:endParaRPr>
            </a:p>
          </p:txBody>
        </p:sp>
        <p:sp>
          <p:nvSpPr>
            <p:cNvPr id="87" name="右矢印 86"/>
            <p:cNvSpPr/>
            <p:nvPr/>
          </p:nvSpPr>
          <p:spPr>
            <a:xfrm rot="10800000">
              <a:off x="5522246" y="1088487"/>
              <a:ext cx="468638" cy="49128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 name="図形グループ 3"/>
          <p:cNvGrpSpPr/>
          <p:nvPr/>
        </p:nvGrpSpPr>
        <p:grpSpPr>
          <a:xfrm>
            <a:off x="846698" y="4116880"/>
            <a:ext cx="7465133" cy="2274840"/>
            <a:chOff x="846698" y="4116880"/>
            <a:chExt cx="7465133" cy="2274840"/>
          </a:xfrm>
        </p:grpSpPr>
        <p:sp>
          <p:nvSpPr>
            <p:cNvPr id="56" name="フローチャート: 磁気ディスク 55"/>
            <p:cNvSpPr/>
            <p:nvPr/>
          </p:nvSpPr>
          <p:spPr>
            <a:xfrm>
              <a:off x="6002645" y="5479350"/>
              <a:ext cx="2276891" cy="912370"/>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磁気ディスク 53"/>
            <p:cNvSpPr/>
            <p:nvPr/>
          </p:nvSpPr>
          <p:spPr>
            <a:xfrm>
              <a:off x="846698" y="5478314"/>
              <a:ext cx="2276891" cy="912370"/>
            </a:xfrm>
            <a:prstGeom prst="flowChartMagneticDisk">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角丸四角形 52"/>
            <p:cNvSpPr/>
            <p:nvPr/>
          </p:nvSpPr>
          <p:spPr>
            <a:xfrm>
              <a:off x="3720269" y="4440996"/>
              <a:ext cx="1693445" cy="1155184"/>
            </a:xfrm>
            <a:prstGeom prst="roundRect">
              <a:avLst>
                <a:gd name="adj" fmla="val 0"/>
              </a:avLst>
            </a:prstGeom>
            <a:solidFill>
              <a:schemeClr val="accent3">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0354" y="4589954"/>
              <a:ext cx="780492" cy="780492"/>
            </a:xfrm>
            <a:prstGeom prst="rect">
              <a:avLst/>
            </a:prstGeom>
          </p:spPr>
        </p:pic>
        <p:pic>
          <p:nvPicPr>
            <p:cNvPr id="40" name="図 3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0846" y="4589954"/>
              <a:ext cx="780492" cy="780492"/>
            </a:xfrm>
            <a:prstGeom prst="rect">
              <a:avLst/>
            </a:prstGeom>
          </p:spPr>
        </p:pic>
        <p:pic>
          <p:nvPicPr>
            <p:cNvPr id="41" name="図 4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1339" y="4589954"/>
              <a:ext cx="780492" cy="780492"/>
            </a:xfrm>
            <a:prstGeom prst="rect">
              <a:avLst/>
            </a:prstGeom>
          </p:spPr>
        </p:pic>
        <p:pic>
          <p:nvPicPr>
            <p:cNvPr id="42" name="図 4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9750" y="4631743"/>
              <a:ext cx="717054" cy="717054"/>
            </a:xfrm>
            <a:prstGeom prst="rect">
              <a:avLst/>
            </a:prstGeom>
          </p:spPr>
        </p:pic>
        <p:pic>
          <p:nvPicPr>
            <p:cNvPr id="43" name="図 4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30735" y="4631744"/>
              <a:ext cx="717053" cy="717053"/>
            </a:xfrm>
            <a:prstGeom prst="rect">
              <a:avLst/>
            </a:prstGeom>
          </p:spPr>
        </p:pic>
        <p:pic>
          <p:nvPicPr>
            <p:cNvPr id="44" name="図 43"/>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12975" y="4502226"/>
              <a:ext cx="976090" cy="976090"/>
            </a:xfrm>
            <a:prstGeom prst="rect">
              <a:avLst/>
            </a:prstGeom>
          </p:spPr>
        </p:pic>
        <p:sp>
          <p:nvSpPr>
            <p:cNvPr id="47" name="テキスト ボックス 46"/>
            <p:cNvSpPr txBox="1"/>
            <p:nvPr/>
          </p:nvSpPr>
          <p:spPr>
            <a:xfrm>
              <a:off x="3936049" y="4857515"/>
              <a:ext cx="1261884" cy="738664"/>
            </a:xfrm>
            <a:prstGeom prst="rect">
              <a:avLst/>
            </a:prstGeom>
            <a:noFill/>
          </p:spPr>
          <p:txBody>
            <a:bodyPr wrap="none" rtlCol="0">
              <a:spAutoFit/>
            </a:bodyPr>
            <a:lstStyle/>
            <a:p>
              <a:pPr algn="ctr"/>
              <a:r>
                <a:rPr kumimoji="1" lang="ja-JP" altLang="en-US" sz="1050" dirty="0">
                  <a:solidFill>
                    <a:schemeClr val="bg1"/>
                  </a:solidFill>
                  <a:latin typeface="Meiryo" charset="-128"/>
                  <a:ea typeface="Meiryo" charset="-128"/>
                  <a:cs typeface="Meiryo" charset="-128"/>
                </a:rPr>
                <a:t>「特徴量」ごとに</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猫／犬の特徴を</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最もよく表す値を</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見つけ出す</a:t>
              </a:r>
            </a:p>
          </p:txBody>
        </p:sp>
        <p:sp>
          <p:nvSpPr>
            <p:cNvPr id="48" name="テキスト ボックス 47"/>
            <p:cNvSpPr txBox="1"/>
            <p:nvPr/>
          </p:nvSpPr>
          <p:spPr>
            <a:xfrm>
              <a:off x="4158328" y="4492561"/>
              <a:ext cx="800219"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学習</a:t>
              </a:r>
            </a:p>
          </p:txBody>
        </p:sp>
        <p:sp>
          <p:nvSpPr>
            <p:cNvPr id="49" name="テキスト ボックス 48"/>
            <p:cNvSpPr txBox="1"/>
            <p:nvPr/>
          </p:nvSpPr>
          <p:spPr>
            <a:xfrm>
              <a:off x="1049244" y="5849936"/>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猫の特徴を最もよく表す</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特徴量の組合せ</a:t>
              </a:r>
              <a:r>
                <a:rPr lang="ja-JP" altLang="en-US" sz="1200" dirty="0">
                  <a:solidFill>
                    <a:schemeClr val="bg1"/>
                  </a:solidFill>
                  <a:latin typeface="Meiryo" charset="-128"/>
                  <a:ea typeface="Meiryo" charset="-128"/>
                  <a:cs typeface="Meiryo" charset="-128"/>
                </a:rPr>
                <a:t>パターン</a:t>
              </a:r>
              <a:endParaRPr kumimoji="1" lang="ja-JP" altLang="en-US" sz="1200" dirty="0">
                <a:solidFill>
                  <a:schemeClr val="bg1"/>
                </a:solidFill>
                <a:latin typeface="Meiryo" charset="-128"/>
                <a:ea typeface="Meiryo" charset="-128"/>
                <a:cs typeface="Meiryo" charset="-128"/>
              </a:endParaRPr>
            </a:p>
          </p:txBody>
        </p:sp>
        <p:sp>
          <p:nvSpPr>
            <p:cNvPr id="50" name="テキスト ボックス 49"/>
            <p:cNvSpPr txBox="1"/>
            <p:nvPr/>
          </p:nvSpPr>
          <p:spPr>
            <a:xfrm>
              <a:off x="6202373" y="5850273"/>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犬の特徴を最もよく表す</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特徴量の組合せパターン</a:t>
              </a:r>
            </a:p>
          </p:txBody>
        </p:sp>
        <p:sp>
          <p:nvSpPr>
            <p:cNvPr id="55" name="テキスト ボックス 54"/>
            <p:cNvSpPr txBox="1"/>
            <p:nvPr/>
          </p:nvSpPr>
          <p:spPr>
            <a:xfrm>
              <a:off x="1271899" y="5517735"/>
              <a:ext cx="1441420" cy="307777"/>
            </a:xfrm>
            <a:prstGeom prst="rect">
              <a:avLst/>
            </a:prstGeom>
            <a:noFill/>
          </p:spPr>
          <p:txBody>
            <a:bodyPr wrap="none" rtlCol="0">
              <a:spAutoFit/>
            </a:bodyPr>
            <a:lstStyle/>
            <a:p>
              <a:pPr algn="ctr"/>
              <a:r>
                <a:rPr lang="ja-JP" altLang="en-US" sz="1400" dirty="0">
                  <a:solidFill>
                    <a:schemeClr val="bg1"/>
                  </a:solidFill>
                  <a:latin typeface="Meiryo" charset="-128"/>
                  <a:ea typeface="Meiryo" charset="-128"/>
                  <a:cs typeface="Meiryo" charset="-128"/>
                </a:rPr>
                <a:t>猫の</a:t>
              </a:r>
              <a:r>
                <a:rPr kumimoji="1" lang="ja-JP" altLang="en-US" sz="1400" b="1" dirty="0">
                  <a:solidFill>
                    <a:schemeClr val="bg1"/>
                  </a:solidFill>
                  <a:latin typeface="Meiryo" charset="-128"/>
                  <a:ea typeface="Meiryo" charset="-128"/>
                  <a:cs typeface="Meiryo" charset="-128"/>
                </a:rPr>
                <a:t>推論モデル</a:t>
              </a:r>
            </a:p>
          </p:txBody>
        </p:sp>
        <p:sp>
          <p:nvSpPr>
            <p:cNvPr id="57" name="テキスト ボックス 56"/>
            <p:cNvSpPr txBox="1"/>
            <p:nvPr/>
          </p:nvSpPr>
          <p:spPr>
            <a:xfrm>
              <a:off x="6420380" y="5517735"/>
              <a:ext cx="1441420" cy="307777"/>
            </a:xfrm>
            <a:prstGeom prst="rect">
              <a:avLst/>
            </a:prstGeom>
            <a:noFill/>
          </p:spPr>
          <p:txBody>
            <a:bodyPr wrap="none" rtlCol="0">
              <a:spAutoFit/>
            </a:bodyPr>
            <a:lstStyle/>
            <a:p>
              <a:pPr algn="ctr"/>
              <a:r>
                <a:rPr lang="ja-JP" altLang="en-US" sz="1400" dirty="0">
                  <a:solidFill>
                    <a:schemeClr val="bg1"/>
                  </a:solidFill>
                  <a:latin typeface="Meiryo" charset="-128"/>
                  <a:ea typeface="Meiryo" charset="-128"/>
                  <a:cs typeface="Meiryo" charset="-128"/>
                </a:rPr>
                <a:t>犬の</a:t>
              </a:r>
              <a:r>
                <a:rPr kumimoji="1" lang="ja-JP" altLang="en-US" sz="1400" b="1" dirty="0">
                  <a:solidFill>
                    <a:schemeClr val="bg1"/>
                  </a:solidFill>
                  <a:latin typeface="Meiryo" charset="-128"/>
                  <a:ea typeface="Meiryo" charset="-128"/>
                  <a:cs typeface="Meiryo" charset="-128"/>
                </a:rPr>
                <a:t>推論モデル</a:t>
              </a:r>
            </a:p>
          </p:txBody>
        </p:sp>
        <p:sp>
          <p:nvSpPr>
            <p:cNvPr id="58" name="右矢印 57"/>
            <p:cNvSpPr/>
            <p:nvPr/>
          </p:nvSpPr>
          <p:spPr>
            <a:xfrm>
              <a:off x="3251631" y="4740012"/>
              <a:ext cx="468638" cy="491282"/>
            </a:xfrm>
            <a:prstGeom prst="right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矢印 58"/>
            <p:cNvSpPr/>
            <p:nvPr/>
          </p:nvSpPr>
          <p:spPr>
            <a:xfrm rot="10800000">
              <a:off x="5418067" y="4740012"/>
              <a:ext cx="468638" cy="491282"/>
            </a:xfrm>
            <a:prstGeom prst="right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p:cNvSpPr txBox="1"/>
            <p:nvPr/>
          </p:nvSpPr>
          <p:spPr>
            <a:xfrm>
              <a:off x="1174664" y="4348008"/>
              <a:ext cx="1620957" cy="307777"/>
            </a:xfrm>
            <a:prstGeom prst="rect">
              <a:avLst/>
            </a:prstGeom>
            <a:noFill/>
          </p:spPr>
          <p:txBody>
            <a:bodyPr wrap="none" rtlCol="0">
              <a:spAutoFit/>
            </a:bodyPr>
            <a:lstStyle/>
            <a:p>
              <a:r>
                <a:rPr kumimoji="1" lang="ja-JP" altLang="en-US" sz="1400">
                  <a:latin typeface="Meiryo" charset="-128"/>
                  <a:ea typeface="Meiryo" charset="-128"/>
                  <a:cs typeface="Meiryo" charset="-128"/>
                </a:rPr>
                <a:t>大量の学習データ</a:t>
              </a:r>
              <a:endParaRPr kumimoji="1" lang="ja-JP" altLang="en-US" sz="1400" dirty="0">
                <a:latin typeface="Meiryo" charset="-128"/>
                <a:ea typeface="Meiryo" charset="-128"/>
                <a:cs typeface="Meiryo" charset="-128"/>
              </a:endParaRPr>
            </a:p>
          </p:txBody>
        </p:sp>
        <p:sp>
          <p:nvSpPr>
            <p:cNvPr id="61" name="テキスト ボックス 60"/>
            <p:cNvSpPr txBox="1"/>
            <p:nvPr/>
          </p:nvSpPr>
          <p:spPr>
            <a:xfrm>
              <a:off x="6330611" y="4348008"/>
              <a:ext cx="1620957" cy="307777"/>
            </a:xfrm>
            <a:prstGeom prst="rect">
              <a:avLst/>
            </a:prstGeom>
            <a:noFill/>
          </p:spPr>
          <p:txBody>
            <a:bodyPr wrap="none" rtlCol="0">
              <a:spAutoFit/>
            </a:bodyPr>
            <a:lstStyle/>
            <a:p>
              <a:r>
                <a:rPr kumimoji="1" lang="ja-JP" altLang="en-US" sz="1400">
                  <a:latin typeface="Meiryo" charset="-128"/>
                  <a:ea typeface="Meiryo" charset="-128"/>
                  <a:cs typeface="Meiryo" charset="-128"/>
                </a:rPr>
                <a:t>大量の学習データ</a:t>
              </a:r>
              <a:endParaRPr kumimoji="1" lang="ja-JP" altLang="en-US" sz="1400" dirty="0">
                <a:latin typeface="Meiryo" charset="-128"/>
                <a:ea typeface="Meiryo" charset="-128"/>
                <a:cs typeface="Meiryo" charset="-128"/>
              </a:endParaRPr>
            </a:p>
          </p:txBody>
        </p:sp>
        <p:sp>
          <p:nvSpPr>
            <p:cNvPr id="62" name="曲折矢印 61"/>
            <p:cNvSpPr/>
            <p:nvPr/>
          </p:nvSpPr>
          <p:spPr>
            <a:xfrm rot="10800000">
              <a:off x="3208147" y="5651461"/>
              <a:ext cx="1171503" cy="483095"/>
            </a:xfrm>
            <a:prstGeom prst="bentArrow">
              <a:avLst>
                <a:gd name="adj1" fmla="val 36228"/>
                <a:gd name="adj2" fmla="val 33020"/>
                <a:gd name="adj3" fmla="val 25000"/>
                <a:gd name="adj4" fmla="val 4375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曲折矢印 62"/>
            <p:cNvSpPr/>
            <p:nvPr/>
          </p:nvSpPr>
          <p:spPr>
            <a:xfrm rot="10800000" flipH="1">
              <a:off x="4764814" y="5646010"/>
              <a:ext cx="1171503" cy="483095"/>
            </a:xfrm>
            <a:prstGeom prst="bentArrow">
              <a:avLst>
                <a:gd name="adj1" fmla="val 36228"/>
                <a:gd name="adj2" fmla="val 33020"/>
                <a:gd name="adj3" fmla="val 25000"/>
                <a:gd name="adj4" fmla="val 4375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右矢印 87"/>
            <p:cNvSpPr/>
            <p:nvPr/>
          </p:nvSpPr>
          <p:spPr>
            <a:xfrm rot="5400000">
              <a:off x="4387848" y="4059080"/>
              <a:ext cx="375681" cy="491282"/>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 name="テキスト ボックス 16"/>
          <p:cNvSpPr txBox="1"/>
          <p:nvPr/>
        </p:nvSpPr>
        <p:spPr>
          <a:xfrm>
            <a:off x="7423218" y="2415079"/>
            <a:ext cx="877163" cy="1292662"/>
          </a:xfrm>
          <a:prstGeom prst="rect">
            <a:avLst/>
          </a:prstGeom>
          <a:noFill/>
        </p:spPr>
        <p:txBody>
          <a:bodyPr wrap="none" rtlCol="0">
            <a:spAutoFit/>
          </a:bodyPr>
          <a:lstStyle/>
          <a:p>
            <a:pPr algn="ctr"/>
            <a:r>
              <a:rPr kumimoji="1" lang="ja-JP" altLang="en-US" sz="5400" dirty="0">
                <a:latin typeface="Meiryo" charset="-128"/>
                <a:ea typeface="Meiryo" charset="-128"/>
                <a:cs typeface="Meiryo" charset="-128"/>
              </a:rPr>
              <a:t>犬</a:t>
            </a:r>
            <a:endParaRPr kumimoji="1" lang="en-US" altLang="ja-JP" sz="5400" dirty="0">
              <a:latin typeface="Meiryo" charset="-128"/>
              <a:ea typeface="Meiryo" charset="-128"/>
              <a:cs typeface="Meiryo" charset="-128"/>
            </a:endParaRPr>
          </a:p>
          <a:p>
            <a:pPr algn="ctr"/>
            <a:r>
              <a:rPr lang="en-US" altLang="ja-JP" sz="2400" dirty="0">
                <a:latin typeface="Meiryo" charset="-128"/>
                <a:ea typeface="Meiryo" charset="-128"/>
                <a:cs typeface="Meiryo" charset="-128"/>
              </a:rPr>
              <a:t>dog</a:t>
            </a:r>
            <a:endParaRPr kumimoji="1" lang="ja-JP" altLang="en-US" sz="2400" dirty="0">
              <a:latin typeface="Meiryo" charset="-128"/>
              <a:ea typeface="Meiryo" charset="-128"/>
              <a:cs typeface="Meiryo" charset="-128"/>
            </a:endParaRPr>
          </a:p>
        </p:txBody>
      </p:sp>
      <p:sp>
        <p:nvSpPr>
          <p:cNvPr id="89" name="テキスト ボックス 88"/>
          <p:cNvSpPr txBox="1"/>
          <p:nvPr/>
        </p:nvSpPr>
        <p:spPr>
          <a:xfrm>
            <a:off x="869933" y="2415079"/>
            <a:ext cx="877163" cy="1292662"/>
          </a:xfrm>
          <a:prstGeom prst="rect">
            <a:avLst/>
          </a:prstGeom>
          <a:noFill/>
        </p:spPr>
        <p:txBody>
          <a:bodyPr wrap="none" rtlCol="0">
            <a:spAutoFit/>
          </a:bodyPr>
          <a:lstStyle/>
          <a:p>
            <a:pPr algn="ctr"/>
            <a:r>
              <a:rPr kumimoji="1" lang="ja-JP" altLang="en-US" sz="5400" dirty="0">
                <a:latin typeface="Meiryo" charset="-128"/>
                <a:ea typeface="Meiryo" charset="-128"/>
                <a:cs typeface="Meiryo" charset="-128"/>
              </a:rPr>
              <a:t>猫</a:t>
            </a:r>
            <a:endParaRPr kumimoji="1" lang="en-US" altLang="ja-JP" sz="5400" dirty="0">
              <a:latin typeface="Meiryo" charset="-128"/>
              <a:ea typeface="Meiryo" charset="-128"/>
              <a:cs typeface="Meiryo" charset="-128"/>
            </a:endParaRPr>
          </a:p>
          <a:p>
            <a:pPr algn="ctr"/>
            <a:r>
              <a:rPr lang="en-US" altLang="ja-JP" sz="2400" dirty="0">
                <a:latin typeface="Meiryo" charset="-128"/>
                <a:ea typeface="Meiryo" charset="-128"/>
                <a:cs typeface="Meiryo" charset="-128"/>
              </a:rPr>
              <a:t>cat</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142355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角丸四角形 81"/>
          <p:cNvSpPr/>
          <p:nvPr/>
        </p:nvSpPr>
        <p:spPr>
          <a:xfrm>
            <a:off x="3069024" y="3053165"/>
            <a:ext cx="3005951" cy="2603715"/>
          </a:xfrm>
          <a:prstGeom prst="roundRect">
            <a:avLst>
              <a:gd name="adj" fmla="val 0"/>
            </a:avLst>
          </a:prstGeom>
          <a:solidFill>
            <a:schemeClr val="tx2">
              <a:lumMod val="40000"/>
              <a:lumOff val="6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3328261" y="3566673"/>
            <a:ext cx="2487478" cy="904209"/>
          </a:xfrm>
          <a:prstGeom prst="roundRect">
            <a:avLst>
              <a:gd name="adj" fmla="val 0"/>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1" name="角丸四角形 80"/>
          <p:cNvSpPr/>
          <p:nvPr/>
        </p:nvSpPr>
        <p:spPr>
          <a:xfrm>
            <a:off x="3328261" y="4620303"/>
            <a:ext cx="2487478" cy="915913"/>
          </a:xfrm>
          <a:prstGeom prst="roundRect">
            <a:avLst>
              <a:gd name="adj" fmla="val 0"/>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機械学習と</a:t>
            </a:r>
            <a:r>
              <a:rPr kumimoji="1" lang="ja-JP" altLang="en-US"/>
              <a:t>推論（</a:t>
            </a:r>
            <a:r>
              <a:rPr kumimoji="1" lang="en-US" altLang="ja-JP" dirty="0"/>
              <a:t>2</a:t>
            </a:r>
            <a:r>
              <a:rPr kumimoji="1" lang="ja-JP" altLang="en-US"/>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112</a:t>
            </a:fld>
            <a:endParaRPr kumimoji="1" lang="ja-JP" altLang="en-US"/>
          </a:p>
        </p:txBody>
      </p:sp>
      <p:pic>
        <p:nvPicPr>
          <p:cNvPr id="64" name="図 6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98541" y="795366"/>
            <a:ext cx="2346917" cy="2346917"/>
          </a:xfrm>
          <a:prstGeom prst="rect">
            <a:avLst/>
          </a:prstGeom>
        </p:spPr>
      </p:pic>
      <p:sp>
        <p:nvSpPr>
          <p:cNvPr id="65" name="テキスト ボックス 64"/>
          <p:cNvSpPr txBox="1"/>
          <p:nvPr/>
        </p:nvSpPr>
        <p:spPr>
          <a:xfrm>
            <a:off x="3838466" y="3618230"/>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特徴の抽出</a:t>
            </a:r>
          </a:p>
        </p:txBody>
      </p:sp>
      <p:sp>
        <p:nvSpPr>
          <p:cNvPr id="67" name="テキスト ボックス 66"/>
          <p:cNvSpPr txBox="1"/>
          <p:nvPr/>
        </p:nvSpPr>
        <p:spPr>
          <a:xfrm>
            <a:off x="3396637" y="4669381"/>
            <a:ext cx="2339102" cy="307777"/>
          </a:xfrm>
          <a:prstGeom prst="rect">
            <a:avLst/>
          </a:prstGeom>
          <a:noFill/>
        </p:spPr>
        <p:txBody>
          <a:bodyPr wrap="none" rtlCol="0">
            <a:spAutoFit/>
          </a:bodyPr>
          <a:lstStyle/>
          <a:p>
            <a:pPr algn="ctr"/>
            <a:r>
              <a:rPr kumimoji="1" lang="ja-JP" altLang="en-US" sz="1400" b="1" dirty="0">
                <a:solidFill>
                  <a:schemeClr val="bg1"/>
                </a:solidFill>
                <a:latin typeface="Meiryo" charset="-128"/>
                <a:ea typeface="Meiryo" charset="-128"/>
                <a:cs typeface="Meiryo" charset="-128"/>
              </a:rPr>
              <a:t>推論モデル</a:t>
            </a:r>
            <a:r>
              <a:rPr kumimoji="1" lang="ja-JP" altLang="en-US" sz="1400" b="1">
                <a:solidFill>
                  <a:schemeClr val="bg1"/>
                </a:solidFill>
                <a:latin typeface="Meiryo" charset="-128"/>
                <a:ea typeface="Meiryo" charset="-128"/>
                <a:cs typeface="Meiryo" charset="-128"/>
              </a:rPr>
              <a:t>とのマッチング</a:t>
            </a:r>
            <a:endParaRPr kumimoji="1" lang="ja-JP" altLang="en-US" sz="1400" b="1" dirty="0">
              <a:solidFill>
                <a:schemeClr val="bg1"/>
              </a:solidFill>
              <a:latin typeface="Meiryo" charset="-128"/>
              <a:ea typeface="Meiryo" charset="-128"/>
              <a:cs typeface="Meiryo" charset="-128"/>
            </a:endParaRPr>
          </a:p>
        </p:txBody>
      </p:sp>
      <p:sp>
        <p:nvSpPr>
          <p:cNvPr id="68" name="フローチャート: 磁気ディスク 67"/>
          <p:cNvSpPr/>
          <p:nvPr/>
        </p:nvSpPr>
        <p:spPr>
          <a:xfrm>
            <a:off x="6334212" y="4623846"/>
            <a:ext cx="1312554" cy="912370"/>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磁気ディスク 68"/>
          <p:cNvSpPr/>
          <p:nvPr/>
        </p:nvSpPr>
        <p:spPr>
          <a:xfrm>
            <a:off x="1450533" y="4623846"/>
            <a:ext cx="1312554" cy="912370"/>
          </a:xfrm>
          <a:prstGeom prst="flowChartMagneticDisk">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テキスト ボックス 69"/>
          <p:cNvSpPr txBox="1"/>
          <p:nvPr/>
        </p:nvSpPr>
        <p:spPr>
          <a:xfrm>
            <a:off x="1834940" y="5004812"/>
            <a:ext cx="543739" cy="523220"/>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猫</a:t>
            </a:r>
            <a:endParaRPr kumimoji="1" lang="ja-JP" altLang="en-US" sz="1000" dirty="0">
              <a:solidFill>
                <a:schemeClr val="bg1"/>
              </a:solidFill>
              <a:latin typeface="Meiryo" charset="-128"/>
              <a:ea typeface="Meiryo" charset="-128"/>
              <a:cs typeface="Meiryo" charset="-128"/>
            </a:endParaRPr>
          </a:p>
        </p:txBody>
      </p:sp>
      <p:sp>
        <p:nvSpPr>
          <p:cNvPr id="71" name="テキスト ボックス 70"/>
          <p:cNvSpPr txBox="1"/>
          <p:nvPr/>
        </p:nvSpPr>
        <p:spPr>
          <a:xfrm>
            <a:off x="6718618" y="5012996"/>
            <a:ext cx="543739" cy="523220"/>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犬</a:t>
            </a:r>
            <a:endParaRPr kumimoji="1" lang="ja-JP" altLang="en-US" sz="1000" dirty="0">
              <a:solidFill>
                <a:schemeClr val="bg1"/>
              </a:solidFill>
              <a:latin typeface="Meiryo" charset="-128"/>
              <a:ea typeface="Meiryo" charset="-128"/>
              <a:cs typeface="Meiryo" charset="-128"/>
            </a:endParaRPr>
          </a:p>
        </p:txBody>
      </p:sp>
      <p:sp>
        <p:nvSpPr>
          <p:cNvPr id="72" name="テキスト ボックス 71"/>
          <p:cNvSpPr txBox="1"/>
          <p:nvPr/>
        </p:nvSpPr>
        <p:spPr>
          <a:xfrm>
            <a:off x="6577555" y="4687199"/>
            <a:ext cx="825867" cy="246221"/>
          </a:xfrm>
          <a:prstGeom prst="rect">
            <a:avLst/>
          </a:prstGeom>
          <a:noFill/>
        </p:spPr>
        <p:txBody>
          <a:bodyPr wrap="none" rtlCol="0">
            <a:spAutoFit/>
          </a:bodyPr>
          <a:lstStyle/>
          <a:p>
            <a:pPr algn="ctr"/>
            <a:r>
              <a:rPr kumimoji="1" lang="ja-JP" altLang="en-US" sz="1000">
                <a:solidFill>
                  <a:schemeClr val="bg1"/>
                </a:solidFill>
                <a:latin typeface="Meiryo" charset="-128"/>
                <a:ea typeface="Meiryo" charset="-128"/>
                <a:cs typeface="Meiryo" charset="-128"/>
              </a:rPr>
              <a:t>推論</a:t>
            </a:r>
            <a:r>
              <a:rPr kumimoji="1" lang="ja-JP" altLang="en-US" sz="1000" dirty="0">
                <a:solidFill>
                  <a:schemeClr val="bg1"/>
                </a:solidFill>
                <a:latin typeface="Meiryo" charset="-128"/>
                <a:ea typeface="Meiryo" charset="-128"/>
                <a:cs typeface="Meiryo" charset="-128"/>
              </a:rPr>
              <a:t>モデル</a:t>
            </a:r>
          </a:p>
        </p:txBody>
      </p:sp>
      <p:sp>
        <p:nvSpPr>
          <p:cNvPr id="73" name="テキスト ボックス 72"/>
          <p:cNvSpPr txBox="1"/>
          <p:nvPr/>
        </p:nvSpPr>
        <p:spPr>
          <a:xfrm>
            <a:off x="1693875" y="4662226"/>
            <a:ext cx="825867" cy="246221"/>
          </a:xfrm>
          <a:prstGeom prst="rect">
            <a:avLst/>
          </a:prstGeom>
          <a:noFill/>
        </p:spPr>
        <p:txBody>
          <a:bodyPr wrap="none" rtlCol="0">
            <a:spAutoFit/>
          </a:bodyPr>
          <a:lstStyle/>
          <a:p>
            <a:pPr algn="ctr"/>
            <a:r>
              <a:rPr kumimoji="1" lang="ja-JP" altLang="en-US" sz="1000" dirty="0">
                <a:solidFill>
                  <a:schemeClr val="bg1"/>
                </a:solidFill>
                <a:latin typeface="Meiryo" charset="-128"/>
                <a:ea typeface="Meiryo" charset="-128"/>
                <a:cs typeface="Meiryo" charset="-128"/>
              </a:rPr>
              <a:t>推論モデル</a:t>
            </a:r>
          </a:p>
        </p:txBody>
      </p:sp>
      <p:sp>
        <p:nvSpPr>
          <p:cNvPr id="74" name="テキスト ボックス 73"/>
          <p:cNvSpPr txBox="1"/>
          <p:nvPr/>
        </p:nvSpPr>
        <p:spPr>
          <a:xfrm>
            <a:off x="3546353" y="5017301"/>
            <a:ext cx="2074606"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「猫」の推論モデル</a:t>
            </a:r>
            <a:r>
              <a:rPr lang="ja-JP" altLang="en-US" sz="1200" dirty="0">
                <a:solidFill>
                  <a:schemeClr val="bg1"/>
                </a:solidFill>
                <a:latin typeface="Meiryo" charset="-128"/>
                <a:ea typeface="Meiryo" charset="-128"/>
                <a:cs typeface="Meiryo" charset="-128"/>
              </a:rPr>
              <a:t>に</a:t>
            </a:r>
            <a:endParaRPr lang="en-US" altLang="ja-JP" sz="1200" dirty="0">
              <a:solidFill>
                <a:schemeClr val="bg1"/>
              </a:solidFill>
              <a:latin typeface="Meiryo" charset="-128"/>
              <a:ea typeface="Meiryo" charset="-128"/>
              <a:cs typeface="Meiryo" charset="-128"/>
            </a:endParaRPr>
          </a:p>
          <a:p>
            <a:pPr algn="ctr"/>
            <a:r>
              <a:rPr lang="en-US" altLang="ja-JP" sz="1200" dirty="0">
                <a:solidFill>
                  <a:schemeClr val="bg1"/>
                </a:solidFill>
                <a:latin typeface="Meiryo" charset="-128"/>
                <a:ea typeface="Meiryo" charset="-128"/>
                <a:cs typeface="Meiryo" charset="-128"/>
              </a:rPr>
              <a:t>98%</a:t>
            </a:r>
            <a:r>
              <a:rPr lang="ja-JP" altLang="en-US" sz="1200" dirty="0">
                <a:solidFill>
                  <a:schemeClr val="bg1"/>
                </a:solidFill>
                <a:latin typeface="Meiryo" charset="-128"/>
                <a:ea typeface="Meiryo" charset="-128"/>
                <a:cs typeface="Meiryo" charset="-128"/>
              </a:rPr>
              <a:t>の割合で一致している</a:t>
            </a:r>
            <a:endParaRPr kumimoji="1" lang="ja-JP" altLang="en-US" sz="1200" dirty="0">
              <a:solidFill>
                <a:schemeClr val="bg1"/>
              </a:solidFill>
              <a:latin typeface="Meiryo" charset="-128"/>
              <a:ea typeface="Meiryo" charset="-128"/>
              <a:cs typeface="Meiryo" charset="-128"/>
            </a:endParaRPr>
          </a:p>
        </p:txBody>
      </p:sp>
      <p:sp>
        <p:nvSpPr>
          <p:cNvPr id="75" name="テキスト ボックス 74"/>
          <p:cNvSpPr txBox="1"/>
          <p:nvPr/>
        </p:nvSpPr>
        <p:spPr>
          <a:xfrm>
            <a:off x="3037565" y="5939748"/>
            <a:ext cx="3057248" cy="646331"/>
          </a:xfrm>
          <a:prstGeom prst="rect">
            <a:avLst/>
          </a:prstGeom>
          <a:noFill/>
        </p:spPr>
        <p:txBody>
          <a:bodyPr wrap="none" rtlCol="0">
            <a:spAutoFit/>
          </a:bodyPr>
          <a:lstStyle/>
          <a:p>
            <a:pPr algn="ctr"/>
            <a:r>
              <a:rPr kumimoji="1" lang="ja-JP" altLang="en-US" sz="2000" b="1" dirty="0">
                <a:solidFill>
                  <a:srgbClr val="0432FF"/>
                </a:solidFill>
                <a:latin typeface="Meiryo" charset="-128"/>
                <a:ea typeface="Meiryo" charset="-128"/>
                <a:cs typeface="Meiryo" charset="-128"/>
              </a:rPr>
              <a:t>推論結果</a:t>
            </a:r>
            <a:endParaRPr kumimoji="1" lang="en-US" altLang="ja-JP" sz="2000" b="1" dirty="0">
              <a:solidFill>
                <a:srgbClr val="0432FF"/>
              </a:solidFill>
              <a:latin typeface="Meiryo" charset="-128"/>
              <a:ea typeface="Meiryo" charset="-128"/>
              <a:cs typeface="Meiryo" charset="-128"/>
            </a:endParaRPr>
          </a:p>
          <a:p>
            <a:pPr algn="ctr"/>
            <a:r>
              <a:rPr lang="ja-JP" altLang="en-US" sz="1600" dirty="0">
                <a:solidFill>
                  <a:srgbClr val="0432FF"/>
                </a:solidFill>
                <a:latin typeface="Meiryo" charset="-128"/>
                <a:ea typeface="Meiryo" charset="-128"/>
                <a:cs typeface="Meiryo" charset="-128"/>
              </a:rPr>
              <a:t>だから「この画像は猫である」</a:t>
            </a:r>
            <a:endParaRPr kumimoji="1" lang="ja-JP" altLang="en-US" sz="1600" dirty="0">
              <a:solidFill>
                <a:srgbClr val="0432FF"/>
              </a:solidFill>
              <a:latin typeface="Meiryo" charset="-128"/>
              <a:ea typeface="Meiryo" charset="-128"/>
              <a:cs typeface="Meiryo" charset="-128"/>
            </a:endParaRPr>
          </a:p>
        </p:txBody>
      </p:sp>
      <p:sp>
        <p:nvSpPr>
          <p:cNvPr id="76" name="テキスト ボックス 75"/>
          <p:cNvSpPr txBox="1"/>
          <p:nvPr/>
        </p:nvSpPr>
        <p:spPr>
          <a:xfrm>
            <a:off x="3633279" y="3995597"/>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「特徴量」に着目して</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それぞれの値を計算する</a:t>
            </a:r>
            <a:endParaRPr kumimoji="1" lang="ja-JP" altLang="en-US" sz="1200" dirty="0">
              <a:solidFill>
                <a:schemeClr val="bg1"/>
              </a:solidFill>
              <a:latin typeface="Meiryo" charset="-128"/>
              <a:ea typeface="Meiryo" charset="-128"/>
              <a:cs typeface="Meiryo" charset="-128"/>
            </a:endParaRPr>
          </a:p>
        </p:txBody>
      </p:sp>
      <p:sp>
        <p:nvSpPr>
          <p:cNvPr id="83" name="テキスト ボックス 82"/>
          <p:cNvSpPr txBox="1"/>
          <p:nvPr/>
        </p:nvSpPr>
        <p:spPr>
          <a:xfrm>
            <a:off x="4120594" y="3111460"/>
            <a:ext cx="902811" cy="523220"/>
          </a:xfrm>
          <a:prstGeom prst="rect">
            <a:avLst/>
          </a:prstGeom>
          <a:noFill/>
        </p:spPr>
        <p:txBody>
          <a:bodyPr wrap="none" rtlCol="0">
            <a:spAutoFit/>
          </a:bodyPr>
          <a:lstStyle/>
          <a:p>
            <a:pPr algn="ctr"/>
            <a:r>
              <a:rPr kumimoji="1" lang="ja-JP" altLang="en-US" sz="2800" b="1">
                <a:solidFill>
                  <a:schemeClr val="bg1"/>
                </a:solidFill>
                <a:latin typeface="Meiryo" charset="-128"/>
                <a:ea typeface="Meiryo" charset="-128"/>
                <a:cs typeface="Meiryo" charset="-128"/>
              </a:rPr>
              <a:t>推論</a:t>
            </a:r>
            <a:endParaRPr kumimoji="1" lang="ja-JP" altLang="en-US" sz="2800" b="1" dirty="0">
              <a:solidFill>
                <a:schemeClr val="bg1"/>
              </a:solidFill>
              <a:latin typeface="Meiryo" charset="-128"/>
              <a:ea typeface="Meiryo" charset="-128"/>
              <a:cs typeface="Meiryo" charset="-128"/>
            </a:endParaRPr>
          </a:p>
        </p:txBody>
      </p:sp>
      <p:sp>
        <p:nvSpPr>
          <p:cNvPr id="85" name="下矢印 84"/>
          <p:cNvSpPr/>
          <p:nvPr/>
        </p:nvSpPr>
        <p:spPr>
          <a:xfrm>
            <a:off x="4170963" y="5611426"/>
            <a:ext cx="813662" cy="309993"/>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下矢印 85"/>
          <p:cNvSpPr/>
          <p:nvPr/>
        </p:nvSpPr>
        <p:spPr>
          <a:xfrm rot="16200000">
            <a:off x="2901185" y="4838706"/>
            <a:ext cx="348037" cy="53746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上下矢印 86"/>
          <p:cNvSpPr/>
          <p:nvPr/>
        </p:nvSpPr>
        <p:spPr>
          <a:xfrm rot="5400000">
            <a:off x="5881748" y="4838707"/>
            <a:ext cx="348037" cy="53746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下矢印 87"/>
          <p:cNvSpPr/>
          <p:nvPr/>
        </p:nvSpPr>
        <p:spPr>
          <a:xfrm>
            <a:off x="4170963" y="4417542"/>
            <a:ext cx="813662" cy="25534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四角形吹き出し 44"/>
          <p:cNvSpPr/>
          <p:nvPr/>
        </p:nvSpPr>
        <p:spPr>
          <a:xfrm>
            <a:off x="5860315" y="867302"/>
            <a:ext cx="873162" cy="1958571"/>
          </a:xfrm>
          <a:prstGeom prst="wedgeRectCallout">
            <a:avLst>
              <a:gd name="adj1" fmla="val -93588"/>
              <a:gd name="adj2" fmla="val 95919"/>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5871822" y="923471"/>
            <a:ext cx="904998" cy="338554"/>
          </a:xfrm>
          <a:prstGeom prst="rect">
            <a:avLst/>
          </a:prstGeom>
          <a:noFill/>
        </p:spPr>
        <p:txBody>
          <a:bodyPr wrap="square" rtlCol="0">
            <a:spAutoFit/>
          </a:bodyPr>
          <a:lstStyle/>
          <a:p>
            <a:pPr algn="ctr"/>
            <a:r>
              <a:rPr kumimoji="1" lang="ja-JP" altLang="en-US" sz="1600" b="1" dirty="0">
                <a:solidFill>
                  <a:schemeClr val="accent6">
                    <a:lumMod val="50000"/>
                  </a:schemeClr>
                </a:solidFill>
                <a:latin typeface="Meiryo" charset="-128"/>
                <a:ea typeface="Meiryo" charset="-128"/>
                <a:cs typeface="Meiryo" charset="-128"/>
              </a:rPr>
              <a:t>特徴量</a:t>
            </a:r>
          </a:p>
        </p:txBody>
      </p:sp>
      <p:sp>
        <p:nvSpPr>
          <p:cNvPr id="66" name="テキスト ボックス 65"/>
          <p:cNvSpPr txBox="1"/>
          <p:nvPr/>
        </p:nvSpPr>
        <p:spPr>
          <a:xfrm>
            <a:off x="3858302" y="919751"/>
            <a:ext cx="1415772" cy="338554"/>
          </a:xfrm>
          <a:prstGeom prst="rect">
            <a:avLst/>
          </a:prstGeom>
          <a:noFill/>
        </p:spPr>
        <p:txBody>
          <a:bodyPr wrap="none" rtlCol="0">
            <a:spAutoFit/>
          </a:bodyPr>
          <a:lstStyle/>
          <a:p>
            <a:pPr algn="ctr"/>
            <a:r>
              <a:rPr kumimoji="1" lang="ja-JP" altLang="en-US" sz="1600" b="1" dirty="0">
                <a:solidFill>
                  <a:schemeClr val="accent6">
                    <a:lumMod val="50000"/>
                  </a:schemeClr>
                </a:solidFill>
                <a:latin typeface="Meiryo" charset="-128"/>
                <a:ea typeface="Meiryo" charset="-128"/>
                <a:cs typeface="Meiryo" charset="-128"/>
              </a:rPr>
              <a:t>未知のデータ</a:t>
            </a:r>
          </a:p>
        </p:txBody>
      </p:sp>
      <p:sp>
        <p:nvSpPr>
          <p:cNvPr id="77" name="角丸四角形 76"/>
          <p:cNvSpPr/>
          <p:nvPr/>
        </p:nvSpPr>
        <p:spPr>
          <a:xfrm>
            <a:off x="4800600" y="1994481"/>
            <a:ext cx="410705" cy="338899"/>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角丸四角形 77"/>
          <p:cNvSpPr/>
          <p:nvPr/>
        </p:nvSpPr>
        <p:spPr>
          <a:xfrm>
            <a:off x="4908549" y="1155332"/>
            <a:ext cx="836909" cy="663732"/>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角丸四角形 78"/>
          <p:cNvSpPr/>
          <p:nvPr/>
        </p:nvSpPr>
        <p:spPr>
          <a:xfrm>
            <a:off x="4316278" y="2271768"/>
            <a:ext cx="484322" cy="375975"/>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下矢印 83"/>
          <p:cNvSpPr/>
          <p:nvPr/>
        </p:nvSpPr>
        <p:spPr>
          <a:xfrm>
            <a:off x="4176825" y="2801467"/>
            <a:ext cx="813662" cy="309993"/>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6069552" y="1327082"/>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耳</a:t>
            </a:r>
          </a:p>
        </p:txBody>
      </p:sp>
      <p:sp>
        <p:nvSpPr>
          <p:cNvPr id="30" name="テキスト ボックス 29"/>
          <p:cNvSpPr txBox="1"/>
          <p:nvPr/>
        </p:nvSpPr>
        <p:spPr>
          <a:xfrm>
            <a:off x="6055766" y="1809613"/>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目</a:t>
            </a:r>
          </a:p>
        </p:txBody>
      </p:sp>
      <p:sp>
        <p:nvSpPr>
          <p:cNvPr id="31" name="テキスト ボックス 30"/>
          <p:cNvSpPr txBox="1"/>
          <p:nvPr/>
        </p:nvSpPr>
        <p:spPr>
          <a:xfrm>
            <a:off x="6069552" y="2336741"/>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口</a:t>
            </a:r>
          </a:p>
        </p:txBody>
      </p:sp>
      <p:cxnSp>
        <p:nvCxnSpPr>
          <p:cNvPr id="32" name="直線コネクタ 31"/>
          <p:cNvCxnSpPr>
            <a:stCxn id="78" idx="3"/>
            <a:endCxn id="29" idx="1"/>
          </p:cNvCxnSpPr>
          <p:nvPr/>
        </p:nvCxnSpPr>
        <p:spPr>
          <a:xfrm>
            <a:off x="5745458" y="1487198"/>
            <a:ext cx="324094" cy="70717"/>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77" idx="3"/>
            <a:endCxn id="30" idx="1"/>
          </p:cNvCxnSpPr>
          <p:nvPr/>
        </p:nvCxnSpPr>
        <p:spPr>
          <a:xfrm flipV="1">
            <a:off x="5211305" y="2040446"/>
            <a:ext cx="844461" cy="12348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a:stCxn id="79" idx="3"/>
            <a:endCxn id="31" idx="1"/>
          </p:cNvCxnSpPr>
          <p:nvPr/>
        </p:nvCxnSpPr>
        <p:spPr>
          <a:xfrm>
            <a:off x="4800600" y="2459756"/>
            <a:ext cx="1268952" cy="107818"/>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79789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design_img_f_1133791_s.png"/>
          <p:cNvPicPr>
            <a:picLocks noChangeAspect="1"/>
          </p:cNvPicPr>
          <p:nvPr/>
        </p:nvPicPr>
        <p:blipFill>
          <a:blip r:embed="rId2" cstate="screen">
            <a:alphaModFix amt="70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3187424" y="3879104"/>
            <a:ext cx="2769152" cy="2164044"/>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p:txBody>
          <a:bodyPr/>
          <a:lstStyle/>
          <a:p>
            <a:r>
              <a:rPr kumimoji="1" lang="ja-JP" altLang="en-US" dirty="0"/>
              <a:t>なぜいま人工知能なのか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113</a:t>
            </a:fld>
            <a:endParaRPr kumimoji="1" lang="ja-JP" altLang="en-US"/>
          </a:p>
        </p:txBody>
      </p:sp>
      <p:pic>
        <p:nvPicPr>
          <p:cNvPr id="10" name="図 9" descr="imgres.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91600" y="5952886"/>
            <a:ext cx="473555" cy="325023"/>
          </a:xfrm>
          <a:prstGeom prst="rect">
            <a:avLst/>
          </a:prstGeom>
        </p:spPr>
      </p:pic>
      <p:grpSp>
        <p:nvGrpSpPr>
          <p:cNvPr id="11" name="図形グループ 10"/>
          <p:cNvGrpSpPr/>
          <p:nvPr/>
        </p:nvGrpSpPr>
        <p:grpSpPr>
          <a:xfrm>
            <a:off x="1372428" y="5904177"/>
            <a:ext cx="150831" cy="353086"/>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13"/>
          <p:cNvGrpSpPr/>
          <p:nvPr/>
        </p:nvGrpSpPr>
        <p:grpSpPr>
          <a:xfrm>
            <a:off x="977259" y="5877231"/>
            <a:ext cx="332159" cy="403970"/>
            <a:chOff x="921147" y="2673903"/>
            <a:chExt cx="2035043" cy="2195257"/>
          </a:xfrm>
        </p:grpSpPr>
        <p:sp>
          <p:nvSpPr>
            <p:cNvPr id="15" name="台形 14"/>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 name="図形グループ 16"/>
            <p:cNvGrpSpPr/>
            <p:nvPr/>
          </p:nvGrpSpPr>
          <p:grpSpPr>
            <a:xfrm rot="18523230">
              <a:off x="289583" y="3305467"/>
              <a:ext cx="1602719" cy="339591"/>
              <a:chOff x="1084045" y="2295821"/>
              <a:chExt cx="1399064" cy="288032"/>
            </a:xfrm>
          </p:grpSpPr>
          <p:grpSp>
            <p:nvGrpSpPr>
              <p:cNvPr id="22" name="図形グループ 21"/>
              <p:cNvGrpSpPr/>
              <p:nvPr/>
            </p:nvGrpSpPr>
            <p:grpSpPr>
              <a:xfrm>
                <a:off x="1084045" y="2295821"/>
                <a:ext cx="1399064" cy="288032"/>
                <a:chOff x="531457" y="2456892"/>
                <a:chExt cx="1399064" cy="288032"/>
              </a:xfrm>
            </p:grpSpPr>
            <p:sp>
              <p:nvSpPr>
                <p:cNvPr id="24" name="正方形/長方形 23"/>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 name="円/楕円 22"/>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円/楕円 17"/>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台形 20"/>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 name="図形グループ 29"/>
          <p:cNvGrpSpPr/>
          <p:nvPr/>
        </p:nvGrpSpPr>
        <p:grpSpPr>
          <a:xfrm>
            <a:off x="2981173" y="5826998"/>
            <a:ext cx="407275" cy="377525"/>
            <a:chOff x="-62676" y="3965594"/>
            <a:chExt cx="679541" cy="593816"/>
          </a:xfrm>
        </p:grpSpPr>
        <p:sp>
          <p:nvSpPr>
            <p:cNvPr id="31" name="角丸四角形 30"/>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33" name="図形グループ 32"/>
          <p:cNvGrpSpPr/>
          <p:nvPr/>
        </p:nvGrpSpPr>
        <p:grpSpPr>
          <a:xfrm>
            <a:off x="3309745" y="5927944"/>
            <a:ext cx="204548" cy="349965"/>
            <a:chOff x="1140657" y="4229811"/>
            <a:chExt cx="341289" cy="550466"/>
          </a:xfrm>
        </p:grpSpPr>
        <p:sp>
          <p:nvSpPr>
            <p:cNvPr id="34" name="角丸四角形 3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25"/>
          <p:cNvGrpSpPr/>
          <p:nvPr/>
        </p:nvGrpSpPr>
        <p:grpSpPr>
          <a:xfrm>
            <a:off x="3578382" y="5885881"/>
            <a:ext cx="125894" cy="372746"/>
            <a:chOff x="5118100" y="4941610"/>
            <a:chExt cx="190500" cy="405090"/>
          </a:xfrm>
        </p:grpSpPr>
        <p:sp>
          <p:nvSpPr>
            <p:cNvPr id="27" name="正方形/長方形 2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6" name="図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15778" y="5913324"/>
            <a:ext cx="372541" cy="372541"/>
          </a:xfrm>
          <a:prstGeom prst="rect">
            <a:avLst/>
          </a:prstGeom>
        </p:spPr>
      </p:pic>
      <p:pic>
        <p:nvPicPr>
          <p:cNvPr id="37" name="図 3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7771" y="5924295"/>
            <a:ext cx="334332" cy="334332"/>
          </a:xfrm>
          <a:prstGeom prst="rect">
            <a:avLst/>
          </a:prstGeom>
        </p:spPr>
      </p:pic>
      <p:pic>
        <p:nvPicPr>
          <p:cNvPr id="38" name="図 3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04679" y="5925971"/>
            <a:ext cx="443541" cy="332656"/>
          </a:xfrm>
          <a:prstGeom prst="rect">
            <a:avLst/>
          </a:prstGeom>
        </p:spPr>
      </p:pic>
      <p:pic>
        <p:nvPicPr>
          <p:cNvPr id="40" name="図 3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51235" y="5777814"/>
            <a:ext cx="739257" cy="591789"/>
          </a:xfrm>
          <a:prstGeom prst="rect">
            <a:avLst/>
          </a:prstGeom>
        </p:spPr>
      </p:pic>
      <p:sp>
        <p:nvSpPr>
          <p:cNvPr id="47" name="テキスト ボックス 46"/>
          <p:cNvSpPr txBox="1"/>
          <p:nvPr/>
        </p:nvSpPr>
        <p:spPr>
          <a:xfrm>
            <a:off x="1237178" y="6344817"/>
            <a:ext cx="433388" cy="276999"/>
          </a:xfrm>
          <a:prstGeom prst="rect">
            <a:avLst/>
          </a:prstGeom>
          <a:noFill/>
        </p:spPr>
        <p:txBody>
          <a:bodyPr wrap="none" rtlCol="0">
            <a:spAutoFit/>
          </a:bodyPr>
          <a:lstStyle/>
          <a:p>
            <a:pPr algn="ctr"/>
            <a:r>
              <a:rPr lang="en-US" altLang="ja-JP" sz="1200" dirty="0" err="1">
                <a:latin typeface="Meiryo" charset="-128"/>
                <a:ea typeface="Meiryo" charset="-128"/>
                <a:cs typeface="Meiryo" charset="-128"/>
              </a:rPr>
              <a:t>IoT</a:t>
            </a:r>
            <a:endParaRPr kumimoji="1" lang="ja-JP" altLang="en-US" sz="1200" dirty="0">
              <a:latin typeface="Meiryo" charset="-128"/>
              <a:ea typeface="Meiryo" charset="-128"/>
              <a:cs typeface="Meiryo" charset="-128"/>
            </a:endParaRPr>
          </a:p>
        </p:txBody>
      </p:sp>
      <p:sp>
        <p:nvSpPr>
          <p:cNvPr id="48" name="テキスト ボックス 47"/>
          <p:cNvSpPr txBox="1"/>
          <p:nvPr/>
        </p:nvSpPr>
        <p:spPr>
          <a:xfrm>
            <a:off x="2400308" y="6336517"/>
            <a:ext cx="1944216"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モバイル・ウェアラブル</a:t>
            </a:r>
            <a:endParaRPr kumimoji="1" lang="ja-JP" altLang="en-US" sz="1200" dirty="0">
              <a:latin typeface="Meiryo" charset="-128"/>
              <a:ea typeface="Meiryo" charset="-128"/>
              <a:cs typeface="Meiryo" charset="-128"/>
            </a:endParaRPr>
          </a:p>
        </p:txBody>
      </p:sp>
      <p:sp>
        <p:nvSpPr>
          <p:cNvPr id="49" name="テキスト ボックス 48"/>
          <p:cNvSpPr txBox="1"/>
          <p:nvPr/>
        </p:nvSpPr>
        <p:spPr>
          <a:xfrm>
            <a:off x="4864674" y="6325535"/>
            <a:ext cx="1723550"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ソーシャル・メディア</a:t>
            </a:r>
            <a:endParaRPr kumimoji="1" lang="ja-JP" altLang="en-US" sz="1200" dirty="0">
              <a:latin typeface="Meiryo" charset="-128"/>
              <a:ea typeface="Meiryo" charset="-128"/>
              <a:cs typeface="Meiryo" charset="-128"/>
            </a:endParaRPr>
          </a:p>
        </p:txBody>
      </p:sp>
      <p:sp>
        <p:nvSpPr>
          <p:cNvPr id="50" name="テキスト ボックス 49"/>
          <p:cNvSpPr txBox="1"/>
          <p:nvPr/>
        </p:nvSpPr>
        <p:spPr>
          <a:xfrm>
            <a:off x="7038348" y="6326015"/>
            <a:ext cx="1107997" cy="276999"/>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ウェブサイト</a:t>
            </a:r>
          </a:p>
        </p:txBody>
      </p:sp>
      <p:cxnSp>
        <p:nvCxnSpPr>
          <p:cNvPr id="56" name="曲線コネクタ 55"/>
          <p:cNvCxnSpPr>
            <a:endCxn id="6" idx="3"/>
          </p:cNvCxnSpPr>
          <p:nvPr/>
        </p:nvCxnSpPr>
        <p:spPr>
          <a:xfrm flipV="1">
            <a:off x="1523259" y="4134855"/>
            <a:ext cx="3050719" cy="1642960"/>
          </a:xfrm>
          <a:prstGeom prst="curvedConnector2">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曲線コネクタ 59"/>
          <p:cNvCxnSpPr>
            <a:endCxn id="6" idx="3"/>
          </p:cNvCxnSpPr>
          <p:nvPr/>
        </p:nvCxnSpPr>
        <p:spPr>
          <a:xfrm rot="5400000" flipH="1" flipV="1">
            <a:off x="3130086" y="4411605"/>
            <a:ext cx="1720641" cy="1167143"/>
          </a:xfrm>
          <a:prstGeom prst="curvedConnector3">
            <a:avLst>
              <a:gd name="adj1" fmla="val 23607"/>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曲線コネクタ 64"/>
          <p:cNvCxnSpPr>
            <a:endCxn id="6" idx="3"/>
          </p:cNvCxnSpPr>
          <p:nvPr/>
        </p:nvCxnSpPr>
        <p:spPr>
          <a:xfrm rot="16200000" flipV="1">
            <a:off x="4269823" y="4439010"/>
            <a:ext cx="1769322" cy="1161012"/>
          </a:xfrm>
          <a:prstGeom prst="curvedConnector3">
            <a:avLst>
              <a:gd name="adj1" fmla="val 25027"/>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 name="曲線コネクタ 68"/>
          <p:cNvCxnSpPr>
            <a:endCxn id="6" idx="3"/>
          </p:cNvCxnSpPr>
          <p:nvPr/>
        </p:nvCxnSpPr>
        <p:spPr>
          <a:xfrm rot="10800000">
            <a:off x="4573978" y="4134855"/>
            <a:ext cx="2950350" cy="1626476"/>
          </a:xfrm>
          <a:prstGeom prst="curvedConnector2">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3598958" y="4810313"/>
            <a:ext cx="1980029" cy="400110"/>
          </a:xfrm>
          <a:prstGeom prst="rect">
            <a:avLst/>
          </a:prstGeom>
          <a:noFill/>
        </p:spPr>
        <p:txBody>
          <a:bodyPr wrap="none" rtlCol="0">
            <a:spAutoFit/>
          </a:bodyPr>
          <a:lstStyle/>
          <a:p>
            <a:r>
              <a:rPr lang="ja-JP" altLang="en-US" sz="2000" b="1">
                <a:solidFill>
                  <a:schemeClr val="bg1"/>
                </a:solidFill>
                <a:latin typeface="Meiryo" charset="-128"/>
                <a:ea typeface="Meiryo" charset="-128"/>
                <a:cs typeface="Meiryo" charset="-128"/>
              </a:rPr>
              <a:t>インターネット</a:t>
            </a:r>
            <a:endParaRPr kumimoji="1" lang="ja-JP" altLang="en-US" sz="2000" b="1" dirty="0">
              <a:solidFill>
                <a:schemeClr val="bg1"/>
              </a:solidFill>
              <a:latin typeface="Meiryo" charset="-128"/>
              <a:ea typeface="Meiryo" charset="-128"/>
              <a:cs typeface="Meiryo" charset="-128"/>
            </a:endParaRPr>
          </a:p>
        </p:txBody>
      </p:sp>
      <p:sp>
        <p:nvSpPr>
          <p:cNvPr id="80" name="三角形 79"/>
          <p:cNvSpPr/>
          <p:nvPr/>
        </p:nvSpPr>
        <p:spPr>
          <a:xfrm flipV="1">
            <a:off x="611558" y="1447650"/>
            <a:ext cx="7920882" cy="1626475"/>
          </a:xfrm>
          <a:prstGeom prst="triangle">
            <a:avLst>
              <a:gd name="adj" fmla="val 49923"/>
            </a:avLst>
          </a:prstGeom>
          <a:gradFill flip="none" rotWithShape="1">
            <a:gsLst>
              <a:gs pos="0">
                <a:srgbClr val="0070C0"/>
              </a:gs>
              <a:gs pos="100000">
                <a:schemeClr val="accent3">
                  <a:lumMod val="20000"/>
                  <a:lumOff val="80000"/>
                </a:schemeClr>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5343615" y="1772815"/>
            <a:ext cx="3188825" cy="208823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611560" y="1771484"/>
            <a:ext cx="3188825" cy="208823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descr="11105b75.jpg"/>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3247" y="2164241"/>
            <a:ext cx="1591052" cy="1376075"/>
          </a:xfrm>
          <a:prstGeom prst="rect">
            <a:avLst/>
          </a:prstGeom>
        </p:spPr>
      </p:pic>
      <p:pic>
        <p:nvPicPr>
          <p:cNvPr id="4" name="図 3" descr="brain-illustration-1940x900_35269.jpg"/>
          <p:cNvPicPr>
            <a:picLocks noChangeAspect="1"/>
          </p:cNvPicPr>
          <p:nvPr/>
        </p:nvPicPr>
        <p:blipFill>
          <a:blip r:embed="rId12"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1672546" y="2259806"/>
            <a:ext cx="2258582" cy="1220848"/>
          </a:xfrm>
          <a:prstGeom prst="rect">
            <a:avLst/>
          </a:prstGeom>
        </p:spPr>
      </p:pic>
      <p:pic>
        <p:nvPicPr>
          <p:cNvPr id="7" name="図 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13598" y="2279270"/>
            <a:ext cx="2060214" cy="776802"/>
          </a:xfrm>
          <a:prstGeom prst="rect">
            <a:avLst/>
          </a:prstGeom>
        </p:spPr>
      </p:pic>
      <p:pic>
        <p:nvPicPr>
          <p:cNvPr id="8" name="図 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166694" y="2347188"/>
            <a:ext cx="1163756" cy="936824"/>
          </a:xfrm>
          <a:prstGeom prst="rect">
            <a:avLst/>
          </a:prstGeom>
        </p:spPr>
      </p:pic>
      <p:sp>
        <p:nvSpPr>
          <p:cNvPr id="41" name="テキスト ボックス 40"/>
          <p:cNvSpPr txBox="1"/>
          <p:nvPr/>
        </p:nvSpPr>
        <p:spPr>
          <a:xfrm>
            <a:off x="1315192" y="1916798"/>
            <a:ext cx="1723549" cy="400110"/>
          </a:xfrm>
          <a:prstGeom prst="rect">
            <a:avLst/>
          </a:prstGeom>
          <a:noFill/>
        </p:spPr>
        <p:txBody>
          <a:bodyPr wrap="none" rtlCol="0">
            <a:spAutoFit/>
          </a:bodyPr>
          <a:lstStyle/>
          <a:p>
            <a:r>
              <a:rPr lang="ja-JP" altLang="en-US" sz="2000" b="1">
                <a:solidFill>
                  <a:schemeClr val="bg1"/>
                </a:solidFill>
                <a:latin typeface="Meiryo" charset="-128"/>
                <a:ea typeface="Meiryo" charset="-128"/>
                <a:cs typeface="Meiryo" charset="-128"/>
              </a:rPr>
              <a:t>アルゴリズム</a:t>
            </a:r>
            <a:endParaRPr kumimoji="1" lang="ja-JP" altLang="en-US" sz="2000" b="1" dirty="0">
              <a:solidFill>
                <a:schemeClr val="bg1"/>
              </a:solidFill>
              <a:latin typeface="Meiryo" charset="-128"/>
              <a:ea typeface="Meiryo" charset="-128"/>
              <a:cs typeface="Meiryo" charset="-128"/>
            </a:endParaRPr>
          </a:p>
        </p:txBody>
      </p:sp>
      <p:sp>
        <p:nvSpPr>
          <p:cNvPr id="42" name="テキスト ボックス 41"/>
          <p:cNvSpPr txBox="1"/>
          <p:nvPr/>
        </p:nvSpPr>
        <p:spPr>
          <a:xfrm>
            <a:off x="5813598" y="1863451"/>
            <a:ext cx="2324675" cy="400110"/>
          </a:xfrm>
          <a:prstGeom prst="rect">
            <a:avLst/>
          </a:prstGeom>
          <a:noFill/>
        </p:spPr>
        <p:txBody>
          <a:bodyPr wrap="none" rtlCol="0">
            <a:spAutoFit/>
          </a:bodyPr>
          <a:lstStyle/>
          <a:p>
            <a:r>
              <a:rPr lang="en-US" altLang="ja-JP" sz="2000" b="1" dirty="0">
                <a:solidFill>
                  <a:schemeClr val="bg1"/>
                </a:solidFill>
                <a:latin typeface="Meiryo" charset="-128"/>
                <a:ea typeface="Meiryo" charset="-128"/>
                <a:cs typeface="Meiryo" charset="-128"/>
              </a:rPr>
              <a:t>GPU</a:t>
            </a:r>
            <a:r>
              <a:rPr lang="ja-JP" altLang="en-US" sz="800" b="1" dirty="0">
                <a:solidFill>
                  <a:schemeClr val="bg1"/>
                </a:solidFill>
                <a:latin typeface="Meiryo" charset="-128"/>
                <a:ea typeface="Meiryo" charset="-128"/>
                <a:cs typeface="Meiryo" charset="-128"/>
              </a:rPr>
              <a:t>（</a:t>
            </a:r>
            <a:r>
              <a:rPr lang="en-US" altLang="ja-JP" sz="800" b="1" dirty="0">
                <a:solidFill>
                  <a:schemeClr val="bg1"/>
                </a:solidFill>
                <a:latin typeface="Meiryo" charset="-128"/>
                <a:ea typeface="Meiryo" charset="-128"/>
                <a:cs typeface="Meiryo" charset="-128"/>
              </a:rPr>
              <a:t>Graphics Processing Unit</a:t>
            </a:r>
            <a:r>
              <a:rPr lang="ja-JP" altLang="en-US" sz="800" b="1" dirty="0">
                <a:solidFill>
                  <a:schemeClr val="bg1"/>
                </a:solidFill>
                <a:latin typeface="Meiryo" charset="-128"/>
                <a:ea typeface="Meiryo" charset="-128"/>
                <a:cs typeface="Meiryo" charset="-128"/>
              </a:rPr>
              <a:t>）</a:t>
            </a:r>
            <a:endParaRPr kumimoji="1" lang="ja-JP" altLang="en-US" sz="800" b="1" dirty="0">
              <a:solidFill>
                <a:schemeClr val="bg1"/>
              </a:solidFill>
              <a:latin typeface="Meiryo" charset="-128"/>
              <a:ea typeface="Meiryo" charset="-128"/>
              <a:cs typeface="Meiryo" charset="-128"/>
            </a:endParaRPr>
          </a:p>
        </p:txBody>
      </p:sp>
      <p:sp>
        <p:nvSpPr>
          <p:cNvPr id="43" name="テキスト ボックス 42"/>
          <p:cNvSpPr txBox="1"/>
          <p:nvPr/>
        </p:nvSpPr>
        <p:spPr>
          <a:xfrm>
            <a:off x="1220623" y="3437684"/>
            <a:ext cx="1877437"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脳科学の研究成果を反映</a:t>
            </a:r>
          </a:p>
        </p:txBody>
      </p:sp>
      <p:sp>
        <p:nvSpPr>
          <p:cNvPr id="44" name="テキスト ボックス 43"/>
          <p:cNvSpPr txBox="1"/>
          <p:nvPr/>
        </p:nvSpPr>
        <p:spPr>
          <a:xfrm>
            <a:off x="6014433" y="3444995"/>
            <a:ext cx="2185214"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高速・並列・大規模計算能力</a:t>
            </a:r>
          </a:p>
        </p:txBody>
      </p:sp>
      <p:sp>
        <p:nvSpPr>
          <p:cNvPr id="78" name="正方形/長方形 77"/>
          <p:cNvSpPr/>
          <p:nvPr/>
        </p:nvSpPr>
        <p:spPr>
          <a:xfrm>
            <a:off x="611559" y="861914"/>
            <a:ext cx="7920881" cy="5901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a:solidFill>
                  <a:srgbClr val="0432FF"/>
                </a:solidFill>
                <a:latin typeface="Meiryo" charset="-128"/>
                <a:ea typeface="Meiryo" charset="-128"/>
                <a:cs typeface="Meiryo" charset="-128"/>
              </a:rPr>
              <a:t>人工知能</a:t>
            </a:r>
            <a:r>
              <a:rPr lang="ja-JP" altLang="en-US" sz="2400" dirty="0">
                <a:solidFill>
                  <a:srgbClr val="0432FF"/>
                </a:solidFill>
                <a:latin typeface="Meiryo" charset="-128"/>
                <a:ea typeface="Meiryo" charset="-128"/>
                <a:cs typeface="Meiryo" charset="-128"/>
              </a:rPr>
              <a:t>（</a:t>
            </a:r>
            <a:r>
              <a:rPr lang="en-US" altLang="ja-JP" sz="2400" dirty="0">
                <a:solidFill>
                  <a:srgbClr val="0432FF"/>
                </a:solidFill>
                <a:latin typeface="Meiryo" charset="-128"/>
                <a:ea typeface="Meiryo" charset="-128"/>
                <a:cs typeface="Meiryo" charset="-128"/>
              </a:rPr>
              <a:t>Artificial Intelligence</a:t>
            </a:r>
            <a:r>
              <a:rPr lang="ja-JP" altLang="en-US" sz="2400" dirty="0">
                <a:solidFill>
                  <a:srgbClr val="0432FF"/>
                </a:solidFill>
                <a:latin typeface="Meiryo" charset="-128"/>
                <a:ea typeface="Meiryo" charset="-128"/>
                <a:cs typeface="Meiryo" charset="-128"/>
              </a:rPr>
              <a:t>）</a:t>
            </a:r>
          </a:p>
        </p:txBody>
      </p:sp>
      <p:sp>
        <p:nvSpPr>
          <p:cNvPr id="6" name="円柱 5"/>
          <p:cNvSpPr/>
          <p:nvPr/>
        </p:nvSpPr>
        <p:spPr>
          <a:xfrm>
            <a:off x="3379788" y="3074128"/>
            <a:ext cx="2388379" cy="1060727"/>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ビッグデータ</a:t>
            </a:r>
            <a:endParaRPr kumimoji="1" lang="ja-JP" altLang="en-US" sz="2000" b="1"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879864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人工知能・機械学習・ディープラーニングの関係</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114</a:t>
            </a:fld>
            <a:endParaRPr kumimoji="1" lang="ja-JP" altLang="en-US"/>
          </a:p>
        </p:txBody>
      </p:sp>
      <p:sp>
        <p:nvSpPr>
          <p:cNvPr id="4" name="正方形/長方形 3"/>
          <p:cNvSpPr/>
          <p:nvPr/>
        </p:nvSpPr>
        <p:spPr>
          <a:xfrm>
            <a:off x="629562" y="1124744"/>
            <a:ext cx="7902878" cy="446449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275856" y="1993147"/>
            <a:ext cx="5256584" cy="35960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922150" y="2852936"/>
            <a:ext cx="2610290" cy="27363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29562"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1950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8" name="正方形/長方形 7"/>
          <p:cNvSpPr/>
          <p:nvPr/>
        </p:nvSpPr>
        <p:spPr>
          <a:xfrm>
            <a:off x="1511660"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1960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9" name="正方形/長方形 8"/>
          <p:cNvSpPr/>
          <p:nvPr/>
        </p:nvSpPr>
        <p:spPr>
          <a:xfrm>
            <a:off x="2393758"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1970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0" name="正方形/長方形 9"/>
          <p:cNvSpPr/>
          <p:nvPr/>
        </p:nvSpPr>
        <p:spPr>
          <a:xfrm>
            <a:off x="3275856"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1980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1" name="正方形/長方形 10"/>
          <p:cNvSpPr/>
          <p:nvPr/>
        </p:nvSpPr>
        <p:spPr>
          <a:xfrm>
            <a:off x="4157954"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1990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2" name="正方形/長方形 11"/>
          <p:cNvSpPr/>
          <p:nvPr/>
        </p:nvSpPr>
        <p:spPr>
          <a:xfrm>
            <a:off x="5040052"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2000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4" name="ホームベース 13"/>
          <p:cNvSpPr/>
          <p:nvPr/>
        </p:nvSpPr>
        <p:spPr>
          <a:xfrm>
            <a:off x="5922150" y="5733256"/>
            <a:ext cx="2610290" cy="432048"/>
          </a:xfrm>
          <a:prstGeom prst="homePlate">
            <a:avLst/>
          </a:prstGeom>
          <a:solidFill>
            <a:srgbClr val="0432FF"/>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dirty="0">
                <a:solidFill>
                  <a:srgbClr val="FFFFFF"/>
                </a:solidFill>
                <a:latin typeface="Arial Rounded MT Bold" charset="0"/>
                <a:ea typeface="Arial Rounded MT Bold" charset="0"/>
                <a:cs typeface="Arial Rounded MT Bold" charset="0"/>
              </a:rPr>
              <a:t>2010</a:t>
            </a:r>
            <a:r>
              <a:rPr kumimoji="1" lang="ja-JP" altLang="en-US" sz="1400" dirty="0">
                <a:solidFill>
                  <a:srgbClr val="FFFFFF"/>
                </a:solidFill>
                <a:latin typeface="HGSoeiKakugothicUB" charset="-128"/>
                <a:ea typeface="HGSoeiKakugothicUB" charset="-128"/>
                <a:cs typeface="HGSoeiKakugothicUB" charset="-128"/>
              </a:rPr>
              <a:t>年代</a:t>
            </a:r>
          </a:p>
        </p:txBody>
      </p:sp>
      <p:sp>
        <p:nvSpPr>
          <p:cNvPr id="15" name="テキスト ボックス 14"/>
          <p:cNvSpPr txBox="1"/>
          <p:nvPr/>
        </p:nvSpPr>
        <p:spPr>
          <a:xfrm>
            <a:off x="758527" y="1340768"/>
            <a:ext cx="1596912" cy="52322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人工知能</a:t>
            </a:r>
            <a:endParaRPr kumimoji="1" lang="en-US" altLang="ja-JP" sz="1200" b="1" dirty="0">
              <a:solidFill>
                <a:schemeClr val="bg1"/>
              </a:solidFill>
              <a:latin typeface="Meiryo" charset="-128"/>
              <a:ea typeface="Meiryo" charset="-128"/>
              <a:cs typeface="Meiryo" charset="-128"/>
            </a:endParaRPr>
          </a:p>
          <a:p>
            <a:r>
              <a:rPr kumimoji="1" lang="en-US" altLang="ja-JP" sz="1000" b="1" dirty="0">
                <a:solidFill>
                  <a:schemeClr val="bg1"/>
                </a:solidFill>
                <a:latin typeface="Meiryo" charset="-128"/>
                <a:ea typeface="Meiryo" charset="-128"/>
                <a:cs typeface="Meiryo" charset="-128"/>
              </a:rPr>
              <a:t>Artificial Intelligence</a:t>
            </a:r>
            <a:endParaRPr kumimoji="1" lang="ja-JP" altLang="en-US" sz="1000" b="1" dirty="0">
              <a:solidFill>
                <a:schemeClr val="bg1"/>
              </a:solidFill>
              <a:latin typeface="Meiryo" charset="-128"/>
              <a:ea typeface="Meiryo" charset="-128"/>
              <a:cs typeface="Meiryo" charset="-128"/>
            </a:endParaRPr>
          </a:p>
        </p:txBody>
      </p:sp>
      <p:sp>
        <p:nvSpPr>
          <p:cNvPr id="16" name="テキスト ボックス 15"/>
          <p:cNvSpPr txBox="1"/>
          <p:nvPr/>
        </p:nvSpPr>
        <p:spPr>
          <a:xfrm>
            <a:off x="3393141" y="2204864"/>
            <a:ext cx="1382110" cy="52322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機械学習</a:t>
            </a:r>
            <a:endParaRPr lang="en-US" altLang="ja-JP" sz="1200" b="1" dirty="0">
              <a:solidFill>
                <a:schemeClr val="bg1"/>
              </a:solidFill>
              <a:latin typeface="Meiryo" charset="-128"/>
              <a:ea typeface="Meiryo" charset="-128"/>
              <a:cs typeface="Meiryo" charset="-128"/>
            </a:endParaRPr>
          </a:p>
          <a:p>
            <a:r>
              <a:rPr kumimoji="1" lang="en-US" altLang="ja-JP" sz="1000" b="1" dirty="0">
                <a:solidFill>
                  <a:schemeClr val="bg1"/>
                </a:solidFill>
                <a:latin typeface="Meiryo" charset="-128"/>
                <a:ea typeface="Meiryo" charset="-128"/>
                <a:cs typeface="Meiryo" charset="-128"/>
              </a:rPr>
              <a:t>Machine Learning</a:t>
            </a:r>
            <a:endParaRPr kumimoji="1" lang="ja-JP" altLang="en-US" sz="1000" b="1" dirty="0">
              <a:solidFill>
                <a:schemeClr val="bg1"/>
              </a:solidFill>
              <a:latin typeface="Meiryo" charset="-128"/>
              <a:ea typeface="Meiryo" charset="-128"/>
              <a:cs typeface="Meiryo" charset="-128"/>
            </a:endParaRPr>
          </a:p>
        </p:txBody>
      </p:sp>
      <p:sp>
        <p:nvSpPr>
          <p:cNvPr id="17" name="テキスト ボックス 16"/>
          <p:cNvSpPr txBox="1"/>
          <p:nvPr/>
        </p:nvSpPr>
        <p:spPr>
          <a:xfrm>
            <a:off x="6141437" y="3068960"/>
            <a:ext cx="1168910" cy="523220"/>
          </a:xfrm>
          <a:prstGeom prst="rect">
            <a:avLst/>
          </a:prstGeom>
          <a:noFill/>
        </p:spPr>
        <p:txBody>
          <a:bodyPr wrap="none" rtlCol="0">
            <a:spAutoFit/>
          </a:bodyPr>
          <a:lstStyle/>
          <a:p>
            <a:r>
              <a:rPr lang="ja-JP" altLang="en-US" b="1" dirty="0">
                <a:solidFill>
                  <a:schemeClr val="bg1"/>
                </a:solidFill>
                <a:latin typeface="Meiryo" charset="-128"/>
                <a:ea typeface="Meiryo" charset="-128"/>
                <a:cs typeface="Meiryo" charset="-128"/>
              </a:rPr>
              <a:t>深層</a:t>
            </a:r>
            <a:r>
              <a:rPr kumimoji="1" lang="ja-JP" altLang="en-US" b="1" dirty="0">
                <a:solidFill>
                  <a:schemeClr val="bg1"/>
                </a:solidFill>
                <a:latin typeface="Meiryo" charset="-128"/>
                <a:ea typeface="Meiryo" charset="-128"/>
                <a:cs typeface="Meiryo" charset="-128"/>
              </a:rPr>
              <a:t>学習</a:t>
            </a:r>
            <a:endParaRPr lang="en-US" altLang="ja-JP" sz="1200" b="1" dirty="0">
              <a:solidFill>
                <a:schemeClr val="bg1"/>
              </a:solidFill>
              <a:latin typeface="Meiryo" charset="-128"/>
              <a:ea typeface="Meiryo" charset="-128"/>
              <a:cs typeface="Meiryo" charset="-128"/>
            </a:endParaRPr>
          </a:p>
          <a:p>
            <a:r>
              <a:rPr kumimoji="1" lang="en-US" altLang="ja-JP" sz="1000" b="1" dirty="0">
                <a:solidFill>
                  <a:schemeClr val="bg1"/>
                </a:solidFill>
                <a:latin typeface="Meiryo" charset="-128"/>
                <a:ea typeface="Meiryo" charset="-128"/>
                <a:cs typeface="Meiryo" charset="-128"/>
              </a:rPr>
              <a:t>Deep Learning</a:t>
            </a:r>
            <a:endParaRPr kumimoji="1" lang="ja-JP" altLang="en-US" sz="1000" b="1" dirty="0">
              <a:solidFill>
                <a:schemeClr val="bg1"/>
              </a:solidFill>
              <a:latin typeface="Meiryo" charset="-128"/>
              <a:ea typeface="Meiryo" charset="-128"/>
              <a:cs typeface="Meiryo" charset="-128"/>
            </a:endParaRPr>
          </a:p>
        </p:txBody>
      </p:sp>
      <p:sp>
        <p:nvSpPr>
          <p:cNvPr id="18" name="テキスト ボックス 17"/>
          <p:cNvSpPr txBox="1"/>
          <p:nvPr/>
        </p:nvSpPr>
        <p:spPr>
          <a:xfrm>
            <a:off x="758527" y="1851969"/>
            <a:ext cx="1723549" cy="461665"/>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人間の”知能”を機械で</a:t>
            </a:r>
            <a:endParaRPr kumimoji="1" lang="en-US" altLang="ja-JP" sz="1200" dirty="0">
              <a:solidFill>
                <a:schemeClr val="bg1"/>
              </a:solidFill>
              <a:latin typeface="Meiryo" charset="-128"/>
              <a:ea typeface="Meiryo" charset="-128"/>
              <a:cs typeface="Meiryo" charset="-128"/>
            </a:endParaRPr>
          </a:p>
          <a:p>
            <a:r>
              <a:rPr kumimoji="1" lang="ja-JP" altLang="en-US" sz="1200" dirty="0">
                <a:solidFill>
                  <a:schemeClr val="bg1"/>
                </a:solidFill>
                <a:latin typeface="Meiryo" charset="-128"/>
                <a:ea typeface="Meiryo" charset="-128"/>
                <a:cs typeface="Meiryo" charset="-128"/>
              </a:rPr>
              <a:t>人工的に再現したもの</a:t>
            </a:r>
          </a:p>
        </p:txBody>
      </p:sp>
      <p:sp>
        <p:nvSpPr>
          <p:cNvPr id="19" name="正方形/長方形 18"/>
          <p:cNvSpPr/>
          <p:nvPr/>
        </p:nvSpPr>
        <p:spPr>
          <a:xfrm>
            <a:off x="3393142" y="2734336"/>
            <a:ext cx="2411724" cy="830997"/>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人工知能の研究分野のひとつで</a:t>
            </a:r>
            <a:endParaRPr lang="en-US" altLang="ja-JP" sz="1200" dirty="0">
              <a:solidFill>
                <a:schemeClr val="bg1"/>
              </a:solidFill>
              <a:latin typeface="Meiryo" charset="-128"/>
              <a:ea typeface="Meiryo" charset="-128"/>
              <a:cs typeface="Meiryo" charset="-128"/>
            </a:endParaRPr>
          </a:p>
          <a:p>
            <a:r>
              <a:rPr lang="ja-JP" altLang="en-US" sz="1200" dirty="0">
                <a:solidFill>
                  <a:schemeClr val="bg1"/>
                </a:solidFill>
                <a:latin typeface="Meiryo" charset="-128"/>
                <a:ea typeface="Meiryo" charset="-128"/>
                <a:cs typeface="Meiryo" charset="-128"/>
              </a:rPr>
              <a:t>データを解析し、その結果から判断や予測を行うための規則性やルールを見つけ出す手法</a:t>
            </a:r>
          </a:p>
        </p:txBody>
      </p:sp>
      <p:sp>
        <p:nvSpPr>
          <p:cNvPr id="20" name="正方形/長方形 19"/>
          <p:cNvSpPr/>
          <p:nvPr/>
        </p:nvSpPr>
        <p:spPr>
          <a:xfrm>
            <a:off x="6141437" y="3637473"/>
            <a:ext cx="2376264" cy="1015663"/>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脳科学の研究成果を基盤にデータの分類や認識の基準を人間が教えなくても、データを解析することで、自ら見つけ出すことができる機械学習の手法</a:t>
            </a:r>
          </a:p>
        </p:txBody>
      </p:sp>
      <p:pic>
        <p:nvPicPr>
          <p:cNvPr id="21" name="図 20" descr="brain-illustration-1940x900_35269.jpg"/>
          <p:cNvPicPr>
            <a:picLocks noChangeAspect="1"/>
          </p:cNvPicPr>
          <p:nvPr/>
        </p:nvPicPr>
        <p:blipFill>
          <a:blip r:embed="rId3"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635744" y="4318828"/>
            <a:ext cx="2359480" cy="1177646"/>
          </a:xfrm>
          <a:prstGeom prst="rect">
            <a:avLst/>
          </a:prstGeom>
        </p:spPr>
      </p:pic>
      <p:pic>
        <p:nvPicPr>
          <p:cNvPr id="22" name="図 21" descr="11105b75.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7092" y="2436376"/>
            <a:ext cx="1674869" cy="1448567"/>
          </a:xfrm>
          <a:prstGeom prst="rect">
            <a:avLst/>
          </a:prstGeom>
        </p:spPr>
      </p:pic>
      <p:sp>
        <p:nvSpPr>
          <p:cNvPr id="23" name="右矢印 22"/>
          <p:cNvSpPr/>
          <p:nvPr/>
        </p:nvSpPr>
        <p:spPr>
          <a:xfrm rot="5400000">
            <a:off x="1592083" y="3717235"/>
            <a:ext cx="464885" cy="580899"/>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柱 23"/>
          <p:cNvSpPr/>
          <p:nvPr/>
        </p:nvSpPr>
        <p:spPr>
          <a:xfrm>
            <a:off x="3784615" y="3647393"/>
            <a:ext cx="1581484" cy="537079"/>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データ</a:t>
            </a:r>
            <a:endParaRPr kumimoji="1" lang="en-US" altLang="ja-JP" sz="1400" b="1" dirty="0">
              <a:solidFill>
                <a:srgbClr val="FFFFFF"/>
              </a:solidFill>
              <a:latin typeface="Meiryo" charset="-128"/>
              <a:ea typeface="Meiryo" charset="-128"/>
              <a:cs typeface="Meiryo" charset="-128"/>
            </a:endParaRPr>
          </a:p>
        </p:txBody>
      </p:sp>
      <p:sp>
        <p:nvSpPr>
          <p:cNvPr id="25" name="正方形/長方形 24"/>
          <p:cNvSpPr/>
          <p:nvPr/>
        </p:nvSpPr>
        <p:spPr>
          <a:xfrm>
            <a:off x="3784615" y="4405811"/>
            <a:ext cx="1570438" cy="41661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rgbClr val="FFFFFF"/>
                </a:solidFill>
                <a:latin typeface="Meiryo" charset="-128"/>
                <a:ea typeface="Meiryo" charset="-128"/>
                <a:cs typeface="Meiryo" charset="-128"/>
              </a:rPr>
              <a:t>アルゴリズム</a:t>
            </a:r>
          </a:p>
        </p:txBody>
      </p:sp>
      <p:grpSp>
        <p:nvGrpSpPr>
          <p:cNvPr id="65" name="図形グループ 64"/>
          <p:cNvGrpSpPr/>
          <p:nvPr/>
        </p:nvGrpSpPr>
        <p:grpSpPr>
          <a:xfrm>
            <a:off x="4830038" y="4688868"/>
            <a:ext cx="697233" cy="302481"/>
            <a:chOff x="6847005" y="3794192"/>
            <a:chExt cx="1068834" cy="535079"/>
          </a:xfrm>
        </p:grpSpPr>
        <p:grpSp>
          <p:nvGrpSpPr>
            <p:cNvPr id="27" name="図形グループ 26"/>
            <p:cNvGrpSpPr/>
            <p:nvPr/>
          </p:nvGrpSpPr>
          <p:grpSpPr>
            <a:xfrm>
              <a:off x="7223689" y="3794192"/>
              <a:ext cx="317500" cy="157483"/>
              <a:chOff x="6769100" y="1390650"/>
              <a:chExt cx="317500" cy="157483"/>
            </a:xfrm>
          </p:grpSpPr>
          <p:sp>
            <p:nvSpPr>
              <p:cNvPr id="28" name="正方形/長方形 2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 name="直線コネクタ 2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 name="図形グループ 30"/>
            <p:cNvGrpSpPr/>
            <p:nvPr/>
          </p:nvGrpSpPr>
          <p:grpSpPr>
            <a:xfrm>
              <a:off x="7223689" y="3987654"/>
              <a:ext cx="317500" cy="157483"/>
              <a:chOff x="6769100" y="1390650"/>
              <a:chExt cx="317500" cy="157483"/>
            </a:xfrm>
          </p:grpSpPr>
          <p:sp>
            <p:nvSpPr>
              <p:cNvPr id="32" name="正方形/長方形 3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円/楕円 3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コネクタ 3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 name="図形グループ 34"/>
            <p:cNvGrpSpPr/>
            <p:nvPr/>
          </p:nvGrpSpPr>
          <p:grpSpPr>
            <a:xfrm>
              <a:off x="7223689" y="4169247"/>
              <a:ext cx="317500" cy="157483"/>
              <a:chOff x="6769100" y="1390650"/>
              <a:chExt cx="317500" cy="157483"/>
            </a:xfrm>
          </p:grpSpPr>
          <p:sp>
            <p:nvSpPr>
              <p:cNvPr id="36" name="正方形/長方形 3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 name="直線コネクタ 3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 name="図形グループ 38"/>
            <p:cNvGrpSpPr/>
            <p:nvPr/>
          </p:nvGrpSpPr>
          <p:grpSpPr>
            <a:xfrm>
              <a:off x="7598339" y="3796733"/>
              <a:ext cx="317500" cy="157483"/>
              <a:chOff x="6769100" y="1390650"/>
              <a:chExt cx="317500" cy="157483"/>
            </a:xfrm>
          </p:grpSpPr>
          <p:sp>
            <p:nvSpPr>
              <p:cNvPr id="40" name="正方形/長方形 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 name="直線コネクタ 4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 name="図形グループ 42"/>
            <p:cNvGrpSpPr/>
            <p:nvPr/>
          </p:nvGrpSpPr>
          <p:grpSpPr>
            <a:xfrm>
              <a:off x="7598339" y="3990195"/>
              <a:ext cx="317500" cy="157483"/>
              <a:chOff x="6769100" y="1390650"/>
              <a:chExt cx="317500" cy="157483"/>
            </a:xfrm>
          </p:grpSpPr>
          <p:sp>
            <p:nvSpPr>
              <p:cNvPr id="44" name="正方形/長方形 4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コネクタ 4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46"/>
            <p:cNvGrpSpPr/>
            <p:nvPr/>
          </p:nvGrpSpPr>
          <p:grpSpPr>
            <a:xfrm>
              <a:off x="7598339" y="4171788"/>
              <a:ext cx="317500" cy="157483"/>
              <a:chOff x="6769100" y="1390650"/>
              <a:chExt cx="317500" cy="157483"/>
            </a:xfrm>
          </p:grpSpPr>
          <p:sp>
            <p:nvSpPr>
              <p:cNvPr id="48" name="正方形/長方形 4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0" name="直線コネクタ 4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51"/>
            <p:cNvGrpSpPr/>
            <p:nvPr/>
          </p:nvGrpSpPr>
          <p:grpSpPr>
            <a:xfrm>
              <a:off x="6847005" y="3794192"/>
              <a:ext cx="317500" cy="157483"/>
              <a:chOff x="6769100" y="1390650"/>
              <a:chExt cx="317500" cy="157483"/>
            </a:xfrm>
          </p:grpSpPr>
          <p:sp>
            <p:nvSpPr>
              <p:cNvPr id="53" name="正方形/長方形 5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55"/>
            <p:cNvGrpSpPr/>
            <p:nvPr/>
          </p:nvGrpSpPr>
          <p:grpSpPr>
            <a:xfrm>
              <a:off x="6847005" y="3987654"/>
              <a:ext cx="317500" cy="157483"/>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59"/>
            <p:cNvGrpSpPr/>
            <p:nvPr/>
          </p:nvGrpSpPr>
          <p:grpSpPr>
            <a:xfrm>
              <a:off x="6847005" y="4169247"/>
              <a:ext cx="317500" cy="157483"/>
              <a:chOff x="6769100" y="1390650"/>
              <a:chExt cx="317500" cy="157483"/>
            </a:xfrm>
          </p:grpSpPr>
          <p:sp>
            <p:nvSpPr>
              <p:cNvPr id="61" name="正方形/長方形 6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64" name="上矢印 63"/>
          <p:cNvSpPr/>
          <p:nvPr/>
        </p:nvSpPr>
        <p:spPr>
          <a:xfrm rot="10800000">
            <a:off x="4380085" y="4153683"/>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3795817" y="5060950"/>
            <a:ext cx="1570438" cy="41661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rgbClr val="FFFFFF"/>
                </a:solidFill>
                <a:latin typeface="Meiryo" charset="-128"/>
                <a:ea typeface="Meiryo" charset="-128"/>
                <a:cs typeface="Meiryo" charset="-128"/>
              </a:rPr>
              <a:t>規則性やルール</a:t>
            </a:r>
          </a:p>
        </p:txBody>
      </p:sp>
      <p:sp>
        <p:nvSpPr>
          <p:cNvPr id="67" name="上矢印 66"/>
          <p:cNvSpPr/>
          <p:nvPr/>
        </p:nvSpPr>
        <p:spPr>
          <a:xfrm rot="10800000">
            <a:off x="4380084" y="4798232"/>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8" name="図 6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2878" y="4765343"/>
            <a:ext cx="947445" cy="712217"/>
          </a:xfrm>
          <a:prstGeom prst="rect">
            <a:avLst/>
          </a:prstGeom>
        </p:spPr>
      </p:pic>
      <p:sp>
        <p:nvSpPr>
          <p:cNvPr id="69" name="正方形/長方形 68"/>
          <p:cNvSpPr/>
          <p:nvPr/>
        </p:nvSpPr>
        <p:spPr>
          <a:xfrm>
            <a:off x="7230914" y="4762037"/>
            <a:ext cx="1113441" cy="71552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0" name="図形グループ 69"/>
          <p:cNvGrpSpPr/>
          <p:nvPr/>
        </p:nvGrpSpPr>
        <p:grpSpPr>
          <a:xfrm>
            <a:off x="7310347" y="4790912"/>
            <a:ext cx="929451" cy="657772"/>
            <a:chOff x="4434679" y="1522802"/>
            <a:chExt cx="4147313" cy="1987721"/>
          </a:xfrm>
        </p:grpSpPr>
        <p:pic>
          <p:nvPicPr>
            <p:cNvPr id="71" name="図 70" descr="DL_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4679" y="1522802"/>
              <a:ext cx="4147313" cy="1987721"/>
            </a:xfrm>
            <a:prstGeom prst="rect">
              <a:avLst/>
            </a:prstGeom>
          </p:spPr>
        </p:pic>
        <p:sp>
          <p:nvSpPr>
            <p:cNvPr id="72" name="円/楕円 71"/>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3" name="円/楕円 72"/>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13" name="正方形/長方形 12"/>
          <p:cNvSpPr/>
          <p:nvPr/>
        </p:nvSpPr>
        <p:spPr>
          <a:xfrm>
            <a:off x="2776070" y="1336540"/>
            <a:ext cx="5717381" cy="577081"/>
          </a:xfrm>
          <a:prstGeom prst="rect">
            <a:avLst/>
          </a:prstGeom>
        </p:spPr>
        <p:txBody>
          <a:bodyPr wrap="square">
            <a:spAutoFit/>
          </a:bodyPr>
          <a:lstStyle/>
          <a:p>
            <a:pPr algn="just">
              <a:spcAft>
                <a:spcPts val="0"/>
              </a:spcAft>
            </a:pPr>
            <a:r>
              <a:rPr lang="ja-JP" altLang="ja-JP" sz="1050" kern="100">
                <a:solidFill>
                  <a:schemeClr val="bg1"/>
                </a:solidFill>
                <a:latin typeface="Meiryo" charset="-128"/>
                <a:ea typeface="Meiryo" charset="-128"/>
                <a:cs typeface="Meiryo" charset="-128"/>
              </a:rPr>
              <a:t>遺伝アルゴリズム、エキスパートシステム、音声認識、画像認識、感性処理、機械学習、ゲーム、自然言語処理、情報検索、推論、探索知識表現、データマイニング、ニューラルネット、ヒューマンインターフェース、プランニング、マルチエージェント、ロボット</a:t>
            </a:r>
            <a:endParaRPr lang="ja-JP" altLang="ja-JP" sz="1050" kern="100">
              <a:solidFill>
                <a:schemeClr val="bg1"/>
              </a:solidFill>
              <a:effectLst/>
              <a:latin typeface="Meiryo" charset="-128"/>
              <a:ea typeface="Meiryo" charset="-128"/>
              <a:cs typeface="Meiryo" charset="-128"/>
            </a:endParaRPr>
          </a:p>
        </p:txBody>
      </p:sp>
    </p:spTree>
    <p:extLst>
      <p:ext uri="{BB962C8B-B14F-4D97-AF65-F5344CB8AC3E}">
        <p14:creationId xmlns:p14="http://schemas.microsoft.com/office/powerpoint/2010/main" val="22547878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正方形/長方形 253"/>
          <p:cNvSpPr/>
          <p:nvPr/>
        </p:nvSpPr>
        <p:spPr>
          <a:xfrm>
            <a:off x="1545172" y="1254662"/>
            <a:ext cx="691040" cy="223190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5" name="正方形/長方形 254"/>
          <p:cNvSpPr/>
          <p:nvPr/>
        </p:nvSpPr>
        <p:spPr>
          <a:xfrm>
            <a:off x="2433244" y="1249082"/>
            <a:ext cx="4277512" cy="2231901"/>
          </a:xfrm>
          <a:prstGeom prst="rect">
            <a:avLst/>
          </a:prstGeom>
          <a:solidFill>
            <a:srgbClr val="FDEAD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正方形/長方形 255"/>
          <p:cNvSpPr/>
          <p:nvPr/>
        </p:nvSpPr>
        <p:spPr>
          <a:xfrm>
            <a:off x="6905296" y="1254662"/>
            <a:ext cx="691040" cy="223190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深層学習の学習と推論</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115</a:t>
            </a:fld>
            <a:endParaRPr kumimoji="1" lang="ja-JP" altLang="en-US"/>
          </a:p>
        </p:txBody>
      </p:sp>
      <p:sp>
        <p:nvSpPr>
          <p:cNvPr id="4" name="円/楕円 3"/>
          <p:cNvSpPr/>
          <p:nvPr/>
        </p:nvSpPr>
        <p:spPr>
          <a:xfrm>
            <a:off x="1763688" y="147033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1763688" y="183037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p:cNvSpPr/>
          <p:nvPr/>
        </p:nvSpPr>
        <p:spPr>
          <a:xfrm>
            <a:off x="1763688" y="21904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p:cNvSpPr/>
          <p:nvPr/>
        </p:nvSpPr>
        <p:spPr>
          <a:xfrm>
            <a:off x="1763688" y="255045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1763688" y="291049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p:cNvSpPr/>
          <p:nvPr/>
        </p:nvSpPr>
        <p:spPr>
          <a:xfrm>
            <a:off x="2627784" y="164944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p:cNvSpPr/>
          <p:nvPr/>
        </p:nvSpPr>
        <p:spPr>
          <a:xfrm>
            <a:off x="2627784" y="200948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p:cNvSpPr/>
          <p:nvPr/>
        </p:nvSpPr>
        <p:spPr>
          <a:xfrm>
            <a:off x="2627784" y="236952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p:cNvSpPr/>
          <p:nvPr/>
        </p:nvSpPr>
        <p:spPr>
          <a:xfrm>
            <a:off x="2627784" y="272956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a:stCxn id="4" idx="6"/>
            <a:endCxn id="10" idx="2"/>
          </p:cNvCxnSpPr>
          <p:nvPr/>
        </p:nvCxnSpPr>
        <p:spPr>
          <a:xfrm>
            <a:off x="2051720" y="161435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a:stCxn id="5" idx="6"/>
            <a:endCxn id="10" idx="2"/>
          </p:cNvCxnSpPr>
          <p:nvPr/>
        </p:nvCxnSpPr>
        <p:spPr>
          <a:xfrm flipV="1">
            <a:off x="2051720" y="179345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6" idx="6"/>
            <a:endCxn id="10" idx="2"/>
          </p:cNvCxnSpPr>
          <p:nvPr/>
        </p:nvCxnSpPr>
        <p:spPr>
          <a:xfrm flipV="1">
            <a:off x="2051720" y="1793456"/>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7" idx="6"/>
            <a:endCxn id="10" idx="2"/>
          </p:cNvCxnSpPr>
          <p:nvPr/>
        </p:nvCxnSpPr>
        <p:spPr>
          <a:xfrm flipV="1">
            <a:off x="2051720" y="1793456"/>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a:stCxn id="8" idx="6"/>
            <a:endCxn id="10" idx="2"/>
          </p:cNvCxnSpPr>
          <p:nvPr/>
        </p:nvCxnSpPr>
        <p:spPr>
          <a:xfrm flipV="1">
            <a:off x="2051720" y="1793456"/>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a:stCxn id="4" idx="6"/>
            <a:endCxn id="11" idx="2"/>
          </p:cNvCxnSpPr>
          <p:nvPr/>
        </p:nvCxnSpPr>
        <p:spPr>
          <a:xfrm>
            <a:off x="2051720" y="1614355"/>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4" idx="6"/>
            <a:endCxn id="13" idx="2"/>
          </p:cNvCxnSpPr>
          <p:nvPr/>
        </p:nvCxnSpPr>
        <p:spPr>
          <a:xfrm>
            <a:off x="2051720" y="1614355"/>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4" idx="6"/>
            <a:endCxn id="12" idx="2"/>
          </p:cNvCxnSpPr>
          <p:nvPr/>
        </p:nvCxnSpPr>
        <p:spPr>
          <a:xfrm>
            <a:off x="2051720" y="1614355"/>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a:stCxn id="5" idx="6"/>
            <a:endCxn id="11" idx="2"/>
          </p:cNvCxnSpPr>
          <p:nvPr/>
        </p:nvCxnSpPr>
        <p:spPr>
          <a:xfrm>
            <a:off x="2051720" y="197439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stCxn id="5" idx="6"/>
            <a:endCxn id="12" idx="2"/>
          </p:cNvCxnSpPr>
          <p:nvPr/>
        </p:nvCxnSpPr>
        <p:spPr>
          <a:xfrm>
            <a:off x="2051720" y="1974395"/>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7" name="直線矢印コネクタ 46"/>
          <p:cNvCxnSpPr>
            <a:stCxn id="5" idx="6"/>
            <a:endCxn id="13" idx="2"/>
          </p:cNvCxnSpPr>
          <p:nvPr/>
        </p:nvCxnSpPr>
        <p:spPr>
          <a:xfrm>
            <a:off x="2051720" y="1974395"/>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6" idx="6"/>
            <a:endCxn id="11" idx="2"/>
          </p:cNvCxnSpPr>
          <p:nvPr/>
        </p:nvCxnSpPr>
        <p:spPr>
          <a:xfrm flipV="1">
            <a:off x="2051720" y="215349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a:stCxn id="6" idx="6"/>
            <a:endCxn id="13" idx="2"/>
          </p:cNvCxnSpPr>
          <p:nvPr/>
        </p:nvCxnSpPr>
        <p:spPr>
          <a:xfrm>
            <a:off x="2051720" y="2334435"/>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6" idx="6"/>
            <a:endCxn id="12" idx="2"/>
          </p:cNvCxnSpPr>
          <p:nvPr/>
        </p:nvCxnSpPr>
        <p:spPr>
          <a:xfrm>
            <a:off x="2051720" y="233443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a:stCxn id="7" idx="6"/>
            <a:endCxn id="11" idx="2"/>
          </p:cNvCxnSpPr>
          <p:nvPr/>
        </p:nvCxnSpPr>
        <p:spPr>
          <a:xfrm flipV="1">
            <a:off x="2051720" y="2153496"/>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7" idx="6"/>
            <a:endCxn id="12" idx="2"/>
          </p:cNvCxnSpPr>
          <p:nvPr/>
        </p:nvCxnSpPr>
        <p:spPr>
          <a:xfrm flipV="1">
            <a:off x="2051720" y="251353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7" idx="6"/>
            <a:endCxn id="13" idx="2"/>
          </p:cNvCxnSpPr>
          <p:nvPr/>
        </p:nvCxnSpPr>
        <p:spPr>
          <a:xfrm>
            <a:off x="2051720" y="269447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4" name="直線矢印コネクタ 73"/>
          <p:cNvCxnSpPr>
            <a:stCxn id="8" idx="6"/>
            <a:endCxn id="11" idx="2"/>
          </p:cNvCxnSpPr>
          <p:nvPr/>
        </p:nvCxnSpPr>
        <p:spPr>
          <a:xfrm flipV="1">
            <a:off x="2051720" y="2153496"/>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7" name="直線矢印コネクタ 76"/>
          <p:cNvCxnSpPr>
            <a:stCxn id="8" idx="6"/>
            <a:endCxn id="12" idx="2"/>
          </p:cNvCxnSpPr>
          <p:nvPr/>
        </p:nvCxnSpPr>
        <p:spPr>
          <a:xfrm flipV="1">
            <a:off x="2051720" y="2513536"/>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0" name="直線矢印コネクタ 79"/>
          <p:cNvCxnSpPr>
            <a:stCxn id="8" idx="6"/>
            <a:endCxn id="13" idx="2"/>
          </p:cNvCxnSpPr>
          <p:nvPr/>
        </p:nvCxnSpPr>
        <p:spPr>
          <a:xfrm flipV="1">
            <a:off x="2051720" y="287357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3" name="円/楕円 132"/>
          <p:cNvSpPr/>
          <p:nvPr/>
        </p:nvSpPr>
        <p:spPr>
          <a:xfrm>
            <a:off x="3347864" y="164495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3347864" y="200499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円/楕円 134"/>
          <p:cNvSpPr/>
          <p:nvPr/>
        </p:nvSpPr>
        <p:spPr>
          <a:xfrm>
            <a:off x="3347864" y="236503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p:cNvSpPr/>
          <p:nvPr/>
        </p:nvSpPr>
        <p:spPr>
          <a:xfrm>
            <a:off x="3347864" y="272507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矢印コネクタ 136"/>
          <p:cNvCxnSpPr>
            <a:stCxn id="10" idx="6"/>
            <a:endCxn id="133" idx="2"/>
          </p:cNvCxnSpPr>
          <p:nvPr/>
        </p:nvCxnSpPr>
        <p:spPr>
          <a:xfrm flipV="1">
            <a:off x="2915816" y="178896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0" name="直線矢印コネクタ 139"/>
          <p:cNvCxnSpPr>
            <a:stCxn id="11" idx="6"/>
            <a:endCxn id="133" idx="2"/>
          </p:cNvCxnSpPr>
          <p:nvPr/>
        </p:nvCxnSpPr>
        <p:spPr>
          <a:xfrm flipV="1">
            <a:off x="2915816" y="1788969"/>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3" name="直線矢印コネクタ 142"/>
          <p:cNvCxnSpPr>
            <a:stCxn id="12" idx="6"/>
            <a:endCxn id="133" idx="2"/>
          </p:cNvCxnSpPr>
          <p:nvPr/>
        </p:nvCxnSpPr>
        <p:spPr>
          <a:xfrm flipV="1">
            <a:off x="2915816" y="1788969"/>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6" name="直線矢印コネクタ 145"/>
          <p:cNvCxnSpPr>
            <a:stCxn id="13" idx="6"/>
            <a:endCxn id="133" idx="2"/>
          </p:cNvCxnSpPr>
          <p:nvPr/>
        </p:nvCxnSpPr>
        <p:spPr>
          <a:xfrm flipV="1">
            <a:off x="2915816" y="1788969"/>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9" name="直線矢印コネクタ 148"/>
          <p:cNvCxnSpPr>
            <a:stCxn id="10" idx="6"/>
            <a:endCxn id="134" idx="2"/>
          </p:cNvCxnSpPr>
          <p:nvPr/>
        </p:nvCxnSpPr>
        <p:spPr>
          <a:xfrm>
            <a:off x="2915816" y="1793456"/>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2" name="直線矢印コネクタ 151"/>
          <p:cNvCxnSpPr>
            <a:stCxn id="10" idx="6"/>
            <a:endCxn id="135" idx="2"/>
          </p:cNvCxnSpPr>
          <p:nvPr/>
        </p:nvCxnSpPr>
        <p:spPr>
          <a:xfrm>
            <a:off x="2915816" y="1793456"/>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5" name="直線矢印コネクタ 154"/>
          <p:cNvCxnSpPr>
            <a:stCxn id="10" idx="6"/>
            <a:endCxn id="136" idx="2"/>
          </p:cNvCxnSpPr>
          <p:nvPr/>
        </p:nvCxnSpPr>
        <p:spPr>
          <a:xfrm>
            <a:off x="2915816" y="1793456"/>
            <a:ext cx="432048" cy="107563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8" name="直線矢印コネクタ 157"/>
          <p:cNvCxnSpPr>
            <a:stCxn id="11" idx="6"/>
            <a:endCxn id="134" idx="2"/>
          </p:cNvCxnSpPr>
          <p:nvPr/>
        </p:nvCxnSpPr>
        <p:spPr>
          <a:xfrm flipV="1">
            <a:off x="2915816" y="214900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1" name="直線矢印コネクタ 160"/>
          <p:cNvCxnSpPr>
            <a:stCxn id="11" idx="6"/>
            <a:endCxn id="135" idx="2"/>
          </p:cNvCxnSpPr>
          <p:nvPr/>
        </p:nvCxnSpPr>
        <p:spPr>
          <a:xfrm>
            <a:off x="2915816" y="2153496"/>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4" name="直線矢印コネクタ 163"/>
          <p:cNvCxnSpPr>
            <a:stCxn id="11" idx="6"/>
            <a:endCxn id="136" idx="2"/>
          </p:cNvCxnSpPr>
          <p:nvPr/>
        </p:nvCxnSpPr>
        <p:spPr>
          <a:xfrm>
            <a:off x="2915816" y="2153496"/>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7" name="直線矢印コネクタ 166"/>
          <p:cNvCxnSpPr>
            <a:stCxn id="12" idx="6"/>
            <a:endCxn id="134" idx="2"/>
          </p:cNvCxnSpPr>
          <p:nvPr/>
        </p:nvCxnSpPr>
        <p:spPr>
          <a:xfrm flipV="1">
            <a:off x="2915816" y="2149009"/>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0" name="直線矢印コネクタ 169"/>
          <p:cNvCxnSpPr>
            <a:stCxn id="12" idx="6"/>
            <a:endCxn id="135" idx="2"/>
          </p:cNvCxnSpPr>
          <p:nvPr/>
        </p:nvCxnSpPr>
        <p:spPr>
          <a:xfrm flipV="1">
            <a:off x="2915816" y="250904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3" name="直線矢印コネクタ 172"/>
          <p:cNvCxnSpPr>
            <a:stCxn id="12" idx="6"/>
            <a:endCxn id="136" idx="2"/>
          </p:cNvCxnSpPr>
          <p:nvPr/>
        </p:nvCxnSpPr>
        <p:spPr>
          <a:xfrm>
            <a:off x="2915816" y="2513536"/>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6" name="直線矢印コネクタ 175"/>
          <p:cNvCxnSpPr>
            <a:stCxn id="13" idx="6"/>
            <a:endCxn id="134" idx="2"/>
          </p:cNvCxnSpPr>
          <p:nvPr/>
        </p:nvCxnSpPr>
        <p:spPr>
          <a:xfrm flipV="1">
            <a:off x="2915816" y="2149009"/>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9" name="直線矢印コネクタ 178"/>
          <p:cNvCxnSpPr>
            <a:stCxn id="13" idx="6"/>
            <a:endCxn id="135" idx="2"/>
          </p:cNvCxnSpPr>
          <p:nvPr/>
        </p:nvCxnSpPr>
        <p:spPr>
          <a:xfrm flipV="1">
            <a:off x="2915816" y="2509049"/>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2" name="直線矢印コネクタ 181"/>
          <p:cNvCxnSpPr>
            <a:stCxn id="13" idx="6"/>
            <a:endCxn id="136" idx="2"/>
          </p:cNvCxnSpPr>
          <p:nvPr/>
        </p:nvCxnSpPr>
        <p:spPr>
          <a:xfrm flipV="1">
            <a:off x="2915816" y="286908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01" name="円/楕円 200"/>
          <p:cNvSpPr/>
          <p:nvPr/>
        </p:nvSpPr>
        <p:spPr>
          <a:xfrm flipH="1">
            <a:off x="7092280" y="1470339"/>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p:cNvSpPr/>
          <p:nvPr/>
        </p:nvSpPr>
        <p:spPr>
          <a:xfrm flipH="1">
            <a:off x="7092280" y="1830379"/>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円/楕円 202"/>
          <p:cNvSpPr/>
          <p:nvPr/>
        </p:nvSpPr>
        <p:spPr>
          <a:xfrm flipH="1">
            <a:off x="7092280" y="2190419"/>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flipH="1">
            <a:off x="7092280" y="2550459"/>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円/楕円 204"/>
          <p:cNvSpPr/>
          <p:nvPr/>
        </p:nvSpPr>
        <p:spPr>
          <a:xfrm flipH="1">
            <a:off x="7092280" y="2910499"/>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円/楕円 205"/>
          <p:cNvSpPr/>
          <p:nvPr/>
        </p:nvSpPr>
        <p:spPr>
          <a:xfrm flipH="1">
            <a:off x="6228184" y="164944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円/楕円 206"/>
          <p:cNvSpPr/>
          <p:nvPr/>
        </p:nvSpPr>
        <p:spPr>
          <a:xfrm flipH="1">
            <a:off x="6228184" y="200948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flipH="1">
            <a:off x="6228184" y="236952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円/楕円 208"/>
          <p:cNvSpPr/>
          <p:nvPr/>
        </p:nvSpPr>
        <p:spPr>
          <a:xfrm flipH="1">
            <a:off x="6228184" y="272956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0" name="直線矢印コネクタ 209"/>
          <p:cNvCxnSpPr>
            <a:stCxn id="203" idx="6"/>
            <a:endCxn id="209" idx="2"/>
          </p:cNvCxnSpPr>
          <p:nvPr/>
        </p:nvCxnSpPr>
        <p:spPr>
          <a:xfrm flipH="1">
            <a:off x="6516216" y="161435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1" name="直線矢印コネクタ 210"/>
          <p:cNvCxnSpPr>
            <a:stCxn id="204" idx="6"/>
            <a:endCxn id="209" idx="2"/>
          </p:cNvCxnSpPr>
          <p:nvPr/>
        </p:nvCxnSpPr>
        <p:spPr>
          <a:xfrm flipH="1" flipV="1">
            <a:off x="6516216" y="179345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2" name="直線矢印コネクタ 211"/>
          <p:cNvCxnSpPr>
            <a:stCxn id="205" idx="6"/>
            <a:endCxn id="209" idx="2"/>
          </p:cNvCxnSpPr>
          <p:nvPr/>
        </p:nvCxnSpPr>
        <p:spPr>
          <a:xfrm flipH="1" flipV="1">
            <a:off x="6516216" y="1793456"/>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3" name="直線矢印コネクタ 212"/>
          <p:cNvCxnSpPr>
            <a:stCxn id="206" idx="6"/>
            <a:endCxn id="209" idx="2"/>
          </p:cNvCxnSpPr>
          <p:nvPr/>
        </p:nvCxnSpPr>
        <p:spPr>
          <a:xfrm flipH="1" flipV="1">
            <a:off x="6516216" y="1793456"/>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4" name="直線矢印コネクタ 213"/>
          <p:cNvCxnSpPr>
            <a:stCxn id="207" idx="6"/>
            <a:endCxn id="209" idx="2"/>
          </p:cNvCxnSpPr>
          <p:nvPr/>
        </p:nvCxnSpPr>
        <p:spPr>
          <a:xfrm flipH="1" flipV="1">
            <a:off x="6516216" y="1793456"/>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5" name="直線矢印コネクタ 214"/>
          <p:cNvCxnSpPr>
            <a:stCxn id="203" idx="6"/>
            <a:endCxn id="210" idx="2"/>
          </p:cNvCxnSpPr>
          <p:nvPr/>
        </p:nvCxnSpPr>
        <p:spPr>
          <a:xfrm flipH="1">
            <a:off x="6516216" y="1614355"/>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6" name="直線矢印コネクタ 215"/>
          <p:cNvCxnSpPr>
            <a:stCxn id="203" idx="6"/>
            <a:endCxn id="212" idx="2"/>
          </p:cNvCxnSpPr>
          <p:nvPr/>
        </p:nvCxnSpPr>
        <p:spPr>
          <a:xfrm flipH="1">
            <a:off x="6516216" y="1614355"/>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7" name="直線矢印コネクタ 216"/>
          <p:cNvCxnSpPr>
            <a:stCxn id="203" idx="6"/>
            <a:endCxn id="211" idx="2"/>
          </p:cNvCxnSpPr>
          <p:nvPr/>
        </p:nvCxnSpPr>
        <p:spPr>
          <a:xfrm flipH="1">
            <a:off x="6516216" y="1614355"/>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8" name="直線矢印コネクタ 217"/>
          <p:cNvCxnSpPr>
            <a:stCxn id="204" idx="6"/>
            <a:endCxn id="210" idx="2"/>
          </p:cNvCxnSpPr>
          <p:nvPr/>
        </p:nvCxnSpPr>
        <p:spPr>
          <a:xfrm flipH="1">
            <a:off x="6516216" y="197439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9" name="直線矢印コネクタ 218"/>
          <p:cNvCxnSpPr>
            <a:stCxn id="204" idx="6"/>
            <a:endCxn id="211" idx="2"/>
          </p:cNvCxnSpPr>
          <p:nvPr/>
        </p:nvCxnSpPr>
        <p:spPr>
          <a:xfrm flipH="1">
            <a:off x="6516216" y="1974395"/>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0" name="直線矢印コネクタ 219"/>
          <p:cNvCxnSpPr>
            <a:stCxn id="204" idx="6"/>
            <a:endCxn id="212" idx="2"/>
          </p:cNvCxnSpPr>
          <p:nvPr/>
        </p:nvCxnSpPr>
        <p:spPr>
          <a:xfrm flipH="1">
            <a:off x="6516216" y="1974395"/>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1" name="直線矢印コネクタ 220"/>
          <p:cNvCxnSpPr>
            <a:stCxn id="205" idx="6"/>
            <a:endCxn id="210" idx="2"/>
          </p:cNvCxnSpPr>
          <p:nvPr/>
        </p:nvCxnSpPr>
        <p:spPr>
          <a:xfrm flipH="1" flipV="1">
            <a:off x="6516216" y="215349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2" name="直線矢印コネクタ 221"/>
          <p:cNvCxnSpPr>
            <a:stCxn id="205" idx="6"/>
            <a:endCxn id="212" idx="2"/>
          </p:cNvCxnSpPr>
          <p:nvPr/>
        </p:nvCxnSpPr>
        <p:spPr>
          <a:xfrm flipH="1">
            <a:off x="6516216" y="2334435"/>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3" name="直線矢印コネクタ 222"/>
          <p:cNvCxnSpPr>
            <a:stCxn id="205" idx="6"/>
            <a:endCxn id="211" idx="2"/>
          </p:cNvCxnSpPr>
          <p:nvPr/>
        </p:nvCxnSpPr>
        <p:spPr>
          <a:xfrm flipH="1">
            <a:off x="6516216" y="233443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4" name="直線矢印コネクタ 223"/>
          <p:cNvCxnSpPr>
            <a:stCxn id="206" idx="6"/>
            <a:endCxn id="210" idx="2"/>
          </p:cNvCxnSpPr>
          <p:nvPr/>
        </p:nvCxnSpPr>
        <p:spPr>
          <a:xfrm flipH="1" flipV="1">
            <a:off x="6516216" y="2153496"/>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5" name="直線矢印コネクタ 224"/>
          <p:cNvCxnSpPr>
            <a:stCxn id="206" idx="6"/>
            <a:endCxn id="211" idx="2"/>
          </p:cNvCxnSpPr>
          <p:nvPr/>
        </p:nvCxnSpPr>
        <p:spPr>
          <a:xfrm flipH="1" flipV="1">
            <a:off x="6516216" y="251353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6" name="直線矢印コネクタ 225"/>
          <p:cNvCxnSpPr>
            <a:stCxn id="206" idx="6"/>
            <a:endCxn id="212" idx="2"/>
          </p:cNvCxnSpPr>
          <p:nvPr/>
        </p:nvCxnSpPr>
        <p:spPr>
          <a:xfrm flipH="1">
            <a:off x="6516216" y="269447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7" name="直線矢印コネクタ 226"/>
          <p:cNvCxnSpPr>
            <a:stCxn id="207" idx="6"/>
            <a:endCxn id="210" idx="2"/>
          </p:cNvCxnSpPr>
          <p:nvPr/>
        </p:nvCxnSpPr>
        <p:spPr>
          <a:xfrm flipH="1" flipV="1">
            <a:off x="6516216" y="2153496"/>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8" name="直線矢印コネクタ 227"/>
          <p:cNvCxnSpPr>
            <a:stCxn id="207" idx="6"/>
            <a:endCxn id="211" idx="2"/>
          </p:cNvCxnSpPr>
          <p:nvPr/>
        </p:nvCxnSpPr>
        <p:spPr>
          <a:xfrm flipH="1" flipV="1">
            <a:off x="6516216" y="2513536"/>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9" name="直線矢印コネクタ 228"/>
          <p:cNvCxnSpPr>
            <a:stCxn id="207" idx="6"/>
            <a:endCxn id="212" idx="2"/>
          </p:cNvCxnSpPr>
          <p:nvPr/>
        </p:nvCxnSpPr>
        <p:spPr>
          <a:xfrm flipH="1" flipV="1">
            <a:off x="6516216" y="287357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30" name="円/楕円 229"/>
          <p:cNvSpPr/>
          <p:nvPr/>
        </p:nvSpPr>
        <p:spPr>
          <a:xfrm flipH="1">
            <a:off x="5508104" y="164495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円/楕円 230"/>
          <p:cNvSpPr/>
          <p:nvPr/>
        </p:nvSpPr>
        <p:spPr>
          <a:xfrm flipH="1">
            <a:off x="5508104" y="200499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flipH="1">
            <a:off x="5508104" y="236503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円/楕円 232"/>
          <p:cNvSpPr/>
          <p:nvPr/>
        </p:nvSpPr>
        <p:spPr>
          <a:xfrm flipH="1">
            <a:off x="5508104" y="272507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4" name="直線矢印コネクタ 233"/>
          <p:cNvCxnSpPr>
            <a:stCxn id="209" idx="6"/>
          </p:cNvCxnSpPr>
          <p:nvPr/>
        </p:nvCxnSpPr>
        <p:spPr>
          <a:xfrm flipH="1" flipV="1">
            <a:off x="5796136" y="178896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5" name="直線矢印コネクタ 234"/>
          <p:cNvCxnSpPr>
            <a:stCxn id="210" idx="6"/>
          </p:cNvCxnSpPr>
          <p:nvPr/>
        </p:nvCxnSpPr>
        <p:spPr>
          <a:xfrm flipH="1" flipV="1">
            <a:off x="5796136" y="1788969"/>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a:stCxn id="211" idx="6"/>
          </p:cNvCxnSpPr>
          <p:nvPr/>
        </p:nvCxnSpPr>
        <p:spPr>
          <a:xfrm flipH="1" flipV="1">
            <a:off x="5796136" y="1788969"/>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a:stCxn id="212" idx="6"/>
          </p:cNvCxnSpPr>
          <p:nvPr/>
        </p:nvCxnSpPr>
        <p:spPr>
          <a:xfrm flipH="1" flipV="1">
            <a:off x="5796136" y="1788969"/>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8" name="直線矢印コネクタ 237"/>
          <p:cNvCxnSpPr>
            <a:stCxn id="209" idx="6"/>
          </p:cNvCxnSpPr>
          <p:nvPr/>
        </p:nvCxnSpPr>
        <p:spPr>
          <a:xfrm flipH="1">
            <a:off x="5796136" y="1793456"/>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9" name="直線矢印コネクタ 238"/>
          <p:cNvCxnSpPr>
            <a:stCxn id="209" idx="6"/>
          </p:cNvCxnSpPr>
          <p:nvPr/>
        </p:nvCxnSpPr>
        <p:spPr>
          <a:xfrm flipH="1">
            <a:off x="5796136" y="1793456"/>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0" name="直線矢印コネクタ 239"/>
          <p:cNvCxnSpPr>
            <a:stCxn id="209" idx="6"/>
          </p:cNvCxnSpPr>
          <p:nvPr/>
        </p:nvCxnSpPr>
        <p:spPr>
          <a:xfrm flipH="1">
            <a:off x="5796136" y="1793456"/>
            <a:ext cx="432048" cy="107563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1" name="直線矢印コネクタ 240"/>
          <p:cNvCxnSpPr>
            <a:stCxn id="210" idx="6"/>
          </p:cNvCxnSpPr>
          <p:nvPr/>
        </p:nvCxnSpPr>
        <p:spPr>
          <a:xfrm flipH="1" flipV="1">
            <a:off x="5796136" y="214900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2" name="直線矢印コネクタ 241"/>
          <p:cNvCxnSpPr>
            <a:stCxn id="210" idx="6"/>
          </p:cNvCxnSpPr>
          <p:nvPr/>
        </p:nvCxnSpPr>
        <p:spPr>
          <a:xfrm flipH="1">
            <a:off x="5796136" y="2153496"/>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3" name="直線矢印コネクタ 242"/>
          <p:cNvCxnSpPr>
            <a:stCxn id="210" idx="6"/>
          </p:cNvCxnSpPr>
          <p:nvPr/>
        </p:nvCxnSpPr>
        <p:spPr>
          <a:xfrm flipH="1">
            <a:off x="5796136" y="2153496"/>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4" name="直線矢印コネクタ 243"/>
          <p:cNvCxnSpPr>
            <a:stCxn id="211" idx="6"/>
          </p:cNvCxnSpPr>
          <p:nvPr/>
        </p:nvCxnSpPr>
        <p:spPr>
          <a:xfrm flipH="1" flipV="1">
            <a:off x="5796136" y="2149009"/>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5" name="直線矢印コネクタ 244"/>
          <p:cNvCxnSpPr>
            <a:stCxn id="211" idx="6"/>
          </p:cNvCxnSpPr>
          <p:nvPr/>
        </p:nvCxnSpPr>
        <p:spPr>
          <a:xfrm flipH="1" flipV="1">
            <a:off x="5796136" y="250904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6" name="直線矢印コネクタ 245"/>
          <p:cNvCxnSpPr>
            <a:stCxn id="211" idx="6"/>
          </p:cNvCxnSpPr>
          <p:nvPr/>
        </p:nvCxnSpPr>
        <p:spPr>
          <a:xfrm flipH="1">
            <a:off x="5796136" y="2513536"/>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7" name="直線矢印コネクタ 246"/>
          <p:cNvCxnSpPr>
            <a:stCxn id="212" idx="6"/>
          </p:cNvCxnSpPr>
          <p:nvPr/>
        </p:nvCxnSpPr>
        <p:spPr>
          <a:xfrm flipH="1" flipV="1">
            <a:off x="5796136" y="2149009"/>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8" name="直線矢印コネクタ 247"/>
          <p:cNvCxnSpPr>
            <a:stCxn id="212" idx="6"/>
          </p:cNvCxnSpPr>
          <p:nvPr/>
        </p:nvCxnSpPr>
        <p:spPr>
          <a:xfrm flipH="1" flipV="1">
            <a:off x="5796136" y="2509049"/>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9" name="直線矢印コネクタ 248"/>
          <p:cNvCxnSpPr>
            <a:stCxn id="212" idx="6"/>
          </p:cNvCxnSpPr>
          <p:nvPr/>
        </p:nvCxnSpPr>
        <p:spPr>
          <a:xfrm flipH="1" flipV="1">
            <a:off x="5796136" y="286908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52" name="テキスト ボックス 251"/>
          <p:cNvSpPr txBox="1"/>
          <p:nvPr/>
        </p:nvSpPr>
        <p:spPr>
          <a:xfrm>
            <a:off x="3714869" y="2100439"/>
            <a:ext cx="1723549" cy="461665"/>
          </a:xfrm>
          <a:prstGeom prst="rect">
            <a:avLst/>
          </a:prstGeom>
          <a:noFill/>
        </p:spPr>
        <p:txBody>
          <a:bodyPr wrap="none" rtlCol="0">
            <a:spAutoFit/>
          </a:bodyPr>
          <a:lstStyle/>
          <a:p>
            <a:pPr algn="ctr"/>
            <a:r>
              <a:rPr kumimoji="1" lang="ja-JP" altLang="en-US" sz="2400" dirty="0">
                <a:solidFill>
                  <a:schemeClr val="accent2">
                    <a:lumMod val="75000"/>
                  </a:schemeClr>
                </a:solidFill>
                <a:latin typeface="Meiryo" charset="-128"/>
                <a:ea typeface="Meiryo" charset="-128"/>
                <a:cs typeface="Meiryo" charset="-128"/>
              </a:rPr>
              <a:t>・・・・・</a:t>
            </a:r>
          </a:p>
        </p:txBody>
      </p:sp>
      <p:pic>
        <p:nvPicPr>
          <p:cNvPr id="253" name="図 252"/>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2929" y="1803880"/>
            <a:ext cx="1054782" cy="1054782"/>
          </a:xfrm>
          <a:prstGeom prst="rect">
            <a:avLst/>
          </a:prstGeom>
        </p:spPr>
      </p:pic>
      <p:sp>
        <p:nvSpPr>
          <p:cNvPr id="258" name="右矢印 257"/>
          <p:cNvSpPr/>
          <p:nvPr/>
        </p:nvSpPr>
        <p:spPr>
          <a:xfrm>
            <a:off x="1328325" y="1981658"/>
            <a:ext cx="275748" cy="720080"/>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9" name="テキスト ボックス 258"/>
          <p:cNvSpPr txBox="1"/>
          <p:nvPr/>
        </p:nvSpPr>
        <p:spPr>
          <a:xfrm>
            <a:off x="1545172" y="980728"/>
            <a:ext cx="691040" cy="276999"/>
          </a:xfrm>
          <a:prstGeom prst="rect">
            <a:avLst/>
          </a:prstGeom>
          <a:noFill/>
        </p:spPr>
        <p:txBody>
          <a:bodyPr wrap="square" rtlCol="0">
            <a:spAutoFit/>
          </a:bodyPr>
          <a:lstStyle/>
          <a:p>
            <a:pPr algn="ctr"/>
            <a:r>
              <a:rPr kumimoji="1" lang="ja-JP" altLang="en-US" sz="1200" dirty="0">
                <a:solidFill>
                  <a:srgbClr val="0070C0"/>
                </a:solidFill>
                <a:latin typeface="Meiryo" charset="-128"/>
                <a:ea typeface="Meiryo" charset="-128"/>
                <a:cs typeface="Meiryo" charset="-128"/>
              </a:rPr>
              <a:t>入力層</a:t>
            </a:r>
          </a:p>
        </p:txBody>
      </p:sp>
      <p:sp>
        <p:nvSpPr>
          <p:cNvPr id="260" name="テキスト ボックス 259"/>
          <p:cNvSpPr txBox="1"/>
          <p:nvPr/>
        </p:nvSpPr>
        <p:spPr>
          <a:xfrm>
            <a:off x="6890776" y="980728"/>
            <a:ext cx="691040" cy="276999"/>
          </a:xfrm>
          <a:prstGeom prst="rect">
            <a:avLst/>
          </a:prstGeom>
          <a:noFill/>
        </p:spPr>
        <p:txBody>
          <a:bodyPr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出力層</a:t>
            </a:r>
            <a:endParaRPr kumimoji="1" lang="ja-JP" altLang="en-US" sz="1200" dirty="0">
              <a:solidFill>
                <a:schemeClr val="accent3">
                  <a:lumMod val="75000"/>
                </a:schemeClr>
              </a:solidFill>
              <a:latin typeface="Meiryo" charset="-128"/>
              <a:ea typeface="Meiryo" charset="-128"/>
              <a:cs typeface="Meiryo" charset="-128"/>
            </a:endParaRPr>
          </a:p>
        </p:txBody>
      </p:sp>
      <p:sp>
        <p:nvSpPr>
          <p:cNvPr id="261" name="テキスト ボックス 260"/>
          <p:cNvSpPr txBox="1"/>
          <p:nvPr/>
        </p:nvSpPr>
        <p:spPr>
          <a:xfrm>
            <a:off x="3671900" y="980728"/>
            <a:ext cx="1800200" cy="276999"/>
          </a:xfrm>
          <a:prstGeom prst="rect">
            <a:avLst/>
          </a:prstGeom>
          <a:noFill/>
        </p:spPr>
        <p:txBody>
          <a:bodyPr wrap="square" rtlCol="0">
            <a:spAutoFit/>
          </a:bodyPr>
          <a:lstStyle/>
          <a:p>
            <a:pPr algn="ctr"/>
            <a:r>
              <a:rPr kumimoji="1" lang="ja-JP" altLang="en-US" sz="1200" dirty="0">
                <a:solidFill>
                  <a:schemeClr val="accent2">
                    <a:lumMod val="75000"/>
                  </a:schemeClr>
                </a:solidFill>
                <a:latin typeface="Meiryo" charset="-128"/>
                <a:ea typeface="Meiryo" charset="-128"/>
                <a:cs typeface="Meiryo" charset="-128"/>
              </a:rPr>
              <a:t>中間層</a:t>
            </a:r>
            <a:r>
              <a:rPr kumimoji="1" lang="ja-JP" altLang="en-US" sz="1200">
                <a:solidFill>
                  <a:schemeClr val="accent2">
                    <a:lumMod val="75000"/>
                  </a:schemeClr>
                </a:solidFill>
                <a:latin typeface="Meiryo" charset="-128"/>
                <a:ea typeface="Meiryo" charset="-128"/>
                <a:cs typeface="Meiryo" charset="-128"/>
              </a:rPr>
              <a:t>（隠れ層）</a:t>
            </a:r>
            <a:endParaRPr kumimoji="1" lang="ja-JP" altLang="en-US" sz="1200" dirty="0">
              <a:solidFill>
                <a:schemeClr val="accent2">
                  <a:lumMod val="75000"/>
                </a:schemeClr>
              </a:solidFill>
              <a:latin typeface="Meiryo" charset="-128"/>
              <a:ea typeface="Meiryo" charset="-128"/>
              <a:cs typeface="Meiryo" charset="-128"/>
            </a:endParaRPr>
          </a:p>
        </p:txBody>
      </p:sp>
      <p:sp>
        <p:nvSpPr>
          <p:cNvPr id="262" name="右矢印 261"/>
          <p:cNvSpPr/>
          <p:nvPr/>
        </p:nvSpPr>
        <p:spPr>
          <a:xfrm rot="10800000">
            <a:off x="7553416" y="2001315"/>
            <a:ext cx="275748" cy="720080"/>
          </a:xfrm>
          <a:prstGeom prst="rightArrow">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環状矢印 262"/>
          <p:cNvSpPr/>
          <p:nvPr/>
        </p:nvSpPr>
        <p:spPr>
          <a:xfrm rot="10800000">
            <a:off x="6444208" y="2803125"/>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環状矢印 263"/>
          <p:cNvSpPr/>
          <p:nvPr/>
        </p:nvSpPr>
        <p:spPr>
          <a:xfrm rot="10800000">
            <a:off x="5729477" y="2807120"/>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5" name="環状矢印 264"/>
          <p:cNvSpPr/>
          <p:nvPr/>
        </p:nvSpPr>
        <p:spPr>
          <a:xfrm rot="10800000">
            <a:off x="4946618" y="2801267"/>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7" name="環状矢印 266"/>
          <p:cNvSpPr/>
          <p:nvPr/>
        </p:nvSpPr>
        <p:spPr>
          <a:xfrm rot="10800000">
            <a:off x="3595041" y="2750001"/>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環状矢印 267"/>
          <p:cNvSpPr/>
          <p:nvPr/>
        </p:nvSpPr>
        <p:spPr>
          <a:xfrm rot="10800000">
            <a:off x="2812182" y="2744148"/>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69" name="図 26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805" y="1223159"/>
            <a:ext cx="324287" cy="324287"/>
          </a:xfrm>
          <a:prstGeom prst="rect">
            <a:avLst/>
          </a:prstGeom>
          <a:effectLst>
            <a:outerShdw blurRad="50800" dist="38100" dir="2700000" algn="tl" rotWithShape="0">
              <a:prstClr val="black">
                <a:alpha val="40000"/>
              </a:prstClr>
            </a:outerShdw>
          </a:effectLst>
        </p:spPr>
      </p:pic>
      <p:sp>
        <p:nvSpPr>
          <p:cNvPr id="270" name="テキスト ボックス 269"/>
          <p:cNvSpPr txBox="1"/>
          <p:nvPr/>
        </p:nvSpPr>
        <p:spPr>
          <a:xfrm>
            <a:off x="3662475" y="2464015"/>
            <a:ext cx="1838309" cy="553998"/>
          </a:xfrm>
          <a:prstGeom prst="rect">
            <a:avLst/>
          </a:prstGeom>
          <a:noFill/>
        </p:spPr>
        <p:txBody>
          <a:bodyPr wrap="square" rtlCol="0">
            <a:spAutoFit/>
          </a:bodyPr>
          <a:lstStyle/>
          <a:p>
            <a:r>
              <a:rPr kumimoji="1" lang="ja-JP" altLang="en-US" sz="1000" dirty="0">
                <a:solidFill>
                  <a:schemeClr val="accent6">
                    <a:lumMod val="75000"/>
                  </a:schemeClr>
                </a:solidFill>
                <a:latin typeface="Meiryo" charset="-128"/>
                <a:ea typeface="Meiryo" charset="-128"/>
                <a:cs typeface="Meiryo" charset="-128"/>
              </a:rPr>
              <a:t>入力</a:t>
            </a:r>
            <a:r>
              <a:rPr lang="ja-JP" altLang="en-US" sz="1000" dirty="0">
                <a:solidFill>
                  <a:schemeClr val="accent6">
                    <a:lumMod val="75000"/>
                  </a:schemeClr>
                </a:solidFill>
                <a:latin typeface="Meiryo" charset="-128"/>
                <a:ea typeface="Meiryo" charset="-128"/>
                <a:cs typeface="Meiryo" charset="-128"/>
              </a:rPr>
              <a:t>と出力ができるだけ一致するように中間層の</a:t>
            </a:r>
            <a:r>
              <a:rPr lang="ja-JP" altLang="en-US" sz="1000">
                <a:solidFill>
                  <a:schemeClr val="accent6">
                    <a:lumMod val="75000"/>
                  </a:schemeClr>
                </a:solidFill>
                <a:latin typeface="Meiryo" charset="-128"/>
                <a:ea typeface="Meiryo" charset="-128"/>
                <a:cs typeface="Meiryo" charset="-128"/>
              </a:rPr>
              <a:t>繋がりの重み付けを調整してゆく。</a:t>
            </a:r>
            <a:endParaRPr kumimoji="1" lang="en-US" altLang="ja-JP" sz="1000" dirty="0">
              <a:solidFill>
                <a:schemeClr val="accent6">
                  <a:lumMod val="75000"/>
                </a:schemeClr>
              </a:solidFill>
              <a:latin typeface="Meiryo" charset="-128"/>
              <a:ea typeface="Meiryo" charset="-128"/>
              <a:cs typeface="Meiryo" charset="-128"/>
            </a:endParaRPr>
          </a:p>
        </p:txBody>
      </p:sp>
      <p:sp>
        <p:nvSpPr>
          <p:cNvPr id="271" name="正方形/長方形 270"/>
          <p:cNvSpPr/>
          <p:nvPr/>
        </p:nvSpPr>
        <p:spPr>
          <a:xfrm>
            <a:off x="1545172" y="4293443"/>
            <a:ext cx="691040" cy="223190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正方形/長方形 271"/>
          <p:cNvSpPr/>
          <p:nvPr/>
        </p:nvSpPr>
        <p:spPr>
          <a:xfrm>
            <a:off x="2433244" y="4287863"/>
            <a:ext cx="4277512" cy="2231901"/>
          </a:xfrm>
          <a:prstGeom prst="rect">
            <a:avLst/>
          </a:prstGeom>
          <a:solidFill>
            <a:srgbClr val="FDEAD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3" name="正方形/長方形 272"/>
          <p:cNvSpPr/>
          <p:nvPr/>
        </p:nvSpPr>
        <p:spPr>
          <a:xfrm>
            <a:off x="6905296" y="4293443"/>
            <a:ext cx="691040" cy="223190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4" name="円/楕円 273"/>
          <p:cNvSpPr/>
          <p:nvPr/>
        </p:nvSpPr>
        <p:spPr>
          <a:xfrm>
            <a:off x="1763688" y="450912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円/楕円 274"/>
          <p:cNvSpPr/>
          <p:nvPr/>
        </p:nvSpPr>
        <p:spPr>
          <a:xfrm>
            <a:off x="1763688" y="486916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p:cNvSpPr/>
          <p:nvPr/>
        </p:nvSpPr>
        <p:spPr>
          <a:xfrm>
            <a:off x="1763688" y="522920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7" name="円/楕円 276"/>
          <p:cNvSpPr/>
          <p:nvPr/>
        </p:nvSpPr>
        <p:spPr>
          <a:xfrm>
            <a:off x="1763688" y="558924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円/楕円 277"/>
          <p:cNvSpPr/>
          <p:nvPr/>
        </p:nvSpPr>
        <p:spPr>
          <a:xfrm>
            <a:off x="1763688" y="594928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円/楕円 278"/>
          <p:cNvSpPr/>
          <p:nvPr/>
        </p:nvSpPr>
        <p:spPr>
          <a:xfrm>
            <a:off x="2627784" y="468822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p:cNvSpPr/>
          <p:nvPr/>
        </p:nvSpPr>
        <p:spPr>
          <a:xfrm>
            <a:off x="2627784" y="504826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円/楕円 280"/>
          <p:cNvSpPr/>
          <p:nvPr/>
        </p:nvSpPr>
        <p:spPr>
          <a:xfrm>
            <a:off x="2627784" y="540830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2" name="円/楕円 281"/>
          <p:cNvSpPr/>
          <p:nvPr/>
        </p:nvSpPr>
        <p:spPr>
          <a:xfrm>
            <a:off x="2627784" y="576834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3" name="直線矢印コネクタ 282"/>
          <p:cNvCxnSpPr>
            <a:stCxn id="274" idx="6"/>
            <a:endCxn id="279" idx="2"/>
          </p:cNvCxnSpPr>
          <p:nvPr/>
        </p:nvCxnSpPr>
        <p:spPr>
          <a:xfrm>
            <a:off x="2051720" y="465313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4" name="直線矢印コネクタ 283"/>
          <p:cNvCxnSpPr>
            <a:stCxn id="275" idx="6"/>
            <a:endCxn id="279" idx="2"/>
          </p:cNvCxnSpPr>
          <p:nvPr/>
        </p:nvCxnSpPr>
        <p:spPr>
          <a:xfrm flipV="1">
            <a:off x="2051720" y="483223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5" name="直線矢印コネクタ 284"/>
          <p:cNvCxnSpPr>
            <a:stCxn id="276" idx="6"/>
            <a:endCxn id="279" idx="2"/>
          </p:cNvCxnSpPr>
          <p:nvPr/>
        </p:nvCxnSpPr>
        <p:spPr>
          <a:xfrm flipV="1">
            <a:off x="2051720" y="483223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6" name="直線矢印コネクタ 285"/>
          <p:cNvCxnSpPr>
            <a:stCxn id="277" idx="6"/>
            <a:endCxn id="279" idx="2"/>
          </p:cNvCxnSpPr>
          <p:nvPr/>
        </p:nvCxnSpPr>
        <p:spPr>
          <a:xfrm flipV="1">
            <a:off x="2051720" y="483223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7" name="直線矢印コネクタ 286"/>
          <p:cNvCxnSpPr>
            <a:stCxn id="278" idx="6"/>
            <a:endCxn id="279" idx="2"/>
          </p:cNvCxnSpPr>
          <p:nvPr/>
        </p:nvCxnSpPr>
        <p:spPr>
          <a:xfrm flipV="1">
            <a:off x="2051720" y="4832237"/>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8" name="直線矢印コネクタ 287"/>
          <p:cNvCxnSpPr>
            <a:stCxn id="274" idx="6"/>
            <a:endCxn id="280" idx="2"/>
          </p:cNvCxnSpPr>
          <p:nvPr/>
        </p:nvCxnSpPr>
        <p:spPr>
          <a:xfrm>
            <a:off x="2051720" y="465313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9" name="直線矢印コネクタ 288"/>
          <p:cNvCxnSpPr>
            <a:stCxn id="274" idx="6"/>
            <a:endCxn id="282" idx="2"/>
          </p:cNvCxnSpPr>
          <p:nvPr/>
        </p:nvCxnSpPr>
        <p:spPr>
          <a:xfrm>
            <a:off x="2051720" y="4653136"/>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0" name="直線矢印コネクタ 289"/>
          <p:cNvCxnSpPr>
            <a:stCxn id="274" idx="6"/>
            <a:endCxn id="281" idx="2"/>
          </p:cNvCxnSpPr>
          <p:nvPr/>
        </p:nvCxnSpPr>
        <p:spPr>
          <a:xfrm>
            <a:off x="2051720" y="465313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1" name="直線矢印コネクタ 290"/>
          <p:cNvCxnSpPr>
            <a:stCxn id="275" idx="6"/>
            <a:endCxn id="280" idx="2"/>
          </p:cNvCxnSpPr>
          <p:nvPr/>
        </p:nvCxnSpPr>
        <p:spPr>
          <a:xfrm>
            <a:off x="2051720" y="501317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2" name="直線矢印コネクタ 291"/>
          <p:cNvCxnSpPr>
            <a:stCxn id="275" idx="6"/>
            <a:endCxn id="281" idx="2"/>
          </p:cNvCxnSpPr>
          <p:nvPr/>
        </p:nvCxnSpPr>
        <p:spPr>
          <a:xfrm>
            <a:off x="2051720" y="501317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3" name="直線矢印コネクタ 292"/>
          <p:cNvCxnSpPr>
            <a:stCxn id="275" idx="6"/>
            <a:endCxn id="282" idx="2"/>
          </p:cNvCxnSpPr>
          <p:nvPr/>
        </p:nvCxnSpPr>
        <p:spPr>
          <a:xfrm>
            <a:off x="2051720" y="501317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4" name="直線矢印コネクタ 293"/>
          <p:cNvCxnSpPr>
            <a:stCxn id="276" idx="6"/>
            <a:endCxn id="280" idx="2"/>
          </p:cNvCxnSpPr>
          <p:nvPr/>
        </p:nvCxnSpPr>
        <p:spPr>
          <a:xfrm flipV="1">
            <a:off x="2051720" y="519227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5" name="直線矢印コネクタ 294"/>
          <p:cNvCxnSpPr>
            <a:stCxn id="276" idx="6"/>
            <a:endCxn id="282" idx="2"/>
          </p:cNvCxnSpPr>
          <p:nvPr/>
        </p:nvCxnSpPr>
        <p:spPr>
          <a:xfrm>
            <a:off x="2051720" y="537321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6" name="直線矢印コネクタ 295"/>
          <p:cNvCxnSpPr>
            <a:stCxn id="276" idx="6"/>
            <a:endCxn id="281" idx="2"/>
          </p:cNvCxnSpPr>
          <p:nvPr/>
        </p:nvCxnSpPr>
        <p:spPr>
          <a:xfrm>
            <a:off x="2051720" y="537321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7" name="直線矢印コネクタ 296"/>
          <p:cNvCxnSpPr>
            <a:stCxn id="277" idx="6"/>
            <a:endCxn id="280" idx="2"/>
          </p:cNvCxnSpPr>
          <p:nvPr/>
        </p:nvCxnSpPr>
        <p:spPr>
          <a:xfrm flipV="1">
            <a:off x="2051720" y="519227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8" name="直線矢印コネクタ 297"/>
          <p:cNvCxnSpPr>
            <a:stCxn id="277" idx="6"/>
            <a:endCxn id="281" idx="2"/>
          </p:cNvCxnSpPr>
          <p:nvPr/>
        </p:nvCxnSpPr>
        <p:spPr>
          <a:xfrm flipV="1">
            <a:off x="2051720" y="555231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9" name="直線矢印コネクタ 298"/>
          <p:cNvCxnSpPr>
            <a:stCxn id="277" idx="6"/>
            <a:endCxn id="282" idx="2"/>
          </p:cNvCxnSpPr>
          <p:nvPr/>
        </p:nvCxnSpPr>
        <p:spPr>
          <a:xfrm>
            <a:off x="2051720" y="573325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0" name="直線矢印コネクタ 299"/>
          <p:cNvCxnSpPr>
            <a:stCxn id="278" idx="6"/>
            <a:endCxn id="280" idx="2"/>
          </p:cNvCxnSpPr>
          <p:nvPr/>
        </p:nvCxnSpPr>
        <p:spPr>
          <a:xfrm flipV="1">
            <a:off x="2051720" y="519227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1" name="直線矢印コネクタ 300"/>
          <p:cNvCxnSpPr>
            <a:stCxn id="278" idx="6"/>
            <a:endCxn id="281" idx="2"/>
          </p:cNvCxnSpPr>
          <p:nvPr/>
        </p:nvCxnSpPr>
        <p:spPr>
          <a:xfrm flipV="1">
            <a:off x="2051720" y="555231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2" name="直線矢印コネクタ 301"/>
          <p:cNvCxnSpPr>
            <a:stCxn id="278" idx="6"/>
            <a:endCxn id="282" idx="2"/>
          </p:cNvCxnSpPr>
          <p:nvPr/>
        </p:nvCxnSpPr>
        <p:spPr>
          <a:xfrm flipV="1">
            <a:off x="2051720" y="591235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03" name="円/楕円 302"/>
          <p:cNvSpPr/>
          <p:nvPr/>
        </p:nvSpPr>
        <p:spPr>
          <a:xfrm>
            <a:off x="3347864" y="468373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p:cNvSpPr/>
          <p:nvPr/>
        </p:nvSpPr>
        <p:spPr>
          <a:xfrm>
            <a:off x="3347864" y="504377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円/楕円 304"/>
          <p:cNvSpPr/>
          <p:nvPr/>
        </p:nvSpPr>
        <p:spPr>
          <a:xfrm>
            <a:off x="3347864" y="540381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円/楕円 305"/>
          <p:cNvSpPr/>
          <p:nvPr/>
        </p:nvSpPr>
        <p:spPr>
          <a:xfrm>
            <a:off x="3347864" y="576385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7" name="直線矢印コネクタ 306"/>
          <p:cNvCxnSpPr>
            <a:stCxn id="279" idx="6"/>
            <a:endCxn id="303" idx="2"/>
          </p:cNvCxnSpPr>
          <p:nvPr/>
        </p:nvCxnSpPr>
        <p:spPr>
          <a:xfrm flipV="1">
            <a:off x="2915816" y="4827750"/>
            <a:ext cx="432048" cy="448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8" name="直線矢印コネクタ 307"/>
          <p:cNvCxnSpPr>
            <a:stCxn id="280" idx="6"/>
            <a:endCxn id="303" idx="2"/>
          </p:cNvCxnSpPr>
          <p:nvPr/>
        </p:nvCxnSpPr>
        <p:spPr>
          <a:xfrm flipV="1">
            <a:off x="2915816" y="4827750"/>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9" name="直線矢印コネクタ 308"/>
          <p:cNvCxnSpPr>
            <a:stCxn id="281" idx="6"/>
            <a:endCxn id="303" idx="2"/>
          </p:cNvCxnSpPr>
          <p:nvPr/>
        </p:nvCxnSpPr>
        <p:spPr>
          <a:xfrm flipV="1">
            <a:off x="2915816" y="4827750"/>
            <a:ext cx="432048" cy="72456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0" name="直線矢印コネクタ 309"/>
          <p:cNvCxnSpPr>
            <a:stCxn id="282" idx="6"/>
            <a:endCxn id="303" idx="2"/>
          </p:cNvCxnSpPr>
          <p:nvPr/>
        </p:nvCxnSpPr>
        <p:spPr>
          <a:xfrm flipV="1">
            <a:off x="2915816" y="4827750"/>
            <a:ext cx="432048" cy="108460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1" name="直線矢印コネクタ 310"/>
          <p:cNvCxnSpPr>
            <a:stCxn id="279" idx="6"/>
            <a:endCxn id="304" idx="2"/>
          </p:cNvCxnSpPr>
          <p:nvPr/>
        </p:nvCxnSpPr>
        <p:spPr>
          <a:xfrm>
            <a:off x="2915816" y="4832237"/>
            <a:ext cx="432048" cy="355553"/>
          </a:xfrm>
          <a:prstGeom prst="straightConnector1">
            <a:avLst/>
          </a:prstGeom>
          <a:ln w="28575">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2" name="直線矢印コネクタ 311"/>
          <p:cNvCxnSpPr>
            <a:stCxn id="279" idx="6"/>
            <a:endCxn id="305" idx="2"/>
          </p:cNvCxnSpPr>
          <p:nvPr/>
        </p:nvCxnSpPr>
        <p:spPr>
          <a:xfrm>
            <a:off x="2915816" y="4832237"/>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3" name="直線矢印コネクタ 312"/>
          <p:cNvCxnSpPr>
            <a:stCxn id="279" idx="6"/>
            <a:endCxn id="306" idx="2"/>
          </p:cNvCxnSpPr>
          <p:nvPr/>
        </p:nvCxnSpPr>
        <p:spPr>
          <a:xfrm>
            <a:off x="2915816" y="4832237"/>
            <a:ext cx="432048" cy="1075633"/>
          </a:xfrm>
          <a:prstGeom prst="straightConnector1">
            <a:avLst/>
          </a:prstGeom>
          <a:ln w="1270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4" name="直線矢印コネクタ 313"/>
          <p:cNvCxnSpPr>
            <a:stCxn id="280" idx="6"/>
            <a:endCxn id="304" idx="2"/>
          </p:cNvCxnSpPr>
          <p:nvPr/>
        </p:nvCxnSpPr>
        <p:spPr>
          <a:xfrm flipV="1">
            <a:off x="2915816" y="518779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5" name="直線矢印コネクタ 314"/>
          <p:cNvCxnSpPr>
            <a:stCxn id="280" idx="6"/>
            <a:endCxn id="305" idx="2"/>
          </p:cNvCxnSpPr>
          <p:nvPr/>
        </p:nvCxnSpPr>
        <p:spPr>
          <a:xfrm>
            <a:off x="2915816" y="5192277"/>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6" name="直線矢印コネクタ 315"/>
          <p:cNvCxnSpPr>
            <a:stCxn id="280" idx="6"/>
            <a:endCxn id="306" idx="2"/>
          </p:cNvCxnSpPr>
          <p:nvPr/>
        </p:nvCxnSpPr>
        <p:spPr>
          <a:xfrm>
            <a:off x="2915816" y="5192277"/>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7" name="直線矢印コネクタ 316"/>
          <p:cNvCxnSpPr>
            <a:stCxn id="281" idx="6"/>
            <a:endCxn id="304" idx="2"/>
          </p:cNvCxnSpPr>
          <p:nvPr/>
        </p:nvCxnSpPr>
        <p:spPr>
          <a:xfrm flipV="1">
            <a:off x="2915816" y="5187790"/>
            <a:ext cx="432048" cy="364527"/>
          </a:xfrm>
          <a:prstGeom prst="straightConnector1">
            <a:avLst/>
          </a:prstGeom>
          <a:ln w="1905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8" name="直線矢印コネクタ 317"/>
          <p:cNvCxnSpPr>
            <a:stCxn id="281" idx="6"/>
            <a:endCxn id="305" idx="2"/>
          </p:cNvCxnSpPr>
          <p:nvPr/>
        </p:nvCxnSpPr>
        <p:spPr>
          <a:xfrm flipV="1">
            <a:off x="2915816" y="554783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9" name="直線矢印コネクタ 318"/>
          <p:cNvCxnSpPr>
            <a:stCxn id="281" idx="6"/>
            <a:endCxn id="306" idx="2"/>
          </p:cNvCxnSpPr>
          <p:nvPr/>
        </p:nvCxnSpPr>
        <p:spPr>
          <a:xfrm>
            <a:off x="2915816" y="5552317"/>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0" name="直線矢印コネクタ 319"/>
          <p:cNvCxnSpPr>
            <a:stCxn id="282" idx="6"/>
            <a:endCxn id="304" idx="2"/>
          </p:cNvCxnSpPr>
          <p:nvPr/>
        </p:nvCxnSpPr>
        <p:spPr>
          <a:xfrm flipV="1">
            <a:off x="2915816" y="5187790"/>
            <a:ext cx="432048" cy="724567"/>
          </a:xfrm>
          <a:prstGeom prst="straightConnector1">
            <a:avLst/>
          </a:prstGeom>
          <a:ln w="285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1" name="直線矢印コネクタ 320"/>
          <p:cNvCxnSpPr>
            <a:stCxn id="282" idx="6"/>
            <a:endCxn id="305" idx="2"/>
          </p:cNvCxnSpPr>
          <p:nvPr/>
        </p:nvCxnSpPr>
        <p:spPr>
          <a:xfrm flipV="1">
            <a:off x="2915816" y="5547830"/>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2" name="直線矢印コネクタ 321"/>
          <p:cNvCxnSpPr>
            <a:stCxn id="282" idx="6"/>
            <a:endCxn id="306" idx="2"/>
          </p:cNvCxnSpPr>
          <p:nvPr/>
        </p:nvCxnSpPr>
        <p:spPr>
          <a:xfrm flipV="1">
            <a:off x="2915816" y="590787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23" name="円/楕円 322"/>
          <p:cNvSpPr/>
          <p:nvPr/>
        </p:nvSpPr>
        <p:spPr>
          <a:xfrm flipH="1">
            <a:off x="7092280" y="450912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4" name="円/楕円 323"/>
          <p:cNvSpPr/>
          <p:nvPr/>
        </p:nvSpPr>
        <p:spPr>
          <a:xfrm flipH="1">
            <a:off x="7092280" y="486916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5" name="円/楕円 324"/>
          <p:cNvSpPr/>
          <p:nvPr/>
        </p:nvSpPr>
        <p:spPr>
          <a:xfrm flipH="1">
            <a:off x="7092280" y="522920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6" name="円/楕円 325"/>
          <p:cNvSpPr/>
          <p:nvPr/>
        </p:nvSpPr>
        <p:spPr>
          <a:xfrm flipH="1">
            <a:off x="7092280" y="558924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7" name="円/楕円 326"/>
          <p:cNvSpPr/>
          <p:nvPr/>
        </p:nvSpPr>
        <p:spPr>
          <a:xfrm flipH="1">
            <a:off x="7092280" y="594928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円/楕円 327"/>
          <p:cNvSpPr/>
          <p:nvPr/>
        </p:nvSpPr>
        <p:spPr>
          <a:xfrm flipH="1">
            <a:off x="6228184" y="468822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円/楕円 328"/>
          <p:cNvSpPr/>
          <p:nvPr/>
        </p:nvSpPr>
        <p:spPr>
          <a:xfrm flipH="1">
            <a:off x="6228184" y="504826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円/楕円 329"/>
          <p:cNvSpPr/>
          <p:nvPr/>
        </p:nvSpPr>
        <p:spPr>
          <a:xfrm flipH="1">
            <a:off x="6228184" y="540830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1" name="円/楕円 330"/>
          <p:cNvSpPr/>
          <p:nvPr/>
        </p:nvSpPr>
        <p:spPr>
          <a:xfrm flipH="1">
            <a:off x="6228184" y="576834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2" name="直線矢印コネクタ 331"/>
          <p:cNvCxnSpPr>
            <a:stCxn id="325" idx="6"/>
            <a:endCxn id="331" idx="2"/>
          </p:cNvCxnSpPr>
          <p:nvPr/>
        </p:nvCxnSpPr>
        <p:spPr>
          <a:xfrm flipH="1">
            <a:off x="6516216" y="465313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3" name="直線矢印コネクタ 332"/>
          <p:cNvCxnSpPr>
            <a:stCxn id="326" idx="6"/>
            <a:endCxn id="331" idx="2"/>
          </p:cNvCxnSpPr>
          <p:nvPr/>
        </p:nvCxnSpPr>
        <p:spPr>
          <a:xfrm flipH="1" flipV="1">
            <a:off x="6516216" y="483223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4" name="直線矢印コネクタ 333"/>
          <p:cNvCxnSpPr>
            <a:stCxn id="327" idx="6"/>
            <a:endCxn id="331" idx="2"/>
          </p:cNvCxnSpPr>
          <p:nvPr/>
        </p:nvCxnSpPr>
        <p:spPr>
          <a:xfrm flipH="1" flipV="1">
            <a:off x="6516216" y="483223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5" name="直線矢印コネクタ 334"/>
          <p:cNvCxnSpPr>
            <a:stCxn id="328" idx="6"/>
            <a:endCxn id="331" idx="2"/>
          </p:cNvCxnSpPr>
          <p:nvPr/>
        </p:nvCxnSpPr>
        <p:spPr>
          <a:xfrm flipH="1" flipV="1">
            <a:off x="6516216" y="483223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6" name="直線矢印コネクタ 335"/>
          <p:cNvCxnSpPr>
            <a:stCxn id="329" idx="6"/>
            <a:endCxn id="331" idx="2"/>
          </p:cNvCxnSpPr>
          <p:nvPr/>
        </p:nvCxnSpPr>
        <p:spPr>
          <a:xfrm flipH="1" flipV="1">
            <a:off x="6516216" y="4832237"/>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7" name="直線矢印コネクタ 336"/>
          <p:cNvCxnSpPr>
            <a:stCxn id="325" idx="6"/>
            <a:endCxn id="332" idx="2"/>
          </p:cNvCxnSpPr>
          <p:nvPr/>
        </p:nvCxnSpPr>
        <p:spPr>
          <a:xfrm flipH="1">
            <a:off x="6516216" y="465313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8" name="直線矢印コネクタ 337"/>
          <p:cNvCxnSpPr>
            <a:stCxn id="325" idx="6"/>
            <a:endCxn id="334" idx="2"/>
          </p:cNvCxnSpPr>
          <p:nvPr/>
        </p:nvCxnSpPr>
        <p:spPr>
          <a:xfrm flipH="1">
            <a:off x="6516216" y="4653136"/>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9" name="直線矢印コネクタ 338"/>
          <p:cNvCxnSpPr>
            <a:stCxn id="325" idx="6"/>
            <a:endCxn id="333" idx="2"/>
          </p:cNvCxnSpPr>
          <p:nvPr/>
        </p:nvCxnSpPr>
        <p:spPr>
          <a:xfrm flipH="1">
            <a:off x="6516216" y="465313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0" name="直線矢印コネクタ 339"/>
          <p:cNvCxnSpPr>
            <a:stCxn id="326" idx="6"/>
            <a:endCxn id="332" idx="2"/>
          </p:cNvCxnSpPr>
          <p:nvPr/>
        </p:nvCxnSpPr>
        <p:spPr>
          <a:xfrm flipH="1">
            <a:off x="6516216" y="501317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1" name="直線矢印コネクタ 340"/>
          <p:cNvCxnSpPr>
            <a:stCxn id="326" idx="6"/>
            <a:endCxn id="333" idx="2"/>
          </p:cNvCxnSpPr>
          <p:nvPr/>
        </p:nvCxnSpPr>
        <p:spPr>
          <a:xfrm flipH="1">
            <a:off x="6516216" y="501317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2" name="直線矢印コネクタ 341"/>
          <p:cNvCxnSpPr>
            <a:stCxn id="326" idx="6"/>
            <a:endCxn id="334" idx="2"/>
          </p:cNvCxnSpPr>
          <p:nvPr/>
        </p:nvCxnSpPr>
        <p:spPr>
          <a:xfrm flipH="1">
            <a:off x="6516216" y="501317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3" name="直線矢印コネクタ 342"/>
          <p:cNvCxnSpPr>
            <a:stCxn id="327" idx="6"/>
            <a:endCxn id="332" idx="2"/>
          </p:cNvCxnSpPr>
          <p:nvPr/>
        </p:nvCxnSpPr>
        <p:spPr>
          <a:xfrm flipH="1" flipV="1">
            <a:off x="6516216" y="519227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4" name="直線矢印コネクタ 343"/>
          <p:cNvCxnSpPr>
            <a:stCxn id="327" idx="6"/>
            <a:endCxn id="334" idx="2"/>
          </p:cNvCxnSpPr>
          <p:nvPr/>
        </p:nvCxnSpPr>
        <p:spPr>
          <a:xfrm flipH="1">
            <a:off x="6516216" y="537321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5" name="直線矢印コネクタ 344"/>
          <p:cNvCxnSpPr>
            <a:stCxn id="327" idx="6"/>
            <a:endCxn id="333" idx="2"/>
          </p:cNvCxnSpPr>
          <p:nvPr/>
        </p:nvCxnSpPr>
        <p:spPr>
          <a:xfrm flipH="1">
            <a:off x="6516216" y="537321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6" name="直線矢印コネクタ 345"/>
          <p:cNvCxnSpPr>
            <a:stCxn id="328" idx="6"/>
            <a:endCxn id="332" idx="2"/>
          </p:cNvCxnSpPr>
          <p:nvPr/>
        </p:nvCxnSpPr>
        <p:spPr>
          <a:xfrm flipH="1" flipV="1">
            <a:off x="6516216" y="519227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7" name="直線矢印コネクタ 346"/>
          <p:cNvCxnSpPr>
            <a:stCxn id="328" idx="6"/>
            <a:endCxn id="333" idx="2"/>
          </p:cNvCxnSpPr>
          <p:nvPr/>
        </p:nvCxnSpPr>
        <p:spPr>
          <a:xfrm flipH="1" flipV="1">
            <a:off x="6516216" y="555231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8" name="直線矢印コネクタ 347"/>
          <p:cNvCxnSpPr>
            <a:stCxn id="328" idx="6"/>
            <a:endCxn id="334" idx="2"/>
          </p:cNvCxnSpPr>
          <p:nvPr/>
        </p:nvCxnSpPr>
        <p:spPr>
          <a:xfrm flipH="1">
            <a:off x="6516216" y="573325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9" name="直線矢印コネクタ 348"/>
          <p:cNvCxnSpPr>
            <a:stCxn id="329" idx="6"/>
            <a:endCxn id="332" idx="2"/>
          </p:cNvCxnSpPr>
          <p:nvPr/>
        </p:nvCxnSpPr>
        <p:spPr>
          <a:xfrm flipH="1" flipV="1">
            <a:off x="6516216" y="519227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0" name="直線矢印コネクタ 349"/>
          <p:cNvCxnSpPr>
            <a:stCxn id="329" idx="6"/>
            <a:endCxn id="333" idx="2"/>
          </p:cNvCxnSpPr>
          <p:nvPr/>
        </p:nvCxnSpPr>
        <p:spPr>
          <a:xfrm flipH="1" flipV="1">
            <a:off x="6516216" y="555231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1" name="直線矢印コネクタ 350"/>
          <p:cNvCxnSpPr>
            <a:stCxn id="329" idx="6"/>
            <a:endCxn id="334" idx="2"/>
          </p:cNvCxnSpPr>
          <p:nvPr/>
        </p:nvCxnSpPr>
        <p:spPr>
          <a:xfrm flipH="1" flipV="1">
            <a:off x="6516216" y="591235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52" name="円/楕円 351"/>
          <p:cNvSpPr/>
          <p:nvPr/>
        </p:nvSpPr>
        <p:spPr>
          <a:xfrm flipH="1">
            <a:off x="5508104" y="468373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円/楕円 352"/>
          <p:cNvSpPr/>
          <p:nvPr/>
        </p:nvSpPr>
        <p:spPr>
          <a:xfrm flipH="1">
            <a:off x="5508104" y="504377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4" name="円/楕円 353"/>
          <p:cNvSpPr/>
          <p:nvPr/>
        </p:nvSpPr>
        <p:spPr>
          <a:xfrm flipH="1">
            <a:off x="5508104" y="540381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5" name="円/楕円 354"/>
          <p:cNvSpPr/>
          <p:nvPr/>
        </p:nvSpPr>
        <p:spPr>
          <a:xfrm flipH="1">
            <a:off x="5508104" y="576385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6" name="直線矢印コネクタ 355"/>
          <p:cNvCxnSpPr>
            <a:stCxn id="331" idx="6"/>
          </p:cNvCxnSpPr>
          <p:nvPr/>
        </p:nvCxnSpPr>
        <p:spPr>
          <a:xfrm flipH="1" flipV="1">
            <a:off x="5796136" y="482775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7" name="直線矢印コネクタ 356"/>
          <p:cNvCxnSpPr>
            <a:stCxn id="332" idx="6"/>
          </p:cNvCxnSpPr>
          <p:nvPr/>
        </p:nvCxnSpPr>
        <p:spPr>
          <a:xfrm flipH="1" flipV="1">
            <a:off x="5796136" y="4827750"/>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8" name="直線矢印コネクタ 357"/>
          <p:cNvCxnSpPr>
            <a:stCxn id="333" idx="6"/>
          </p:cNvCxnSpPr>
          <p:nvPr/>
        </p:nvCxnSpPr>
        <p:spPr>
          <a:xfrm flipH="1" flipV="1">
            <a:off x="5796136" y="4827750"/>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9" name="直線矢印コネクタ 358"/>
          <p:cNvCxnSpPr>
            <a:stCxn id="334" idx="6"/>
          </p:cNvCxnSpPr>
          <p:nvPr/>
        </p:nvCxnSpPr>
        <p:spPr>
          <a:xfrm flipH="1" flipV="1">
            <a:off x="5796136" y="4827750"/>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0" name="直線矢印コネクタ 359"/>
          <p:cNvCxnSpPr>
            <a:stCxn id="331" idx="6"/>
          </p:cNvCxnSpPr>
          <p:nvPr/>
        </p:nvCxnSpPr>
        <p:spPr>
          <a:xfrm flipH="1">
            <a:off x="5796136" y="4832237"/>
            <a:ext cx="432048" cy="35555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1" name="直線矢印コネクタ 360"/>
          <p:cNvCxnSpPr>
            <a:stCxn id="331" idx="6"/>
          </p:cNvCxnSpPr>
          <p:nvPr/>
        </p:nvCxnSpPr>
        <p:spPr>
          <a:xfrm flipH="1">
            <a:off x="5796136" y="4832237"/>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2" name="直線矢印コネクタ 361"/>
          <p:cNvCxnSpPr>
            <a:stCxn id="331" idx="6"/>
          </p:cNvCxnSpPr>
          <p:nvPr/>
        </p:nvCxnSpPr>
        <p:spPr>
          <a:xfrm flipH="1">
            <a:off x="5796136" y="4832237"/>
            <a:ext cx="432048" cy="1075633"/>
          </a:xfrm>
          <a:prstGeom prst="straightConnector1">
            <a:avLst/>
          </a:prstGeom>
          <a:ln w="127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3" name="直線矢印コネクタ 362"/>
          <p:cNvCxnSpPr>
            <a:stCxn id="332" idx="6"/>
          </p:cNvCxnSpPr>
          <p:nvPr/>
        </p:nvCxnSpPr>
        <p:spPr>
          <a:xfrm flipH="1" flipV="1">
            <a:off x="5796136" y="5187790"/>
            <a:ext cx="432048" cy="448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4" name="直線矢印コネクタ 363"/>
          <p:cNvCxnSpPr>
            <a:stCxn id="332" idx="6"/>
          </p:cNvCxnSpPr>
          <p:nvPr/>
        </p:nvCxnSpPr>
        <p:spPr>
          <a:xfrm flipH="1">
            <a:off x="5796136" y="5192277"/>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5" name="直線矢印コネクタ 364"/>
          <p:cNvCxnSpPr>
            <a:stCxn id="332" idx="6"/>
          </p:cNvCxnSpPr>
          <p:nvPr/>
        </p:nvCxnSpPr>
        <p:spPr>
          <a:xfrm flipH="1">
            <a:off x="5796136" y="5192277"/>
            <a:ext cx="432048" cy="71559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6" name="直線矢印コネクタ 365"/>
          <p:cNvCxnSpPr>
            <a:stCxn id="333" idx="6"/>
          </p:cNvCxnSpPr>
          <p:nvPr/>
        </p:nvCxnSpPr>
        <p:spPr>
          <a:xfrm flipH="1" flipV="1">
            <a:off x="5796136" y="5187790"/>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7" name="直線矢印コネクタ 366"/>
          <p:cNvCxnSpPr>
            <a:stCxn id="333" idx="6"/>
          </p:cNvCxnSpPr>
          <p:nvPr/>
        </p:nvCxnSpPr>
        <p:spPr>
          <a:xfrm flipH="1" flipV="1">
            <a:off x="5796136" y="554783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8" name="直線矢印コネクタ 367"/>
          <p:cNvCxnSpPr>
            <a:stCxn id="333" idx="6"/>
          </p:cNvCxnSpPr>
          <p:nvPr/>
        </p:nvCxnSpPr>
        <p:spPr>
          <a:xfrm flipH="1">
            <a:off x="5796136" y="5552317"/>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9" name="直線矢印コネクタ 368"/>
          <p:cNvCxnSpPr>
            <a:stCxn id="334" idx="6"/>
          </p:cNvCxnSpPr>
          <p:nvPr/>
        </p:nvCxnSpPr>
        <p:spPr>
          <a:xfrm flipH="1" flipV="1">
            <a:off x="5796136" y="5187790"/>
            <a:ext cx="432048" cy="724567"/>
          </a:xfrm>
          <a:prstGeom prst="straightConnector1">
            <a:avLst/>
          </a:prstGeom>
          <a:ln w="1905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0" name="直線矢印コネクタ 369"/>
          <p:cNvCxnSpPr>
            <a:stCxn id="334" idx="6"/>
          </p:cNvCxnSpPr>
          <p:nvPr/>
        </p:nvCxnSpPr>
        <p:spPr>
          <a:xfrm flipH="1" flipV="1">
            <a:off x="5796136" y="5547830"/>
            <a:ext cx="432048" cy="36452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1" name="直線矢印コネクタ 370"/>
          <p:cNvCxnSpPr>
            <a:stCxn id="334" idx="6"/>
          </p:cNvCxnSpPr>
          <p:nvPr/>
        </p:nvCxnSpPr>
        <p:spPr>
          <a:xfrm flipH="1" flipV="1">
            <a:off x="5796136" y="590787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72" name="テキスト ボックス 371"/>
          <p:cNvSpPr txBox="1"/>
          <p:nvPr/>
        </p:nvSpPr>
        <p:spPr>
          <a:xfrm>
            <a:off x="3714869" y="5139220"/>
            <a:ext cx="1723549" cy="461665"/>
          </a:xfrm>
          <a:prstGeom prst="rect">
            <a:avLst/>
          </a:prstGeom>
          <a:noFill/>
        </p:spPr>
        <p:txBody>
          <a:bodyPr wrap="none" rtlCol="0">
            <a:spAutoFit/>
          </a:bodyPr>
          <a:lstStyle/>
          <a:p>
            <a:pPr algn="ctr"/>
            <a:r>
              <a:rPr kumimoji="1" lang="ja-JP" altLang="en-US" sz="2400" dirty="0">
                <a:solidFill>
                  <a:schemeClr val="accent2">
                    <a:lumMod val="75000"/>
                  </a:schemeClr>
                </a:solidFill>
                <a:latin typeface="Meiryo" charset="-128"/>
                <a:ea typeface="Meiryo" charset="-128"/>
                <a:cs typeface="Meiryo" charset="-128"/>
              </a:rPr>
              <a:t>・・・・・</a:t>
            </a:r>
          </a:p>
        </p:txBody>
      </p:sp>
      <p:sp>
        <p:nvSpPr>
          <p:cNvPr id="375" name="右矢印 374"/>
          <p:cNvSpPr/>
          <p:nvPr/>
        </p:nvSpPr>
        <p:spPr>
          <a:xfrm>
            <a:off x="1328325" y="5020439"/>
            <a:ext cx="275748" cy="720080"/>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6" name="テキスト ボックス 375"/>
          <p:cNvSpPr txBox="1"/>
          <p:nvPr/>
        </p:nvSpPr>
        <p:spPr>
          <a:xfrm>
            <a:off x="1545172" y="4019509"/>
            <a:ext cx="691040" cy="276999"/>
          </a:xfrm>
          <a:prstGeom prst="rect">
            <a:avLst/>
          </a:prstGeom>
          <a:noFill/>
        </p:spPr>
        <p:txBody>
          <a:bodyPr wrap="square" rtlCol="0">
            <a:spAutoFit/>
          </a:bodyPr>
          <a:lstStyle/>
          <a:p>
            <a:pPr algn="ctr"/>
            <a:r>
              <a:rPr kumimoji="1" lang="ja-JP" altLang="en-US" sz="1200">
                <a:solidFill>
                  <a:srgbClr val="0070C0"/>
                </a:solidFill>
                <a:latin typeface="Meiryo" charset="-128"/>
                <a:ea typeface="Meiryo" charset="-128"/>
                <a:cs typeface="Meiryo" charset="-128"/>
              </a:rPr>
              <a:t>入力層</a:t>
            </a:r>
            <a:endParaRPr kumimoji="1" lang="ja-JP" altLang="en-US" sz="1200" dirty="0">
              <a:solidFill>
                <a:srgbClr val="0070C0"/>
              </a:solidFill>
              <a:latin typeface="Meiryo" charset="-128"/>
              <a:ea typeface="Meiryo" charset="-128"/>
              <a:cs typeface="Meiryo" charset="-128"/>
            </a:endParaRPr>
          </a:p>
        </p:txBody>
      </p:sp>
      <p:sp>
        <p:nvSpPr>
          <p:cNvPr id="377" name="テキスト ボックス 376"/>
          <p:cNvSpPr txBox="1"/>
          <p:nvPr/>
        </p:nvSpPr>
        <p:spPr>
          <a:xfrm>
            <a:off x="6890776" y="4019509"/>
            <a:ext cx="691040" cy="276999"/>
          </a:xfrm>
          <a:prstGeom prst="rect">
            <a:avLst/>
          </a:prstGeom>
          <a:noFill/>
        </p:spPr>
        <p:txBody>
          <a:bodyPr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出力層</a:t>
            </a:r>
            <a:endParaRPr kumimoji="1" lang="ja-JP" altLang="en-US" sz="1200" dirty="0">
              <a:solidFill>
                <a:schemeClr val="accent3">
                  <a:lumMod val="75000"/>
                </a:schemeClr>
              </a:solidFill>
              <a:latin typeface="Meiryo" charset="-128"/>
              <a:ea typeface="Meiryo" charset="-128"/>
              <a:cs typeface="Meiryo" charset="-128"/>
            </a:endParaRPr>
          </a:p>
        </p:txBody>
      </p:sp>
      <p:sp>
        <p:nvSpPr>
          <p:cNvPr id="378" name="テキスト ボックス 377"/>
          <p:cNvSpPr txBox="1"/>
          <p:nvPr/>
        </p:nvSpPr>
        <p:spPr>
          <a:xfrm>
            <a:off x="3671900" y="4019509"/>
            <a:ext cx="1800200" cy="276999"/>
          </a:xfrm>
          <a:prstGeom prst="rect">
            <a:avLst/>
          </a:prstGeom>
          <a:noFill/>
        </p:spPr>
        <p:txBody>
          <a:bodyPr wrap="square" rtlCol="0">
            <a:spAutoFit/>
          </a:bodyPr>
          <a:lstStyle/>
          <a:p>
            <a:pPr algn="ctr"/>
            <a:r>
              <a:rPr kumimoji="1" lang="ja-JP" altLang="en-US" sz="1200" dirty="0">
                <a:solidFill>
                  <a:schemeClr val="accent2">
                    <a:lumMod val="75000"/>
                  </a:schemeClr>
                </a:solidFill>
                <a:latin typeface="Meiryo" charset="-128"/>
                <a:ea typeface="Meiryo" charset="-128"/>
                <a:cs typeface="Meiryo" charset="-128"/>
              </a:rPr>
              <a:t>中間層</a:t>
            </a:r>
            <a:r>
              <a:rPr kumimoji="1" lang="ja-JP" altLang="en-US" sz="1200">
                <a:solidFill>
                  <a:schemeClr val="accent2">
                    <a:lumMod val="75000"/>
                  </a:schemeClr>
                </a:solidFill>
                <a:latin typeface="Meiryo" charset="-128"/>
                <a:ea typeface="Meiryo" charset="-128"/>
                <a:cs typeface="Meiryo" charset="-128"/>
              </a:rPr>
              <a:t>（隠れ層）</a:t>
            </a:r>
            <a:endParaRPr kumimoji="1" lang="ja-JP" altLang="en-US" sz="1200" dirty="0">
              <a:solidFill>
                <a:schemeClr val="accent2">
                  <a:lumMod val="75000"/>
                </a:schemeClr>
              </a:solidFill>
              <a:latin typeface="Meiryo" charset="-128"/>
              <a:ea typeface="Meiryo" charset="-128"/>
              <a:cs typeface="Meiryo" charset="-128"/>
            </a:endParaRPr>
          </a:p>
        </p:txBody>
      </p:sp>
      <p:pic>
        <p:nvPicPr>
          <p:cNvPr id="387" name="図 386"/>
          <p:cNvPicPr>
            <a:picLocks noChangeAspect="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36420" y="4742686"/>
            <a:ext cx="1229779" cy="1229779"/>
          </a:xfrm>
          <a:prstGeom prst="rect">
            <a:avLst/>
          </a:prstGeom>
        </p:spPr>
      </p:pic>
      <p:pic>
        <p:nvPicPr>
          <p:cNvPr id="388" name="図 387"/>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1754" y="899328"/>
            <a:ext cx="1242839" cy="1242839"/>
          </a:xfrm>
          <a:prstGeom prst="rect">
            <a:avLst/>
          </a:prstGeom>
        </p:spPr>
      </p:pic>
      <p:pic>
        <p:nvPicPr>
          <p:cNvPr id="389" name="図 38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4261024"/>
            <a:ext cx="324287" cy="324287"/>
          </a:xfrm>
          <a:prstGeom prst="rect">
            <a:avLst/>
          </a:prstGeom>
          <a:effectLst>
            <a:outerShdw blurRad="50800" dist="38100" dir="2700000" algn="tl" rotWithShape="0">
              <a:prstClr val="black">
                <a:alpha val="40000"/>
              </a:prstClr>
            </a:outerShdw>
          </a:effectLst>
        </p:spPr>
      </p:pic>
      <p:pic>
        <p:nvPicPr>
          <p:cNvPr id="390" name="図 389"/>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4185" y="2704041"/>
            <a:ext cx="871334" cy="871334"/>
          </a:xfrm>
          <a:prstGeom prst="rect">
            <a:avLst/>
          </a:prstGeom>
        </p:spPr>
      </p:pic>
      <p:grpSp>
        <p:nvGrpSpPr>
          <p:cNvPr id="395" name="図形グループ 394"/>
          <p:cNvGrpSpPr/>
          <p:nvPr/>
        </p:nvGrpSpPr>
        <p:grpSpPr>
          <a:xfrm>
            <a:off x="1008532" y="1547748"/>
            <a:ext cx="582041" cy="582041"/>
            <a:chOff x="8022615" y="4025501"/>
            <a:chExt cx="582041" cy="582041"/>
          </a:xfrm>
        </p:grpSpPr>
        <p:pic>
          <p:nvPicPr>
            <p:cNvPr id="393" name="図 392"/>
            <p:cNvPicPr>
              <a:picLocks noChangeAspect="1"/>
            </p:cNvPicPr>
            <p:nvPr/>
          </p:nvPicPr>
          <p:blipFill>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94" name="テキスト ボックス 393"/>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96" name="図形グループ 395"/>
          <p:cNvGrpSpPr/>
          <p:nvPr/>
        </p:nvGrpSpPr>
        <p:grpSpPr>
          <a:xfrm>
            <a:off x="1011108" y="2437616"/>
            <a:ext cx="582041" cy="582041"/>
            <a:chOff x="8022615" y="4025501"/>
            <a:chExt cx="582041" cy="582041"/>
          </a:xfrm>
        </p:grpSpPr>
        <p:pic>
          <p:nvPicPr>
            <p:cNvPr id="397" name="図 396"/>
            <p:cNvPicPr>
              <a:picLocks noChangeAspect="1"/>
            </p:cNvPicPr>
            <p:nvPr/>
          </p:nvPicPr>
          <p:blipFill>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98" name="テキスト ボックス 397"/>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99" name="図形グループ 398"/>
          <p:cNvGrpSpPr/>
          <p:nvPr/>
        </p:nvGrpSpPr>
        <p:grpSpPr>
          <a:xfrm>
            <a:off x="1012314" y="3185110"/>
            <a:ext cx="582041" cy="582041"/>
            <a:chOff x="8022615" y="4025501"/>
            <a:chExt cx="582041" cy="582041"/>
          </a:xfrm>
        </p:grpSpPr>
        <p:pic>
          <p:nvPicPr>
            <p:cNvPr id="400" name="図 399"/>
            <p:cNvPicPr>
              <a:picLocks noChangeAspect="1"/>
            </p:cNvPicPr>
            <p:nvPr/>
          </p:nvPicPr>
          <p:blipFill>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401" name="テキスト ボックス 400"/>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sp>
        <p:nvSpPr>
          <p:cNvPr id="402" name="右矢印 401"/>
          <p:cNvSpPr/>
          <p:nvPr/>
        </p:nvSpPr>
        <p:spPr>
          <a:xfrm>
            <a:off x="7551969" y="5020439"/>
            <a:ext cx="275748" cy="72008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3" name="テキスト ボックス 402"/>
          <p:cNvSpPr txBox="1"/>
          <p:nvPr/>
        </p:nvSpPr>
        <p:spPr>
          <a:xfrm>
            <a:off x="7806252" y="5080387"/>
            <a:ext cx="974946" cy="553998"/>
          </a:xfrm>
          <a:prstGeom prst="rect">
            <a:avLst/>
          </a:prstGeom>
          <a:noFill/>
        </p:spPr>
        <p:txBody>
          <a:bodyPr wrap="none" rtlCol="0">
            <a:spAutoFit/>
          </a:bodyPr>
          <a:lstStyle/>
          <a:p>
            <a:pPr algn="ctr"/>
            <a:r>
              <a:rPr kumimoji="1" lang="ja-JP" altLang="en-US" sz="1000" b="1" dirty="0">
                <a:solidFill>
                  <a:schemeClr val="bg1">
                    <a:lumMod val="50000"/>
                  </a:schemeClr>
                </a:solidFill>
                <a:latin typeface="Meiryo" charset="-128"/>
                <a:ea typeface="Meiryo" charset="-128"/>
                <a:cs typeface="Meiryo" charset="-128"/>
              </a:rPr>
              <a:t>イヌ</a:t>
            </a:r>
            <a:r>
              <a:rPr kumimoji="1" lang="en-US" altLang="ja-JP" sz="1000" b="1" dirty="0">
                <a:solidFill>
                  <a:schemeClr val="bg1">
                    <a:lumMod val="50000"/>
                  </a:schemeClr>
                </a:solidFill>
                <a:latin typeface="Meiryo" charset="-128"/>
                <a:ea typeface="Meiryo" charset="-128"/>
                <a:cs typeface="Meiryo" charset="-128"/>
              </a:rPr>
              <a:t> 32% ×</a:t>
            </a:r>
          </a:p>
          <a:p>
            <a:pPr algn="ctr"/>
            <a:r>
              <a:rPr lang="ja-JP" altLang="en-US" sz="1000" b="1" u="sng" dirty="0">
                <a:solidFill>
                  <a:srgbClr val="008000"/>
                </a:solidFill>
                <a:latin typeface="Meiryo" charset="-128"/>
                <a:ea typeface="Meiryo" charset="-128"/>
                <a:cs typeface="Meiryo" charset="-128"/>
              </a:rPr>
              <a:t>ネコ</a:t>
            </a:r>
            <a:r>
              <a:rPr lang="en-US" altLang="ja-JP" sz="1000" b="1" u="sng" dirty="0">
                <a:solidFill>
                  <a:srgbClr val="008000"/>
                </a:solidFill>
                <a:latin typeface="Meiryo" charset="-128"/>
                <a:ea typeface="Meiryo" charset="-128"/>
                <a:cs typeface="Meiryo" charset="-128"/>
              </a:rPr>
              <a:t> 96% </a:t>
            </a:r>
            <a:r>
              <a:rPr lang="ja-JP" altLang="en-US" sz="1000" b="1" u="sng" dirty="0">
                <a:solidFill>
                  <a:srgbClr val="008000"/>
                </a:solidFill>
                <a:latin typeface="Meiryo" charset="-128"/>
                <a:ea typeface="Meiryo" charset="-128"/>
                <a:cs typeface="Meiryo" charset="-128"/>
              </a:rPr>
              <a:t>○</a:t>
            </a:r>
            <a:endParaRPr lang="en-US" altLang="ja-JP" sz="1000" b="1" u="sng" dirty="0">
              <a:solidFill>
                <a:srgbClr val="008000"/>
              </a:solidFill>
              <a:latin typeface="Meiryo" charset="-128"/>
              <a:ea typeface="Meiryo" charset="-128"/>
              <a:cs typeface="Meiryo" charset="-128"/>
            </a:endParaRPr>
          </a:p>
          <a:p>
            <a:pPr algn="ctr"/>
            <a:r>
              <a:rPr lang="ja-JP" altLang="en-US" sz="1000" b="1" dirty="0">
                <a:solidFill>
                  <a:schemeClr val="bg1">
                    <a:lumMod val="50000"/>
                  </a:schemeClr>
                </a:solidFill>
                <a:latin typeface="Meiryo" charset="-128"/>
                <a:ea typeface="Meiryo" charset="-128"/>
                <a:cs typeface="Meiryo" charset="-128"/>
              </a:rPr>
              <a:t>ウシ</a:t>
            </a:r>
            <a:r>
              <a:rPr lang="en-US" altLang="ja-JP" sz="1000" b="1" dirty="0">
                <a:solidFill>
                  <a:schemeClr val="bg1">
                    <a:lumMod val="50000"/>
                  </a:schemeClr>
                </a:solidFill>
                <a:latin typeface="Meiryo" charset="-128"/>
                <a:ea typeface="Meiryo" charset="-128"/>
                <a:cs typeface="Meiryo" charset="-128"/>
              </a:rPr>
              <a:t> 18% ×</a:t>
            </a:r>
            <a:endParaRPr kumimoji="1" lang="ja-JP" altLang="en-US" sz="1000" b="1" dirty="0">
              <a:solidFill>
                <a:schemeClr val="bg1">
                  <a:lumMod val="50000"/>
                </a:schemeClr>
              </a:solidFill>
              <a:latin typeface="Meiryo" charset="-128"/>
              <a:ea typeface="Meiryo" charset="-128"/>
              <a:cs typeface="Meiryo" charset="-128"/>
            </a:endParaRPr>
          </a:p>
        </p:txBody>
      </p:sp>
      <p:sp>
        <p:nvSpPr>
          <p:cNvPr id="404" name="テキスト ボックス 403"/>
          <p:cNvSpPr txBox="1"/>
          <p:nvPr/>
        </p:nvSpPr>
        <p:spPr>
          <a:xfrm>
            <a:off x="501038" y="828067"/>
            <a:ext cx="697627" cy="400110"/>
          </a:xfrm>
          <a:prstGeom prst="rect">
            <a:avLst/>
          </a:prstGeom>
          <a:noFill/>
        </p:spPr>
        <p:txBody>
          <a:bodyPr wrap="none" rtlCol="0">
            <a:spAutoFit/>
          </a:bodyPr>
          <a:lstStyle/>
          <a:p>
            <a:r>
              <a:rPr kumimoji="1" lang="ja-JP" altLang="en-US" sz="2000" b="1" dirty="0">
                <a:solidFill>
                  <a:srgbClr val="0070C0"/>
                </a:solidFill>
                <a:latin typeface="Meiryo" charset="-128"/>
                <a:ea typeface="Meiryo" charset="-128"/>
                <a:cs typeface="Meiryo" charset="-128"/>
              </a:rPr>
              <a:t>学習</a:t>
            </a:r>
          </a:p>
        </p:txBody>
      </p:sp>
      <p:sp>
        <p:nvSpPr>
          <p:cNvPr id="405" name="テキスト ボックス 404"/>
          <p:cNvSpPr txBox="1"/>
          <p:nvPr/>
        </p:nvSpPr>
        <p:spPr>
          <a:xfrm>
            <a:off x="501038" y="3839600"/>
            <a:ext cx="697627" cy="400110"/>
          </a:xfrm>
          <a:prstGeom prst="rect">
            <a:avLst/>
          </a:prstGeom>
          <a:noFill/>
        </p:spPr>
        <p:txBody>
          <a:bodyPr wrap="none" rtlCol="0">
            <a:spAutoFit/>
          </a:bodyPr>
          <a:lstStyle/>
          <a:p>
            <a:r>
              <a:rPr kumimoji="1" lang="ja-JP" altLang="en-US" sz="2000" b="1" dirty="0">
                <a:solidFill>
                  <a:schemeClr val="accent3">
                    <a:lumMod val="75000"/>
                  </a:schemeClr>
                </a:solidFill>
                <a:latin typeface="Meiryo" charset="-128"/>
                <a:ea typeface="Meiryo" charset="-128"/>
                <a:cs typeface="Meiryo" charset="-128"/>
              </a:rPr>
              <a:t>推論</a:t>
            </a:r>
          </a:p>
        </p:txBody>
      </p:sp>
      <p:sp>
        <p:nvSpPr>
          <p:cNvPr id="406" name="テキスト ボックス 405"/>
          <p:cNvSpPr txBox="1"/>
          <p:nvPr/>
        </p:nvSpPr>
        <p:spPr>
          <a:xfrm>
            <a:off x="3602487" y="5518393"/>
            <a:ext cx="1940113" cy="430887"/>
          </a:xfrm>
          <a:prstGeom prst="rect">
            <a:avLst/>
          </a:prstGeom>
          <a:noFill/>
        </p:spPr>
        <p:txBody>
          <a:bodyPr wrap="square" rtlCol="0">
            <a:spAutoFit/>
          </a:bodyPr>
          <a:lstStyle/>
          <a:p>
            <a:r>
              <a:rPr kumimoji="1" lang="ja-JP" altLang="en-US" sz="1000" dirty="0">
                <a:solidFill>
                  <a:schemeClr val="accent6">
                    <a:lumMod val="75000"/>
                  </a:schemeClr>
                </a:solidFill>
                <a:latin typeface="Meiryo" charset="-128"/>
                <a:ea typeface="Meiryo" charset="-128"/>
                <a:cs typeface="Meiryo" charset="-128"/>
              </a:rPr>
              <a:t>　重み付けされた</a:t>
            </a:r>
            <a:endParaRPr kumimoji="1" lang="en-US" altLang="ja-JP" sz="1000" dirty="0">
              <a:solidFill>
                <a:schemeClr val="accent6">
                  <a:lumMod val="75000"/>
                </a:schemeClr>
              </a:solidFill>
              <a:latin typeface="Meiryo" charset="-128"/>
              <a:ea typeface="Meiryo" charset="-128"/>
              <a:cs typeface="Meiryo" charset="-128"/>
            </a:endParaRPr>
          </a:p>
          <a:p>
            <a:pPr algn="ctr"/>
            <a:r>
              <a:rPr kumimoji="1" lang="ja-JP" altLang="en-US" sz="1200" b="1" dirty="0">
                <a:solidFill>
                  <a:schemeClr val="accent6">
                    <a:lumMod val="75000"/>
                  </a:schemeClr>
                </a:solidFill>
                <a:latin typeface="Meiryo" charset="-128"/>
                <a:ea typeface="Meiryo" charset="-128"/>
                <a:cs typeface="Meiryo" charset="-128"/>
              </a:rPr>
              <a:t>「学習済の推論モデル」</a:t>
            </a:r>
            <a:endParaRPr kumimoji="1" lang="en-US" altLang="ja-JP" sz="1200" b="1" dirty="0">
              <a:solidFill>
                <a:schemeClr val="accent6">
                  <a:lumMod val="75000"/>
                </a:schemeClr>
              </a:solidFill>
              <a:latin typeface="Meiryo" charset="-128"/>
              <a:ea typeface="Meiryo" charset="-128"/>
              <a:cs typeface="Meiryo" charset="-128"/>
            </a:endParaRPr>
          </a:p>
        </p:txBody>
      </p:sp>
      <p:sp>
        <p:nvSpPr>
          <p:cNvPr id="407" name="下矢印 406"/>
          <p:cNvSpPr/>
          <p:nvPr/>
        </p:nvSpPr>
        <p:spPr>
          <a:xfrm>
            <a:off x="3685202" y="3653740"/>
            <a:ext cx="1792853" cy="351324"/>
          </a:xfrm>
          <a:prstGeom prst="down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8" name="テキスト ボックス 407"/>
          <p:cNvSpPr txBox="1"/>
          <p:nvPr/>
        </p:nvSpPr>
        <p:spPr>
          <a:xfrm>
            <a:off x="7780305" y="6070292"/>
            <a:ext cx="1040167" cy="492443"/>
          </a:xfrm>
          <a:prstGeom prst="rect">
            <a:avLst/>
          </a:prstGeom>
          <a:noFill/>
        </p:spPr>
        <p:txBody>
          <a:bodyPr wrap="square" rtlCol="0">
            <a:spAutoFit/>
          </a:bodyPr>
          <a:lstStyle/>
          <a:p>
            <a:pPr algn="ctr"/>
            <a:r>
              <a:rPr kumimoji="1" lang="ja-JP" altLang="en-US" sz="1600" b="1" dirty="0">
                <a:solidFill>
                  <a:srgbClr val="008000"/>
                </a:solidFill>
                <a:latin typeface="Meiryo" charset="-128"/>
                <a:ea typeface="Meiryo" charset="-128"/>
                <a:cs typeface="Meiryo" charset="-128"/>
              </a:rPr>
              <a:t>「ネコ」</a:t>
            </a:r>
            <a:endParaRPr kumimoji="1" lang="en-US" altLang="ja-JP" sz="1600" b="1" dirty="0">
              <a:solidFill>
                <a:srgbClr val="008000"/>
              </a:solidFill>
              <a:latin typeface="Meiryo" charset="-128"/>
              <a:ea typeface="Meiryo" charset="-128"/>
              <a:cs typeface="Meiryo" charset="-128"/>
            </a:endParaRPr>
          </a:p>
          <a:p>
            <a:pPr algn="ctr"/>
            <a:r>
              <a:rPr kumimoji="1" lang="ja-JP" altLang="en-US" sz="1000" dirty="0">
                <a:solidFill>
                  <a:schemeClr val="accent3">
                    <a:lumMod val="75000"/>
                  </a:schemeClr>
                </a:solidFill>
                <a:latin typeface="Meiryo" charset="-128"/>
                <a:ea typeface="Meiryo" charset="-128"/>
                <a:cs typeface="Meiryo" charset="-128"/>
              </a:rPr>
              <a:t>である</a:t>
            </a:r>
          </a:p>
        </p:txBody>
      </p:sp>
      <p:sp>
        <p:nvSpPr>
          <p:cNvPr id="409" name="下矢印 408"/>
          <p:cNvSpPr/>
          <p:nvPr/>
        </p:nvSpPr>
        <p:spPr>
          <a:xfrm>
            <a:off x="8143390" y="5642786"/>
            <a:ext cx="288032" cy="427506"/>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0" name="テキスト ボックス 409"/>
          <p:cNvSpPr txBox="1"/>
          <p:nvPr/>
        </p:nvSpPr>
        <p:spPr>
          <a:xfrm>
            <a:off x="503509" y="3546341"/>
            <a:ext cx="697627" cy="21544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教師データ</a:t>
            </a:r>
          </a:p>
        </p:txBody>
      </p:sp>
      <p:sp>
        <p:nvSpPr>
          <p:cNvPr id="411" name="テキスト ボックス 410"/>
          <p:cNvSpPr txBox="1"/>
          <p:nvPr/>
        </p:nvSpPr>
        <p:spPr>
          <a:xfrm>
            <a:off x="452843" y="5822806"/>
            <a:ext cx="800219" cy="215444"/>
          </a:xfrm>
          <a:prstGeom prst="rect">
            <a:avLst/>
          </a:prstGeom>
          <a:noFill/>
        </p:spPr>
        <p:txBody>
          <a:bodyPr wrap="none" rtlCol="0">
            <a:spAutoFit/>
          </a:bodyPr>
          <a:lstStyle/>
          <a:p>
            <a:pPr algn="ctr"/>
            <a:r>
              <a:rPr kumimoji="1" lang="ja-JP" altLang="en-US" sz="800">
                <a:solidFill>
                  <a:srgbClr val="008000"/>
                </a:solidFill>
                <a:latin typeface="Meiryo" charset="-128"/>
                <a:ea typeface="Meiryo" charset="-128"/>
                <a:cs typeface="Meiryo" charset="-128"/>
              </a:rPr>
              <a:t>未知のデータ</a:t>
            </a:r>
            <a:endParaRPr kumimoji="1" lang="ja-JP" altLang="en-US" sz="800" dirty="0">
              <a:solidFill>
                <a:srgbClr val="008000"/>
              </a:solidFill>
              <a:latin typeface="Meiryo" charset="-128"/>
              <a:ea typeface="Meiryo" charset="-128"/>
              <a:cs typeface="Meiryo" charset="-128"/>
            </a:endParaRPr>
          </a:p>
        </p:txBody>
      </p:sp>
      <p:pic>
        <p:nvPicPr>
          <p:cNvPr id="251" name="図 250">
            <a:extLst>
              <a:ext uri="{FF2B5EF4-FFF2-40B4-BE49-F238E27FC236}">
                <a16:creationId xmlns:a16="http://schemas.microsoft.com/office/drawing/2014/main" id="{57763FB0-9873-BA4A-97B2-359A1DF480D0}"/>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91347" y="1822109"/>
            <a:ext cx="1054782" cy="1054782"/>
          </a:xfrm>
          <a:prstGeom prst="rect">
            <a:avLst/>
          </a:prstGeom>
        </p:spPr>
      </p:pic>
      <p:pic>
        <p:nvPicPr>
          <p:cNvPr id="373" name="図 372">
            <a:extLst>
              <a:ext uri="{FF2B5EF4-FFF2-40B4-BE49-F238E27FC236}">
                <a16:creationId xmlns:a16="http://schemas.microsoft.com/office/drawing/2014/main" id="{CA1E2BD9-D11C-EA47-9DB2-9F6D23E5D983}"/>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00172" y="917557"/>
            <a:ext cx="1242839" cy="1242839"/>
          </a:xfrm>
          <a:prstGeom prst="rect">
            <a:avLst/>
          </a:prstGeom>
        </p:spPr>
      </p:pic>
      <p:pic>
        <p:nvPicPr>
          <p:cNvPr id="374" name="図 373">
            <a:extLst>
              <a:ext uri="{FF2B5EF4-FFF2-40B4-BE49-F238E27FC236}">
                <a16:creationId xmlns:a16="http://schemas.microsoft.com/office/drawing/2014/main" id="{9D076B29-0BCE-8945-B049-A7AC00C7A513}"/>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82603" y="2722270"/>
            <a:ext cx="871334" cy="871334"/>
          </a:xfrm>
          <a:prstGeom prst="rect">
            <a:avLst/>
          </a:prstGeom>
        </p:spPr>
      </p:pic>
      <p:grpSp>
        <p:nvGrpSpPr>
          <p:cNvPr id="379" name="図形グループ 394">
            <a:extLst>
              <a:ext uri="{FF2B5EF4-FFF2-40B4-BE49-F238E27FC236}">
                <a16:creationId xmlns:a16="http://schemas.microsoft.com/office/drawing/2014/main" id="{53BD031C-3CF2-F544-9732-FD07DABF6F60}"/>
              </a:ext>
            </a:extLst>
          </p:cNvPr>
          <p:cNvGrpSpPr/>
          <p:nvPr/>
        </p:nvGrpSpPr>
        <p:grpSpPr>
          <a:xfrm>
            <a:off x="8476950" y="1565977"/>
            <a:ext cx="582041" cy="582041"/>
            <a:chOff x="8022615" y="4025501"/>
            <a:chExt cx="582041" cy="582041"/>
          </a:xfrm>
        </p:grpSpPr>
        <p:pic>
          <p:nvPicPr>
            <p:cNvPr id="380" name="図 379">
              <a:extLst>
                <a:ext uri="{FF2B5EF4-FFF2-40B4-BE49-F238E27FC236}">
                  <a16:creationId xmlns:a16="http://schemas.microsoft.com/office/drawing/2014/main" id="{228962F3-9479-254F-9C29-A7DA4201C60B}"/>
                </a:ext>
              </a:extLst>
            </p:cNvPr>
            <p:cNvPicPr>
              <a:picLocks noChangeAspect="1"/>
            </p:cNvPicPr>
            <p:nvPr/>
          </p:nvPicPr>
          <p:blipFill>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81" name="テキスト ボックス 380">
              <a:extLst>
                <a:ext uri="{FF2B5EF4-FFF2-40B4-BE49-F238E27FC236}">
                  <a16:creationId xmlns:a16="http://schemas.microsoft.com/office/drawing/2014/main" id="{CE02840E-9F65-B046-9CCF-846955A3332E}"/>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82" name="図形グループ 395">
            <a:extLst>
              <a:ext uri="{FF2B5EF4-FFF2-40B4-BE49-F238E27FC236}">
                <a16:creationId xmlns:a16="http://schemas.microsoft.com/office/drawing/2014/main" id="{99B3975D-3CC7-5341-AD8C-24AA62594A0E}"/>
              </a:ext>
            </a:extLst>
          </p:cNvPr>
          <p:cNvGrpSpPr/>
          <p:nvPr/>
        </p:nvGrpSpPr>
        <p:grpSpPr>
          <a:xfrm>
            <a:off x="8479526" y="2455845"/>
            <a:ext cx="582041" cy="582041"/>
            <a:chOff x="8022615" y="4025501"/>
            <a:chExt cx="582041" cy="582041"/>
          </a:xfrm>
        </p:grpSpPr>
        <p:pic>
          <p:nvPicPr>
            <p:cNvPr id="383" name="図 382">
              <a:extLst>
                <a:ext uri="{FF2B5EF4-FFF2-40B4-BE49-F238E27FC236}">
                  <a16:creationId xmlns:a16="http://schemas.microsoft.com/office/drawing/2014/main" id="{03E7C82E-B509-5E43-BFD7-4B519B457B5A}"/>
                </a:ext>
              </a:extLst>
            </p:cNvPr>
            <p:cNvPicPr>
              <a:picLocks noChangeAspect="1"/>
            </p:cNvPicPr>
            <p:nvPr/>
          </p:nvPicPr>
          <p:blipFill>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84" name="テキスト ボックス 383">
              <a:extLst>
                <a:ext uri="{FF2B5EF4-FFF2-40B4-BE49-F238E27FC236}">
                  <a16:creationId xmlns:a16="http://schemas.microsoft.com/office/drawing/2014/main" id="{4D82B639-EB23-A94B-B114-F3B41E6F6F59}"/>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85" name="図形グループ 398">
            <a:extLst>
              <a:ext uri="{FF2B5EF4-FFF2-40B4-BE49-F238E27FC236}">
                <a16:creationId xmlns:a16="http://schemas.microsoft.com/office/drawing/2014/main" id="{348686E9-51E9-7E43-A1F6-EB760A95A184}"/>
              </a:ext>
            </a:extLst>
          </p:cNvPr>
          <p:cNvGrpSpPr/>
          <p:nvPr/>
        </p:nvGrpSpPr>
        <p:grpSpPr>
          <a:xfrm>
            <a:off x="8480732" y="3203339"/>
            <a:ext cx="582041" cy="582041"/>
            <a:chOff x="8022615" y="4025501"/>
            <a:chExt cx="582041" cy="582041"/>
          </a:xfrm>
        </p:grpSpPr>
        <p:pic>
          <p:nvPicPr>
            <p:cNvPr id="386" name="図 385">
              <a:extLst>
                <a:ext uri="{FF2B5EF4-FFF2-40B4-BE49-F238E27FC236}">
                  <a16:creationId xmlns:a16="http://schemas.microsoft.com/office/drawing/2014/main" id="{FC8395A6-892E-A54B-9D8A-D31AAAE18C7F}"/>
                </a:ext>
              </a:extLst>
            </p:cNvPr>
            <p:cNvPicPr>
              <a:picLocks noChangeAspect="1"/>
            </p:cNvPicPr>
            <p:nvPr/>
          </p:nvPicPr>
          <p:blipFill>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412" name="テキスト ボックス 411">
              <a:extLst>
                <a:ext uri="{FF2B5EF4-FFF2-40B4-BE49-F238E27FC236}">
                  <a16:creationId xmlns:a16="http://schemas.microsoft.com/office/drawing/2014/main" id="{BE9241D5-47EE-104F-9A9C-379C34BDFF7A}"/>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sp>
        <p:nvSpPr>
          <p:cNvPr id="413" name="テキスト ボックス 412">
            <a:extLst>
              <a:ext uri="{FF2B5EF4-FFF2-40B4-BE49-F238E27FC236}">
                <a16:creationId xmlns:a16="http://schemas.microsoft.com/office/drawing/2014/main" id="{96816651-32BA-1544-BD36-5E23FF29D8F1}"/>
              </a:ext>
            </a:extLst>
          </p:cNvPr>
          <p:cNvSpPr txBox="1"/>
          <p:nvPr/>
        </p:nvSpPr>
        <p:spPr>
          <a:xfrm>
            <a:off x="7971927" y="3564570"/>
            <a:ext cx="697627" cy="21544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教師データ</a:t>
            </a:r>
          </a:p>
        </p:txBody>
      </p:sp>
    </p:spTree>
    <p:extLst>
      <p:ext uri="{BB962C8B-B14F-4D97-AF65-F5344CB8AC3E}">
        <p14:creationId xmlns:p14="http://schemas.microsoft.com/office/powerpoint/2010/main" val="33743202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人工知能の可能性と限界</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7627637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4639676" y="822704"/>
            <a:ext cx="4320480" cy="562798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79512" y="825348"/>
            <a:ext cx="4320480" cy="5627988"/>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人工知能の</a:t>
            </a:r>
            <a:r>
              <a:rPr kumimoji="1" lang="en-US" altLang="ja-JP" dirty="0"/>
              <a:t>2</a:t>
            </a:r>
            <a:r>
              <a:rPr kumimoji="1" lang="ja-JP" altLang="en-US" dirty="0"/>
              <a:t>つの方向性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117</a:t>
            </a:fld>
            <a:endParaRPr kumimoji="1" lang="ja-JP" altLang="en-US"/>
          </a:p>
        </p:txBody>
      </p:sp>
      <p:pic>
        <p:nvPicPr>
          <p:cNvPr id="8" name="図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9692" y="3590872"/>
            <a:ext cx="1384616" cy="659530"/>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9692" y="4793769"/>
            <a:ext cx="1384616" cy="723463"/>
          </a:xfrm>
          <a:prstGeom prst="rect">
            <a:avLst/>
          </a:prstGeom>
          <a:ln>
            <a:noFill/>
          </a:ln>
          <a:effectLst>
            <a:outerShdw blurRad="292100" dist="139700" dir="2700000" algn="tl" rotWithShape="0">
              <a:srgbClr val="333333">
                <a:alpha val="65000"/>
              </a:srgbClr>
            </a:outerShdw>
          </a:effectLst>
        </p:spPr>
      </p:pic>
      <p:pic>
        <p:nvPicPr>
          <p:cNvPr id="11" name="図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79692" y="2254092"/>
            <a:ext cx="1384616" cy="723462"/>
          </a:xfrm>
          <a:prstGeom prst="rect">
            <a:avLst/>
          </a:prstGeom>
          <a:ln>
            <a:noFill/>
          </a:ln>
          <a:effectLst>
            <a:outerShdw blurRad="292100" dist="139700" dir="2700000" algn="tl" rotWithShape="0">
              <a:srgbClr val="333333">
                <a:alpha val="65000"/>
              </a:srgbClr>
            </a:outerShdw>
          </a:effectLst>
        </p:spPr>
      </p:pic>
      <p:sp>
        <p:nvSpPr>
          <p:cNvPr id="12" name="テキスト ボックス 11"/>
          <p:cNvSpPr txBox="1"/>
          <p:nvPr/>
        </p:nvSpPr>
        <p:spPr>
          <a:xfrm>
            <a:off x="3879692" y="3167921"/>
            <a:ext cx="1519968" cy="369332"/>
          </a:xfrm>
          <a:prstGeom prst="rect">
            <a:avLst/>
          </a:prstGeom>
          <a:noFill/>
        </p:spPr>
        <p:txBody>
          <a:bodyPr wrap="none" rtlCol="0">
            <a:spAutoFit/>
          </a:bodyPr>
          <a:lstStyle/>
          <a:p>
            <a:r>
              <a:rPr kumimoji="1" lang="ja-JP" altLang="en-US" dirty="0">
                <a:solidFill>
                  <a:srgbClr val="002060"/>
                </a:solidFill>
                <a:latin typeface="Meiryo" charset="-128"/>
                <a:ea typeface="Meiryo" charset="-128"/>
                <a:cs typeface="Meiryo" charset="-128"/>
              </a:rPr>
              <a:t>視覚（</a:t>
            </a:r>
            <a:r>
              <a:rPr kumimoji="1" lang="en-US" altLang="ja-JP" dirty="0">
                <a:solidFill>
                  <a:srgbClr val="002060"/>
                </a:solidFill>
                <a:latin typeface="Meiryo" charset="-128"/>
                <a:ea typeface="Meiryo" charset="-128"/>
                <a:cs typeface="Meiryo" charset="-128"/>
              </a:rPr>
              <a:t>See</a:t>
            </a:r>
            <a:r>
              <a:rPr kumimoji="1" lang="ja-JP" altLang="en-US" dirty="0">
                <a:solidFill>
                  <a:srgbClr val="002060"/>
                </a:solidFill>
                <a:latin typeface="Meiryo" charset="-128"/>
                <a:ea typeface="Meiryo" charset="-128"/>
                <a:cs typeface="Meiryo" charset="-128"/>
              </a:rPr>
              <a:t>）</a:t>
            </a:r>
          </a:p>
        </p:txBody>
      </p:sp>
      <p:sp>
        <p:nvSpPr>
          <p:cNvPr id="13" name="テキスト ボックス 12"/>
          <p:cNvSpPr txBox="1"/>
          <p:nvPr/>
        </p:nvSpPr>
        <p:spPr>
          <a:xfrm>
            <a:off x="3872705" y="4453108"/>
            <a:ext cx="1515158" cy="369332"/>
          </a:xfrm>
          <a:prstGeom prst="rect">
            <a:avLst/>
          </a:prstGeom>
          <a:noFill/>
        </p:spPr>
        <p:txBody>
          <a:bodyPr wrap="none" rtlCol="0">
            <a:spAutoFit/>
          </a:bodyPr>
          <a:lstStyle/>
          <a:p>
            <a:r>
              <a:rPr kumimoji="1" lang="ja-JP" altLang="en-US" dirty="0">
                <a:solidFill>
                  <a:srgbClr val="002060"/>
                </a:solidFill>
                <a:latin typeface="Meiryo" charset="-128"/>
                <a:ea typeface="Meiryo" charset="-128"/>
                <a:cs typeface="Meiryo" charset="-128"/>
              </a:rPr>
              <a:t>聴覚</a:t>
            </a:r>
            <a:r>
              <a:rPr kumimoji="1" lang="en-US" altLang="ja-JP" dirty="0">
                <a:solidFill>
                  <a:srgbClr val="002060"/>
                </a:solidFill>
                <a:latin typeface="Meiryo" charset="-128"/>
                <a:ea typeface="Meiryo" charset="-128"/>
                <a:cs typeface="Meiryo" charset="-128"/>
              </a:rPr>
              <a:t>(Listen)</a:t>
            </a:r>
          </a:p>
        </p:txBody>
      </p:sp>
      <p:sp>
        <p:nvSpPr>
          <p:cNvPr id="14" name="テキスト ボックス 13"/>
          <p:cNvSpPr txBox="1"/>
          <p:nvPr/>
        </p:nvSpPr>
        <p:spPr>
          <a:xfrm>
            <a:off x="3879692" y="1884760"/>
            <a:ext cx="1549078" cy="369332"/>
          </a:xfrm>
          <a:prstGeom prst="rect">
            <a:avLst/>
          </a:prstGeom>
          <a:noFill/>
        </p:spPr>
        <p:txBody>
          <a:bodyPr wrap="none" rtlCol="0">
            <a:spAutoFit/>
          </a:bodyPr>
          <a:lstStyle/>
          <a:p>
            <a:r>
              <a:rPr kumimoji="1" lang="ja-JP" altLang="en-US" dirty="0">
                <a:solidFill>
                  <a:srgbClr val="002060"/>
                </a:solidFill>
                <a:latin typeface="Meiryo" charset="-128"/>
                <a:ea typeface="Meiryo" charset="-128"/>
                <a:cs typeface="Meiryo" charset="-128"/>
              </a:rPr>
              <a:t>対話（</a:t>
            </a:r>
            <a:r>
              <a:rPr kumimoji="1" lang="en-US" altLang="ja-JP" dirty="0">
                <a:solidFill>
                  <a:srgbClr val="002060"/>
                </a:solidFill>
                <a:latin typeface="Meiryo" charset="-128"/>
                <a:ea typeface="Meiryo" charset="-128"/>
                <a:cs typeface="Meiryo" charset="-128"/>
              </a:rPr>
              <a:t>Talk</a:t>
            </a:r>
            <a:r>
              <a:rPr kumimoji="1" lang="ja-JP" altLang="en-US" dirty="0">
                <a:solidFill>
                  <a:srgbClr val="002060"/>
                </a:solidFill>
                <a:latin typeface="Meiryo" charset="-128"/>
                <a:ea typeface="Meiryo" charset="-128"/>
                <a:cs typeface="Meiryo" charset="-128"/>
              </a:rPr>
              <a:t>）</a:t>
            </a:r>
          </a:p>
        </p:txBody>
      </p:sp>
      <p:sp>
        <p:nvSpPr>
          <p:cNvPr id="16" name="テキスト ボックス 15"/>
          <p:cNvSpPr txBox="1"/>
          <p:nvPr/>
        </p:nvSpPr>
        <p:spPr>
          <a:xfrm>
            <a:off x="6565484" y="1045829"/>
            <a:ext cx="2339102" cy="461665"/>
          </a:xfrm>
          <a:prstGeom prst="rect">
            <a:avLst/>
          </a:prstGeom>
          <a:noFill/>
        </p:spPr>
        <p:txBody>
          <a:bodyPr wrap="none" rtlCol="0">
            <a:spAutoFit/>
          </a:bodyPr>
          <a:lstStyle/>
          <a:p>
            <a:pPr algn="r"/>
            <a:r>
              <a:rPr kumimoji="1" lang="ja-JP" altLang="en-US" sz="2400" b="1" dirty="0">
                <a:solidFill>
                  <a:srgbClr val="009051"/>
                </a:solidFill>
                <a:latin typeface="Meiryo" charset="-128"/>
                <a:ea typeface="Meiryo" charset="-128"/>
                <a:cs typeface="Meiryo" charset="-128"/>
              </a:rPr>
              <a:t>特化型人工知能</a:t>
            </a:r>
          </a:p>
        </p:txBody>
      </p:sp>
      <p:sp>
        <p:nvSpPr>
          <p:cNvPr id="17" name="テキスト ボックス 16"/>
          <p:cNvSpPr txBox="1"/>
          <p:nvPr/>
        </p:nvSpPr>
        <p:spPr>
          <a:xfrm>
            <a:off x="5436970" y="1434262"/>
            <a:ext cx="3467616" cy="338554"/>
          </a:xfrm>
          <a:prstGeom prst="rect">
            <a:avLst/>
          </a:prstGeom>
          <a:noFill/>
        </p:spPr>
        <p:txBody>
          <a:bodyPr wrap="none" rtlCol="0">
            <a:spAutoFit/>
          </a:bodyPr>
          <a:lstStyle/>
          <a:p>
            <a:pPr algn="r"/>
            <a:r>
              <a:rPr kumimoji="1" lang="ja-JP" altLang="en-US" sz="1600" dirty="0">
                <a:solidFill>
                  <a:schemeClr val="tx1">
                    <a:lumMod val="50000"/>
                    <a:lumOff val="50000"/>
                  </a:schemeClr>
                </a:solidFill>
                <a:latin typeface="Meiryo" charset="-128"/>
                <a:ea typeface="Meiryo" charset="-128"/>
                <a:cs typeface="Meiryo" charset="-128"/>
              </a:rPr>
              <a:t>個別の領域において知的に振る舞う</a:t>
            </a:r>
          </a:p>
        </p:txBody>
      </p:sp>
      <p:sp>
        <p:nvSpPr>
          <p:cNvPr id="18" name="テキスト ボックス 17"/>
          <p:cNvSpPr txBox="1"/>
          <p:nvPr/>
        </p:nvSpPr>
        <p:spPr>
          <a:xfrm>
            <a:off x="234363" y="1041819"/>
            <a:ext cx="2339102"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汎用型人工知能</a:t>
            </a:r>
          </a:p>
        </p:txBody>
      </p:sp>
      <p:sp>
        <p:nvSpPr>
          <p:cNvPr id="19" name="テキスト ボックス 18"/>
          <p:cNvSpPr txBox="1"/>
          <p:nvPr/>
        </p:nvSpPr>
        <p:spPr>
          <a:xfrm>
            <a:off x="234363" y="1434185"/>
            <a:ext cx="4083169" cy="338554"/>
          </a:xfrm>
          <a:prstGeom prst="rect">
            <a:avLst/>
          </a:prstGeom>
          <a:noFill/>
        </p:spPr>
        <p:txBody>
          <a:bodyPr wrap="none" rtlCol="0">
            <a:spAutoFit/>
          </a:bodyPr>
          <a:lstStyle/>
          <a:p>
            <a:r>
              <a:rPr kumimoji="1" lang="ja-JP" altLang="en-US" sz="1600" dirty="0">
                <a:solidFill>
                  <a:schemeClr val="tx1">
                    <a:lumMod val="50000"/>
                    <a:lumOff val="50000"/>
                  </a:schemeClr>
                </a:solidFill>
                <a:latin typeface="Meiryo" charset="-128"/>
                <a:ea typeface="Meiryo" charset="-128"/>
                <a:cs typeface="Meiryo" charset="-128"/>
              </a:rPr>
              <a:t>異なる領域で多様で複雑な問題を解決する</a:t>
            </a:r>
          </a:p>
        </p:txBody>
      </p:sp>
      <p:sp>
        <p:nvSpPr>
          <p:cNvPr id="32" name="テキスト ボックス 31"/>
          <p:cNvSpPr txBox="1"/>
          <p:nvPr/>
        </p:nvSpPr>
        <p:spPr>
          <a:xfrm>
            <a:off x="446791" y="2456958"/>
            <a:ext cx="2262158" cy="646331"/>
          </a:xfrm>
          <a:prstGeom prst="rect">
            <a:avLst/>
          </a:prstGeom>
          <a:noFill/>
        </p:spPr>
        <p:txBody>
          <a:bodyPr wrap="none" rtlCol="0">
            <a:spAutoFit/>
          </a:bodyPr>
          <a:lstStyle/>
          <a:p>
            <a:r>
              <a:rPr kumimoji="1" lang="ja-JP" altLang="en-US" dirty="0">
                <a:solidFill>
                  <a:schemeClr val="tx1">
                    <a:lumMod val="50000"/>
                    <a:lumOff val="50000"/>
                  </a:schemeClr>
                </a:solidFill>
                <a:latin typeface="Meiryo" charset="-128"/>
                <a:ea typeface="Meiryo" charset="-128"/>
                <a:cs typeface="Meiryo" charset="-128"/>
              </a:rPr>
              <a:t>自己理解・自己制御</a:t>
            </a:r>
            <a:endParaRPr kumimoji="1" lang="en-US" altLang="ja-JP" dirty="0">
              <a:solidFill>
                <a:schemeClr val="tx1">
                  <a:lumMod val="50000"/>
                  <a:lumOff val="50000"/>
                </a:schemeClr>
              </a:solidFill>
              <a:latin typeface="Meiryo" charset="-128"/>
              <a:ea typeface="Meiryo" charset="-128"/>
              <a:cs typeface="Meiryo" charset="-128"/>
            </a:endParaRPr>
          </a:p>
          <a:p>
            <a:r>
              <a:rPr lang="ja-JP" altLang="en-US" dirty="0">
                <a:solidFill>
                  <a:schemeClr val="tx1">
                    <a:lumMod val="50000"/>
                    <a:lumOff val="50000"/>
                  </a:schemeClr>
                </a:solidFill>
                <a:latin typeface="Meiryo" charset="-128"/>
                <a:ea typeface="Meiryo" charset="-128"/>
                <a:cs typeface="Meiryo" charset="-128"/>
              </a:rPr>
              <a:t>意識・意欲を持つ</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40" name="テキスト ボックス 39"/>
          <p:cNvSpPr txBox="1"/>
          <p:nvPr/>
        </p:nvSpPr>
        <p:spPr>
          <a:xfrm>
            <a:off x="234363" y="5661248"/>
            <a:ext cx="3268107" cy="646331"/>
          </a:xfrm>
          <a:prstGeom prst="rect">
            <a:avLst/>
          </a:prstGeom>
          <a:noFill/>
        </p:spPr>
        <p:txBody>
          <a:bodyPr wrap="square" rtlCol="0">
            <a:spAutoFit/>
          </a:bodyPr>
          <a:lstStyle/>
          <a:p>
            <a:r>
              <a:rPr kumimoji="1" lang="ja-JP" altLang="en-US" dirty="0">
                <a:solidFill>
                  <a:srgbClr val="0432FF"/>
                </a:solidFill>
                <a:latin typeface="Meiryo" charset="-128"/>
                <a:ea typeface="Meiryo" charset="-128"/>
                <a:cs typeface="Meiryo" charset="-128"/>
              </a:rPr>
              <a:t>自ら課題を発見し</a:t>
            </a:r>
            <a:endParaRPr kumimoji="1" lang="en-US" altLang="ja-JP" dirty="0">
              <a:solidFill>
                <a:srgbClr val="0432FF"/>
              </a:solidFill>
              <a:latin typeface="Meiryo" charset="-128"/>
              <a:ea typeface="Meiryo" charset="-128"/>
              <a:cs typeface="Meiryo" charset="-128"/>
            </a:endParaRPr>
          </a:p>
          <a:p>
            <a:r>
              <a:rPr kumimoji="1" lang="ja-JP" altLang="en-US" dirty="0">
                <a:solidFill>
                  <a:srgbClr val="0432FF"/>
                </a:solidFill>
                <a:latin typeface="Meiryo" charset="-128"/>
                <a:ea typeface="Meiryo" charset="-128"/>
                <a:cs typeface="Meiryo" charset="-128"/>
              </a:rPr>
              <a:t>自律的に能力を高めてゆく</a:t>
            </a:r>
          </a:p>
        </p:txBody>
      </p:sp>
      <p:pic>
        <p:nvPicPr>
          <p:cNvPr id="24" name="図 23" descr="brain-illustration-1940x900_35269.jpg"/>
          <p:cNvPicPr>
            <a:picLocks noChangeAspect="1"/>
          </p:cNvPicPr>
          <p:nvPr/>
        </p:nvPicPr>
        <p:blipFill>
          <a:blip r:embed="rId6"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0" y="3168487"/>
            <a:ext cx="3059832" cy="1653953"/>
          </a:xfrm>
          <a:prstGeom prst="rect">
            <a:avLst/>
          </a:prstGeom>
        </p:spPr>
      </p:pic>
      <p:pic>
        <p:nvPicPr>
          <p:cNvPr id="25" name="図 24" descr="brain-illustration-1940x900_35269.jpg"/>
          <p:cNvPicPr>
            <a:picLocks noChangeAspect="1"/>
          </p:cNvPicPr>
          <p:nvPr/>
        </p:nvPicPr>
        <p:blipFill>
          <a:blip r:embed="rId7"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6932246" y="2254092"/>
            <a:ext cx="1338415" cy="723463"/>
          </a:xfrm>
          <a:prstGeom prst="rect">
            <a:avLst/>
          </a:prstGeom>
        </p:spPr>
      </p:pic>
      <p:pic>
        <p:nvPicPr>
          <p:cNvPr id="26" name="図 25" descr="brain-illustration-1940x900_35269.jpg"/>
          <p:cNvPicPr>
            <a:picLocks noChangeAspect="1"/>
          </p:cNvPicPr>
          <p:nvPr/>
        </p:nvPicPr>
        <p:blipFill>
          <a:blip r:embed="rId7"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6932246" y="3505286"/>
            <a:ext cx="1338415" cy="723463"/>
          </a:xfrm>
          <a:prstGeom prst="rect">
            <a:avLst/>
          </a:prstGeom>
        </p:spPr>
      </p:pic>
      <p:pic>
        <p:nvPicPr>
          <p:cNvPr id="28" name="図 27" descr="brain-illustration-1940x900_35269.jpg"/>
          <p:cNvPicPr>
            <a:picLocks noChangeAspect="1"/>
          </p:cNvPicPr>
          <p:nvPr/>
        </p:nvPicPr>
        <p:blipFill>
          <a:blip r:embed="rId7"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6932246" y="4793769"/>
            <a:ext cx="1338415" cy="723463"/>
          </a:xfrm>
          <a:prstGeom prst="rect">
            <a:avLst/>
          </a:prstGeom>
        </p:spPr>
      </p:pic>
      <p:sp>
        <p:nvSpPr>
          <p:cNvPr id="29" name="テキスト ボックス 28"/>
          <p:cNvSpPr txBox="1"/>
          <p:nvPr/>
        </p:nvSpPr>
        <p:spPr>
          <a:xfrm>
            <a:off x="6100981" y="5680874"/>
            <a:ext cx="2803605" cy="646331"/>
          </a:xfrm>
          <a:prstGeom prst="rect">
            <a:avLst/>
          </a:prstGeom>
          <a:noFill/>
        </p:spPr>
        <p:txBody>
          <a:bodyPr wrap="square" rtlCol="0">
            <a:spAutoFit/>
          </a:bodyPr>
          <a:lstStyle/>
          <a:p>
            <a:pPr algn="r"/>
            <a:r>
              <a:rPr kumimoji="1" lang="ja-JP" altLang="en-US" dirty="0">
                <a:solidFill>
                  <a:srgbClr val="00B050"/>
                </a:solidFill>
                <a:latin typeface="Meiryo" charset="-128"/>
                <a:ea typeface="Meiryo" charset="-128"/>
                <a:cs typeface="Meiryo" charset="-128"/>
              </a:rPr>
              <a:t>人間が課題を発見し</a:t>
            </a:r>
            <a:endParaRPr kumimoji="1" lang="en-US" altLang="ja-JP" dirty="0">
              <a:solidFill>
                <a:srgbClr val="00B050"/>
              </a:solidFill>
              <a:latin typeface="Meiryo" charset="-128"/>
              <a:ea typeface="Meiryo" charset="-128"/>
              <a:cs typeface="Meiryo" charset="-128"/>
            </a:endParaRPr>
          </a:p>
          <a:p>
            <a:pPr algn="r"/>
            <a:r>
              <a:rPr kumimoji="1" lang="ja-JP" altLang="en-US" dirty="0">
                <a:solidFill>
                  <a:srgbClr val="00B050"/>
                </a:solidFill>
                <a:latin typeface="Meiryo" charset="-128"/>
                <a:ea typeface="Meiryo" charset="-128"/>
                <a:cs typeface="Meiryo" charset="-128"/>
              </a:rPr>
              <a:t>人間が能力を高めてゆく</a:t>
            </a:r>
          </a:p>
        </p:txBody>
      </p:sp>
      <p:cxnSp>
        <p:nvCxnSpPr>
          <p:cNvPr id="5" name="直線矢印コネクタ 4"/>
          <p:cNvCxnSpPr>
            <a:endCxn id="11" idx="1"/>
          </p:cNvCxnSpPr>
          <p:nvPr/>
        </p:nvCxnSpPr>
        <p:spPr>
          <a:xfrm flipV="1">
            <a:off x="2411760" y="2615823"/>
            <a:ext cx="1467932" cy="1310430"/>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endCxn id="8" idx="1"/>
          </p:cNvCxnSpPr>
          <p:nvPr/>
        </p:nvCxnSpPr>
        <p:spPr>
          <a:xfrm flipV="1">
            <a:off x="2411760" y="3920637"/>
            <a:ext cx="1467932" cy="5616"/>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a:endCxn id="9" idx="1"/>
          </p:cNvCxnSpPr>
          <p:nvPr/>
        </p:nvCxnSpPr>
        <p:spPr>
          <a:xfrm>
            <a:off x="2411760" y="3926253"/>
            <a:ext cx="1467932" cy="1229248"/>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a:endCxn id="11" idx="3"/>
          </p:cNvCxnSpPr>
          <p:nvPr/>
        </p:nvCxnSpPr>
        <p:spPr>
          <a:xfrm flipH="1">
            <a:off x="5264308" y="2615823"/>
            <a:ext cx="1906470" cy="0"/>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endCxn id="8" idx="3"/>
          </p:cNvCxnSpPr>
          <p:nvPr/>
        </p:nvCxnSpPr>
        <p:spPr>
          <a:xfrm flipH="1" flipV="1">
            <a:off x="5264308" y="3920637"/>
            <a:ext cx="1906470" cy="6392"/>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endCxn id="9" idx="3"/>
          </p:cNvCxnSpPr>
          <p:nvPr/>
        </p:nvCxnSpPr>
        <p:spPr>
          <a:xfrm flipH="1" flipV="1">
            <a:off x="5264308" y="5155501"/>
            <a:ext cx="1906470" cy="16330"/>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91136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2A7C7E70-6CF9-E243-8129-B926D89163BE}"/>
              </a:ext>
            </a:extLst>
          </p:cNvPr>
          <p:cNvSpPr/>
          <p:nvPr/>
        </p:nvSpPr>
        <p:spPr>
          <a:xfrm>
            <a:off x="4761426" y="2016682"/>
            <a:ext cx="1197179" cy="42952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D9BE1A65-7E15-254B-A3D2-0218CBBDAF46}"/>
              </a:ext>
            </a:extLst>
          </p:cNvPr>
          <p:cNvSpPr/>
          <p:nvPr/>
        </p:nvSpPr>
        <p:spPr>
          <a:xfrm>
            <a:off x="3530082" y="2016682"/>
            <a:ext cx="1197179" cy="429526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F96713B-6B2E-B244-B5ED-70476A8E7575}"/>
              </a:ext>
            </a:extLst>
          </p:cNvPr>
          <p:cNvSpPr>
            <a:spLocks noGrp="1"/>
          </p:cNvSpPr>
          <p:nvPr>
            <p:ph type="title"/>
          </p:nvPr>
        </p:nvSpPr>
        <p:spPr/>
        <p:txBody>
          <a:bodyPr/>
          <a:lstStyle/>
          <a:p>
            <a:r>
              <a:rPr kumimoji="1" lang="ja-JP" altLang="en-US" dirty="0"/>
              <a:t>学習データと結果の関係</a:t>
            </a:r>
          </a:p>
        </p:txBody>
      </p:sp>
      <p:sp>
        <p:nvSpPr>
          <p:cNvPr id="3" name="スライド番号プレースホルダー 2">
            <a:extLst>
              <a:ext uri="{FF2B5EF4-FFF2-40B4-BE49-F238E27FC236}">
                <a16:creationId xmlns:a16="http://schemas.microsoft.com/office/drawing/2014/main" id="{D17A5469-B761-1F44-8D1F-837BDE14EB74}"/>
              </a:ext>
            </a:extLst>
          </p:cNvPr>
          <p:cNvSpPr>
            <a:spLocks noGrp="1"/>
          </p:cNvSpPr>
          <p:nvPr>
            <p:ph type="sldNum" sz="quarter" idx="12"/>
          </p:nvPr>
        </p:nvSpPr>
        <p:spPr/>
        <p:txBody>
          <a:bodyPr/>
          <a:lstStyle/>
          <a:p>
            <a:fld id="{8FF8CC5D-A65D-5946-99B5-645367A967AD}" type="slidenum">
              <a:rPr kumimoji="1" lang="ja-JP" altLang="en-US" smtClean="0"/>
              <a:t>118</a:t>
            </a:fld>
            <a:endParaRPr kumimoji="1" lang="ja-JP" altLang="en-US"/>
          </a:p>
        </p:txBody>
      </p:sp>
      <p:pic>
        <p:nvPicPr>
          <p:cNvPr id="10" name="図 9">
            <a:extLst>
              <a:ext uri="{FF2B5EF4-FFF2-40B4-BE49-F238E27FC236}">
                <a16:creationId xmlns:a16="http://schemas.microsoft.com/office/drawing/2014/main" id="{A17131D6-33E4-CD4B-B457-E874FEB0D8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2" y="2016682"/>
            <a:ext cx="2765857" cy="1738796"/>
          </a:xfrm>
          <a:prstGeom prst="rect">
            <a:avLst/>
          </a:prstGeom>
          <a:ln>
            <a:noFill/>
          </a:ln>
          <a:effectLst>
            <a:outerShdw blurRad="292100" dist="139700" dir="2700000" algn="tl" rotWithShape="0">
              <a:srgbClr val="333333">
                <a:alpha val="65000"/>
              </a:srgbClr>
            </a:outerShdw>
          </a:effectLst>
        </p:spPr>
      </p:pic>
      <p:pic>
        <p:nvPicPr>
          <p:cNvPr id="12" name="図 11">
            <a:extLst>
              <a:ext uri="{FF2B5EF4-FFF2-40B4-BE49-F238E27FC236}">
                <a16:creationId xmlns:a16="http://schemas.microsoft.com/office/drawing/2014/main" id="{BA1B6611-2431-5745-8257-607C3CF69C90}"/>
              </a:ext>
            </a:extLst>
          </p:cNvPr>
          <p:cNvPicPr>
            <a:picLocks noChangeAspect="1"/>
          </p:cNvPicPr>
          <p:nvPr/>
        </p:nvPicPr>
        <p:blipFill>
          <a:blip r:embed="rId3"/>
          <a:stretch>
            <a:fillRect/>
          </a:stretch>
        </p:blipFill>
        <p:spPr>
          <a:xfrm>
            <a:off x="6167655" y="2660122"/>
            <a:ext cx="2680207" cy="511575"/>
          </a:xfrm>
          <a:prstGeom prst="rect">
            <a:avLst/>
          </a:prstGeom>
        </p:spPr>
      </p:pic>
      <p:pic>
        <p:nvPicPr>
          <p:cNvPr id="16" name="図 15">
            <a:extLst>
              <a:ext uri="{FF2B5EF4-FFF2-40B4-BE49-F238E27FC236}">
                <a16:creationId xmlns:a16="http://schemas.microsoft.com/office/drawing/2014/main" id="{7D4FC245-ECE5-6B4F-AB03-7AF21A2602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2" y="4435241"/>
            <a:ext cx="2765857" cy="1876701"/>
          </a:xfrm>
          <a:prstGeom prst="rect">
            <a:avLst/>
          </a:prstGeom>
          <a:ln>
            <a:noFill/>
          </a:ln>
          <a:effectLst>
            <a:outerShdw blurRad="292100" dist="139700" dir="2700000" algn="tl" rotWithShape="0">
              <a:srgbClr val="333333">
                <a:alpha val="65000"/>
              </a:srgbClr>
            </a:outerShdw>
          </a:effectLst>
        </p:spPr>
      </p:pic>
      <p:sp>
        <p:nvSpPr>
          <p:cNvPr id="17" name="テキスト ボックス 16">
            <a:extLst>
              <a:ext uri="{FF2B5EF4-FFF2-40B4-BE49-F238E27FC236}">
                <a16:creationId xmlns:a16="http://schemas.microsoft.com/office/drawing/2014/main" id="{E2D2D61F-1053-9B49-82EE-CCAF5C3D93CF}"/>
              </a:ext>
            </a:extLst>
          </p:cNvPr>
          <p:cNvSpPr txBox="1"/>
          <p:nvPr/>
        </p:nvSpPr>
        <p:spPr>
          <a:xfrm>
            <a:off x="6354872" y="5183860"/>
            <a:ext cx="2492990" cy="369332"/>
          </a:xfrm>
          <a:prstGeom prst="rect">
            <a:avLst/>
          </a:prstGeom>
          <a:noFill/>
        </p:spPr>
        <p:txBody>
          <a:bodyPr wrap="none" rtlCol="0">
            <a:spAutoFit/>
          </a:bodyPr>
          <a:lstStyle/>
          <a:p>
            <a:r>
              <a:rPr kumimoji="1" lang="ja-JP" altLang="en-US" dirty="0">
                <a:latin typeface="YuKyokasho Medium" panose="02000500000000000000" pitchFamily="2" charset="-128"/>
                <a:ea typeface="YuKyokasho Medium" panose="02000500000000000000" pitchFamily="2" charset="-128"/>
              </a:rPr>
              <a:t>宜しくお願い致します</a:t>
            </a:r>
          </a:p>
        </p:txBody>
      </p:sp>
      <p:sp>
        <p:nvSpPr>
          <p:cNvPr id="18" name="テキスト ボックス 17">
            <a:extLst>
              <a:ext uri="{FF2B5EF4-FFF2-40B4-BE49-F238E27FC236}">
                <a16:creationId xmlns:a16="http://schemas.microsoft.com/office/drawing/2014/main" id="{CEE1A6D4-D5AA-3642-BD65-973A3BEC0268}"/>
              </a:ext>
            </a:extLst>
          </p:cNvPr>
          <p:cNvSpPr txBox="1"/>
          <p:nvPr/>
        </p:nvSpPr>
        <p:spPr>
          <a:xfrm>
            <a:off x="935544" y="1756760"/>
            <a:ext cx="1800493" cy="307777"/>
          </a:xfrm>
          <a:prstGeom prst="rect">
            <a:avLst/>
          </a:prstGeom>
          <a:noFill/>
        </p:spPr>
        <p:txBody>
          <a:bodyPr wrap="none" rtlCol="0">
            <a:spAutoFit/>
          </a:bodyPr>
          <a:lstStyle/>
          <a:p>
            <a:pPr algn="ctr"/>
            <a:r>
              <a:rPr kumimoji="1" lang="ja-JP" altLang="en-US" sz="1400" dirty="0">
                <a:latin typeface="Meiryo" panose="020B0604030504040204" pitchFamily="34" charset="-128"/>
                <a:ea typeface="Meiryo" panose="020B0604030504040204" pitchFamily="34" charset="-128"/>
              </a:rPr>
              <a:t>汚い字の学習データ</a:t>
            </a:r>
          </a:p>
        </p:txBody>
      </p:sp>
      <p:sp>
        <p:nvSpPr>
          <p:cNvPr id="19" name="テキスト ボックス 18">
            <a:extLst>
              <a:ext uri="{FF2B5EF4-FFF2-40B4-BE49-F238E27FC236}">
                <a16:creationId xmlns:a16="http://schemas.microsoft.com/office/drawing/2014/main" id="{A90DEFDD-E8F1-1643-9947-D4EDDDB6D9FF}"/>
              </a:ext>
            </a:extLst>
          </p:cNvPr>
          <p:cNvSpPr txBox="1"/>
          <p:nvPr/>
        </p:nvSpPr>
        <p:spPr>
          <a:xfrm>
            <a:off x="756008" y="4177780"/>
            <a:ext cx="2159566" cy="307777"/>
          </a:xfrm>
          <a:prstGeom prst="rect">
            <a:avLst/>
          </a:prstGeom>
          <a:noFill/>
        </p:spPr>
        <p:txBody>
          <a:bodyPr wrap="none" rtlCol="0">
            <a:spAutoFit/>
          </a:bodyPr>
          <a:lstStyle/>
          <a:p>
            <a:pPr algn="ctr"/>
            <a:r>
              <a:rPr kumimoji="1" lang="ja-JP" altLang="en-US" sz="1400" dirty="0">
                <a:latin typeface="Meiryo" panose="020B0604030504040204" pitchFamily="34" charset="-128"/>
                <a:ea typeface="Meiryo" panose="020B0604030504040204" pitchFamily="34" charset="-128"/>
              </a:rPr>
              <a:t>きれいな字の学習データ</a:t>
            </a:r>
          </a:p>
        </p:txBody>
      </p:sp>
      <p:sp>
        <p:nvSpPr>
          <p:cNvPr id="20" name="テキスト ボックス 19">
            <a:extLst>
              <a:ext uri="{FF2B5EF4-FFF2-40B4-BE49-F238E27FC236}">
                <a16:creationId xmlns:a16="http://schemas.microsoft.com/office/drawing/2014/main" id="{9C2B8CEB-6934-314F-9C67-823B31ED26DB}"/>
              </a:ext>
            </a:extLst>
          </p:cNvPr>
          <p:cNvSpPr txBox="1"/>
          <p:nvPr/>
        </p:nvSpPr>
        <p:spPr>
          <a:xfrm>
            <a:off x="3574673" y="3993113"/>
            <a:ext cx="1107996" cy="369332"/>
          </a:xfrm>
          <a:prstGeom prst="rect">
            <a:avLst/>
          </a:prstGeom>
          <a:noFill/>
        </p:spPr>
        <p:txBody>
          <a:bodyPr wrap="none" rtlCol="0">
            <a:spAutoFit/>
          </a:bodyPr>
          <a:lstStyle/>
          <a:p>
            <a:pPr algn="ct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2" name="右矢印 21">
            <a:extLst>
              <a:ext uri="{FF2B5EF4-FFF2-40B4-BE49-F238E27FC236}">
                <a16:creationId xmlns:a16="http://schemas.microsoft.com/office/drawing/2014/main" id="{3CA47758-628B-C841-AC96-4FB720A22311}"/>
              </a:ext>
            </a:extLst>
          </p:cNvPr>
          <p:cNvSpPr/>
          <p:nvPr/>
        </p:nvSpPr>
        <p:spPr>
          <a:xfrm>
            <a:off x="3380610" y="2687938"/>
            <a:ext cx="2913399" cy="4837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5CD9A19D-B934-C242-A433-4C212B1CE1B6}"/>
              </a:ext>
            </a:extLst>
          </p:cNvPr>
          <p:cNvSpPr/>
          <p:nvPr/>
        </p:nvSpPr>
        <p:spPr>
          <a:xfrm>
            <a:off x="3380610" y="5139090"/>
            <a:ext cx="2913399" cy="4837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FDEBC404-7604-B743-8211-404E78ADD660}"/>
              </a:ext>
            </a:extLst>
          </p:cNvPr>
          <p:cNvSpPr txBox="1"/>
          <p:nvPr/>
        </p:nvSpPr>
        <p:spPr>
          <a:xfrm>
            <a:off x="6354872" y="3986198"/>
            <a:ext cx="2262159" cy="369332"/>
          </a:xfrm>
          <a:prstGeom prst="rect">
            <a:avLst/>
          </a:prstGeom>
          <a:noFill/>
        </p:spPr>
        <p:txBody>
          <a:bodyPr wrap="none" rtlCol="0">
            <a:spAutoFit/>
          </a:bodyPr>
          <a:lstStyle/>
          <a:p>
            <a:pPr algn="ctr"/>
            <a:r>
              <a:rPr kumimoji="1" lang="ja-JP" altLang="en-US" dirty="0">
                <a:solidFill>
                  <a:schemeClr val="accent6">
                    <a:lumMod val="75000"/>
                  </a:schemeClr>
                </a:solidFill>
                <a:latin typeface="Meiryo" panose="020B0604030504040204" pitchFamily="34" charset="-128"/>
                <a:ea typeface="Meiryo" panose="020B0604030504040204" pitchFamily="34" charset="-128"/>
              </a:rPr>
              <a:t>生成される出力結果</a:t>
            </a:r>
          </a:p>
        </p:txBody>
      </p:sp>
      <p:sp>
        <p:nvSpPr>
          <p:cNvPr id="25" name="テキスト ボックス 24">
            <a:extLst>
              <a:ext uri="{FF2B5EF4-FFF2-40B4-BE49-F238E27FC236}">
                <a16:creationId xmlns:a16="http://schemas.microsoft.com/office/drawing/2014/main" id="{65852D07-D425-2045-A193-C0086F3EE039}"/>
              </a:ext>
            </a:extLst>
          </p:cNvPr>
          <p:cNvSpPr txBox="1"/>
          <p:nvPr/>
        </p:nvSpPr>
        <p:spPr>
          <a:xfrm>
            <a:off x="170795" y="1092905"/>
            <a:ext cx="8802410" cy="461665"/>
          </a:xfrm>
          <a:prstGeom prst="rect">
            <a:avLst/>
          </a:prstGeom>
          <a:noFill/>
        </p:spPr>
        <p:txBody>
          <a:bodyPr wrap="none" rtlCol="0">
            <a:spAutoFit/>
          </a:bodyPr>
          <a:lstStyle/>
          <a:p>
            <a:pPr algn="ctr"/>
            <a:r>
              <a:rPr kumimoji="1" lang="ja-JP" altLang="en-US" sz="2400" dirty="0">
                <a:solidFill>
                  <a:schemeClr val="accent6">
                    <a:lumMod val="75000"/>
                  </a:schemeClr>
                </a:solidFill>
                <a:latin typeface="Meiryo" panose="020B0604030504040204" pitchFamily="34" charset="-128"/>
                <a:ea typeface="Meiryo" panose="020B0604030504040204" pitchFamily="34" charset="-128"/>
              </a:rPr>
              <a:t>機械学習は学習データの範囲でのみ結果を出すことができる。</a:t>
            </a:r>
          </a:p>
        </p:txBody>
      </p:sp>
      <p:sp>
        <p:nvSpPr>
          <p:cNvPr id="27" name="テキスト ボックス 26">
            <a:extLst>
              <a:ext uri="{FF2B5EF4-FFF2-40B4-BE49-F238E27FC236}">
                <a16:creationId xmlns:a16="http://schemas.microsoft.com/office/drawing/2014/main" id="{2C57C225-3F8C-F44F-BCA2-18DE048F7258}"/>
              </a:ext>
            </a:extLst>
          </p:cNvPr>
          <p:cNvSpPr txBox="1"/>
          <p:nvPr/>
        </p:nvSpPr>
        <p:spPr>
          <a:xfrm>
            <a:off x="4806017" y="3993113"/>
            <a:ext cx="1107996" cy="369332"/>
          </a:xfrm>
          <a:prstGeom prst="rect">
            <a:avLst/>
          </a:prstGeom>
          <a:noFill/>
        </p:spPr>
        <p:txBody>
          <a:bodyPr wrap="none" rtlCol="0">
            <a:spAutoFit/>
          </a:bodyPr>
          <a:lstStyle/>
          <a:p>
            <a:pPr algn="ct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言語生成</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686965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29">
            <a:extLst>
              <a:ext uri="{FF2B5EF4-FFF2-40B4-BE49-F238E27FC236}">
                <a16:creationId xmlns:a16="http://schemas.microsoft.com/office/drawing/2014/main" id="{A6A6E3CD-CF61-E848-A2E0-CF0AD051223C}"/>
              </a:ext>
            </a:extLst>
          </p:cNvPr>
          <p:cNvSpPr/>
          <p:nvPr/>
        </p:nvSpPr>
        <p:spPr>
          <a:xfrm>
            <a:off x="457200" y="5363465"/>
            <a:ext cx="7571184" cy="94585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9BFF681-696F-294D-A432-732061131A4E}"/>
              </a:ext>
            </a:extLst>
          </p:cNvPr>
          <p:cNvSpPr>
            <a:spLocks noGrp="1"/>
          </p:cNvSpPr>
          <p:nvPr>
            <p:ph type="title"/>
          </p:nvPr>
        </p:nvSpPr>
        <p:spPr/>
        <p:txBody>
          <a:bodyPr/>
          <a:lstStyle/>
          <a:p>
            <a:r>
              <a:rPr kumimoji="1" lang="ja-JP" altLang="en-US" dirty="0"/>
              <a:t>「</a:t>
            </a:r>
            <a:r>
              <a:rPr kumimoji="1" lang="en-US" altLang="ja-JP" dirty="0"/>
              <a:t>AI</a:t>
            </a:r>
            <a:r>
              <a:rPr kumimoji="1" lang="ja-JP" altLang="en-US" dirty="0"/>
              <a:t>カント君」の可能性について</a:t>
            </a:r>
          </a:p>
        </p:txBody>
      </p:sp>
      <p:sp>
        <p:nvSpPr>
          <p:cNvPr id="3" name="スライド番号プレースホルダー 2">
            <a:extLst>
              <a:ext uri="{FF2B5EF4-FFF2-40B4-BE49-F238E27FC236}">
                <a16:creationId xmlns:a16="http://schemas.microsoft.com/office/drawing/2014/main" id="{54A544FB-51E1-0D47-8AB7-46A14CC4328D}"/>
              </a:ext>
            </a:extLst>
          </p:cNvPr>
          <p:cNvSpPr>
            <a:spLocks noGrp="1"/>
          </p:cNvSpPr>
          <p:nvPr>
            <p:ph type="sldNum" sz="quarter" idx="12"/>
          </p:nvPr>
        </p:nvSpPr>
        <p:spPr/>
        <p:txBody>
          <a:bodyPr/>
          <a:lstStyle/>
          <a:p>
            <a:fld id="{8FF8CC5D-A65D-5946-99B5-645367A967AD}" type="slidenum">
              <a:rPr kumimoji="1" lang="ja-JP" altLang="en-US" smtClean="0"/>
              <a:t>119</a:t>
            </a:fld>
            <a:endParaRPr kumimoji="1" lang="ja-JP" altLang="en-US"/>
          </a:p>
        </p:txBody>
      </p:sp>
      <p:pic>
        <p:nvPicPr>
          <p:cNvPr id="17" name="図 16">
            <a:extLst>
              <a:ext uri="{FF2B5EF4-FFF2-40B4-BE49-F238E27FC236}">
                <a16:creationId xmlns:a16="http://schemas.microsoft.com/office/drawing/2014/main" id="{C0DA279F-AB9D-1648-BF8B-B4AA5319A3B0}"/>
              </a:ext>
            </a:extLst>
          </p:cNvPr>
          <p:cNvPicPr>
            <a:picLocks noChangeAspect="1"/>
          </p:cNvPicPr>
          <p:nvPr/>
        </p:nvPicPr>
        <p:blipFill>
          <a:blip r:embed="rId2"/>
          <a:stretch>
            <a:fillRect/>
          </a:stretch>
        </p:blipFill>
        <p:spPr>
          <a:xfrm>
            <a:off x="6309464" y="1126616"/>
            <a:ext cx="2362209" cy="3401581"/>
          </a:xfrm>
          <a:prstGeom prst="rect">
            <a:avLst/>
          </a:prstGeom>
          <a:ln>
            <a:noFill/>
          </a:ln>
          <a:effectLst>
            <a:softEdge rad="112500"/>
          </a:effectLst>
        </p:spPr>
      </p:pic>
      <p:pic>
        <p:nvPicPr>
          <p:cNvPr id="16" name="図 15" descr="brain-illustration-1940x900_35269.jpg">
            <a:extLst>
              <a:ext uri="{FF2B5EF4-FFF2-40B4-BE49-F238E27FC236}">
                <a16:creationId xmlns:a16="http://schemas.microsoft.com/office/drawing/2014/main" id="{0B22FCA5-B494-B347-82A4-4BEBC1A60422}"/>
              </a:ext>
            </a:extLst>
          </p:cNvPr>
          <p:cNvPicPr>
            <a:picLocks noChangeAspect="1"/>
          </p:cNvPicPr>
          <p:nvPr/>
        </p:nvPicPr>
        <p:blipFill>
          <a:blip r:embed="rId3"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6203054" y="1269292"/>
            <a:ext cx="2710597" cy="1465178"/>
          </a:xfrm>
          <a:prstGeom prst="rect">
            <a:avLst/>
          </a:prstGeom>
        </p:spPr>
      </p:pic>
      <p:sp>
        <p:nvSpPr>
          <p:cNvPr id="18" name="テキスト ボックス 17">
            <a:extLst>
              <a:ext uri="{FF2B5EF4-FFF2-40B4-BE49-F238E27FC236}">
                <a16:creationId xmlns:a16="http://schemas.microsoft.com/office/drawing/2014/main" id="{DC29C7FF-70D0-7044-93B2-292631495F2E}"/>
              </a:ext>
            </a:extLst>
          </p:cNvPr>
          <p:cNvSpPr txBox="1"/>
          <p:nvPr/>
        </p:nvSpPr>
        <p:spPr>
          <a:xfrm>
            <a:off x="7502625" y="4106790"/>
            <a:ext cx="1082348" cy="307777"/>
          </a:xfrm>
          <a:prstGeom prst="rect">
            <a:avLst/>
          </a:prstGeom>
          <a:noFill/>
        </p:spPr>
        <p:txBody>
          <a:bodyPr wrap="none" rtlCol="0">
            <a:spAutoFit/>
          </a:bodyPr>
          <a:lstStyle/>
          <a:p>
            <a:r>
              <a:rPr kumimoji="1" lang="en-US" altLang="ja-JP" sz="1400" b="1" dirty="0">
                <a:solidFill>
                  <a:schemeClr val="bg1"/>
                </a:solidFill>
                <a:latin typeface="Hiragino Kaku Gothic Std W8" panose="020B0800000000000000" pitchFamily="34" charset="-128"/>
                <a:ea typeface="Hiragino Kaku Gothic Std W8" panose="020B0800000000000000" pitchFamily="34" charset="-128"/>
              </a:rPr>
              <a:t>AI</a:t>
            </a:r>
            <a:r>
              <a:rPr kumimoji="1" lang="ja-JP" altLang="en-US" sz="1400" b="1" dirty="0">
                <a:solidFill>
                  <a:schemeClr val="bg1"/>
                </a:solidFill>
                <a:latin typeface="Hiragino Kaku Gothic Std W8" panose="020B0800000000000000" pitchFamily="34" charset="-128"/>
                <a:ea typeface="Hiragino Kaku Gothic Std W8" panose="020B0800000000000000" pitchFamily="34" charset="-128"/>
              </a:rPr>
              <a:t>カント</a:t>
            </a:r>
            <a:r>
              <a:rPr kumimoji="1" lang="ja-JP" altLang="en-US" sz="1100" dirty="0">
                <a:solidFill>
                  <a:schemeClr val="bg1"/>
                </a:solidFill>
                <a:latin typeface="Hiragino Kaku Gothic Std W8" panose="020B0800000000000000" pitchFamily="34" charset="-128"/>
                <a:ea typeface="Hiragino Kaku Gothic Std W8" panose="020B0800000000000000" pitchFamily="34" charset="-128"/>
              </a:rPr>
              <a:t>君</a:t>
            </a:r>
          </a:p>
        </p:txBody>
      </p:sp>
      <p:sp>
        <p:nvSpPr>
          <p:cNvPr id="19" name="三角形 18">
            <a:extLst>
              <a:ext uri="{FF2B5EF4-FFF2-40B4-BE49-F238E27FC236}">
                <a16:creationId xmlns:a16="http://schemas.microsoft.com/office/drawing/2014/main" id="{28ECF34D-2D84-0145-A422-6747C25ACAFB}"/>
              </a:ext>
            </a:extLst>
          </p:cNvPr>
          <p:cNvSpPr/>
          <p:nvPr/>
        </p:nvSpPr>
        <p:spPr>
          <a:xfrm rot="5400000">
            <a:off x="3416998" y="1451820"/>
            <a:ext cx="3270374" cy="2928062"/>
          </a:xfrm>
          <a:prstGeom prst="triangle">
            <a:avLst/>
          </a:prstGeom>
          <a:gradFill>
            <a:gsLst>
              <a:gs pos="0">
                <a:schemeClr val="accent1">
                  <a:lumMod val="60000"/>
                  <a:lumOff val="40000"/>
                </a:schemeClr>
              </a:gs>
              <a:gs pos="68000">
                <a:schemeClr val="bg1"/>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a:extLst>
              <a:ext uri="{FF2B5EF4-FFF2-40B4-BE49-F238E27FC236}">
                <a16:creationId xmlns:a16="http://schemas.microsoft.com/office/drawing/2014/main" id="{125E04BA-CFEB-6146-9F00-92B9E7DF291E}"/>
              </a:ext>
            </a:extLst>
          </p:cNvPr>
          <p:cNvPicPr>
            <a:picLocks noChangeAspect="1"/>
          </p:cNvPicPr>
          <p:nvPr/>
        </p:nvPicPr>
        <p:blipFill>
          <a:blip r:embed="rId4"/>
          <a:stretch>
            <a:fillRect/>
          </a:stretch>
        </p:blipFill>
        <p:spPr>
          <a:xfrm>
            <a:off x="2464078" y="1787688"/>
            <a:ext cx="778494" cy="1197684"/>
          </a:xfrm>
          <a:prstGeom prst="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0DB350F9-A155-2F4D-8032-68B44D33104C}"/>
              </a:ext>
            </a:extLst>
          </p:cNvPr>
          <p:cNvPicPr>
            <a:picLocks noChangeAspect="1"/>
          </p:cNvPicPr>
          <p:nvPr/>
        </p:nvPicPr>
        <p:blipFill>
          <a:blip r:embed="rId5"/>
          <a:stretch>
            <a:fillRect/>
          </a:stretch>
        </p:blipFill>
        <p:spPr>
          <a:xfrm>
            <a:off x="3185183" y="2978971"/>
            <a:ext cx="741067" cy="1197684"/>
          </a:xfrm>
          <a:prstGeom prst="rect">
            <a:avLst/>
          </a:prstGeom>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ABCC15E9-0761-EE44-8171-187D0411417B}"/>
              </a:ext>
            </a:extLst>
          </p:cNvPr>
          <p:cNvPicPr>
            <a:picLocks noChangeAspect="1"/>
          </p:cNvPicPr>
          <p:nvPr/>
        </p:nvPicPr>
        <p:blipFill>
          <a:blip r:embed="rId6"/>
          <a:stretch>
            <a:fillRect/>
          </a:stretch>
        </p:blipFill>
        <p:spPr>
          <a:xfrm>
            <a:off x="395536" y="1196481"/>
            <a:ext cx="1872208" cy="2616580"/>
          </a:xfrm>
          <a:prstGeom prst="rect">
            <a:avLst/>
          </a:prstGeom>
          <a:ln>
            <a:noFill/>
          </a:ln>
          <a:effectLst>
            <a:softEdge rad="112500"/>
          </a:effectLst>
        </p:spPr>
      </p:pic>
      <p:sp>
        <p:nvSpPr>
          <p:cNvPr id="6" name="正方形/長方形 5">
            <a:extLst>
              <a:ext uri="{FF2B5EF4-FFF2-40B4-BE49-F238E27FC236}">
                <a16:creationId xmlns:a16="http://schemas.microsoft.com/office/drawing/2014/main" id="{5412F094-C38D-EE45-A6D1-305E8E9835D8}"/>
              </a:ext>
            </a:extLst>
          </p:cNvPr>
          <p:cNvSpPr/>
          <p:nvPr/>
        </p:nvSpPr>
        <p:spPr>
          <a:xfrm>
            <a:off x="360702" y="3850486"/>
            <a:ext cx="1942829" cy="769441"/>
          </a:xfrm>
          <a:prstGeom prst="rect">
            <a:avLst/>
          </a:prstGeom>
        </p:spPr>
        <p:txBody>
          <a:bodyPr wrap="square">
            <a:spAutoFit/>
          </a:bodyPr>
          <a:lstStyle/>
          <a:p>
            <a:pPr algn="ctr"/>
            <a:r>
              <a:rPr lang="ja-JP" altLang="en-US" sz="1400" dirty="0">
                <a:latin typeface="Meiryo" panose="020B0604030504040204" pitchFamily="34" charset="-128"/>
                <a:ea typeface="Meiryo" panose="020B0604030504040204" pitchFamily="34" charset="-128"/>
              </a:rPr>
              <a:t>イマヌエル・カント</a:t>
            </a:r>
            <a:endParaRPr lang="en-US" altLang="ja-JP" sz="1400" dirty="0">
              <a:latin typeface="Meiryo" panose="020B0604030504040204" pitchFamily="34" charset="-128"/>
              <a:ea typeface="Meiryo" panose="020B0604030504040204" pitchFamily="34" charset="-128"/>
            </a:endParaRPr>
          </a:p>
          <a:p>
            <a:pPr algn="ctr"/>
            <a:r>
              <a:rPr lang="ja-JP" altLang="en-US" sz="1400" dirty="0">
                <a:latin typeface="Meiryo" panose="020B0604030504040204" pitchFamily="34" charset="-128"/>
                <a:ea typeface="Meiryo" panose="020B0604030504040204" pitchFamily="34" charset="-128"/>
              </a:rPr>
              <a:t>Immanuel Kant</a:t>
            </a:r>
            <a:endParaRPr lang="en-US" altLang="ja-JP" sz="1400" dirty="0">
              <a:latin typeface="Meiryo" panose="020B0604030504040204" pitchFamily="34" charset="-128"/>
              <a:ea typeface="Meiryo" panose="020B0604030504040204" pitchFamily="34" charset="-128"/>
            </a:endParaRPr>
          </a:p>
          <a:p>
            <a:pPr algn="ctr"/>
            <a:r>
              <a:rPr lang="ja-JP" altLang="en-US" sz="800" dirty="0">
                <a:latin typeface="Meiryo" panose="020B0604030504040204" pitchFamily="34" charset="-128"/>
                <a:ea typeface="Meiryo" panose="020B0604030504040204" pitchFamily="34" charset="-128"/>
              </a:rPr>
              <a:t>1724年4月22日</a:t>
            </a:r>
            <a:r>
              <a:rPr lang="en-US" altLang="ja-JP" sz="800" dirty="0">
                <a:latin typeface="Meiryo" panose="020B0604030504040204" pitchFamily="34" charset="-128"/>
                <a:ea typeface="Meiryo" panose="020B0604030504040204" pitchFamily="34" charset="-128"/>
              </a:rPr>
              <a:t>〜</a:t>
            </a:r>
            <a:r>
              <a:rPr lang="ja-JP" altLang="en-US" sz="800" dirty="0">
                <a:latin typeface="Meiryo" panose="020B0604030504040204" pitchFamily="34" charset="-128"/>
                <a:ea typeface="Meiryo" panose="020B0604030504040204" pitchFamily="34" charset="-128"/>
              </a:rPr>
              <a:t>1804年2月12日</a:t>
            </a:r>
            <a:endParaRPr lang="en-US" altLang="ja-JP" sz="800" dirty="0">
              <a:latin typeface="Meiryo" panose="020B0604030504040204" pitchFamily="34" charset="-128"/>
              <a:ea typeface="Meiryo" panose="020B0604030504040204" pitchFamily="34" charset="-128"/>
            </a:endParaRPr>
          </a:p>
          <a:p>
            <a:pPr algn="ctr"/>
            <a:r>
              <a:rPr lang="ja-JP" altLang="en-US" sz="800" dirty="0">
                <a:latin typeface="Meiryo" panose="020B0604030504040204" pitchFamily="34" charset="-128"/>
                <a:ea typeface="Meiryo" panose="020B0604030504040204" pitchFamily="34" charset="-128"/>
              </a:rPr>
              <a:t>プロイセン王国（ドイツ）の哲学者</a:t>
            </a:r>
          </a:p>
        </p:txBody>
      </p:sp>
      <p:pic>
        <p:nvPicPr>
          <p:cNvPr id="9" name="図 8">
            <a:extLst>
              <a:ext uri="{FF2B5EF4-FFF2-40B4-BE49-F238E27FC236}">
                <a16:creationId xmlns:a16="http://schemas.microsoft.com/office/drawing/2014/main" id="{F73914D5-4E69-464F-8832-DE85E1924D34}"/>
              </a:ext>
            </a:extLst>
          </p:cNvPr>
          <p:cNvPicPr>
            <a:picLocks noChangeAspect="1"/>
          </p:cNvPicPr>
          <p:nvPr/>
        </p:nvPicPr>
        <p:blipFill>
          <a:blip r:embed="rId7"/>
          <a:stretch>
            <a:fillRect/>
          </a:stretch>
        </p:blipFill>
        <p:spPr>
          <a:xfrm>
            <a:off x="3293331" y="1280659"/>
            <a:ext cx="793466" cy="1197684"/>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9B276DCE-551E-6842-B352-1F0E1832D69E}"/>
              </a:ext>
            </a:extLst>
          </p:cNvPr>
          <p:cNvPicPr>
            <a:picLocks noChangeAspect="1"/>
          </p:cNvPicPr>
          <p:nvPr/>
        </p:nvPicPr>
        <p:blipFill>
          <a:blip r:embed="rId8"/>
          <a:stretch>
            <a:fillRect/>
          </a:stretch>
        </p:blipFill>
        <p:spPr>
          <a:xfrm>
            <a:off x="2802174" y="2348609"/>
            <a:ext cx="785980" cy="1197684"/>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ED30E563-F07B-F640-A850-81658F95E983}"/>
              </a:ext>
            </a:extLst>
          </p:cNvPr>
          <p:cNvPicPr>
            <a:picLocks noChangeAspect="1"/>
          </p:cNvPicPr>
          <p:nvPr/>
        </p:nvPicPr>
        <p:blipFill>
          <a:blip r:embed="rId9"/>
          <a:stretch>
            <a:fillRect/>
          </a:stretch>
        </p:blipFill>
        <p:spPr>
          <a:xfrm>
            <a:off x="2303531" y="1284284"/>
            <a:ext cx="793466" cy="1197684"/>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BE70062D-2038-9D45-A292-62A55F74602B}"/>
              </a:ext>
            </a:extLst>
          </p:cNvPr>
          <p:cNvPicPr>
            <a:picLocks noChangeAspect="1"/>
          </p:cNvPicPr>
          <p:nvPr/>
        </p:nvPicPr>
        <p:blipFill>
          <a:blip r:embed="rId10"/>
          <a:stretch>
            <a:fillRect/>
          </a:stretch>
        </p:blipFill>
        <p:spPr>
          <a:xfrm>
            <a:off x="3316995" y="3353351"/>
            <a:ext cx="771009" cy="1197684"/>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9B7B3CEB-8362-4F49-A567-693B6043B6BA}"/>
              </a:ext>
            </a:extLst>
          </p:cNvPr>
          <p:cNvPicPr>
            <a:picLocks noChangeAspect="1"/>
          </p:cNvPicPr>
          <p:nvPr/>
        </p:nvPicPr>
        <p:blipFill>
          <a:blip r:embed="rId11"/>
          <a:stretch>
            <a:fillRect/>
          </a:stretch>
        </p:blipFill>
        <p:spPr>
          <a:xfrm>
            <a:off x="2298122" y="3353351"/>
            <a:ext cx="793466" cy="1197684"/>
          </a:xfrm>
          <a:prstGeom prst="rect">
            <a:avLst/>
          </a:prstGeom>
          <a:effectLst>
            <a:outerShdw blurRad="50800" dist="38100" dir="2700000" algn="tl" rotWithShape="0">
              <a:prstClr val="black">
                <a:alpha val="40000"/>
              </a:prstClr>
            </a:outerShdw>
          </a:effectLst>
        </p:spPr>
      </p:pic>
      <p:sp>
        <p:nvSpPr>
          <p:cNvPr id="20" name="テキスト ボックス 19">
            <a:extLst>
              <a:ext uri="{FF2B5EF4-FFF2-40B4-BE49-F238E27FC236}">
                <a16:creationId xmlns:a16="http://schemas.microsoft.com/office/drawing/2014/main" id="{3D9A687F-42D4-924F-8A55-1E475F615F78}"/>
              </a:ext>
            </a:extLst>
          </p:cNvPr>
          <p:cNvSpPr txBox="1"/>
          <p:nvPr/>
        </p:nvSpPr>
        <p:spPr>
          <a:xfrm>
            <a:off x="4029183" y="2458204"/>
            <a:ext cx="2339102" cy="830997"/>
          </a:xfrm>
          <a:prstGeom prst="rect">
            <a:avLst/>
          </a:prstGeom>
          <a:noFill/>
        </p:spPr>
        <p:txBody>
          <a:bodyPr wrap="none" rtlCol="0">
            <a:spAutoFit/>
          </a:bodyPr>
          <a:lstStyle/>
          <a:p>
            <a:r>
              <a:rPr kumimoji="1" lang="ja-JP" altLang="en-US" sz="1200" b="1" dirty="0">
                <a:solidFill>
                  <a:srgbClr val="3366FF"/>
                </a:solidFill>
                <a:latin typeface="Meiryo" panose="020B0604030504040204" pitchFamily="34" charset="-128"/>
                <a:ea typeface="Meiryo" panose="020B0604030504040204" pitchFamily="34" charset="-128"/>
              </a:rPr>
              <a:t>カントの著作を</a:t>
            </a:r>
            <a:endParaRPr kumimoji="1" lang="en-US" altLang="ja-JP" sz="1200" b="1" dirty="0">
              <a:solidFill>
                <a:srgbClr val="3366FF"/>
              </a:solidFill>
              <a:latin typeface="Meiryo" panose="020B0604030504040204" pitchFamily="34" charset="-128"/>
              <a:ea typeface="Meiryo" panose="020B0604030504040204" pitchFamily="34" charset="-128"/>
            </a:endParaRPr>
          </a:p>
          <a:p>
            <a:r>
              <a:rPr kumimoji="1" lang="ja-JP" altLang="en-US" sz="1200" b="1" dirty="0">
                <a:solidFill>
                  <a:srgbClr val="3366FF"/>
                </a:solidFill>
                <a:latin typeface="Meiryo" panose="020B0604030504040204" pitchFamily="34" charset="-128"/>
                <a:ea typeface="Meiryo" panose="020B0604030504040204" pitchFamily="34" charset="-128"/>
              </a:rPr>
              <a:t>学習データとして入力し</a:t>
            </a:r>
            <a:endParaRPr kumimoji="1" lang="en-US" altLang="ja-JP" sz="1200" b="1" dirty="0">
              <a:solidFill>
                <a:srgbClr val="3366FF"/>
              </a:solidFill>
              <a:latin typeface="Meiryo" panose="020B0604030504040204" pitchFamily="34" charset="-128"/>
              <a:ea typeface="Meiryo" panose="020B0604030504040204" pitchFamily="34" charset="-128"/>
            </a:endParaRPr>
          </a:p>
          <a:p>
            <a:r>
              <a:rPr lang="ja-JP" altLang="en-US" sz="1200" b="1" dirty="0">
                <a:solidFill>
                  <a:srgbClr val="3366FF"/>
                </a:solidFill>
                <a:latin typeface="Meiryo" panose="020B0604030504040204" pitchFamily="34" charset="-128"/>
                <a:ea typeface="Meiryo" panose="020B0604030504040204" pitchFamily="34" charset="-128"/>
              </a:rPr>
              <a:t>彼のテーマや思考のパターンを</a:t>
            </a:r>
            <a:endParaRPr lang="en-US" altLang="ja-JP" sz="1200" b="1" dirty="0">
              <a:solidFill>
                <a:srgbClr val="3366FF"/>
              </a:solidFill>
              <a:latin typeface="Meiryo" panose="020B0604030504040204" pitchFamily="34" charset="-128"/>
              <a:ea typeface="Meiryo" panose="020B0604030504040204" pitchFamily="34" charset="-128"/>
            </a:endParaRPr>
          </a:p>
          <a:p>
            <a:r>
              <a:rPr lang="ja-JP" altLang="en-US" sz="1200" b="1" dirty="0">
                <a:solidFill>
                  <a:srgbClr val="3366FF"/>
                </a:solidFill>
                <a:latin typeface="Meiryo" panose="020B0604030504040204" pitchFamily="34" charset="-128"/>
                <a:ea typeface="Meiryo" panose="020B0604030504040204" pitchFamily="34" charset="-128"/>
              </a:rPr>
              <a:t>モデル化する</a:t>
            </a:r>
            <a:endParaRPr kumimoji="1" lang="ja-JP" altLang="en-US" sz="1200" b="1" dirty="0">
              <a:solidFill>
                <a:srgbClr val="3366FF"/>
              </a:solidFill>
              <a:latin typeface="Meiryo" panose="020B0604030504040204" pitchFamily="34" charset="-128"/>
              <a:ea typeface="Meiryo" panose="020B0604030504040204" pitchFamily="34" charset="-128"/>
            </a:endParaRPr>
          </a:p>
        </p:txBody>
      </p:sp>
      <p:grpSp>
        <p:nvGrpSpPr>
          <p:cNvPr id="21" name="図形グループ 4">
            <a:extLst>
              <a:ext uri="{FF2B5EF4-FFF2-40B4-BE49-F238E27FC236}">
                <a16:creationId xmlns:a16="http://schemas.microsoft.com/office/drawing/2014/main" id="{BC59D177-016D-5F4F-91D4-CBA621E228FF}"/>
              </a:ext>
            </a:extLst>
          </p:cNvPr>
          <p:cNvGrpSpPr/>
          <p:nvPr/>
        </p:nvGrpSpPr>
        <p:grpSpPr>
          <a:xfrm>
            <a:off x="8152428" y="5363465"/>
            <a:ext cx="432545" cy="904907"/>
            <a:chOff x="1684118" y="2708920"/>
            <a:chExt cx="1375714" cy="2957396"/>
          </a:xfrm>
        </p:grpSpPr>
        <p:sp>
          <p:nvSpPr>
            <p:cNvPr id="22" name="円/楕円 21">
              <a:extLst>
                <a:ext uri="{FF2B5EF4-FFF2-40B4-BE49-F238E27FC236}">
                  <a16:creationId xmlns:a16="http://schemas.microsoft.com/office/drawing/2014/main" id="{C60E0BC1-A923-9246-B6A1-DEB9B1AECBAD}"/>
                </a:ext>
              </a:extLst>
            </p:cNvPr>
            <p:cNvSpPr/>
            <p:nvPr/>
          </p:nvSpPr>
          <p:spPr>
            <a:xfrm>
              <a:off x="1691680" y="2708920"/>
              <a:ext cx="1368152" cy="13681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a:extLst>
                <a:ext uri="{FF2B5EF4-FFF2-40B4-BE49-F238E27FC236}">
                  <a16:creationId xmlns:a16="http://schemas.microsoft.com/office/drawing/2014/main" id="{9BED07F8-2ED8-D640-856A-1969DE7CA36B}"/>
                </a:ext>
              </a:extLst>
            </p:cNvPr>
            <p:cNvSpPr/>
            <p:nvPr/>
          </p:nvSpPr>
          <p:spPr>
            <a:xfrm rot="16200000">
              <a:off x="1576106" y="4190152"/>
              <a:ext cx="1584176" cy="1368152"/>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円形吹き出し 23">
            <a:extLst>
              <a:ext uri="{FF2B5EF4-FFF2-40B4-BE49-F238E27FC236}">
                <a16:creationId xmlns:a16="http://schemas.microsoft.com/office/drawing/2014/main" id="{594D9B9A-C0C2-4249-9720-C67F384CFE98}"/>
              </a:ext>
            </a:extLst>
          </p:cNvPr>
          <p:cNvSpPr/>
          <p:nvPr/>
        </p:nvSpPr>
        <p:spPr>
          <a:xfrm>
            <a:off x="6800620" y="4528197"/>
            <a:ext cx="1736001" cy="721638"/>
          </a:xfrm>
          <a:prstGeom prst="wedgeEllipseCallout">
            <a:avLst>
              <a:gd name="adj1" fmla="val 30387"/>
              <a:gd name="adj2" fmla="val 6691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7DA84111-6971-D348-B73F-38F1EB9BA0C8}"/>
              </a:ext>
            </a:extLst>
          </p:cNvPr>
          <p:cNvSpPr txBox="1"/>
          <p:nvPr/>
        </p:nvSpPr>
        <p:spPr>
          <a:xfrm>
            <a:off x="6880591" y="4670193"/>
            <a:ext cx="1620957" cy="461665"/>
          </a:xfrm>
          <a:prstGeom prst="rect">
            <a:avLst/>
          </a:prstGeom>
          <a:noFill/>
        </p:spPr>
        <p:txBody>
          <a:bodyPr wrap="none" rtlCol="0">
            <a:spAutoFit/>
          </a:bodyPr>
          <a:lstStyle/>
          <a:p>
            <a:r>
              <a:rPr kumimoji="1" lang="ja-JP" altLang="en-US" sz="1000" dirty="0">
                <a:solidFill>
                  <a:schemeClr val="bg1"/>
                </a:solidFill>
                <a:latin typeface="Meiryo" panose="020B0604030504040204" pitchFamily="34" charset="-128"/>
                <a:ea typeface="Meiryo" panose="020B0604030504040204" pitchFamily="34" charset="-128"/>
              </a:rPr>
              <a:t>問い</a:t>
            </a:r>
            <a:r>
              <a:rPr lang="ja-JP" altLang="en-US" sz="1000" dirty="0">
                <a:solidFill>
                  <a:schemeClr val="bg1"/>
                </a:solidFill>
                <a:latin typeface="Meiryo" panose="020B0604030504040204" pitchFamily="34" charset="-128"/>
                <a:ea typeface="Meiryo" panose="020B0604030504040204" pitchFamily="34" charset="-128"/>
              </a:rPr>
              <a:t>：</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400" dirty="0">
                <a:solidFill>
                  <a:schemeClr val="bg1"/>
                </a:solidFill>
                <a:latin typeface="Meiryo" panose="020B0604030504040204" pitchFamily="34" charset="-128"/>
                <a:ea typeface="Meiryo" panose="020B0604030504040204" pitchFamily="34" charset="-128"/>
              </a:rPr>
              <a:t>生きるとは何か？</a:t>
            </a:r>
          </a:p>
        </p:txBody>
      </p:sp>
      <p:sp>
        <p:nvSpPr>
          <p:cNvPr id="26" name="円形吹き出し 25">
            <a:extLst>
              <a:ext uri="{FF2B5EF4-FFF2-40B4-BE49-F238E27FC236}">
                <a16:creationId xmlns:a16="http://schemas.microsoft.com/office/drawing/2014/main" id="{D6F2E50D-3F3C-BD49-B6FA-D9103BC464A1}"/>
              </a:ext>
            </a:extLst>
          </p:cNvPr>
          <p:cNvSpPr/>
          <p:nvPr/>
        </p:nvSpPr>
        <p:spPr>
          <a:xfrm>
            <a:off x="5064619" y="3624575"/>
            <a:ext cx="1736001" cy="1066701"/>
          </a:xfrm>
          <a:prstGeom prst="wedgeEllipseCallout">
            <a:avLst>
              <a:gd name="adj1" fmla="val 41285"/>
              <a:gd name="adj2" fmla="val -49234"/>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C04203C1-3F5C-524B-BFAD-5BC9546ED26B}"/>
              </a:ext>
            </a:extLst>
          </p:cNvPr>
          <p:cNvSpPr txBox="1"/>
          <p:nvPr/>
        </p:nvSpPr>
        <p:spPr>
          <a:xfrm>
            <a:off x="5301218" y="3819371"/>
            <a:ext cx="1503938" cy="677108"/>
          </a:xfrm>
          <a:prstGeom prst="rect">
            <a:avLst/>
          </a:prstGeom>
          <a:noFill/>
        </p:spPr>
        <p:txBody>
          <a:bodyPr wrap="none" rtlCol="0">
            <a:spAutoFit/>
          </a:bodyPr>
          <a:lstStyle/>
          <a:p>
            <a:r>
              <a:rPr lang="ja-JP" altLang="en-US" sz="1000" dirty="0">
                <a:solidFill>
                  <a:schemeClr val="bg1"/>
                </a:solidFill>
                <a:latin typeface="Meiryo" panose="020B0604030504040204" pitchFamily="34" charset="-128"/>
                <a:ea typeface="Meiryo" panose="020B0604030504040204" pitchFamily="34" charset="-128"/>
              </a:rPr>
              <a:t>答え：</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400" dirty="0">
                <a:solidFill>
                  <a:schemeClr val="bg1"/>
                </a:solidFill>
                <a:latin typeface="Meiryo" panose="020B0604030504040204" pitchFamily="34" charset="-128"/>
                <a:ea typeface="Meiryo" panose="020B0604030504040204" pitchFamily="34" charset="-128"/>
              </a:rPr>
              <a:t>生きるとは、</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en-US" altLang="ja-JP" sz="1400" dirty="0">
                <a:solidFill>
                  <a:schemeClr val="bg1"/>
                </a:solidFill>
                <a:latin typeface="Meiryo" panose="020B0604030504040204" pitchFamily="34" charset="-128"/>
                <a:ea typeface="Meiryo" panose="020B0604030504040204" pitchFamily="34" charset="-128"/>
              </a:rPr>
              <a:t>XXXXX</a:t>
            </a:r>
            <a:r>
              <a:rPr lang="ja-JP" altLang="en-US" sz="1400" dirty="0">
                <a:solidFill>
                  <a:schemeClr val="bg1"/>
                </a:solidFill>
                <a:latin typeface="Meiryo" panose="020B0604030504040204" pitchFamily="34" charset="-128"/>
                <a:ea typeface="Meiryo" panose="020B0604030504040204" pitchFamily="34" charset="-128"/>
              </a:rPr>
              <a:t>である！</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C6B21CCA-217A-B44E-B17C-2A31FBF598B2}"/>
              </a:ext>
            </a:extLst>
          </p:cNvPr>
          <p:cNvSpPr txBox="1"/>
          <p:nvPr/>
        </p:nvSpPr>
        <p:spPr>
          <a:xfrm>
            <a:off x="539552" y="5522318"/>
            <a:ext cx="3416320" cy="646331"/>
          </a:xfrm>
          <a:prstGeom prst="rect">
            <a:avLst/>
          </a:prstGeom>
          <a:noFill/>
        </p:spPr>
        <p:txBody>
          <a:bodyPr wrap="none" rtlCol="0">
            <a:spAutoFit/>
          </a:bodyPr>
          <a:lstStyle/>
          <a:p>
            <a:r>
              <a:rPr kumimoji="1" lang="ja-JP" altLang="en-US" sz="1200" dirty="0">
                <a:solidFill>
                  <a:schemeClr val="bg1"/>
                </a:solidFill>
                <a:latin typeface="Meiryo" panose="020B0604030504040204" pitchFamily="34" charset="-128"/>
                <a:ea typeface="Meiryo" panose="020B0604030504040204" pitchFamily="34" charset="-128"/>
              </a:rPr>
              <a:t>「</a:t>
            </a:r>
            <a:r>
              <a:rPr kumimoji="1" lang="en-US" altLang="ja-JP" sz="1200" dirty="0">
                <a:solidFill>
                  <a:schemeClr val="bg1"/>
                </a:solidFill>
                <a:latin typeface="Meiryo" panose="020B0604030504040204" pitchFamily="34" charset="-128"/>
                <a:ea typeface="Meiryo" panose="020B0604030504040204" pitchFamily="34" charset="-128"/>
              </a:rPr>
              <a:t>AI</a:t>
            </a:r>
            <a:r>
              <a:rPr kumimoji="1" lang="ja-JP" altLang="en-US" sz="1200" dirty="0">
                <a:solidFill>
                  <a:schemeClr val="bg1"/>
                </a:solidFill>
                <a:latin typeface="Meiryo" panose="020B0604030504040204" pitchFamily="34" charset="-128"/>
                <a:ea typeface="Meiryo" panose="020B0604030504040204" pitchFamily="34" charset="-128"/>
              </a:rPr>
              <a:t>カント君」には、</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dirty="0">
                <a:solidFill>
                  <a:schemeClr val="bg1"/>
                </a:solidFill>
                <a:latin typeface="Meiryo" panose="020B0604030504040204" pitchFamily="34" charset="-128"/>
                <a:ea typeface="Meiryo" panose="020B0604030504040204" pitchFamily="34" charset="-128"/>
              </a:rPr>
              <a:t>　内発的な</a:t>
            </a:r>
            <a:r>
              <a:rPr kumimoji="1" lang="ja-JP" altLang="en-US" sz="1200" dirty="0">
                <a:solidFill>
                  <a:schemeClr val="bg1"/>
                </a:solidFill>
                <a:latin typeface="Meiryo" panose="020B0604030504040204" pitchFamily="34" charset="-128"/>
                <a:ea typeface="Meiryo" panose="020B0604030504040204" pitchFamily="34" charset="-128"/>
              </a:rPr>
              <a:t>疑問を持つことはできないので、</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dirty="0">
                <a:solidFill>
                  <a:schemeClr val="bg1"/>
                </a:solidFill>
                <a:latin typeface="Meiryo" panose="020B0604030504040204" pitchFamily="34" charset="-128"/>
                <a:ea typeface="Meiryo" panose="020B0604030504040204" pitchFamily="34" charset="-128"/>
              </a:rPr>
              <a:t>　このような問いを産み出すことはできない。</a:t>
            </a:r>
          </a:p>
        </p:txBody>
      </p:sp>
      <p:sp>
        <p:nvSpPr>
          <p:cNvPr id="31" name="正方形/長方形 30">
            <a:extLst>
              <a:ext uri="{FF2B5EF4-FFF2-40B4-BE49-F238E27FC236}">
                <a16:creationId xmlns:a16="http://schemas.microsoft.com/office/drawing/2014/main" id="{47F45BA8-DE5D-004E-B7E6-F29C9E71A924}"/>
              </a:ext>
            </a:extLst>
          </p:cNvPr>
          <p:cNvSpPr/>
          <p:nvPr/>
        </p:nvSpPr>
        <p:spPr>
          <a:xfrm>
            <a:off x="4122584" y="5450073"/>
            <a:ext cx="3826767" cy="830997"/>
          </a:xfrm>
          <a:prstGeom prst="rect">
            <a:avLst/>
          </a:prstGeom>
        </p:spPr>
        <p:txBody>
          <a:bodyPr wrap="square">
            <a:spAutoFit/>
          </a:bodyPr>
          <a:lstStyle/>
          <a:p>
            <a:r>
              <a:rPr lang="ja-JP" altLang="en-US" sz="1200" dirty="0">
                <a:solidFill>
                  <a:schemeClr val="bg1"/>
                </a:solidFill>
                <a:latin typeface="Meiryo" panose="020B0604030504040204" pitchFamily="34" charset="-128"/>
                <a:ea typeface="Meiryo" panose="020B0604030504040204" pitchFamily="34" charset="-128"/>
              </a:rPr>
              <a:t>「わたしは何を知ることができるのだろうか」</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dirty="0">
                <a:solidFill>
                  <a:schemeClr val="bg1"/>
                </a:solidFill>
                <a:latin typeface="Meiryo" panose="020B0604030504040204" pitchFamily="34" charset="-128"/>
                <a:ea typeface="Meiryo" panose="020B0604030504040204" pitchFamily="34" charset="-128"/>
              </a:rPr>
              <a:t>「わたしは何をすべきなのであろうか」</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dirty="0">
                <a:solidFill>
                  <a:schemeClr val="bg1"/>
                </a:solidFill>
                <a:latin typeface="Meiryo" panose="020B0604030504040204" pitchFamily="34" charset="-128"/>
                <a:ea typeface="Meiryo" panose="020B0604030504040204" pitchFamily="34" charset="-128"/>
              </a:rPr>
              <a:t>「わたしは何を望むのがよいのだろうか」</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dirty="0">
                <a:solidFill>
                  <a:schemeClr val="bg1"/>
                </a:solidFill>
                <a:latin typeface="Meiryo" panose="020B0604030504040204" pitchFamily="34" charset="-128"/>
                <a:ea typeface="Meiryo" panose="020B0604030504040204" pitchFamily="34" charset="-128"/>
              </a:rPr>
              <a:t>「人間とは何だろうか」</a:t>
            </a:r>
          </a:p>
        </p:txBody>
      </p:sp>
      <p:sp>
        <p:nvSpPr>
          <p:cNvPr id="32" name="テキスト ボックス 31">
            <a:extLst>
              <a:ext uri="{FF2B5EF4-FFF2-40B4-BE49-F238E27FC236}">
                <a16:creationId xmlns:a16="http://schemas.microsoft.com/office/drawing/2014/main" id="{513A7475-AD1D-CB46-9FE8-5A3E6C9F6EC7}"/>
              </a:ext>
            </a:extLst>
          </p:cNvPr>
          <p:cNvSpPr txBox="1"/>
          <p:nvPr/>
        </p:nvSpPr>
        <p:spPr>
          <a:xfrm>
            <a:off x="418185" y="5048038"/>
            <a:ext cx="5211683" cy="307777"/>
          </a:xfrm>
          <a:prstGeom prst="rect">
            <a:avLst/>
          </a:prstGeom>
          <a:noFill/>
        </p:spPr>
        <p:txBody>
          <a:bodyPr wrap="none" rtlCol="0">
            <a:spAutoFit/>
          </a:bodyPr>
          <a:lstStyle/>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カントの考え方を知る手助けにはなるかもしれない。しかし、</a:t>
            </a:r>
          </a:p>
        </p:txBody>
      </p:sp>
    </p:spTree>
    <p:extLst>
      <p:ext uri="{BB962C8B-B14F-4D97-AF65-F5344CB8AC3E}">
        <p14:creationId xmlns:p14="http://schemas.microsoft.com/office/powerpoint/2010/main" val="2195840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12</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effectLst/>
                <a:latin typeface="Arial"/>
                <a:ea typeface="HGP創英角ｺﾞｼｯｸUB" pitchFamily="50" charset="-128"/>
                <a:cs typeface="Arial"/>
              </a:rPr>
              <a:t>IT</a:t>
            </a:r>
            <a:r>
              <a:rPr lang="ja-JP" altLang="en-US" sz="2800" dirty="0">
                <a:solidFill>
                  <a:srgbClr val="FFFFFF"/>
                </a:solidFill>
                <a:effectLst/>
                <a:latin typeface="Arial"/>
                <a:ea typeface="HGP創英角ｺﾞｼｯｸUB" pitchFamily="50" charset="-128"/>
                <a:cs typeface="Arial"/>
              </a:rPr>
              <a:t>トレンドとサイバーフィジカルシステム</a:t>
            </a:r>
            <a:endParaRPr lang="en-US" altLang="ja-JP" sz="2800" dirty="0">
              <a:solidFill>
                <a:srgbClr val="FFFFFF"/>
              </a:solidFill>
              <a:effectLst/>
              <a:latin typeface="Arial"/>
              <a:ea typeface="HGP創英角ｺﾞｼｯｸUB" pitchFamily="50" charset="-128"/>
              <a:cs typeface="Arial"/>
            </a:endParaRPr>
          </a:p>
          <a:p>
            <a:pPr algn="ctr"/>
            <a:r>
              <a:rPr lang="en-US" altLang="ja-JP" sz="2800" dirty="0">
                <a:solidFill>
                  <a:srgbClr val="FFFFFF"/>
                </a:solidFill>
                <a:latin typeface="Arial"/>
                <a:ea typeface="HGP創英角ｺﾞｼｯｸUB" pitchFamily="50" charset="-128"/>
                <a:cs typeface="Arial"/>
              </a:rPr>
              <a:t>IT Trend &amp; Cyber-Physical System</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294537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B13093-D712-2547-9F61-181C9F5AA1EE}"/>
              </a:ext>
            </a:extLst>
          </p:cNvPr>
          <p:cNvSpPr>
            <a:spLocks noGrp="1"/>
          </p:cNvSpPr>
          <p:nvPr>
            <p:ph type="title"/>
          </p:nvPr>
        </p:nvSpPr>
        <p:spPr/>
        <p:txBody>
          <a:bodyPr/>
          <a:lstStyle/>
          <a:p>
            <a:r>
              <a:rPr kumimoji="1" lang="ja-JP" altLang="en-US"/>
              <a:t>人間にしかできないこと・機械にもできること</a:t>
            </a:r>
          </a:p>
        </p:txBody>
      </p:sp>
      <p:pic>
        <p:nvPicPr>
          <p:cNvPr id="4" name="図 3">
            <a:extLst>
              <a:ext uri="{FF2B5EF4-FFF2-40B4-BE49-F238E27FC236}">
                <a16:creationId xmlns:a16="http://schemas.microsoft.com/office/drawing/2014/main" id="{15DE22A1-5D71-3B4B-9EF9-5408348569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9911" y="1699004"/>
            <a:ext cx="3562228" cy="2831971"/>
          </a:xfrm>
          <a:prstGeom prst="rect">
            <a:avLst/>
          </a:prstGeom>
        </p:spPr>
      </p:pic>
      <p:sp>
        <p:nvSpPr>
          <p:cNvPr id="6" name="テキスト ボックス 5">
            <a:extLst>
              <a:ext uri="{FF2B5EF4-FFF2-40B4-BE49-F238E27FC236}">
                <a16:creationId xmlns:a16="http://schemas.microsoft.com/office/drawing/2014/main" id="{F34AE210-1566-0549-9492-EF193F25A091}"/>
              </a:ext>
            </a:extLst>
          </p:cNvPr>
          <p:cNvSpPr txBox="1"/>
          <p:nvPr/>
        </p:nvSpPr>
        <p:spPr>
          <a:xfrm>
            <a:off x="1261473" y="4648682"/>
            <a:ext cx="2339102" cy="307777"/>
          </a:xfrm>
          <a:prstGeom prst="rect">
            <a:avLst/>
          </a:prstGeom>
          <a:noFill/>
        </p:spPr>
        <p:txBody>
          <a:bodyPr wrap="none" rtlCol="0">
            <a:spAutoFit/>
          </a:bodyPr>
          <a:lstStyle/>
          <a:p>
            <a:pPr algn="ctr"/>
            <a:r>
              <a:rPr kumimoji="1" lang="ja-JP" altLang="en-US" sz="1400">
                <a:solidFill>
                  <a:srgbClr val="FF0000"/>
                </a:solidFill>
                <a:latin typeface="Meiryo" panose="020B0604030504040204" pitchFamily="34" charset="-128"/>
                <a:ea typeface="Meiryo" panose="020B0604030504040204" pitchFamily="34" charset="-128"/>
              </a:rPr>
              <a:t>帰還した爆撃機の被弾状況</a:t>
            </a:r>
          </a:p>
        </p:txBody>
      </p:sp>
      <p:sp>
        <p:nvSpPr>
          <p:cNvPr id="8" name="テキスト ボックス 7">
            <a:extLst>
              <a:ext uri="{FF2B5EF4-FFF2-40B4-BE49-F238E27FC236}">
                <a16:creationId xmlns:a16="http://schemas.microsoft.com/office/drawing/2014/main" id="{421159F0-C9FC-9948-8248-0E7C8B0669F5}"/>
              </a:ext>
            </a:extLst>
          </p:cNvPr>
          <p:cNvSpPr txBox="1"/>
          <p:nvPr/>
        </p:nvSpPr>
        <p:spPr>
          <a:xfrm>
            <a:off x="482413" y="5049841"/>
            <a:ext cx="3897221" cy="830997"/>
          </a:xfrm>
          <a:prstGeom prst="rect">
            <a:avLst/>
          </a:prstGeom>
          <a:noFill/>
        </p:spPr>
        <p:txBody>
          <a:bodyPr wrap="none" rtlCol="0">
            <a:spAutoFit/>
          </a:bodyPr>
          <a:lstStyle/>
          <a:p>
            <a:pPr marL="171450" indent="-171450">
              <a:buFont typeface="Wingdings" pitchFamily="2" charset="2"/>
              <a:buChar char="ü"/>
            </a:pPr>
            <a:r>
              <a:rPr kumimoji="1" lang="ja-JP" altLang="en-US" sz="1200">
                <a:solidFill>
                  <a:srgbClr val="FF0000"/>
                </a:solidFill>
                <a:latin typeface="Meiryo" panose="020B0604030504040204" pitchFamily="34" charset="-128"/>
                <a:ea typeface="Meiryo" panose="020B0604030504040204" pitchFamily="34" charset="-128"/>
              </a:rPr>
              <a:t>銃撃を受けても帰還できたのはなぜか？</a:t>
            </a:r>
            <a:endParaRPr kumimoji="1" lang="en-US" altLang="ja-JP" sz="1200" dirty="0">
              <a:solidFill>
                <a:srgbClr val="FF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rgbClr val="FF0000"/>
                </a:solidFill>
                <a:latin typeface="Meiryo" panose="020B0604030504040204" pitchFamily="34" charset="-128"/>
                <a:ea typeface="Meiryo" panose="020B0604030504040204" pitchFamily="34" charset="-128"/>
              </a:rPr>
              <a:t>帰還した爆撃機の銃撃箇所の分布を調べてみた。</a:t>
            </a:r>
            <a:endParaRPr lang="en-US" altLang="ja-JP" sz="1200" dirty="0">
              <a:solidFill>
                <a:srgbClr val="FF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rgbClr val="FF0000"/>
                </a:solidFill>
                <a:latin typeface="Meiryo" panose="020B0604030504040204" pitchFamily="34" charset="-128"/>
                <a:ea typeface="Meiryo" panose="020B0604030504040204" pitchFamily="34" charset="-128"/>
              </a:rPr>
              <a:t>この範囲への銃撃なら飛行は継続できる。</a:t>
            </a:r>
            <a:endParaRPr lang="en-US" altLang="ja-JP" sz="1200" dirty="0">
              <a:solidFill>
                <a:srgbClr val="FF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rgbClr val="FF0000"/>
                </a:solidFill>
                <a:latin typeface="Meiryo" panose="020B0604030504040204" pitchFamily="34" charset="-128"/>
                <a:ea typeface="Meiryo" panose="020B0604030504040204" pitchFamily="34" charset="-128"/>
              </a:rPr>
              <a:t>これ以外に被弾したので撃墜されたのではないか？</a:t>
            </a:r>
          </a:p>
        </p:txBody>
      </p:sp>
      <p:sp>
        <p:nvSpPr>
          <p:cNvPr id="10" name="テキスト ボックス 9">
            <a:extLst>
              <a:ext uri="{FF2B5EF4-FFF2-40B4-BE49-F238E27FC236}">
                <a16:creationId xmlns:a16="http://schemas.microsoft.com/office/drawing/2014/main" id="{CFFAAFA2-B7FB-9E46-AE9F-CE463A86C6C7}"/>
              </a:ext>
            </a:extLst>
          </p:cNvPr>
          <p:cNvSpPr txBox="1"/>
          <p:nvPr/>
        </p:nvSpPr>
        <p:spPr>
          <a:xfrm>
            <a:off x="1530776" y="5964242"/>
            <a:ext cx="1800493" cy="646331"/>
          </a:xfrm>
          <a:prstGeom prst="rect">
            <a:avLst/>
          </a:prstGeom>
          <a:noFill/>
        </p:spPr>
        <p:txBody>
          <a:bodyPr wrap="none" rtlCol="0">
            <a:spAutoFit/>
          </a:bodyPr>
          <a:lstStyle/>
          <a:p>
            <a:pPr algn="ctr"/>
            <a:r>
              <a:rPr kumimoji="1" lang="ja-JP" altLang="en-US" b="1">
                <a:solidFill>
                  <a:schemeClr val="accent6">
                    <a:lumMod val="75000"/>
                  </a:schemeClr>
                </a:solidFill>
                <a:latin typeface="Meiryo" panose="020B0604030504040204" pitchFamily="34" charset="-128"/>
                <a:ea typeface="Meiryo" panose="020B0604030504040204" pitchFamily="34" charset="-128"/>
              </a:rPr>
              <a:t>意味を理解する</a:t>
            </a:r>
            <a:endParaRPr kumimoji="1" lang="en-US" altLang="ja-JP"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b="1">
                <a:solidFill>
                  <a:schemeClr val="accent6">
                    <a:lumMod val="75000"/>
                  </a:schemeClr>
                </a:solidFill>
                <a:latin typeface="Meiryo" panose="020B0604030504040204" pitchFamily="34" charset="-128"/>
                <a:ea typeface="Meiryo" panose="020B0604030504040204" pitchFamily="34" charset="-128"/>
              </a:rPr>
              <a:t>問いを作る</a:t>
            </a:r>
            <a:endParaRPr kumimoji="1" lang="ja-JP" altLang="en-US" b="1">
              <a:solidFill>
                <a:schemeClr val="accent6">
                  <a:lumMod val="75000"/>
                </a:schemeClr>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2EC0FA04-B992-5C43-97FA-2504F5049A04}"/>
              </a:ext>
            </a:extLst>
          </p:cNvPr>
          <p:cNvSpPr/>
          <p:nvPr/>
        </p:nvSpPr>
        <p:spPr>
          <a:xfrm>
            <a:off x="306986" y="1057168"/>
            <a:ext cx="8515718" cy="461665"/>
          </a:xfrm>
          <a:prstGeom prst="rect">
            <a:avLst/>
          </a:prstGeom>
        </p:spPr>
        <p:txBody>
          <a:bodyPr wrap="square">
            <a:spAutoFit/>
          </a:bodyPr>
          <a:lstStyle/>
          <a:p>
            <a:r>
              <a:rPr lang="ja-JP" altLang="en-US" sz="1200">
                <a:solidFill>
                  <a:schemeClr val="accent6">
                    <a:lumMod val="50000"/>
                  </a:schemeClr>
                </a:solidFill>
                <a:latin typeface="Meiryo" panose="020B0604030504040204" pitchFamily="34" charset="-128"/>
                <a:ea typeface="Meiryo" panose="020B0604030504040204" pitchFamily="34" charset="-128"/>
              </a:rPr>
              <a:t>第二次世界大戦中、イギリスはドイツより多くの爆撃機を失っていた。 彼らは装甲を追加することに決めたが、相当の費用がかかるので追加する場所を慎重に選択する必要があった。</a:t>
            </a:r>
          </a:p>
        </p:txBody>
      </p:sp>
      <p:grpSp>
        <p:nvGrpSpPr>
          <p:cNvPr id="15" name="図形グループ 11">
            <a:extLst>
              <a:ext uri="{FF2B5EF4-FFF2-40B4-BE49-F238E27FC236}">
                <a16:creationId xmlns:a16="http://schemas.microsoft.com/office/drawing/2014/main" id="{10B4F3CF-5343-0A44-AD28-D26E25FA417F}"/>
              </a:ext>
            </a:extLst>
          </p:cNvPr>
          <p:cNvGrpSpPr/>
          <p:nvPr/>
        </p:nvGrpSpPr>
        <p:grpSpPr>
          <a:xfrm>
            <a:off x="1261473" y="6031737"/>
            <a:ext cx="227992" cy="439687"/>
            <a:chOff x="1946324" y="4125162"/>
            <a:chExt cx="969964" cy="2007872"/>
          </a:xfrm>
          <a:solidFill>
            <a:schemeClr val="accent6">
              <a:lumMod val="50000"/>
            </a:schemeClr>
          </a:solidFill>
        </p:grpSpPr>
        <p:sp>
          <p:nvSpPr>
            <p:cNvPr id="16" name="円/楕円 15">
              <a:extLst>
                <a:ext uri="{FF2B5EF4-FFF2-40B4-BE49-F238E27FC236}">
                  <a16:creationId xmlns:a16="http://schemas.microsoft.com/office/drawing/2014/main" id="{6730C5A1-4E5C-AF48-832A-3312E275B3FB}"/>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a:extLst>
                <a:ext uri="{FF2B5EF4-FFF2-40B4-BE49-F238E27FC236}">
                  <a16:creationId xmlns:a16="http://schemas.microsoft.com/office/drawing/2014/main" id="{468E0B71-DB73-274C-891C-CDC435870817}"/>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 name="グループ化 2">
            <a:extLst>
              <a:ext uri="{FF2B5EF4-FFF2-40B4-BE49-F238E27FC236}">
                <a16:creationId xmlns:a16="http://schemas.microsoft.com/office/drawing/2014/main" id="{12573910-EF78-8F4D-A120-2BE9EC64B36E}"/>
              </a:ext>
            </a:extLst>
          </p:cNvPr>
          <p:cNvGrpSpPr/>
          <p:nvPr/>
        </p:nvGrpSpPr>
        <p:grpSpPr>
          <a:xfrm>
            <a:off x="3902554" y="1699004"/>
            <a:ext cx="4920150" cy="4911569"/>
            <a:chOff x="3902554" y="1699004"/>
            <a:chExt cx="4920150" cy="4911569"/>
          </a:xfrm>
        </p:grpSpPr>
        <p:pic>
          <p:nvPicPr>
            <p:cNvPr id="5" name="図 4">
              <a:extLst>
                <a:ext uri="{FF2B5EF4-FFF2-40B4-BE49-F238E27FC236}">
                  <a16:creationId xmlns:a16="http://schemas.microsoft.com/office/drawing/2014/main" id="{B86AF0FA-35E7-4D48-BE31-8D4FE8FCE1D2}"/>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44642" y="1699004"/>
              <a:ext cx="3562228" cy="2831971"/>
            </a:xfrm>
            <a:prstGeom prst="rect">
              <a:avLst/>
            </a:prstGeom>
          </p:spPr>
        </p:pic>
        <p:sp>
          <p:nvSpPr>
            <p:cNvPr id="7" name="テキスト ボックス 6">
              <a:extLst>
                <a:ext uri="{FF2B5EF4-FFF2-40B4-BE49-F238E27FC236}">
                  <a16:creationId xmlns:a16="http://schemas.microsoft.com/office/drawing/2014/main" id="{5B9FFE50-C755-1143-A599-C1536E97AC4D}"/>
                </a:ext>
              </a:extLst>
            </p:cNvPr>
            <p:cNvSpPr txBox="1"/>
            <p:nvPr/>
          </p:nvSpPr>
          <p:spPr>
            <a:xfrm>
              <a:off x="5107364" y="4648682"/>
              <a:ext cx="3236784" cy="307777"/>
            </a:xfrm>
            <a:prstGeom prst="rect">
              <a:avLst/>
            </a:prstGeom>
            <a:noFill/>
          </p:spPr>
          <p:txBody>
            <a:bodyPr wrap="none" rtlCol="0">
              <a:spAutoFit/>
            </a:bodyPr>
            <a:lstStyle/>
            <a:p>
              <a:pPr algn="ctr"/>
              <a:r>
                <a:rPr kumimoji="1" lang="ja-JP" altLang="en-US" sz="1400">
                  <a:solidFill>
                    <a:srgbClr val="0432FF"/>
                  </a:solidFill>
                  <a:latin typeface="Meiryo" panose="020B0604030504040204" pitchFamily="34" charset="-128"/>
                  <a:ea typeface="Meiryo" panose="020B0604030504040204" pitchFamily="34" charset="-128"/>
                </a:rPr>
                <a:t>撃墜された爆撃機の被弾状況（想定）</a:t>
              </a:r>
            </a:p>
          </p:txBody>
        </p:sp>
        <p:sp>
          <p:nvSpPr>
            <p:cNvPr id="9" name="テキスト ボックス 8">
              <a:extLst>
                <a:ext uri="{FF2B5EF4-FFF2-40B4-BE49-F238E27FC236}">
                  <a16:creationId xmlns:a16="http://schemas.microsoft.com/office/drawing/2014/main" id="{4E5E8382-2304-4F45-9A59-5F8D0274D38F}"/>
                </a:ext>
              </a:extLst>
            </p:cNvPr>
            <p:cNvSpPr txBox="1"/>
            <p:nvPr/>
          </p:nvSpPr>
          <p:spPr>
            <a:xfrm>
              <a:off x="4771595" y="5049841"/>
              <a:ext cx="4051109" cy="830997"/>
            </a:xfrm>
            <a:prstGeom prst="rect">
              <a:avLst/>
            </a:prstGeom>
            <a:noFill/>
          </p:spPr>
          <p:txBody>
            <a:bodyPr wrap="none" rtlCol="0">
              <a:spAutoFit/>
            </a:bodyPr>
            <a:lstStyle/>
            <a:p>
              <a:pPr marL="171450" indent="-171450">
                <a:buFont typeface="Wingdings" pitchFamily="2" charset="2"/>
                <a:buChar char="Ø"/>
              </a:pPr>
              <a:r>
                <a:rPr kumimoji="1" lang="ja-JP" altLang="en-US" sz="1200">
                  <a:solidFill>
                    <a:srgbClr val="0432FF"/>
                  </a:solidFill>
                  <a:latin typeface="Meiryo" panose="020B0604030504040204" pitchFamily="34" charset="-128"/>
                  <a:ea typeface="Meiryo" panose="020B0604030504040204" pitchFamily="34" charset="-128"/>
                </a:rPr>
                <a:t>帰還した爆撃機にはない</a:t>
              </a:r>
              <a:r>
                <a:rPr lang="ja-JP" altLang="en-US" sz="1200">
                  <a:solidFill>
                    <a:srgbClr val="0432FF"/>
                  </a:solidFill>
                  <a:latin typeface="Meiryo" panose="020B0604030504040204" pitchFamily="34" charset="-128"/>
                  <a:ea typeface="Meiryo" panose="020B0604030504040204" pitchFamily="34" charset="-128"/>
                </a:rPr>
                <a:t>銃撃箇所の分布を想定した。</a:t>
              </a:r>
              <a:endParaRPr lang="en-US" altLang="ja-JP" sz="12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rgbClr val="0432FF"/>
                  </a:solidFill>
                  <a:latin typeface="Meiryo" panose="020B0604030504040204" pitchFamily="34" charset="-128"/>
                  <a:ea typeface="Meiryo" panose="020B0604030504040204" pitchFamily="34" charset="-128"/>
                </a:rPr>
                <a:t>この範囲が銃撃されたら飛行は困難になる。</a:t>
              </a:r>
              <a:endParaRPr lang="en-US" altLang="ja-JP" sz="12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rgbClr val="0432FF"/>
                  </a:solidFill>
                  <a:latin typeface="Meiryo" panose="020B0604030504040204" pitchFamily="34" charset="-128"/>
                  <a:ea typeface="Meiryo" panose="020B0604030504040204" pitchFamily="34" charset="-128"/>
                </a:rPr>
                <a:t>ここへの銃撃を防ぐことはできない。</a:t>
              </a:r>
              <a:endParaRPr lang="en-US" altLang="ja-JP" sz="12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200">
                  <a:solidFill>
                    <a:srgbClr val="0432FF"/>
                  </a:solidFill>
                  <a:latin typeface="Meiryo" panose="020B0604030504040204" pitchFamily="34" charset="-128"/>
                  <a:ea typeface="Meiryo" panose="020B0604030504040204" pitchFamily="34" charset="-128"/>
                </a:rPr>
                <a:t>墜落しやすい箇所の装甲を強化すれば墜落は防げる。</a:t>
              </a:r>
            </a:p>
          </p:txBody>
        </p:sp>
        <p:sp>
          <p:nvSpPr>
            <p:cNvPr id="11" name="テキスト ボックス 10">
              <a:extLst>
                <a:ext uri="{FF2B5EF4-FFF2-40B4-BE49-F238E27FC236}">
                  <a16:creationId xmlns:a16="http://schemas.microsoft.com/office/drawing/2014/main" id="{E088B453-A176-5C4E-8AFA-8F17D87694A0}"/>
                </a:ext>
              </a:extLst>
            </p:cNvPr>
            <p:cNvSpPr txBox="1"/>
            <p:nvPr/>
          </p:nvSpPr>
          <p:spPr>
            <a:xfrm>
              <a:off x="5914502" y="5964242"/>
              <a:ext cx="1800493" cy="646331"/>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正解を見つける</a:t>
              </a:r>
              <a:endParaRPr kumimoji="1" lang="en-US" altLang="ja-JP" b="1" dirty="0">
                <a:solidFill>
                  <a:srgbClr val="0070C0"/>
                </a:solidFill>
                <a:latin typeface="Meiryo" panose="020B0604030504040204" pitchFamily="34" charset="-128"/>
                <a:ea typeface="Meiryo" panose="020B0604030504040204" pitchFamily="34" charset="-128"/>
              </a:endParaRPr>
            </a:p>
            <a:p>
              <a:pPr algn="ctr"/>
              <a:r>
                <a:rPr lang="ja-JP" altLang="en-US" b="1">
                  <a:solidFill>
                    <a:srgbClr val="0070C0"/>
                  </a:solidFill>
                  <a:latin typeface="Meiryo" panose="020B0604030504040204" pitchFamily="34" charset="-128"/>
                  <a:ea typeface="Meiryo" panose="020B0604030504040204" pitchFamily="34" charset="-128"/>
                </a:rPr>
                <a:t>結果を検証する</a:t>
              </a:r>
              <a:endParaRPr kumimoji="1" lang="ja-JP" altLang="en-US" b="1">
                <a:solidFill>
                  <a:srgbClr val="0070C0"/>
                </a:solidFill>
                <a:latin typeface="Meiryo" panose="020B0604030504040204" pitchFamily="34" charset="-128"/>
                <a:ea typeface="Meiryo" panose="020B0604030504040204" pitchFamily="34" charset="-128"/>
              </a:endParaRPr>
            </a:p>
          </p:txBody>
        </p:sp>
        <p:sp>
          <p:nvSpPr>
            <p:cNvPr id="12" name="右矢印 11">
              <a:extLst>
                <a:ext uri="{FF2B5EF4-FFF2-40B4-BE49-F238E27FC236}">
                  <a16:creationId xmlns:a16="http://schemas.microsoft.com/office/drawing/2014/main" id="{99631F1E-6CF4-5B41-9F1A-DDE3002BBFF2}"/>
                </a:ext>
              </a:extLst>
            </p:cNvPr>
            <p:cNvSpPr/>
            <p:nvPr/>
          </p:nvSpPr>
          <p:spPr>
            <a:xfrm>
              <a:off x="4263440" y="2940898"/>
              <a:ext cx="617120" cy="69335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a:extLst>
                <a:ext uri="{FF2B5EF4-FFF2-40B4-BE49-F238E27FC236}">
                  <a16:creationId xmlns:a16="http://schemas.microsoft.com/office/drawing/2014/main" id="{4B639D6F-3375-C249-9481-2403F2D73EA2}"/>
                </a:ext>
              </a:extLst>
            </p:cNvPr>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725757" y="6031737"/>
              <a:ext cx="546578" cy="511339"/>
            </a:xfrm>
            <a:prstGeom prst="rect">
              <a:avLst/>
            </a:prstGeom>
            <a:effectLst>
              <a:outerShdw blurRad="50800" dist="38100" dir="2700000" algn="tl" rotWithShape="0">
                <a:prstClr val="black">
                  <a:alpha val="40000"/>
                </a:prstClr>
              </a:outerShdw>
            </a:effectLst>
          </p:spPr>
        </p:pic>
        <p:sp>
          <p:nvSpPr>
            <p:cNvPr id="18" name="正方形/長方形 17">
              <a:extLst>
                <a:ext uri="{FF2B5EF4-FFF2-40B4-BE49-F238E27FC236}">
                  <a16:creationId xmlns:a16="http://schemas.microsoft.com/office/drawing/2014/main" id="{0DD6AD27-07E5-BC4B-B128-8F8024D914E3}"/>
                </a:ext>
              </a:extLst>
            </p:cNvPr>
            <p:cNvSpPr/>
            <p:nvPr/>
          </p:nvSpPr>
          <p:spPr>
            <a:xfrm>
              <a:off x="3902554" y="3727632"/>
              <a:ext cx="1338893" cy="561692"/>
            </a:xfrm>
            <a:prstGeom prst="rect">
              <a:avLst/>
            </a:prstGeom>
          </p:spPr>
          <p:txBody>
            <a:bodyPr wrap="none">
              <a:spAutoFit/>
            </a:bodyPr>
            <a:lstStyle/>
            <a:p>
              <a:pPr algn="ctr"/>
              <a:r>
                <a:rPr lang="ja-JP" altLang="en-US" sz="1200">
                  <a:solidFill>
                    <a:srgbClr val="0070C0"/>
                  </a:solidFill>
                  <a:latin typeface="Meiryo" panose="020B0604030504040204" pitchFamily="34" charset="-128"/>
                  <a:ea typeface="Meiryo" panose="020B0604030504040204" pitchFamily="34" charset="-128"/>
                </a:rPr>
                <a:t> Abraham Wald</a:t>
              </a:r>
              <a:endParaRPr lang="en-US" altLang="ja-JP" sz="1200" dirty="0">
                <a:solidFill>
                  <a:srgbClr val="0070C0"/>
                </a:solidFill>
                <a:latin typeface="Meiryo" panose="020B0604030504040204" pitchFamily="34" charset="-128"/>
                <a:ea typeface="Meiryo" panose="020B0604030504040204" pitchFamily="34" charset="-128"/>
              </a:endParaRPr>
            </a:p>
            <a:p>
              <a:pPr algn="ctr"/>
              <a:r>
                <a:rPr lang="ja-JP" altLang="en-US" sz="800">
                  <a:solidFill>
                    <a:srgbClr val="0070C0"/>
                  </a:solidFill>
                  <a:latin typeface="Meiryo" panose="020B0604030504040204" pitchFamily="34" charset="-128"/>
                  <a:ea typeface="Meiryo" panose="020B0604030504040204" pitchFamily="34" charset="-128"/>
                </a:rPr>
                <a:t>（ハンガリーの数学者）</a:t>
              </a:r>
              <a:endParaRPr lang="en-US" altLang="ja-JP" sz="800" dirty="0">
                <a:solidFill>
                  <a:srgbClr val="0070C0"/>
                </a:solidFill>
                <a:latin typeface="Meiryo" panose="020B0604030504040204" pitchFamily="34" charset="-128"/>
                <a:ea typeface="Meiryo" panose="020B0604030504040204" pitchFamily="34" charset="-128"/>
              </a:endParaRPr>
            </a:p>
            <a:p>
              <a:pPr algn="ctr"/>
              <a:r>
                <a:rPr lang="ja-JP" altLang="en-US" sz="1050">
                  <a:solidFill>
                    <a:srgbClr val="0070C0"/>
                  </a:solidFill>
                  <a:latin typeface="Meiryo" panose="020B0604030504040204" pitchFamily="34" charset="-128"/>
                  <a:ea typeface="Meiryo" panose="020B0604030504040204" pitchFamily="34" charset="-128"/>
                </a:rPr>
                <a:t>が提示した解決策</a:t>
              </a:r>
            </a:p>
          </p:txBody>
        </p:sp>
      </p:grpSp>
    </p:spTree>
    <p:extLst>
      <p:ext uri="{BB962C8B-B14F-4D97-AF65-F5344CB8AC3E}">
        <p14:creationId xmlns:p14="http://schemas.microsoft.com/office/powerpoint/2010/main" val="423753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フローチャート: 磁気ディスク 81"/>
          <p:cNvSpPr/>
          <p:nvPr/>
        </p:nvSpPr>
        <p:spPr>
          <a:xfrm>
            <a:off x="7884027" y="5053059"/>
            <a:ext cx="967192" cy="1171939"/>
          </a:xfrm>
          <a:prstGeom prst="flowChartMagneticDisk">
            <a:avLst/>
          </a:prstGeom>
          <a:solidFill>
            <a:schemeClr val="accent3">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968644" y="1303426"/>
            <a:ext cx="7113722" cy="1171939"/>
          </a:xfrm>
          <a:prstGeom prst="homePlate">
            <a:avLst>
              <a:gd name="adj" fmla="val 52456"/>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AI</a:t>
            </a:r>
            <a:r>
              <a:rPr kumimoji="1" lang="ja-JP" altLang="en-US"/>
              <a:t>時代</a:t>
            </a:r>
            <a:r>
              <a:rPr kumimoji="1" lang="ja-JP" altLang="en-US" dirty="0"/>
              <a:t>求められる能力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121</a:t>
            </a:fld>
            <a:endParaRPr kumimoji="1" lang="ja-JP" altLang="en-US"/>
          </a:p>
        </p:txBody>
      </p:sp>
      <p:sp>
        <p:nvSpPr>
          <p:cNvPr id="4" name="円/楕円 3"/>
          <p:cNvSpPr/>
          <p:nvPr/>
        </p:nvSpPr>
        <p:spPr>
          <a:xfrm>
            <a:off x="1164318" y="991899"/>
            <a:ext cx="1774556" cy="177455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5785379" y="991899"/>
            <a:ext cx="1774556" cy="177455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1241117" y="1617566"/>
            <a:ext cx="1620957" cy="523220"/>
          </a:xfrm>
          <a:prstGeom prst="rect">
            <a:avLst/>
          </a:prstGeom>
          <a:noFill/>
        </p:spPr>
        <p:txBody>
          <a:bodyPr wrap="none" rtlCol="0">
            <a:spAutoFit/>
          </a:bodyPr>
          <a:lstStyle/>
          <a:p>
            <a:pPr algn="ctr"/>
            <a:r>
              <a:rPr kumimoji="1" lang="ja-JP" altLang="en-US" sz="1400" b="1" dirty="0">
                <a:solidFill>
                  <a:schemeClr val="bg1"/>
                </a:solidFill>
                <a:latin typeface="Meiryo" charset="-128"/>
                <a:ea typeface="Meiryo" charset="-128"/>
                <a:cs typeface="Meiryo" charset="-128"/>
              </a:rPr>
              <a:t>テーマを見つける</a:t>
            </a:r>
            <a:endParaRPr kumimoji="1" lang="en-US" altLang="ja-JP" sz="1400" b="1" dirty="0">
              <a:solidFill>
                <a:schemeClr val="bg1"/>
              </a:solidFill>
              <a:latin typeface="Meiryo" charset="-128"/>
              <a:ea typeface="Meiryo" charset="-128"/>
              <a:cs typeface="Meiryo" charset="-128"/>
            </a:endParaRPr>
          </a:p>
          <a:p>
            <a:pPr algn="ctr"/>
            <a:r>
              <a:rPr kumimoji="1" lang="ja-JP" altLang="en-US" sz="1400" b="1" dirty="0">
                <a:solidFill>
                  <a:schemeClr val="bg1"/>
                </a:solidFill>
                <a:latin typeface="Meiryo" charset="-128"/>
                <a:ea typeface="Meiryo" charset="-128"/>
                <a:cs typeface="Meiryo" charset="-128"/>
              </a:rPr>
              <a:t>問いを作る</a:t>
            </a:r>
          </a:p>
        </p:txBody>
      </p:sp>
      <p:sp>
        <p:nvSpPr>
          <p:cNvPr id="8" name="テキスト ボックス 7"/>
          <p:cNvSpPr txBox="1"/>
          <p:nvPr/>
        </p:nvSpPr>
        <p:spPr>
          <a:xfrm>
            <a:off x="5862179" y="1617566"/>
            <a:ext cx="1620957" cy="523220"/>
          </a:xfrm>
          <a:prstGeom prst="rect">
            <a:avLst/>
          </a:prstGeom>
          <a:noFill/>
        </p:spPr>
        <p:txBody>
          <a:bodyPr wrap="none" rtlCol="0">
            <a:spAutoFit/>
          </a:bodyPr>
          <a:lstStyle/>
          <a:p>
            <a:pPr algn="ctr"/>
            <a:r>
              <a:rPr kumimoji="1" lang="ja-JP" altLang="en-US" sz="1400" b="1" dirty="0">
                <a:solidFill>
                  <a:schemeClr val="bg1"/>
                </a:solidFill>
                <a:latin typeface="Meiryo" charset="-128"/>
                <a:ea typeface="Meiryo" charset="-128"/>
                <a:cs typeface="Meiryo" charset="-128"/>
              </a:rPr>
              <a:t>正解を見つける</a:t>
            </a:r>
            <a:endParaRPr kumimoji="1" lang="en-US" altLang="ja-JP" sz="1400" b="1" dirty="0">
              <a:solidFill>
                <a:schemeClr val="bg1"/>
              </a:solidFill>
              <a:latin typeface="Meiryo" charset="-128"/>
              <a:ea typeface="Meiryo" charset="-128"/>
              <a:cs typeface="Meiryo" charset="-128"/>
            </a:endParaRPr>
          </a:p>
          <a:p>
            <a:pPr algn="ctr"/>
            <a:r>
              <a:rPr kumimoji="1" lang="ja-JP" altLang="en-US" sz="1400" b="1" dirty="0">
                <a:solidFill>
                  <a:schemeClr val="bg1"/>
                </a:solidFill>
                <a:latin typeface="Meiryo" charset="-128"/>
                <a:ea typeface="Meiryo" charset="-128"/>
                <a:cs typeface="Meiryo" charset="-128"/>
              </a:rPr>
              <a:t>最適解を見つける</a:t>
            </a:r>
          </a:p>
        </p:txBody>
      </p:sp>
      <p:sp>
        <p:nvSpPr>
          <p:cNvPr id="9" name="テキスト ボックス 8"/>
          <p:cNvSpPr txBox="1"/>
          <p:nvPr/>
        </p:nvSpPr>
        <p:spPr>
          <a:xfrm>
            <a:off x="3015673" y="1620830"/>
            <a:ext cx="2646878" cy="584775"/>
          </a:xfrm>
          <a:prstGeom prst="rect">
            <a:avLst/>
          </a:prstGeom>
          <a:noFill/>
        </p:spPr>
        <p:txBody>
          <a:bodyPr wrap="none" rtlCol="0">
            <a:spAutoFit/>
          </a:bodyPr>
          <a:lstStyle/>
          <a:p>
            <a:pPr algn="ctr"/>
            <a:r>
              <a:rPr kumimoji="1" lang="ja-JP" altLang="en-US" sz="1600" dirty="0">
                <a:solidFill>
                  <a:schemeClr val="accent2">
                    <a:lumMod val="75000"/>
                  </a:schemeClr>
                </a:solidFill>
                <a:latin typeface="Meiryo" charset="-128"/>
                <a:ea typeface="Meiryo" charset="-128"/>
                <a:cs typeface="Meiryo" charset="-128"/>
              </a:rPr>
              <a:t>時間を重ね体験を繰り返し</a:t>
            </a:r>
            <a:endParaRPr kumimoji="1" lang="en-US" altLang="ja-JP" sz="1600" dirty="0">
              <a:solidFill>
                <a:schemeClr val="accent2">
                  <a:lumMod val="75000"/>
                </a:schemeClr>
              </a:solidFill>
              <a:latin typeface="Meiryo" charset="-128"/>
              <a:ea typeface="Meiryo" charset="-128"/>
              <a:cs typeface="Meiryo" charset="-128"/>
            </a:endParaRPr>
          </a:p>
          <a:p>
            <a:pPr algn="ctr"/>
            <a:r>
              <a:rPr lang="ja-JP" altLang="en-US" sz="1600" dirty="0">
                <a:solidFill>
                  <a:schemeClr val="accent2">
                    <a:lumMod val="75000"/>
                  </a:schemeClr>
                </a:solidFill>
                <a:latin typeface="Meiryo" charset="-128"/>
                <a:ea typeface="Meiryo" charset="-128"/>
                <a:cs typeface="Meiryo" charset="-128"/>
              </a:rPr>
              <a:t>経験値を蓄積する</a:t>
            </a:r>
            <a:endParaRPr kumimoji="1" lang="ja-JP" altLang="en-US" sz="1600" dirty="0">
              <a:solidFill>
                <a:schemeClr val="accent2">
                  <a:lumMod val="75000"/>
                </a:schemeClr>
              </a:solidFill>
              <a:latin typeface="Meiryo" charset="-128"/>
              <a:ea typeface="Meiryo" charset="-128"/>
              <a:cs typeface="Meiryo" charset="-128"/>
            </a:endParaRPr>
          </a:p>
        </p:txBody>
      </p:sp>
      <p:grpSp>
        <p:nvGrpSpPr>
          <p:cNvPr id="10" name="図形グループ 9"/>
          <p:cNvGrpSpPr/>
          <p:nvPr/>
        </p:nvGrpSpPr>
        <p:grpSpPr>
          <a:xfrm>
            <a:off x="289937" y="3721253"/>
            <a:ext cx="514701" cy="1171939"/>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3" name="ホームベース 12"/>
          <p:cNvSpPr/>
          <p:nvPr/>
        </p:nvSpPr>
        <p:spPr>
          <a:xfrm>
            <a:off x="968644" y="3729459"/>
            <a:ext cx="7113722" cy="1171939"/>
          </a:xfrm>
          <a:prstGeom prst="homePlate">
            <a:avLst>
              <a:gd name="adj" fmla="val 5245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p:cNvSpPr/>
          <p:nvPr/>
        </p:nvSpPr>
        <p:spPr>
          <a:xfrm>
            <a:off x="968643" y="5053059"/>
            <a:ext cx="7113722" cy="1171939"/>
          </a:xfrm>
          <a:prstGeom prst="homePlate">
            <a:avLst>
              <a:gd name="adj" fmla="val 52456"/>
            </a:avLst>
          </a:prstGeom>
          <a:solidFill>
            <a:schemeClr val="bg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p:cNvSpPr/>
          <p:nvPr/>
        </p:nvSpPr>
        <p:spPr>
          <a:xfrm>
            <a:off x="1164321" y="4060564"/>
            <a:ext cx="765229" cy="76825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テーマ</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問い</a:t>
            </a:r>
            <a:endParaRPr kumimoji="1" lang="ja-JP" altLang="en-US" sz="800" dirty="0">
              <a:solidFill>
                <a:srgbClr val="FFFFFF"/>
              </a:solidFill>
              <a:latin typeface="Meiryo" charset="-128"/>
              <a:ea typeface="Meiryo" charset="-128"/>
              <a:cs typeface="Meiryo" charset="-128"/>
            </a:endParaRPr>
          </a:p>
        </p:txBody>
      </p:sp>
      <p:sp>
        <p:nvSpPr>
          <p:cNvPr id="17" name="円/楕円 16"/>
          <p:cNvSpPr/>
          <p:nvPr/>
        </p:nvSpPr>
        <p:spPr>
          <a:xfrm>
            <a:off x="1747446" y="5112949"/>
            <a:ext cx="765229" cy="76825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正解</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最適解</a:t>
            </a:r>
            <a:endParaRPr kumimoji="1" lang="ja-JP" altLang="en-US" sz="800" dirty="0">
              <a:solidFill>
                <a:srgbClr val="FFFFFF"/>
              </a:solidFill>
              <a:latin typeface="Meiryo" charset="-128"/>
              <a:ea typeface="Meiryo" charset="-128"/>
              <a:cs typeface="Meiryo" charset="-128"/>
            </a:endParaRPr>
          </a:p>
        </p:txBody>
      </p:sp>
      <p:cxnSp>
        <p:nvCxnSpPr>
          <p:cNvPr id="19" name="曲線コネクタ 18"/>
          <p:cNvCxnSpPr>
            <a:stCxn id="15" idx="4"/>
            <a:endCxn id="17" idx="2"/>
          </p:cNvCxnSpPr>
          <p:nvPr/>
        </p:nvCxnSpPr>
        <p:spPr>
          <a:xfrm rot="16200000" flipH="1">
            <a:off x="1313062" y="5062691"/>
            <a:ext cx="668259" cy="20051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6" name="円/楕円 25"/>
          <p:cNvSpPr/>
          <p:nvPr/>
        </p:nvSpPr>
        <p:spPr>
          <a:xfrm>
            <a:off x="2312164" y="4060564"/>
            <a:ext cx="765229" cy="76825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テーマ</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問い</a:t>
            </a:r>
            <a:endParaRPr kumimoji="1" lang="ja-JP" altLang="en-US" sz="800" dirty="0">
              <a:solidFill>
                <a:srgbClr val="FFFFFF"/>
              </a:solidFill>
              <a:latin typeface="Meiryo" charset="-128"/>
              <a:ea typeface="Meiryo" charset="-128"/>
              <a:cs typeface="Meiryo" charset="-128"/>
            </a:endParaRPr>
          </a:p>
        </p:txBody>
      </p:sp>
      <p:sp>
        <p:nvSpPr>
          <p:cNvPr id="27" name="円/楕円 26"/>
          <p:cNvSpPr/>
          <p:nvPr/>
        </p:nvSpPr>
        <p:spPr>
          <a:xfrm>
            <a:off x="2895289" y="5112949"/>
            <a:ext cx="765229" cy="76825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正解</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最適解</a:t>
            </a:r>
            <a:endParaRPr kumimoji="1" lang="ja-JP" altLang="en-US" sz="800" dirty="0">
              <a:solidFill>
                <a:srgbClr val="FFFFFF"/>
              </a:solidFill>
              <a:latin typeface="Meiryo" charset="-128"/>
              <a:ea typeface="Meiryo" charset="-128"/>
              <a:cs typeface="Meiryo" charset="-128"/>
            </a:endParaRPr>
          </a:p>
        </p:txBody>
      </p:sp>
      <p:sp>
        <p:nvSpPr>
          <p:cNvPr id="28" name="円/楕円 27"/>
          <p:cNvSpPr/>
          <p:nvPr/>
        </p:nvSpPr>
        <p:spPr>
          <a:xfrm>
            <a:off x="3460007" y="4060564"/>
            <a:ext cx="765229" cy="76825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テーマ</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問い</a:t>
            </a:r>
            <a:endParaRPr kumimoji="1" lang="ja-JP" altLang="en-US" sz="800" dirty="0">
              <a:solidFill>
                <a:srgbClr val="FFFFFF"/>
              </a:solidFill>
              <a:latin typeface="Meiryo" charset="-128"/>
              <a:ea typeface="Meiryo" charset="-128"/>
              <a:cs typeface="Meiryo" charset="-128"/>
            </a:endParaRPr>
          </a:p>
        </p:txBody>
      </p:sp>
      <p:sp>
        <p:nvSpPr>
          <p:cNvPr id="29" name="円/楕円 28"/>
          <p:cNvSpPr/>
          <p:nvPr/>
        </p:nvSpPr>
        <p:spPr>
          <a:xfrm>
            <a:off x="4043132" y="5112949"/>
            <a:ext cx="765229" cy="76825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正解</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最適解</a:t>
            </a:r>
            <a:endParaRPr kumimoji="1" lang="ja-JP" altLang="en-US" sz="800" dirty="0">
              <a:solidFill>
                <a:srgbClr val="FFFFFF"/>
              </a:solidFill>
              <a:latin typeface="Meiryo" charset="-128"/>
              <a:ea typeface="Meiryo" charset="-128"/>
              <a:cs typeface="Meiryo" charset="-128"/>
            </a:endParaRPr>
          </a:p>
        </p:txBody>
      </p:sp>
      <p:sp>
        <p:nvSpPr>
          <p:cNvPr id="30" name="円/楕円 29"/>
          <p:cNvSpPr/>
          <p:nvPr/>
        </p:nvSpPr>
        <p:spPr>
          <a:xfrm>
            <a:off x="4607850" y="4060564"/>
            <a:ext cx="765229" cy="76825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テーマ</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問い</a:t>
            </a:r>
            <a:endParaRPr kumimoji="1" lang="ja-JP" altLang="en-US" sz="800" dirty="0">
              <a:solidFill>
                <a:srgbClr val="FFFFFF"/>
              </a:solidFill>
              <a:latin typeface="Meiryo" charset="-128"/>
              <a:ea typeface="Meiryo" charset="-128"/>
              <a:cs typeface="Meiryo" charset="-128"/>
            </a:endParaRPr>
          </a:p>
        </p:txBody>
      </p:sp>
      <p:sp>
        <p:nvSpPr>
          <p:cNvPr id="31" name="円/楕円 30"/>
          <p:cNvSpPr/>
          <p:nvPr/>
        </p:nvSpPr>
        <p:spPr>
          <a:xfrm>
            <a:off x="5190975" y="5112949"/>
            <a:ext cx="765229" cy="76825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正解</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最適解</a:t>
            </a:r>
            <a:endParaRPr kumimoji="1" lang="ja-JP" altLang="en-US" sz="800" dirty="0">
              <a:solidFill>
                <a:srgbClr val="FFFFFF"/>
              </a:solidFill>
              <a:latin typeface="Meiryo" charset="-128"/>
              <a:ea typeface="Meiryo" charset="-128"/>
              <a:cs typeface="Meiryo" charset="-128"/>
            </a:endParaRPr>
          </a:p>
        </p:txBody>
      </p:sp>
      <p:sp>
        <p:nvSpPr>
          <p:cNvPr id="32" name="円/楕円 31"/>
          <p:cNvSpPr/>
          <p:nvPr/>
        </p:nvSpPr>
        <p:spPr>
          <a:xfrm>
            <a:off x="5755693" y="4060564"/>
            <a:ext cx="765229" cy="76825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テーマ</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問い</a:t>
            </a:r>
            <a:endParaRPr kumimoji="1" lang="ja-JP" altLang="en-US" sz="800" dirty="0">
              <a:solidFill>
                <a:srgbClr val="FFFFFF"/>
              </a:solidFill>
              <a:latin typeface="Meiryo" charset="-128"/>
              <a:ea typeface="Meiryo" charset="-128"/>
              <a:cs typeface="Meiryo" charset="-128"/>
            </a:endParaRPr>
          </a:p>
        </p:txBody>
      </p:sp>
      <p:sp>
        <p:nvSpPr>
          <p:cNvPr id="33" name="円/楕円 32"/>
          <p:cNvSpPr/>
          <p:nvPr/>
        </p:nvSpPr>
        <p:spPr>
          <a:xfrm>
            <a:off x="6338818" y="5112949"/>
            <a:ext cx="765229" cy="76825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正解</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最適解</a:t>
            </a:r>
            <a:endParaRPr kumimoji="1" lang="ja-JP" altLang="en-US" sz="800" dirty="0">
              <a:solidFill>
                <a:srgbClr val="FFFFFF"/>
              </a:solidFill>
              <a:latin typeface="Meiryo" charset="-128"/>
              <a:ea typeface="Meiryo" charset="-128"/>
              <a:cs typeface="Meiryo" charset="-128"/>
            </a:endParaRPr>
          </a:p>
        </p:txBody>
      </p:sp>
      <p:sp>
        <p:nvSpPr>
          <p:cNvPr id="34" name="円/楕円 33"/>
          <p:cNvSpPr/>
          <p:nvPr/>
        </p:nvSpPr>
        <p:spPr>
          <a:xfrm>
            <a:off x="6903536" y="4055189"/>
            <a:ext cx="765229" cy="76825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テーマ</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問い</a:t>
            </a:r>
            <a:endParaRPr kumimoji="1" lang="ja-JP" altLang="en-US" sz="800" dirty="0">
              <a:solidFill>
                <a:srgbClr val="FFFFFF"/>
              </a:solidFill>
              <a:latin typeface="Meiryo" charset="-128"/>
              <a:ea typeface="Meiryo" charset="-128"/>
              <a:cs typeface="Meiryo" charset="-128"/>
            </a:endParaRPr>
          </a:p>
        </p:txBody>
      </p:sp>
      <p:cxnSp>
        <p:nvCxnSpPr>
          <p:cNvPr id="36" name="曲線コネクタ 35"/>
          <p:cNvCxnSpPr>
            <a:stCxn id="17" idx="0"/>
            <a:endCxn id="26" idx="2"/>
          </p:cNvCxnSpPr>
          <p:nvPr/>
        </p:nvCxnSpPr>
        <p:spPr>
          <a:xfrm rot="5400000" flipH="1" flipV="1">
            <a:off x="1886983" y="4687769"/>
            <a:ext cx="668258" cy="182103"/>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0" name="曲線コネクタ 39"/>
          <p:cNvCxnSpPr>
            <a:stCxn id="26" idx="4"/>
            <a:endCxn id="27" idx="2"/>
          </p:cNvCxnSpPr>
          <p:nvPr/>
        </p:nvCxnSpPr>
        <p:spPr>
          <a:xfrm rot="16200000" flipH="1">
            <a:off x="2460905" y="5062691"/>
            <a:ext cx="668259" cy="20051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5" name="曲線コネクタ 44"/>
          <p:cNvCxnSpPr>
            <a:endCxn id="28" idx="2"/>
          </p:cNvCxnSpPr>
          <p:nvPr/>
        </p:nvCxnSpPr>
        <p:spPr>
          <a:xfrm rot="5400000" flipH="1" flipV="1">
            <a:off x="2892702" y="4811484"/>
            <a:ext cx="934098" cy="200512"/>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8" name="曲線コネクタ 47"/>
          <p:cNvCxnSpPr>
            <a:stCxn id="28" idx="4"/>
            <a:endCxn id="29" idx="2"/>
          </p:cNvCxnSpPr>
          <p:nvPr/>
        </p:nvCxnSpPr>
        <p:spPr>
          <a:xfrm rot="16200000" flipH="1">
            <a:off x="3608748" y="5062691"/>
            <a:ext cx="668259" cy="20051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2" name="曲線コネクタ 51"/>
          <p:cNvCxnSpPr>
            <a:stCxn id="29" idx="0"/>
            <a:endCxn id="30" idx="2"/>
          </p:cNvCxnSpPr>
          <p:nvPr/>
        </p:nvCxnSpPr>
        <p:spPr>
          <a:xfrm rot="5400000" flipH="1" flipV="1">
            <a:off x="4182669" y="4687769"/>
            <a:ext cx="668258" cy="182103"/>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5" name="曲線コネクタ 54"/>
          <p:cNvCxnSpPr>
            <a:stCxn id="30" idx="4"/>
            <a:endCxn id="31" idx="2"/>
          </p:cNvCxnSpPr>
          <p:nvPr/>
        </p:nvCxnSpPr>
        <p:spPr>
          <a:xfrm rot="16200000" flipH="1">
            <a:off x="4756591" y="5062691"/>
            <a:ext cx="668259" cy="20051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8" name="曲線コネクタ 57"/>
          <p:cNvCxnSpPr>
            <a:stCxn id="31" idx="0"/>
            <a:endCxn id="32" idx="2"/>
          </p:cNvCxnSpPr>
          <p:nvPr/>
        </p:nvCxnSpPr>
        <p:spPr>
          <a:xfrm rot="5400000" flipH="1" flipV="1">
            <a:off x="5330512" y="4687769"/>
            <a:ext cx="668258" cy="182103"/>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1" name="曲線コネクタ 60"/>
          <p:cNvCxnSpPr>
            <a:stCxn id="32" idx="4"/>
            <a:endCxn id="33" idx="2"/>
          </p:cNvCxnSpPr>
          <p:nvPr/>
        </p:nvCxnSpPr>
        <p:spPr>
          <a:xfrm rot="16200000" flipH="1">
            <a:off x="5904434" y="5062691"/>
            <a:ext cx="668259" cy="20051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4" name="曲線コネクタ 63"/>
          <p:cNvCxnSpPr>
            <a:stCxn id="33" idx="0"/>
            <a:endCxn id="34" idx="2"/>
          </p:cNvCxnSpPr>
          <p:nvPr/>
        </p:nvCxnSpPr>
        <p:spPr>
          <a:xfrm rot="5400000" flipH="1" flipV="1">
            <a:off x="6475668" y="4685082"/>
            <a:ext cx="673633" cy="182103"/>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7" name="曲線コネクタ 66"/>
          <p:cNvCxnSpPr>
            <a:stCxn id="34" idx="4"/>
          </p:cNvCxnSpPr>
          <p:nvPr/>
        </p:nvCxnSpPr>
        <p:spPr>
          <a:xfrm rot="16200000" flipH="1">
            <a:off x="7052277" y="5057316"/>
            <a:ext cx="668259" cy="20051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70" name="図形グループ 69"/>
          <p:cNvGrpSpPr/>
          <p:nvPr/>
        </p:nvGrpSpPr>
        <p:grpSpPr>
          <a:xfrm>
            <a:off x="284723" y="1295220"/>
            <a:ext cx="514701" cy="1171939"/>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73" name="図 72" descr="brain-illustration-1940x900_35269.jpg"/>
          <p:cNvPicPr>
            <a:picLocks noChangeAspect="1"/>
          </p:cNvPicPr>
          <p:nvPr/>
        </p:nvPicPr>
        <p:blipFill>
          <a:blip r:embed="rId2"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7153" y="5349307"/>
            <a:ext cx="1098452" cy="548251"/>
          </a:xfrm>
          <a:prstGeom prst="rect">
            <a:avLst/>
          </a:prstGeom>
        </p:spPr>
      </p:pic>
      <p:sp>
        <p:nvSpPr>
          <p:cNvPr id="76" name="テキスト ボックス 75"/>
          <p:cNvSpPr txBox="1"/>
          <p:nvPr/>
        </p:nvSpPr>
        <p:spPr>
          <a:xfrm>
            <a:off x="284724" y="2202341"/>
            <a:ext cx="519914" cy="215444"/>
          </a:xfrm>
          <a:prstGeom prst="rect">
            <a:avLst/>
          </a:prstGeom>
          <a:noFill/>
        </p:spPr>
        <p:txBody>
          <a:bodyPr wrap="square" rtlCol="0">
            <a:spAutoFit/>
          </a:bodyPr>
          <a:lstStyle/>
          <a:p>
            <a:r>
              <a:rPr kumimoji="1" lang="ja-JP" altLang="en-US" sz="800">
                <a:solidFill>
                  <a:schemeClr val="bg1"/>
                </a:solidFill>
              </a:rPr>
              <a:t>経験値</a:t>
            </a:r>
          </a:p>
        </p:txBody>
      </p:sp>
      <p:sp>
        <p:nvSpPr>
          <p:cNvPr id="77" name="テキスト ボックス 76"/>
          <p:cNvSpPr txBox="1"/>
          <p:nvPr/>
        </p:nvSpPr>
        <p:spPr>
          <a:xfrm>
            <a:off x="303312" y="4674593"/>
            <a:ext cx="519914" cy="215444"/>
          </a:xfrm>
          <a:prstGeom prst="rect">
            <a:avLst/>
          </a:prstGeom>
          <a:noFill/>
        </p:spPr>
        <p:txBody>
          <a:bodyPr wrap="square" rtlCol="0">
            <a:spAutoFit/>
          </a:bodyPr>
          <a:lstStyle/>
          <a:p>
            <a:r>
              <a:rPr kumimoji="1" lang="ja-JP" altLang="en-US" sz="800">
                <a:solidFill>
                  <a:schemeClr val="bg1"/>
                </a:solidFill>
              </a:rPr>
              <a:t>経験値</a:t>
            </a:r>
          </a:p>
        </p:txBody>
      </p:sp>
      <p:sp>
        <p:nvSpPr>
          <p:cNvPr id="78" name="テキスト ボックス 77"/>
          <p:cNvSpPr txBox="1"/>
          <p:nvPr/>
        </p:nvSpPr>
        <p:spPr>
          <a:xfrm>
            <a:off x="178102" y="5148560"/>
            <a:ext cx="727942" cy="215444"/>
          </a:xfrm>
          <a:prstGeom prst="rect">
            <a:avLst/>
          </a:prstGeom>
          <a:noFill/>
        </p:spPr>
        <p:txBody>
          <a:bodyPr wrap="square" rtlCol="0">
            <a:spAutoFit/>
          </a:bodyPr>
          <a:lstStyle/>
          <a:p>
            <a:pPr algn="ctr"/>
            <a:r>
              <a:rPr kumimoji="1" lang="ja-JP" altLang="en-US" sz="800">
                <a:solidFill>
                  <a:schemeClr val="accent3">
                    <a:lumMod val="50000"/>
                  </a:schemeClr>
                </a:solidFill>
              </a:rPr>
              <a:t>機械学習</a:t>
            </a:r>
            <a:endParaRPr kumimoji="1" lang="ja-JP" altLang="en-US" sz="800" dirty="0">
              <a:solidFill>
                <a:schemeClr val="accent3">
                  <a:lumMod val="50000"/>
                </a:schemeClr>
              </a:solidFill>
            </a:endParaRPr>
          </a:p>
        </p:txBody>
      </p:sp>
      <p:sp>
        <p:nvSpPr>
          <p:cNvPr id="79" name="テキスト ボックス 78"/>
          <p:cNvSpPr txBox="1"/>
          <p:nvPr/>
        </p:nvSpPr>
        <p:spPr>
          <a:xfrm>
            <a:off x="203761" y="5876225"/>
            <a:ext cx="690935" cy="338554"/>
          </a:xfrm>
          <a:prstGeom prst="rect">
            <a:avLst/>
          </a:prstGeom>
          <a:noFill/>
        </p:spPr>
        <p:txBody>
          <a:bodyPr wrap="square" rtlCol="0">
            <a:spAutoFit/>
          </a:bodyPr>
          <a:lstStyle/>
          <a:p>
            <a:pPr algn="ctr"/>
            <a:r>
              <a:rPr kumimoji="1" lang="ja-JP" altLang="en-US" sz="800">
                <a:solidFill>
                  <a:schemeClr val="accent3">
                    <a:lumMod val="50000"/>
                  </a:schemeClr>
                </a:solidFill>
              </a:rPr>
              <a:t>シミュレーション</a:t>
            </a:r>
            <a:endParaRPr kumimoji="1" lang="ja-JP" altLang="en-US" sz="800" dirty="0">
              <a:solidFill>
                <a:schemeClr val="accent3">
                  <a:lumMod val="50000"/>
                </a:schemeClr>
              </a:solidFill>
            </a:endParaRPr>
          </a:p>
        </p:txBody>
      </p:sp>
      <p:sp>
        <p:nvSpPr>
          <p:cNvPr id="80" name="テキスト ボックス 79"/>
          <p:cNvSpPr txBox="1"/>
          <p:nvPr/>
        </p:nvSpPr>
        <p:spPr>
          <a:xfrm>
            <a:off x="1189554" y="3759201"/>
            <a:ext cx="6072495" cy="338554"/>
          </a:xfrm>
          <a:prstGeom prst="rect">
            <a:avLst/>
          </a:prstGeom>
          <a:noFill/>
        </p:spPr>
        <p:txBody>
          <a:bodyPr wrap="none" rtlCol="0">
            <a:spAutoFit/>
          </a:bodyPr>
          <a:lstStyle/>
          <a:p>
            <a:pPr algn="ctr"/>
            <a:r>
              <a:rPr kumimoji="1" lang="en-US" altLang="ja-JP" sz="1600" dirty="0">
                <a:solidFill>
                  <a:schemeClr val="accent2">
                    <a:lumMod val="75000"/>
                  </a:schemeClr>
                </a:solidFill>
                <a:latin typeface="Meiryo" charset="-128"/>
                <a:ea typeface="Meiryo" charset="-128"/>
                <a:cs typeface="Meiryo" charset="-128"/>
              </a:rPr>
              <a:t>PDCA</a:t>
            </a:r>
            <a:r>
              <a:rPr kumimoji="1" lang="ja-JP" altLang="en-US" sz="1600" dirty="0">
                <a:solidFill>
                  <a:schemeClr val="accent2">
                    <a:lumMod val="75000"/>
                  </a:schemeClr>
                </a:solidFill>
                <a:latin typeface="Meiryo" charset="-128"/>
                <a:ea typeface="Meiryo" charset="-128"/>
                <a:cs typeface="Meiryo" charset="-128"/>
              </a:rPr>
              <a:t>を高速で回し、新たなテーマや問いを高頻度で作り続ける</a:t>
            </a:r>
          </a:p>
        </p:txBody>
      </p:sp>
      <p:sp>
        <p:nvSpPr>
          <p:cNvPr id="81" name="テキスト ボックス 80"/>
          <p:cNvSpPr txBox="1"/>
          <p:nvPr/>
        </p:nvSpPr>
        <p:spPr>
          <a:xfrm>
            <a:off x="1260322" y="5921832"/>
            <a:ext cx="5929828" cy="338554"/>
          </a:xfrm>
          <a:prstGeom prst="rect">
            <a:avLst/>
          </a:prstGeom>
          <a:noFill/>
        </p:spPr>
        <p:txBody>
          <a:bodyPr wrap="none" rtlCol="0">
            <a:spAutoFit/>
          </a:bodyPr>
          <a:lstStyle/>
          <a:p>
            <a:pPr algn="ctr"/>
            <a:r>
              <a:rPr kumimoji="1" lang="ja-JP" altLang="en-US" sz="1600" dirty="0">
                <a:solidFill>
                  <a:schemeClr val="bg1"/>
                </a:solidFill>
                <a:latin typeface="Meiryo" charset="-128"/>
                <a:ea typeface="Meiryo" charset="-128"/>
                <a:cs typeface="Meiryo" charset="-128"/>
              </a:rPr>
              <a:t>機械学習や</a:t>
            </a:r>
            <a:r>
              <a:rPr kumimoji="1" lang="ja-JP" altLang="en-US" sz="1600">
                <a:solidFill>
                  <a:schemeClr val="bg1"/>
                </a:solidFill>
                <a:latin typeface="Meiryo" charset="-128"/>
                <a:ea typeface="Meiryo" charset="-128"/>
                <a:cs typeface="Meiryo" charset="-128"/>
              </a:rPr>
              <a:t>シミュレーションで高速に正解や最適解を見つける</a:t>
            </a:r>
            <a:endParaRPr kumimoji="1" lang="ja-JP" altLang="en-US" sz="1600" dirty="0">
              <a:solidFill>
                <a:schemeClr val="bg1"/>
              </a:solidFill>
              <a:latin typeface="Meiryo" charset="-128"/>
              <a:ea typeface="Meiryo" charset="-128"/>
              <a:cs typeface="Meiryo" charset="-128"/>
            </a:endParaRPr>
          </a:p>
        </p:txBody>
      </p:sp>
      <p:grpSp>
        <p:nvGrpSpPr>
          <p:cNvPr id="83" name="図形グループ 82"/>
          <p:cNvGrpSpPr/>
          <p:nvPr/>
        </p:nvGrpSpPr>
        <p:grpSpPr>
          <a:xfrm>
            <a:off x="8101232" y="3721253"/>
            <a:ext cx="514701" cy="1171939"/>
            <a:chOff x="1946324" y="4125162"/>
            <a:chExt cx="969964" cy="2007872"/>
          </a:xfrm>
        </p:grpSpPr>
        <p:sp>
          <p:nvSpPr>
            <p:cNvPr id="84" name="円/楕円 83"/>
            <p:cNvSpPr/>
            <p:nvPr/>
          </p:nvSpPr>
          <p:spPr>
            <a:xfrm>
              <a:off x="1946324" y="4125162"/>
              <a:ext cx="969962" cy="920750"/>
            </a:xfrm>
            <a:prstGeom prst="ellips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5" name="フローチャート: 論理積ゲート 84"/>
            <p:cNvSpPr/>
            <p:nvPr/>
          </p:nvSpPr>
          <p:spPr>
            <a:xfrm rot="16200000">
              <a:off x="1887746" y="5104491"/>
              <a:ext cx="1087122" cy="969963"/>
            </a:xfrm>
            <a:prstGeom prst="flowChartDelay">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6" name="テキスト ボックス 85"/>
          <p:cNvSpPr txBox="1"/>
          <p:nvPr/>
        </p:nvSpPr>
        <p:spPr>
          <a:xfrm>
            <a:off x="8114607" y="4674593"/>
            <a:ext cx="519914" cy="215444"/>
          </a:xfrm>
          <a:prstGeom prst="rect">
            <a:avLst/>
          </a:prstGeom>
          <a:noFill/>
        </p:spPr>
        <p:txBody>
          <a:bodyPr wrap="square" rtlCol="0">
            <a:spAutoFit/>
          </a:bodyPr>
          <a:lstStyle/>
          <a:p>
            <a:r>
              <a:rPr kumimoji="1" lang="ja-JP" altLang="en-US" sz="800">
                <a:solidFill>
                  <a:schemeClr val="bg1"/>
                </a:solidFill>
              </a:rPr>
              <a:t>経験値</a:t>
            </a:r>
          </a:p>
        </p:txBody>
      </p:sp>
      <p:sp>
        <p:nvSpPr>
          <p:cNvPr id="87" name="テキスト ボックス 86"/>
          <p:cNvSpPr txBox="1"/>
          <p:nvPr/>
        </p:nvSpPr>
        <p:spPr>
          <a:xfrm>
            <a:off x="7980107" y="5157571"/>
            <a:ext cx="800219" cy="215444"/>
          </a:xfrm>
          <a:prstGeom prst="rect">
            <a:avLst/>
          </a:prstGeom>
          <a:noFill/>
        </p:spPr>
        <p:txBody>
          <a:bodyPr wrap="none" rtlCol="0">
            <a:spAutoFit/>
          </a:bodyPr>
          <a:lstStyle/>
          <a:p>
            <a:pPr algn="ctr"/>
            <a:r>
              <a:rPr kumimoji="1" lang="ja-JP" altLang="en-US" sz="800" dirty="0">
                <a:solidFill>
                  <a:schemeClr val="accent3">
                    <a:lumMod val="50000"/>
                  </a:schemeClr>
                </a:solidFill>
                <a:latin typeface="Meiryo" charset="-128"/>
                <a:ea typeface="Meiryo" charset="-128"/>
                <a:cs typeface="Meiryo" charset="-128"/>
              </a:rPr>
              <a:t>データの蓄積</a:t>
            </a:r>
            <a:endParaRPr kumimoji="1" lang="en-US" altLang="ja-JP" sz="800" dirty="0">
              <a:solidFill>
                <a:schemeClr val="accent3">
                  <a:lumMod val="50000"/>
                </a:schemeClr>
              </a:solidFill>
              <a:latin typeface="Meiryo" charset="-128"/>
              <a:ea typeface="Meiryo" charset="-128"/>
              <a:cs typeface="Meiryo" charset="-128"/>
            </a:endParaRPr>
          </a:p>
        </p:txBody>
      </p:sp>
      <p:pic>
        <p:nvPicPr>
          <p:cNvPr id="88" name="図 87" descr="brain-illustration-1940x900_35269.jpg"/>
          <p:cNvPicPr>
            <a:picLocks noChangeAspect="1"/>
          </p:cNvPicPr>
          <p:nvPr/>
        </p:nvPicPr>
        <p:blipFill>
          <a:blip r:embed="rId2"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7824818" y="5473797"/>
            <a:ext cx="1098452" cy="548251"/>
          </a:xfrm>
          <a:prstGeom prst="rect">
            <a:avLst/>
          </a:prstGeom>
        </p:spPr>
      </p:pic>
      <p:sp>
        <p:nvSpPr>
          <p:cNvPr id="89" name="正方形/長方形 88"/>
          <p:cNvSpPr/>
          <p:nvPr/>
        </p:nvSpPr>
        <p:spPr>
          <a:xfrm>
            <a:off x="8029040" y="5988723"/>
            <a:ext cx="697627" cy="215444"/>
          </a:xfrm>
          <a:prstGeom prst="rect">
            <a:avLst/>
          </a:prstGeom>
        </p:spPr>
        <p:txBody>
          <a:bodyPr wrap="none">
            <a:spAutoFit/>
          </a:bodyPr>
          <a:lstStyle/>
          <a:p>
            <a:pPr algn="ctr"/>
            <a:r>
              <a:rPr lang="ja-JP" altLang="en-US" sz="800" dirty="0">
                <a:solidFill>
                  <a:schemeClr val="accent3">
                    <a:lumMod val="50000"/>
                  </a:schemeClr>
                </a:solidFill>
                <a:latin typeface="Meiryo" charset="-128"/>
                <a:ea typeface="Meiryo" charset="-128"/>
                <a:cs typeface="Meiryo" charset="-128"/>
              </a:rPr>
              <a:t>性能の向上</a:t>
            </a:r>
          </a:p>
        </p:txBody>
      </p:sp>
      <p:sp>
        <p:nvSpPr>
          <p:cNvPr id="90" name="テキスト ボックス 89"/>
          <p:cNvSpPr txBox="1"/>
          <p:nvPr/>
        </p:nvSpPr>
        <p:spPr>
          <a:xfrm>
            <a:off x="7890569" y="3776172"/>
            <a:ext cx="954107" cy="461665"/>
          </a:xfrm>
          <a:prstGeom prst="rect">
            <a:avLst/>
          </a:prstGeom>
          <a:noFill/>
        </p:spPr>
        <p:txBody>
          <a:bodyPr wrap="none" rtlCol="0">
            <a:spAutoFit/>
          </a:bodyPr>
          <a:lstStyle/>
          <a:p>
            <a:pPr algn="ctr"/>
            <a:r>
              <a:rPr kumimoji="1" lang="ja-JP" altLang="en-US" sz="1200" dirty="0">
                <a:solidFill>
                  <a:srgbClr val="0052FF"/>
                </a:solidFill>
                <a:latin typeface="Meiryo" charset="-128"/>
                <a:ea typeface="Meiryo" charset="-128"/>
                <a:cs typeface="Meiryo" charset="-128"/>
              </a:rPr>
              <a:t>新たな役割</a:t>
            </a:r>
            <a:endParaRPr kumimoji="1" lang="en-US" altLang="ja-JP" sz="1200" dirty="0">
              <a:solidFill>
                <a:srgbClr val="0052FF"/>
              </a:solidFill>
              <a:latin typeface="Meiryo" charset="-128"/>
              <a:ea typeface="Meiryo" charset="-128"/>
              <a:cs typeface="Meiryo" charset="-128"/>
            </a:endParaRPr>
          </a:p>
          <a:p>
            <a:pPr algn="ctr"/>
            <a:r>
              <a:rPr lang="ja-JP" altLang="en-US" sz="1200" dirty="0">
                <a:solidFill>
                  <a:srgbClr val="0052FF"/>
                </a:solidFill>
                <a:latin typeface="Meiryo" charset="-128"/>
                <a:ea typeface="Meiryo" charset="-128"/>
                <a:cs typeface="Meiryo" charset="-128"/>
              </a:rPr>
              <a:t>知性の進化</a:t>
            </a:r>
            <a:endParaRPr kumimoji="1" lang="ja-JP" altLang="en-US" sz="1200" dirty="0">
              <a:solidFill>
                <a:srgbClr val="0052FF"/>
              </a:solidFill>
              <a:latin typeface="Meiryo" charset="-128"/>
              <a:ea typeface="Meiryo" charset="-128"/>
              <a:cs typeface="Meiryo" charset="-128"/>
            </a:endParaRPr>
          </a:p>
        </p:txBody>
      </p:sp>
      <p:grpSp>
        <p:nvGrpSpPr>
          <p:cNvPr id="91" name="図形グループ 90"/>
          <p:cNvGrpSpPr/>
          <p:nvPr/>
        </p:nvGrpSpPr>
        <p:grpSpPr>
          <a:xfrm>
            <a:off x="8112200" y="1303426"/>
            <a:ext cx="514701" cy="1171939"/>
            <a:chOff x="1946324" y="4125162"/>
            <a:chExt cx="969964" cy="2007872"/>
          </a:xfrm>
        </p:grpSpPr>
        <p:sp>
          <p:nvSpPr>
            <p:cNvPr id="92" name="円/楕円 91"/>
            <p:cNvSpPr/>
            <p:nvPr/>
          </p:nvSpPr>
          <p:spPr>
            <a:xfrm>
              <a:off x="1946324" y="4125162"/>
              <a:ext cx="969962" cy="920750"/>
            </a:xfrm>
            <a:prstGeom prst="ellipse">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3" name="フローチャート: 論理積ゲート 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94" name="テキスト ボックス 93"/>
          <p:cNvSpPr txBox="1"/>
          <p:nvPr/>
        </p:nvSpPr>
        <p:spPr>
          <a:xfrm>
            <a:off x="8112201" y="2210547"/>
            <a:ext cx="519914" cy="215444"/>
          </a:xfrm>
          <a:prstGeom prst="rect">
            <a:avLst/>
          </a:prstGeom>
          <a:noFill/>
        </p:spPr>
        <p:txBody>
          <a:bodyPr wrap="square" rtlCol="0">
            <a:spAutoFit/>
          </a:bodyPr>
          <a:lstStyle/>
          <a:p>
            <a:r>
              <a:rPr kumimoji="1" lang="ja-JP" altLang="en-US" sz="800">
                <a:solidFill>
                  <a:schemeClr val="bg1"/>
                </a:solidFill>
              </a:rPr>
              <a:t>経験値</a:t>
            </a:r>
          </a:p>
        </p:txBody>
      </p:sp>
      <p:sp>
        <p:nvSpPr>
          <p:cNvPr id="95" name="テキスト ボックス 94"/>
          <p:cNvSpPr txBox="1"/>
          <p:nvPr/>
        </p:nvSpPr>
        <p:spPr>
          <a:xfrm>
            <a:off x="7890568" y="1372868"/>
            <a:ext cx="954107" cy="461665"/>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役割の拡張</a:t>
            </a:r>
            <a:endParaRPr kumimoji="1" lang="en-US" altLang="ja-JP" sz="1200" dirty="0">
              <a:latin typeface="Meiryo" charset="-128"/>
              <a:ea typeface="Meiryo" charset="-128"/>
              <a:cs typeface="Meiryo" charset="-128"/>
            </a:endParaRPr>
          </a:p>
          <a:p>
            <a:pPr algn="ctr"/>
            <a:r>
              <a:rPr kumimoji="1" lang="ja-JP" altLang="en-US" sz="1200" dirty="0">
                <a:latin typeface="Meiryo" charset="-128"/>
                <a:ea typeface="Meiryo" charset="-128"/>
                <a:cs typeface="Meiryo" charset="-128"/>
              </a:rPr>
              <a:t>能力の向上</a:t>
            </a:r>
            <a:endParaRPr kumimoji="1" lang="en-US" altLang="ja-JP" sz="1200" dirty="0">
              <a:latin typeface="Meiryo" charset="-128"/>
              <a:ea typeface="Meiryo" charset="-128"/>
              <a:cs typeface="Meiryo" charset="-128"/>
            </a:endParaRPr>
          </a:p>
        </p:txBody>
      </p:sp>
      <p:sp>
        <p:nvSpPr>
          <p:cNvPr id="96" name="下矢印 95"/>
          <p:cNvSpPr/>
          <p:nvPr/>
        </p:nvSpPr>
        <p:spPr>
          <a:xfrm>
            <a:off x="3063793" y="2553519"/>
            <a:ext cx="2477790" cy="683817"/>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1045442" y="3290059"/>
            <a:ext cx="6514493" cy="400110"/>
          </a:xfrm>
          <a:prstGeom prst="rect">
            <a:avLst/>
          </a:prstGeom>
        </p:spPr>
        <p:txBody>
          <a:bodyPr wrap="square">
            <a:spAutoFit/>
          </a:bodyPr>
          <a:lstStyle/>
          <a:p>
            <a:pPr algn="ctr">
              <a:spcAft>
                <a:spcPts val="0"/>
              </a:spcAft>
            </a:pPr>
            <a:r>
              <a:rPr lang="ja-JP" altLang="ja-JP" sz="1100" kern="100" dirty="0">
                <a:solidFill>
                  <a:srgbClr val="0052FF"/>
                </a:solidFill>
                <a:latin typeface="Meiryo" charset="-128"/>
                <a:ea typeface="Meiryo" charset="-128"/>
                <a:cs typeface="Meiryo" charset="-128"/>
              </a:rPr>
              <a:t>「マシンは答えに特化し、人間はよりよい質問を長期的に生みだすことに力を傾けるべきだ。」</a:t>
            </a:r>
          </a:p>
          <a:p>
            <a:pPr algn="ctr"/>
            <a:r>
              <a:rPr lang="en-US" altLang="ja-JP" sz="900" dirty="0">
                <a:solidFill>
                  <a:srgbClr val="0052FF"/>
                </a:solidFill>
                <a:latin typeface="Meiryo" charset="-128"/>
                <a:ea typeface="Meiryo" charset="-128"/>
                <a:cs typeface="Meiryo" charset="-128"/>
              </a:rPr>
              <a:t>“</a:t>
            </a:r>
            <a:r>
              <a:rPr lang="ja-JP" altLang="ja-JP" sz="900" dirty="0">
                <a:solidFill>
                  <a:srgbClr val="0052FF"/>
                </a:solidFill>
                <a:latin typeface="Meiryo" charset="-128"/>
                <a:ea typeface="Meiryo" charset="-128"/>
                <a:cs typeface="Meiryo" charset="-128"/>
              </a:rPr>
              <a:t>これからインターネットに起こる『不可避な</a:t>
            </a:r>
            <a:r>
              <a:rPr lang="en-US" altLang="ja-JP" sz="900" dirty="0">
                <a:solidFill>
                  <a:srgbClr val="0052FF"/>
                </a:solidFill>
                <a:latin typeface="Meiryo" charset="-128"/>
                <a:ea typeface="Meiryo" charset="-128"/>
                <a:cs typeface="Meiryo" charset="-128"/>
              </a:rPr>
              <a:t>12</a:t>
            </a:r>
            <a:r>
              <a:rPr lang="ja-JP" altLang="ja-JP" sz="900" dirty="0">
                <a:solidFill>
                  <a:srgbClr val="0052FF"/>
                </a:solidFill>
                <a:latin typeface="Meiryo" charset="-128"/>
                <a:ea typeface="Meiryo" charset="-128"/>
                <a:cs typeface="Meiryo" charset="-128"/>
              </a:rPr>
              <a:t>の出来事』</a:t>
            </a:r>
            <a:r>
              <a:rPr lang="en-US" altLang="ja-JP" sz="900" dirty="0">
                <a:solidFill>
                  <a:srgbClr val="0052FF"/>
                </a:solidFill>
                <a:latin typeface="Meiryo" charset="-128"/>
                <a:ea typeface="Meiryo" charset="-128"/>
                <a:cs typeface="Meiryo" charset="-128"/>
              </a:rPr>
              <a:t>”</a:t>
            </a:r>
            <a:r>
              <a:rPr lang="ja-JP" altLang="ja-JP" sz="900" dirty="0">
                <a:solidFill>
                  <a:srgbClr val="0052FF"/>
                </a:solidFill>
                <a:latin typeface="Meiryo" charset="-128"/>
                <a:ea typeface="Meiryo" charset="-128"/>
                <a:cs typeface="Meiryo" charset="-128"/>
              </a:rPr>
              <a:t> ケビン・ケリー</a:t>
            </a:r>
            <a:r>
              <a:rPr lang="ja-JP" altLang="en-US" sz="900" dirty="0">
                <a:solidFill>
                  <a:srgbClr val="0052FF"/>
                </a:solidFill>
                <a:latin typeface="Meiryo" charset="-128"/>
                <a:ea typeface="Meiryo" charset="-128"/>
                <a:cs typeface="Meiryo" charset="-128"/>
              </a:rPr>
              <a:t>・</a:t>
            </a:r>
            <a:r>
              <a:rPr lang="en-US" altLang="ja-JP" sz="900" dirty="0">
                <a:solidFill>
                  <a:srgbClr val="0052FF"/>
                </a:solidFill>
                <a:latin typeface="Meiryo" charset="-128"/>
                <a:ea typeface="Meiryo" charset="-128"/>
                <a:cs typeface="Meiryo" charset="-128"/>
              </a:rPr>
              <a:t>2016</a:t>
            </a:r>
            <a:endParaRPr lang="ja-JP" altLang="en-US" sz="900" dirty="0">
              <a:solidFill>
                <a:srgbClr val="0052FF"/>
              </a:solidFill>
              <a:latin typeface="Meiryo" charset="-128"/>
              <a:ea typeface="Meiryo" charset="-128"/>
              <a:cs typeface="Meiryo" charset="-128"/>
            </a:endParaRPr>
          </a:p>
        </p:txBody>
      </p:sp>
    </p:spTree>
    <p:extLst>
      <p:ext uri="{BB962C8B-B14F-4D97-AF65-F5344CB8AC3E}">
        <p14:creationId xmlns:p14="http://schemas.microsoft.com/office/powerpoint/2010/main" val="18573055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5927789" y="6640200"/>
            <a:ext cx="3208458" cy="217800"/>
          </a:xfrm>
          <a:noFill/>
        </p:spPr>
        <p:txBody>
          <a:bodyPr/>
          <a:lstStyle/>
          <a:p>
            <a:fld id="{8FF8CC5D-A65D-5946-99B5-645367A967AD}" type="slidenum">
              <a:rPr kumimoji="1" lang="ja-JP" altLang="en-US" smtClean="0"/>
              <a:t>122</a:t>
            </a:fld>
            <a:endParaRPr kumimoji="1" lang="ja-JP" altLang="en-US" dirty="0"/>
          </a:p>
        </p:txBody>
      </p:sp>
      <p:sp>
        <p:nvSpPr>
          <p:cNvPr id="15" name="正方形/長方形 14"/>
          <p:cNvSpPr/>
          <p:nvPr/>
        </p:nvSpPr>
        <p:spPr>
          <a:xfrm>
            <a:off x="1403647" y="1406213"/>
            <a:ext cx="1718298" cy="51111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ある</a:t>
            </a:r>
            <a:endParaRPr kumimoji="1" lang="ja-JP" altLang="en-US" dirty="0">
              <a:solidFill>
                <a:srgbClr val="FFFFFF"/>
              </a:solidFill>
              <a:latin typeface="Meiryo" charset="-128"/>
              <a:ea typeface="Meiryo" charset="-128"/>
              <a:cs typeface="Meiryo" charset="-128"/>
            </a:endParaRPr>
          </a:p>
        </p:txBody>
      </p:sp>
      <p:sp>
        <p:nvSpPr>
          <p:cNvPr id="16" name="正方形/長方形 15"/>
          <p:cNvSpPr/>
          <p:nvPr/>
        </p:nvSpPr>
        <p:spPr>
          <a:xfrm>
            <a:off x="3203848" y="1400717"/>
            <a:ext cx="1718298" cy="5243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ない</a:t>
            </a:r>
            <a:endParaRPr kumimoji="1" lang="ja-JP" altLang="en-US" dirty="0">
              <a:solidFill>
                <a:srgbClr val="FFFFFF"/>
              </a:solidFill>
              <a:latin typeface="Meiryo" charset="-128"/>
              <a:ea typeface="Meiryo" charset="-128"/>
              <a:cs typeface="Meiryo" charset="-128"/>
            </a:endParaRPr>
          </a:p>
        </p:txBody>
      </p:sp>
      <p:sp>
        <p:nvSpPr>
          <p:cNvPr id="17" name="正方形/長方形 16"/>
          <p:cNvSpPr/>
          <p:nvPr/>
        </p:nvSpPr>
        <p:spPr>
          <a:xfrm>
            <a:off x="1403647" y="1954243"/>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ある</a:t>
            </a:r>
            <a:endParaRPr kumimoji="1" lang="ja-JP" altLang="en-US" dirty="0">
              <a:solidFill>
                <a:srgbClr val="FFFFFF"/>
              </a:solidFill>
              <a:latin typeface="Meiryo" charset="-128"/>
              <a:ea typeface="Meiryo" charset="-128"/>
              <a:cs typeface="Meiryo" charset="-128"/>
            </a:endParaRPr>
          </a:p>
        </p:txBody>
      </p:sp>
      <p:sp>
        <p:nvSpPr>
          <p:cNvPr id="18" name="正方形/長方形 17"/>
          <p:cNvSpPr/>
          <p:nvPr/>
        </p:nvSpPr>
        <p:spPr>
          <a:xfrm>
            <a:off x="3203847" y="1958189"/>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ない</a:t>
            </a:r>
            <a:endParaRPr kumimoji="1" lang="ja-JP" altLang="en-US" dirty="0">
              <a:solidFill>
                <a:srgbClr val="FFFFFF"/>
              </a:solidFill>
              <a:latin typeface="Meiryo" charset="-128"/>
              <a:ea typeface="Meiryo" charset="-128"/>
              <a:cs typeface="Meiryo" charset="-128"/>
            </a:endParaRPr>
          </a:p>
        </p:txBody>
      </p:sp>
      <p:sp>
        <p:nvSpPr>
          <p:cNvPr id="19" name="正方形/長方形 18"/>
          <p:cNvSpPr/>
          <p:nvPr/>
        </p:nvSpPr>
        <p:spPr>
          <a:xfrm>
            <a:off x="1403648" y="2500207"/>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ある</a:t>
            </a:r>
            <a:endParaRPr kumimoji="1" lang="ja-JP" altLang="en-US" dirty="0">
              <a:solidFill>
                <a:srgbClr val="FFFFFF"/>
              </a:solidFill>
              <a:latin typeface="Meiryo" charset="-128"/>
              <a:ea typeface="Meiryo" charset="-128"/>
              <a:cs typeface="Meiryo" charset="-128"/>
            </a:endParaRPr>
          </a:p>
        </p:txBody>
      </p:sp>
      <p:sp>
        <p:nvSpPr>
          <p:cNvPr id="20" name="正方形/長方形 19"/>
          <p:cNvSpPr/>
          <p:nvPr/>
        </p:nvSpPr>
        <p:spPr>
          <a:xfrm>
            <a:off x="3203847" y="2501851"/>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ない</a:t>
            </a:r>
            <a:endParaRPr kumimoji="1" lang="ja-JP" altLang="en-US" dirty="0">
              <a:solidFill>
                <a:srgbClr val="FFFFFF"/>
              </a:solidFill>
              <a:latin typeface="Meiryo" charset="-128"/>
              <a:ea typeface="Meiryo" charset="-128"/>
              <a:cs typeface="Meiryo" charset="-128"/>
            </a:endParaRPr>
          </a:p>
        </p:txBody>
      </p:sp>
      <p:sp>
        <p:nvSpPr>
          <p:cNvPr id="21" name="正方形/長方形 20"/>
          <p:cNvSpPr/>
          <p:nvPr/>
        </p:nvSpPr>
        <p:spPr>
          <a:xfrm>
            <a:off x="1403647" y="3052273"/>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ある</a:t>
            </a:r>
            <a:endParaRPr kumimoji="1" lang="en-US" altLang="ja-JP"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（少ない学習データ）</a:t>
            </a:r>
            <a:endParaRPr kumimoji="1" lang="ja-JP" altLang="en-US" sz="1050" dirty="0">
              <a:solidFill>
                <a:srgbClr val="FFFFFF"/>
              </a:solidFill>
              <a:latin typeface="Meiryo" charset="-128"/>
              <a:ea typeface="Meiryo" charset="-128"/>
              <a:cs typeface="Meiryo" charset="-128"/>
            </a:endParaRPr>
          </a:p>
        </p:txBody>
      </p:sp>
      <p:sp>
        <p:nvSpPr>
          <p:cNvPr id="22" name="正方形/長方形 21"/>
          <p:cNvSpPr/>
          <p:nvPr/>
        </p:nvSpPr>
        <p:spPr>
          <a:xfrm>
            <a:off x="3203847" y="3048087"/>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ある</a:t>
            </a:r>
            <a:endParaRPr kumimoji="1" lang="en-US" altLang="ja-JP"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（膨大な学習データ</a:t>
            </a:r>
            <a:r>
              <a:rPr lang="ja-JP" altLang="en-US" sz="1000" dirty="0">
                <a:solidFill>
                  <a:srgbClr val="FFFFFF"/>
                </a:solidFill>
                <a:latin typeface="Meiryo" charset="-128"/>
                <a:ea typeface="Meiryo" charset="-128"/>
                <a:cs typeface="Meiryo" charset="-128"/>
              </a:rPr>
              <a:t>）</a:t>
            </a:r>
            <a:endParaRPr kumimoji="1" lang="ja-JP" altLang="en-US" sz="1000" dirty="0">
              <a:solidFill>
                <a:srgbClr val="FFFFFF"/>
              </a:solidFill>
              <a:latin typeface="Meiryo" charset="-128"/>
              <a:ea typeface="Meiryo" charset="-128"/>
              <a:cs typeface="Meiryo" charset="-128"/>
            </a:endParaRPr>
          </a:p>
        </p:txBody>
      </p:sp>
      <p:sp>
        <p:nvSpPr>
          <p:cNvPr id="23" name="正方形/長方形 22"/>
          <p:cNvSpPr/>
          <p:nvPr/>
        </p:nvSpPr>
        <p:spPr>
          <a:xfrm>
            <a:off x="1403577" y="4152505"/>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高い</a:t>
            </a:r>
            <a:endParaRPr kumimoji="1" lang="en-US" altLang="ja-JP" dirty="0">
              <a:solidFill>
                <a:srgbClr val="FFFFFF"/>
              </a:solidFill>
              <a:latin typeface="Meiryo" charset="-128"/>
              <a:ea typeface="Meiryo" charset="-128"/>
              <a:cs typeface="Meiryo" charset="-128"/>
            </a:endParaRPr>
          </a:p>
        </p:txBody>
      </p:sp>
      <p:sp>
        <p:nvSpPr>
          <p:cNvPr id="24" name="正方形/長方形 23"/>
          <p:cNvSpPr/>
          <p:nvPr/>
        </p:nvSpPr>
        <p:spPr>
          <a:xfrm>
            <a:off x="3203777" y="4154563"/>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低い</a:t>
            </a:r>
            <a:endParaRPr kumimoji="1" lang="en-US" altLang="ja-JP" dirty="0">
              <a:solidFill>
                <a:srgbClr val="FFFFFF"/>
              </a:solidFill>
              <a:latin typeface="Meiryo" charset="-128"/>
              <a:ea typeface="Meiryo" charset="-128"/>
              <a:cs typeface="Meiryo" charset="-128"/>
            </a:endParaRPr>
          </a:p>
          <a:p>
            <a:pPr algn="ctr"/>
            <a:r>
              <a:rPr lang="en-US" altLang="ja-JP" sz="1000" dirty="0">
                <a:solidFill>
                  <a:srgbClr val="FFFFFF"/>
                </a:solidFill>
                <a:latin typeface="Meiryo" charset="-128"/>
                <a:ea typeface="Meiryo" charset="-128"/>
                <a:cs typeface="Meiryo" charset="-128"/>
              </a:rPr>
              <a:t>(</a:t>
            </a:r>
            <a:r>
              <a:rPr lang="ja-JP" altLang="en-US" sz="1000" dirty="0">
                <a:solidFill>
                  <a:srgbClr val="FFFFFF"/>
                </a:solidFill>
                <a:latin typeface="Meiryo" charset="-128"/>
                <a:ea typeface="Meiryo" charset="-128"/>
                <a:cs typeface="Meiryo" charset="-128"/>
              </a:rPr>
              <a:t>ひとつの知的処理に特化</a:t>
            </a:r>
            <a:r>
              <a:rPr lang="en-US" altLang="ja-JP" sz="1000" dirty="0">
                <a:solidFill>
                  <a:srgbClr val="FFFFFF"/>
                </a:solidFill>
                <a:latin typeface="Meiryo" charset="-128"/>
                <a:ea typeface="Meiryo" charset="-128"/>
                <a:cs typeface="Meiryo" charset="-128"/>
              </a:rPr>
              <a:t>)</a:t>
            </a:r>
            <a:endParaRPr kumimoji="1" lang="ja-JP" altLang="en-US" sz="1000" dirty="0">
              <a:solidFill>
                <a:srgbClr val="FFFFFF"/>
              </a:solidFill>
              <a:latin typeface="Meiryo" charset="-128"/>
              <a:ea typeface="Meiryo" charset="-128"/>
              <a:cs typeface="Meiryo" charset="-128"/>
            </a:endParaRPr>
          </a:p>
        </p:txBody>
      </p:sp>
      <p:sp>
        <p:nvSpPr>
          <p:cNvPr id="25" name="正方形/長方形 24"/>
          <p:cNvSpPr/>
          <p:nvPr/>
        </p:nvSpPr>
        <p:spPr>
          <a:xfrm>
            <a:off x="1403577" y="5379335"/>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高い</a:t>
            </a:r>
            <a:endParaRPr kumimoji="1" lang="en-US" altLang="ja-JP" dirty="0">
              <a:solidFill>
                <a:srgbClr val="FFFFFF"/>
              </a:solidFill>
              <a:latin typeface="Meiryo" charset="-128"/>
              <a:ea typeface="Meiryo" charset="-128"/>
              <a:cs typeface="Meiryo" charset="-128"/>
            </a:endParaRPr>
          </a:p>
        </p:txBody>
      </p:sp>
      <p:sp>
        <p:nvSpPr>
          <p:cNvPr id="26" name="正方形/長方形 25"/>
          <p:cNvSpPr/>
          <p:nvPr/>
        </p:nvSpPr>
        <p:spPr>
          <a:xfrm>
            <a:off x="3203775" y="5375863"/>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低い</a:t>
            </a:r>
            <a:endParaRPr kumimoji="1" lang="ja-JP" altLang="en-US" sz="1000" dirty="0">
              <a:solidFill>
                <a:srgbClr val="FFFFFF"/>
              </a:solidFill>
              <a:latin typeface="Meiryo" charset="-128"/>
              <a:ea typeface="Meiryo" charset="-128"/>
              <a:cs typeface="Meiryo" charset="-128"/>
            </a:endParaRPr>
          </a:p>
        </p:txBody>
      </p:sp>
      <p:sp>
        <p:nvSpPr>
          <p:cNvPr id="27" name="正方形/長方形 26"/>
          <p:cNvSpPr/>
          <p:nvPr/>
        </p:nvSpPr>
        <p:spPr>
          <a:xfrm>
            <a:off x="1403577" y="5927927"/>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低い</a:t>
            </a:r>
            <a:endParaRPr kumimoji="1" lang="en-US" altLang="ja-JP" dirty="0">
              <a:solidFill>
                <a:srgbClr val="FFFFFF"/>
              </a:solidFill>
              <a:latin typeface="Meiryo" charset="-128"/>
              <a:ea typeface="Meiryo" charset="-128"/>
              <a:cs typeface="Meiryo" charset="-128"/>
            </a:endParaRPr>
          </a:p>
        </p:txBody>
      </p:sp>
      <p:sp>
        <p:nvSpPr>
          <p:cNvPr id="28" name="正方形/長方形 27"/>
          <p:cNvSpPr/>
          <p:nvPr/>
        </p:nvSpPr>
        <p:spPr>
          <a:xfrm>
            <a:off x="3203775" y="5927927"/>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高い</a:t>
            </a:r>
            <a:endParaRPr kumimoji="1" lang="ja-JP" altLang="en-US" sz="1000" dirty="0">
              <a:solidFill>
                <a:srgbClr val="FFFFFF"/>
              </a:solidFill>
              <a:latin typeface="Meiryo" charset="-128"/>
              <a:ea typeface="Meiryo" charset="-128"/>
              <a:cs typeface="Meiryo" charset="-128"/>
            </a:endParaRPr>
          </a:p>
        </p:txBody>
      </p:sp>
      <p:sp>
        <p:nvSpPr>
          <p:cNvPr id="29" name="正方形/長方形 28"/>
          <p:cNvSpPr/>
          <p:nvPr/>
        </p:nvSpPr>
        <p:spPr>
          <a:xfrm>
            <a:off x="5004046" y="1395762"/>
            <a:ext cx="3903976" cy="524329"/>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人間は身体に備わる様々な感覚器からの情報も含め総合して知覚・認識しているが、機械には身体がないのでそれができない。</a:t>
            </a:r>
            <a:endParaRPr kumimoji="1" lang="ja-JP" altLang="en-US" sz="900" dirty="0">
              <a:solidFill>
                <a:srgbClr val="FFFFFF"/>
              </a:solidFill>
              <a:latin typeface="Meiryo" charset="-128"/>
              <a:ea typeface="Meiryo" charset="-128"/>
              <a:cs typeface="Meiryo" charset="-128"/>
            </a:endParaRPr>
          </a:p>
        </p:txBody>
      </p:sp>
      <p:sp>
        <p:nvSpPr>
          <p:cNvPr id="30" name="正方形/長方形 29"/>
          <p:cNvSpPr/>
          <p:nvPr/>
        </p:nvSpPr>
        <p:spPr>
          <a:xfrm>
            <a:off x="5004045" y="1958189"/>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自分が現在何をやっているか、今はどんな状況なのかなどが自分でわかる心の働きである意識により、人間は様々な</a:t>
            </a:r>
            <a:r>
              <a:rPr kumimoji="1" lang="ja-JP" altLang="en-US" sz="900" dirty="0">
                <a:solidFill>
                  <a:srgbClr val="FFFFFF"/>
                </a:solidFill>
                <a:latin typeface="Meiryo" charset="-128"/>
                <a:ea typeface="Meiryo" charset="-128"/>
                <a:cs typeface="Meiryo" charset="-128"/>
              </a:rPr>
              <a:t>知的処理を</a:t>
            </a:r>
            <a:r>
              <a:rPr lang="ja-JP" altLang="en-US" sz="900" dirty="0">
                <a:solidFill>
                  <a:srgbClr val="FFFFFF"/>
                </a:solidFill>
                <a:latin typeface="Meiryo" charset="-128"/>
                <a:ea typeface="Meiryo" charset="-128"/>
                <a:cs typeface="Meiryo" charset="-128"/>
              </a:rPr>
              <a:t>同時に実行し、</a:t>
            </a:r>
            <a:r>
              <a:rPr kumimoji="1" lang="ja-JP" altLang="en-US" sz="900" dirty="0">
                <a:solidFill>
                  <a:srgbClr val="FFFFFF"/>
                </a:solidFill>
                <a:latin typeface="Meiryo" charset="-128"/>
                <a:ea typeface="Meiryo" charset="-128"/>
                <a:cs typeface="Meiryo" charset="-128"/>
              </a:rPr>
              <a:t>それを統合・制御しているが、機械にはできない。</a:t>
            </a:r>
          </a:p>
        </p:txBody>
      </p:sp>
      <p:sp>
        <p:nvSpPr>
          <p:cNvPr id="31" name="正方形/長方形 30"/>
          <p:cNvSpPr/>
          <p:nvPr/>
        </p:nvSpPr>
        <p:spPr>
          <a:xfrm>
            <a:off x="5004045" y="2504891"/>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人間は、自分の考えや選択を決心し、実行する能力、あるいは、物事を成し遂げようとする意志を持っているが、機械にはない。</a:t>
            </a:r>
            <a:endParaRPr kumimoji="1" lang="ja-JP" altLang="en-US" sz="900" dirty="0">
              <a:solidFill>
                <a:srgbClr val="FFFFFF"/>
              </a:solidFill>
              <a:latin typeface="Meiryo" charset="-128"/>
              <a:ea typeface="Meiryo" charset="-128"/>
              <a:cs typeface="Meiryo" charset="-128"/>
            </a:endParaRPr>
          </a:p>
        </p:txBody>
      </p:sp>
      <p:sp>
        <p:nvSpPr>
          <p:cNvPr id="32" name="正方形/長方形 31"/>
          <p:cNvSpPr/>
          <p:nvPr/>
        </p:nvSpPr>
        <p:spPr>
          <a:xfrm>
            <a:off x="5004045" y="3048087"/>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rgbClr val="FFFFFF"/>
                </a:solidFill>
                <a:latin typeface="Meiryo" charset="-128"/>
                <a:ea typeface="Meiryo" charset="-128"/>
                <a:cs typeface="Meiryo" charset="-128"/>
              </a:rPr>
              <a:t>人間は少ない学習データからでも効率よく学習できる能力をそなえているが、機械は膨大な学習データとそれを処理できる膨大な計算能力（消費エネルギー）を必要とする。</a:t>
            </a:r>
          </a:p>
        </p:txBody>
      </p:sp>
      <p:sp>
        <p:nvSpPr>
          <p:cNvPr id="33" name="正方形/長方形 32"/>
          <p:cNvSpPr/>
          <p:nvPr/>
        </p:nvSpPr>
        <p:spPr>
          <a:xfrm>
            <a:off x="5003975" y="4149608"/>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rgbClr val="FFFFFF"/>
                </a:solidFill>
                <a:latin typeface="Meiryo" charset="-128"/>
                <a:ea typeface="Meiryo" charset="-128"/>
                <a:cs typeface="Meiryo" charset="-128"/>
              </a:rPr>
              <a:t>人間はひとつの脳で様々な種類の知的処理が可能だが、機械は特定の知的処理に特化している。</a:t>
            </a:r>
          </a:p>
        </p:txBody>
      </p:sp>
      <p:sp>
        <p:nvSpPr>
          <p:cNvPr id="34" name="正方形/長方形 33"/>
          <p:cNvSpPr/>
          <p:nvPr/>
        </p:nvSpPr>
        <p:spPr>
          <a:xfrm>
            <a:off x="5003167" y="5378301"/>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ja-JP" sz="900" dirty="0">
                <a:solidFill>
                  <a:srgbClr val="FFFFFF"/>
                </a:solidFill>
                <a:latin typeface="Meiryo" charset="-128"/>
                <a:ea typeface="Meiryo" charset="-128"/>
                <a:cs typeface="Meiryo" charset="-128"/>
              </a:rPr>
              <a:t>人間</a:t>
            </a:r>
            <a:r>
              <a:rPr lang="ja-JP" altLang="en-US" sz="900" dirty="0">
                <a:solidFill>
                  <a:srgbClr val="FFFFFF"/>
                </a:solidFill>
                <a:latin typeface="Meiryo" charset="-128"/>
                <a:ea typeface="Meiryo" charset="-128"/>
                <a:cs typeface="Meiryo" charset="-128"/>
              </a:rPr>
              <a:t>は、</a:t>
            </a:r>
            <a:r>
              <a:rPr lang="ja-JP" altLang="ja-JP" sz="900" dirty="0">
                <a:solidFill>
                  <a:srgbClr val="FFFFFF"/>
                </a:solidFill>
                <a:latin typeface="Meiryo" charset="-128"/>
                <a:ea typeface="Meiryo" charset="-128"/>
                <a:cs typeface="Meiryo" charset="-128"/>
              </a:rPr>
              <a:t>神経の機能単位が消失しても、</a:t>
            </a:r>
            <a:r>
              <a:rPr lang="ja-JP" altLang="ja-JP" sz="900">
                <a:solidFill>
                  <a:srgbClr val="FFFFFF"/>
                </a:solidFill>
                <a:latin typeface="Meiryo" charset="-128"/>
                <a:ea typeface="Meiryo" charset="-128"/>
                <a:cs typeface="Meiryo" charset="-128"/>
              </a:rPr>
              <a:t>それを</a:t>
            </a:r>
            <a:r>
              <a:rPr lang="ja-JP" altLang="en-US" sz="900">
                <a:solidFill>
                  <a:srgbClr val="FFFFFF"/>
                </a:solidFill>
                <a:latin typeface="Meiryo" charset="-128"/>
                <a:ea typeface="Meiryo" charset="-128"/>
                <a:cs typeface="Meiryo" charset="-128"/>
              </a:rPr>
              <a:t>自律的に</a:t>
            </a:r>
            <a:r>
              <a:rPr lang="ja-JP" altLang="ja-JP" sz="900">
                <a:solidFill>
                  <a:srgbClr val="FFFFFF"/>
                </a:solidFill>
                <a:latin typeface="Meiryo" charset="-128"/>
                <a:ea typeface="Meiryo" charset="-128"/>
                <a:cs typeface="Meiryo" charset="-128"/>
              </a:rPr>
              <a:t>補填</a:t>
            </a:r>
            <a:r>
              <a:rPr lang="ja-JP" altLang="ja-JP" sz="900" dirty="0">
                <a:solidFill>
                  <a:srgbClr val="FFFFFF"/>
                </a:solidFill>
                <a:latin typeface="Meiryo" charset="-128"/>
                <a:ea typeface="Meiryo" charset="-128"/>
                <a:cs typeface="Meiryo" charset="-128"/>
              </a:rPr>
              <a:t>・回復させることが</a:t>
            </a:r>
            <a:r>
              <a:rPr lang="ja-JP" altLang="ja-JP" sz="900">
                <a:solidFill>
                  <a:srgbClr val="FFFFFF"/>
                </a:solidFill>
                <a:latin typeface="Meiryo" charset="-128"/>
                <a:ea typeface="Meiryo" charset="-128"/>
                <a:cs typeface="Meiryo" charset="-128"/>
              </a:rPr>
              <a:t>できるが</a:t>
            </a:r>
            <a:r>
              <a:rPr lang="ja-JP" altLang="en-US" sz="900">
                <a:solidFill>
                  <a:srgbClr val="FFFFFF"/>
                </a:solidFill>
                <a:latin typeface="Meiryo" charset="-128"/>
                <a:ea typeface="Meiryo" charset="-128"/>
                <a:cs typeface="Meiryo" charset="-128"/>
              </a:rPr>
              <a:t>、</a:t>
            </a:r>
            <a:r>
              <a:rPr lang="ja-JP" altLang="ja-JP" sz="900">
                <a:solidFill>
                  <a:srgbClr val="FFFFFF"/>
                </a:solidFill>
                <a:latin typeface="Meiryo" charset="-128"/>
                <a:ea typeface="Meiryo" charset="-128"/>
                <a:cs typeface="Meiryo" charset="-128"/>
              </a:rPr>
              <a:t>機械</a:t>
            </a:r>
            <a:r>
              <a:rPr lang="ja-JP" altLang="ja-JP" sz="900" dirty="0">
                <a:solidFill>
                  <a:srgbClr val="FFFFFF"/>
                </a:solidFill>
                <a:latin typeface="Meiryo" charset="-128"/>
                <a:ea typeface="Meiryo" charset="-128"/>
                <a:cs typeface="Meiryo" charset="-128"/>
              </a:rPr>
              <a:t>にはそれができない。</a:t>
            </a:r>
          </a:p>
        </p:txBody>
      </p:sp>
      <p:sp>
        <p:nvSpPr>
          <p:cNvPr id="35" name="正方形/長方形 34"/>
          <p:cNvSpPr/>
          <p:nvPr/>
        </p:nvSpPr>
        <p:spPr>
          <a:xfrm>
            <a:off x="5003167" y="5921722"/>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人間の場合、１千億個のニューロンによる超並列処理がおこなわれているが、その数を増やすことはできない。しかし、機械のプロセッサーは増やすことはできる。</a:t>
            </a:r>
          </a:p>
        </p:txBody>
      </p:sp>
      <p:sp>
        <p:nvSpPr>
          <p:cNvPr id="2" name="タイトル 1"/>
          <p:cNvSpPr>
            <a:spLocks noGrp="1"/>
          </p:cNvSpPr>
          <p:nvPr>
            <p:ph type="title"/>
          </p:nvPr>
        </p:nvSpPr>
        <p:spPr/>
        <p:txBody>
          <a:bodyPr/>
          <a:lstStyle/>
          <a:p>
            <a:r>
              <a:rPr lang="ja-JP" altLang="en-US" dirty="0"/>
              <a:t>人間の知性と機械の知性</a:t>
            </a:r>
            <a:endParaRPr kumimoji="1" lang="ja-JP" altLang="en-US" dirty="0"/>
          </a:p>
        </p:txBody>
      </p:sp>
      <p:sp>
        <p:nvSpPr>
          <p:cNvPr id="4" name="ホームベース 3"/>
          <p:cNvSpPr/>
          <p:nvPr/>
        </p:nvSpPr>
        <p:spPr>
          <a:xfrm>
            <a:off x="539552" y="1958189"/>
            <a:ext cx="1008112" cy="50510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charset="-128"/>
                <a:ea typeface="Meiryo" charset="-128"/>
                <a:cs typeface="Meiryo" charset="-128"/>
              </a:rPr>
              <a:t>意識</a:t>
            </a:r>
            <a:endParaRPr kumimoji="1" lang="ja-JP" altLang="en-US" sz="1600" dirty="0">
              <a:solidFill>
                <a:srgbClr val="FFFFFF"/>
              </a:solidFill>
              <a:latin typeface="Meiryo" charset="-128"/>
              <a:ea typeface="Meiryo" charset="-128"/>
              <a:cs typeface="Meiryo" charset="-128"/>
            </a:endParaRPr>
          </a:p>
        </p:txBody>
      </p:sp>
      <p:sp>
        <p:nvSpPr>
          <p:cNvPr id="5" name="ホームベース 4"/>
          <p:cNvSpPr/>
          <p:nvPr/>
        </p:nvSpPr>
        <p:spPr>
          <a:xfrm>
            <a:off x="539552" y="1406027"/>
            <a:ext cx="1008112" cy="513708"/>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身体性</a:t>
            </a:r>
            <a:endParaRPr kumimoji="1" lang="ja-JP" altLang="en-US" sz="1600" dirty="0">
              <a:solidFill>
                <a:srgbClr val="FFFFFF"/>
              </a:solidFill>
              <a:latin typeface="Meiryo" charset="-128"/>
              <a:ea typeface="Meiryo" charset="-128"/>
              <a:cs typeface="Meiryo" charset="-128"/>
            </a:endParaRPr>
          </a:p>
        </p:txBody>
      </p:sp>
      <p:sp>
        <p:nvSpPr>
          <p:cNvPr id="6" name="ホームベース 5"/>
          <p:cNvSpPr/>
          <p:nvPr/>
        </p:nvSpPr>
        <p:spPr>
          <a:xfrm>
            <a:off x="539552" y="2504891"/>
            <a:ext cx="1008112" cy="504367"/>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意志</a:t>
            </a:r>
            <a:endParaRPr kumimoji="1" lang="ja-JP" altLang="en-US" sz="1600" dirty="0">
              <a:solidFill>
                <a:srgbClr val="FFFFFF"/>
              </a:solidFill>
              <a:latin typeface="Meiryo" charset="-128"/>
              <a:ea typeface="Meiryo" charset="-128"/>
              <a:cs typeface="Meiryo" charset="-128"/>
            </a:endParaRPr>
          </a:p>
        </p:txBody>
      </p:sp>
      <p:sp>
        <p:nvSpPr>
          <p:cNvPr id="7" name="ホームベース 6"/>
          <p:cNvSpPr/>
          <p:nvPr/>
        </p:nvSpPr>
        <p:spPr>
          <a:xfrm>
            <a:off x="539552" y="3050855"/>
            <a:ext cx="1008112" cy="508349"/>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学習能力</a:t>
            </a:r>
            <a:endParaRPr kumimoji="1" lang="ja-JP" altLang="en-US" sz="1200" dirty="0">
              <a:solidFill>
                <a:srgbClr val="FFFFFF"/>
              </a:solidFill>
              <a:latin typeface="Meiryo" charset="-128"/>
              <a:ea typeface="Meiryo" charset="-128"/>
              <a:cs typeface="Meiryo" charset="-128"/>
            </a:endParaRPr>
          </a:p>
        </p:txBody>
      </p:sp>
      <p:sp>
        <p:nvSpPr>
          <p:cNvPr id="8" name="ホームベース 7"/>
          <p:cNvSpPr/>
          <p:nvPr/>
        </p:nvSpPr>
        <p:spPr>
          <a:xfrm>
            <a:off x="539481" y="4154910"/>
            <a:ext cx="1008112" cy="50581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charset="-128"/>
                <a:ea typeface="Meiryo" charset="-128"/>
                <a:cs typeface="Meiryo" charset="-128"/>
              </a:rPr>
              <a:t>汎用性</a:t>
            </a:r>
            <a:endParaRPr kumimoji="1" lang="ja-JP" altLang="en-US" sz="1600" dirty="0">
              <a:solidFill>
                <a:srgbClr val="FFFFFF"/>
              </a:solidFill>
              <a:latin typeface="Meiryo" charset="-128"/>
              <a:ea typeface="Meiryo" charset="-128"/>
              <a:cs typeface="Meiryo" charset="-128"/>
            </a:endParaRPr>
          </a:p>
        </p:txBody>
      </p:sp>
      <p:sp>
        <p:nvSpPr>
          <p:cNvPr id="9" name="ホームベース 8"/>
          <p:cNvSpPr/>
          <p:nvPr/>
        </p:nvSpPr>
        <p:spPr>
          <a:xfrm>
            <a:off x="539481" y="5379335"/>
            <a:ext cx="1008112" cy="509051"/>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charset="-128"/>
                <a:ea typeface="Meiryo" charset="-128"/>
                <a:cs typeface="Meiryo" charset="-128"/>
              </a:rPr>
              <a:t>可塑性</a:t>
            </a:r>
            <a:endParaRPr kumimoji="1" lang="ja-JP" altLang="en-US" sz="1600" dirty="0">
              <a:solidFill>
                <a:srgbClr val="FFFFFF"/>
              </a:solidFill>
              <a:latin typeface="Meiryo" charset="-128"/>
              <a:ea typeface="Meiryo" charset="-128"/>
              <a:cs typeface="Meiryo" charset="-128"/>
            </a:endParaRPr>
          </a:p>
        </p:txBody>
      </p:sp>
      <p:sp>
        <p:nvSpPr>
          <p:cNvPr id="10" name="ホームベース 9"/>
          <p:cNvSpPr/>
          <p:nvPr/>
        </p:nvSpPr>
        <p:spPr>
          <a:xfrm>
            <a:off x="539481" y="5927927"/>
            <a:ext cx="1008112" cy="525409"/>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スケーラ</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ビリ</a:t>
            </a:r>
            <a:r>
              <a:rPr lang="ja-JP" altLang="en-US" sz="1200" dirty="0">
                <a:solidFill>
                  <a:srgbClr val="FFFFFF"/>
                </a:solidFill>
                <a:latin typeface="Meiryo" charset="-128"/>
                <a:ea typeface="Meiryo" charset="-128"/>
                <a:cs typeface="Meiryo" charset="-128"/>
              </a:rPr>
              <a:t>ティ</a:t>
            </a:r>
            <a:endParaRPr kumimoji="1" lang="ja-JP" altLang="en-US" sz="1200" dirty="0">
              <a:solidFill>
                <a:srgbClr val="FFFFFF"/>
              </a:solidFill>
              <a:latin typeface="Meiryo" charset="-128"/>
              <a:ea typeface="Meiryo" charset="-128"/>
              <a:cs typeface="Meiryo" charset="-128"/>
            </a:endParaRPr>
          </a:p>
        </p:txBody>
      </p:sp>
      <p:sp>
        <p:nvSpPr>
          <p:cNvPr id="37" name="正方形/長方形 36"/>
          <p:cNvSpPr/>
          <p:nvPr/>
        </p:nvSpPr>
        <p:spPr>
          <a:xfrm>
            <a:off x="1403577" y="4824833"/>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高い</a:t>
            </a:r>
            <a:endParaRPr kumimoji="1" lang="en-US" altLang="ja-JP" dirty="0">
              <a:solidFill>
                <a:srgbClr val="FFFFFF"/>
              </a:solidFill>
              <a:latin typeface="Meiryo" charset="-128"/>
              <a:ea typeface="Meiryo" charset="-128"/>
              <a:cs typeface="Meiryo" charset="-128"/>
            </a:endParaRPr>
          </a:p>
        </p:txBody>
      </p:sp>
      <p:sp>
        <p:nvSpPr>
          <p:cNvPr id="38" name="正方形/長方形 37"/>
          <p:cNvSpPr/>
          <p:nvPr/>
        </p:nvSpPr>
        <p:spPr>
          <a:xfrm>
            <a:off x="3203775" y="4823799"/>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低い</a:t>
            </a:r>
            <a:endParaRPr kumimoji="1" lang="ja-JP" altLang="en-US" sz="1000" dirty="0">
              <a:solidFill>
                <a:srgbClr val="FFFFFF"/>
              </a:solidFill>
              <a:latin typeface="Meiryo" charset="-128"/>
              <a:ea typeface="Meiryo" charset="-128"/>
              <a:cs typeface="Meiryo" charset="-128"/>
            </a:endParaRPr>
          </a:p>
        </p:txBody>
      </p:sp>
      <p:sp>
        <p:nvSpPr>
          <p:cNvPr id="39" name="正方形/長方形 38"/>
          <p:cNvSpPr/>
          <p:nvPr/>
        </p:nvSpPr>
        <p:spPr>
          <a:xfrm>
            <a:off x="5003167" y="4820201"/>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人間の脳の消費エネルギーは思考時で</a:t>
            </a:r>
            <a:r>
              <a:rPr lang="en-US" altLang="ja-JP" sz="900" dirty="0">
                <a:solidFill>
                  <a:srgbClr val="FFFFFF"/>
                </a:solidFill>
                <a:latin typeface="Meiryo" charset="-128"/>
                <a:ea typeface="Meiryo" charset="-128"/>
                <a:cs typeface="Meiryo" charset="-128"/>
              </a:rPr>
              <a:t>21</a:t>
            </a:r>
            <a:r>
              <a:rPr lang="ja-JP" altLang="en-US" sz="900" dirty="0">
                <a:solidFill>
                  <a:srgbClr val="FFFFFF"/>
                </a:solidFill>
                <a:latin typeface="Meiryo" charset="-128"/>
                <a:ea typeface="Meiryo" charset="-128"/>
                <a:cs typeface="Meiryo" charset="-128"/>
              </a:rPr>
              <a:t>ワット</a:t>
            </a:r>
            <a:r>
              <a:rPr lang="en-US" altLang="ja-JP" sz="900" dirty="0">
                <a:solidFill>
                  <a:srgbClr val="FFFFFF"/>
                </a:solidFill>
                <a:latin typeface="Meiryo" charset="-128"/>
                <a:ea typeface="Meiryo" charset="-128"/>
                <a:cs typeface="Meiryo" charset="-128"/>
              </a:rPr>
              <a:t>/</a:t>
            </a:r>
            <a:r>
              <a:rPr lang="ja-JP" altLang="en-US" sz="900" dirty="0">
                <a:solidFill>
                  <a:srgbClr val="FFFFFF"/>
                </a:solidFill>
                <a:latin typeface="Meiryo" charset="-128"/>
                <a:ea typeface="Meiryo" charset="-128"/>
                <a:cs typeface="Meiryo" charset="-128"/>
              </a:rPr>
              <a:t>時程度のエネルギーを消費するが、機械の場合はその数千倍から数万倍を必要とする。例えば、</a:t>
            </a:r>
            <a:r>
              <a:rPr lang="en-US" altLang="ja-JP" sz="900" dirty="0">
                <a:solidFill>
                  <a:srgbClr val="FFFFFF"/>
                </a:solidFill>
                <a:latin typeface="Meiryo" charset="-128"/>
                <a:ea typeface="Meiryo" charset="-128"/>
                <a:cs typeface="Meiryo" charset="-128"/>
              </a:rPr>
              <a:t>Google</a:t>
            </a:r>
            <a:r>
              <a:rPr lang="ja-JP" altLang="en-US" sz="900" dirty="0">
                <a:solidFill>
                  <a:srgbClr val="FFFFFF"/>
                </a:solidFill>
                <a:latin typeface="Meiryo" charset="-128"/>
                <a:ea typeface="Meiryo" charset="-128"/>
                <a:cs typeface="Meiryo" charset="-128"/>
              </a:rPr>
              <a:t>の</a:t>
            </a:r>
            <a:r>
              <a:rPr lang="en-US" altLang="ja-JP" sz="900" dirty="0" err="1">
                <a:solidFill>
                  <a:srgbClr val="FFFFFF"/>
                </a:solidFill>
                <a:latin typeface="Meiryo" charset="-128"/>
                <a:ea typeface="Meiryo" charset="-128"/>
                <a:cs typeface="Meiryo" charset="-128"/>
              </a:rPr>
              <a:t>AlphaGo</a:t>
            </a:r>
            <a:r>
              <a:rPr lang="ja-JP" altLang="en-US" sz="900" dirty="0">
                <a:solidFill>
                  <a:srgbClr val="FFFFFF"/>
                </a:solidFill>
                <a:latin typeface="Meiryo" charset="-128"/>
                <a:ea typeface="Meiryo" charset="-128"/>
                <a:cs typeface="Meiryo" charset="-128"/>
              </a:rPr>
              <a:t>の消費電力は</a:t>
            </a:r>
            <a:r>
              <a:rPr lang="en-US" altLang="ja-JP" sz="900" dirty="0">
                <a:solidFill>
                  <a:srgbClr val="FFFFFF"/>
                </a:solidFill>
                <a:latin typeface="Meiryo" charset="-128"/>
                <a:ea typeface="Meiryo" charset="-128"/>
                <a:cs typeface="Meiryo" charset="-128"/>
              </a:rPr>
              <a:t>25</a:t>
            </a:r>
            <a:r>
              <a:rPr lang="ja-JP" altLang="en-US" sz="900" dirty="0">
                <a:solidFill>
                  <a:srgbClr val="FFFFFF"/>
                </a:solidFill>
                <a:latin typeface="Meiryo" charset="-128"/>
                <a:ea typeface="Meiryo" charset="-128"/>
                <a:cs typeface="Meiryo" charset="-128"/>
              </a:rPr>
              <a:t>万ワット</a:t>
            </a:r>
            <a:r>
              <a:rPr lang="en-US" altLang="ja-JP" sz="900" dirty="0">
                <a:solidFill>
                  <a:srgbClr val="FFFFFF"/>
                </a:solidFill>
                <a:latin typeface="Meiryo" charset="-128"/>
                <a:ea typeface="Meiryo" charset="-128"/>
                <a:cs typeface="Meiryo" charset="-128"/>
              </a:rPr>
              <a:t>/</a:t>
            </a:r>
            <a:r>
              <a:rPr lang="ja-JP" altLang="en-US" sz="900" dirty="0">
                <a:solidFill>
                  <a:srgbClr val="FFFFFF"/>
                </a:solidFill>
                <a:latin typeface="Meiryo" charset="-128"/>
                <a:ea typeface="Meiryo" charset="-128"/>
                <a:cs typeface="Meiryo" charset="-128"/>
              </a:rPr>
              <a:t>時とされている。</a:t>
            </a:r>
            <a:endParaRPr lang="ja-JP" altLang="ja-JP" sz="900" dirty="0">
              <a:solidFill>
                <a:srgbClr val="FFFFFF"/>
              </a:solidFill>
              <a:latin typeface="Meiryo" charset="-128"/>
              <a:ea typeface="Meiryo" charset="-128"/>
              <a:cs typeface="Meiryo" charset="-128"/>
            </a:endParaRPr>
          </a:p>
        </p:txBody>
      </p:sp>
      <p:sp>
        <p:nvSpPr>
          <p:cNvPr id="40" name="ホームベース 39"/>
          <p:cNvSpPr/>
          <p:nvPr/>
        </p:nvSpPr>
        <p:spPr>
          <a:xfrm>
            <a:off x="539481" y="4816655"/>
            <a:ext cx="1008112" cy="514663"/>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エネルギー</a:t>
            </a:r>
            <a:endParaRPr lang="en-US" altLang="ja-JP" sz="10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効率</a:t>
            </a:r>
            <a:endParaRPr kumimoji="1" lang="ja-JP" altLang="en-US" sz="1200" dirty="0">
              <a:solidFill>
                <a:srgbClr val="FFFFFF"/>
              </a:solidFill>
              <a:latin typeface="Meiryo" charset="-128"/>
              <a:ea typeface="Meiryo" charset="-128"/>
              <a:cs typeface="Meiryo" charset="-128"/>
            </a:endParaRPr>
          </a:p>
        </p:txBody>
      </p:sp>
      <p:sp>
        <p:nvSpPr>
          <p:cNvPr id="41" name="正方形/長方形 40"/>
          <p:cNvSpPr/>
          <p:nvPr/>
        </p:nvSpPr>
        <p:spPr>
          <a:xfrm>
            <a:off x="1403647" y="3600452"/>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ある</a:t>
            </a:r>
            <a:endParaRPr kumimoji="1" lang="ja-JP" altLang="en-US" sz="1050" dirty="0">
              <a:solidFill>
                <a:srgbClr val="FFFFFF"/>
              </a:solidFill>
              <a:latin typeface="Meiryo" charset="-128"/>
              <a:ea typeface="Meiryo" charset="-128"/>
              <a:cs typeface="Meiryo" charset="-128"/>
            </a:endParaRPr>
          </a:p>
        </p:txBody>
      </p:sp>
      <p:sp>
        <p:nvSpPr>
          <p:cNvPr id="42" name="正方形/長方形 41"/>
          <p:cNvSpPr/>
          <p:nvPr/>
        </p:nvSpPr>
        <p:spPr>
          <a:xfrm>
            <a:off x="3203847" y="3596266"/>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ある</a:t>
            </a:r>
            <a:endParaRPr kumimoji="1" lang="ja-JP" altLang="en-US" sz="1000" dirty="0">
              <a:solidFill>
                <a:srgbClr val="FFFFFF"/>
              </a:solidFill>
              <a:latin typeface="Meiryo" charset="-128"/>
              <a:ea typeface="Meiryo" charset="-128"/>
              <a:cs typeface="Meiryo" charset="-128"/>
            </a:endParaRPr>
          </a:p>
        </p:txBody>
      </p:sp>
      <p:sp>
        <p:nvSpPr>
          <p:cNvPr id="43" name="正方形/長方形 42"/>
          <p:cNvSpPr/>
          <p:nvPr/>
        </p:nvSpPr>
        <p:spPr>
          <a:xfrm>
            <a:off x="5004045" y="3596266"/>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rgbClr val="FFFFFF"/>
                </a:solidFill>
                <a:latin typeface="Meiryo" charset="-128"/>
                <a:ea typeface="Meiryo" charset="-128"/>
                <a:cs typeface="Meiryo" charset="-128"/>
              </a:rPr>
              <a:t>共に記憶能力はあるが、人間の場合は、身体的な感覚を含む記憶が可能であり、記憶内容やメカニズムは必ずしも同じではない。</a:t>
            </a:r>
          </a:p>
        </p:txBody>
      </p:sp>
      <p:sp>
        <p:nvSpPr>
          <p:cNvPr id="44" name="ホームベース 43"/>
          <p:cNvSpPr/>
          <p:nvPr/>
        </p:nvSpPr>
        <p:spPr>
          <a:xfrm>
            <a:off x="539552" y="3599034"/>
            <a:ext cx="1008112" cy="508349"/>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記憶能力</a:t>
            </a: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220842" y="1406028"/>
            <a:ext cx="277688" cy="325469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MS PGothic" charset="-128"/>
                <a:ea typeface="MS PGothic" charset="-128"/>
                <a:cs typeface="MS PGothic" charset="-128"/>
              </a:rPr>
              <a:t>機能的特徴</a:t>
            </a:r>
            <a:endParaRPr kumimoji="1" lang="ja-JP" altLang="en-US" sz="1200" dirty="0">
              <a:solidFill>
                <a:srgbClr val="FFFFFF"/>
              </a:solidFill>
              <a:latin typeface="MS PGothic" charset="-128"/>
              <a:ea typeface="MS PGothic" charset="-128"/>
              <a:cs typeface="MS PGothic" charset="-128"/>
            </a:endParaRPr>
          </a:p>
        </p:txBody>
      </p:sp>
      <p:sp>
        <p:nvSpPr>
          <p:cNvPr id="46" name="正方形/長方形 45"/>
          <p:cNvSpPr/>
          <p:nvPr/>
        </p:nvSpPr>
        <p:spPr>
          <a:xfrm>
            <a:off x="220842" y="4816655"/>
            <a:ext cx="277688" cy="1627349"/>
          </a:xfrm>
          <a:prstGeom prst="rect">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MS PGothic" charset="-128"/>
                <a:ea typeface="MS PGothic" charset="-128"/>
                <a:cs typeface="MS PGothic" charset="-128"/>
              </a:rPr>
              <a:t>器質的特徴</a:t>
            </a:r>
          </a:p>
        </p:txBody>
      </p:sp>
      <p:sp>
        <p:nvSpPr>
          <p:cNvPr id="47" name="ホームベース 46"/>
          <p:cNvSpPr/>
          <p:nvPr/>
        </p:nvSpPr>
        <p:spPr>
          <a:xfrm rot="5400000">
            <a:off x="1991693" y="320732"/>
            <a:ext cx="516237" cy="1694181"/>
          </a:xfrm>
          <a:prstGeom prst="homePlate">
            <a:avLst>
              <a:gd name="adj" fmla="val 27503"/>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ホームベース 47"/>
          <p:cNvSpPr/>
          <p:nvPr/>
        </p:nvSpPr>
        <p:spPr>
          <a:xfrm rot="5400000">
            <a:off x="3800121" y="320731"/>
            <a:ext cx="516237" cy="1694181"/>
          </a:xfrm>
          <a:prstGeom prst="homePlate">
            <a:avLst>
              <a:gd name="adj" fmla="val 2750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ホームベース 48"/>
          <p:cNvSpPr/>
          <p:nvPr/>
        </p:nvSpPr>
        <p:spPr>
          <a:xfrm rot="5400000">
            <a:off x="6696678" y="-784525"/>
            <a:ext cx="516237" cy="3904694"/>
          </a:xfrm>
          <a:prstGeom prst="homePlate">
            <a:avLst>
              <a:gd name="adj" fmla="val 27503"/>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descr="brain-illustration-1940x900_35269.jpg"/>
          <p:cNvPicPr>
            <a:picLocks noChangeAspect="1"/>
          </p:cNvPicPr>
          <p:nvPr/>
        </p:nvPicPr>
        <p:blipFill>
          <a:blip r:embed="rId2"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3178802" y="984601"/>
            <a:ext cx="524928" cy="283743"/>
          </a:xfrm>
          <a:prstGeom prst="rect">
            <a:avLst/>
          </a:prstGeom>
        </p:spPr>
      </p:pic>
      <p:pic>
        <p:nvPicPr>
          <p:cNvPr id="12" name="図 11" descr="11105b75.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75656" y="967713"/>
            <a:ext cx="401162" cy="346959"/>
          </a:xfrm>
          <a:prstGeom prst="rect">
            <a:avLst/>
          </a:prstGeom>
        </p:spPr>
      </p:pic>
      <p:sp>
        <p:nvSpPr>
          <p:cNvPr id="13" name="テキスト ボックス 12"/>
          <p:cNvSpPr txBox="1"/>
          <p:nvPr/>
        </p:nvSpPr>
        <p:spPr>
          <a:xfrm>
            <a:off x="1781256" y="981756"/>
            <a:ext cx="1338828" cy="369332"/>
          </a:xfrm>
          <a:prstGeom prst="rect">
            <a:avLst/>
          </a:prstGeom>
          <a:noFill/>
        </p:spPr>
        <p:txBody>
          <a:bodyPr wrap="none" rtlCol="0">
            <a:spAutoFit/>
          </a:bodyPr>
          <a:lstStyle/>
          <a:p>
            <a:r>
              <a:rPr kumimoji="1" lang="ja-JP" altLang="en-US" dirty="0">
                <a:solidFill>
                  <a:schemeClr val="accent3">
                    <a:lumMod val="50000"/>
                  </a:schemeClr>
                </a:solidFill>
                <a:latin typeface="Meiryo" charset="-128"/>
                <a:ea typeface="Meiryo" charset="-128"/>
                <a:cs typeface="Meiryo" charset="-128"/>
              </a:rPr>
              <a:t>人間の知性</a:t>
            </a:r>
          </a:p>
        </p:txBody>
      </p:sp>
      <p:sp>
        <p:nvSpPr>
          <p:cNvPr id="14" name="テキスト ボックス 13"/>
          <p:cNvSpPr txBox="1"/>
          <p:nvPr/>
        </p:nvSpPr>
        <p:spPr>
          <a:xfrm>
            <a:off x="3576412" y="981756"/>
            <a:ext cx="1328918" cy="369332"/>
          </a:xfrm>
          <a:prstGeom prst="rect">
            <a:avLst/>
          </a:prstGeom>
          <a:noFill/>
        </p:spPr>
        <p:txBody>
          <a:bodyPr wrap="square" rtlCol="0">
            <a:spAutoFit/>
          </a:bodyPr>
          <a:lstStyle/>
          <a:p>
            <a:r>
              <a:rPr kumimoji="1" lang="ja-JP" altLang="en-US" dirty="0">
                <a:solidFill>
                  <a:schemeClr val="tx2">
                    <a:lumMod val="75000"/>
                  </a:schemeClr>
                </a:solidFill>
                <a:latin typeface="Meiryo" charset="-128"/>
                <a:ea typeface="Meiryo" charset="-128"/>
                <a:cs typeface="Meiryo" charset="-128"/>
              </a:rPr>
              <a:t>機械の知性</a:t>
            </a:r>
          </a:p>
        </p:txBody>
      </p:sp>
      <p:sp>
        <p:nvSpPr>
          <p:cNvPr id="36" name="テキスト ボックス 35"/>
          <p:cNvSpPr txBox="1"/>
          <p:nvPr/>
        </p:nvSpPr>
        <p:spPr>
          <a:xfrm>
            <a:off x="6155695" y="984601"/>
            <a:ext cx="1598201" cy="369332"/>
          </a:xfrm>
          <a:prstGeom prst="rect">
            <a:avLst/>
          </a:prstGeom>
          <a:noFill/>
        </p:spPr>
        <p:txBody>
          <a:bodyPr wrap="square" rtlCol="0">
            <a:spAutoFit/>
          </a:bodyPr>
          <a:lstStyle/>
          <a:p>
            <a:pPr algn="ctr"/>
            <a:r>
              <a:rPr kumimoji="1" lang="ja-JP" altLang="en-US" dirty="0">
                <a:solidFill>
                  <a:schemeClr val="bg2">
                    <a:lumMod val="25000"/>
                  </a:schemeClr>
                </a:solidFill>
                <a:latin typeface="Meiryo" charset="-128"/>
                <a:ea typeface="Meiryo" charset="-128"/>
                <a:cs typeface="Meiryo" charset="-128"/>
              </a:rPr>
              <a:t>補足説明</a:t>
            </a:r>
          </a:p>
        </p:txBody>
      </p:sp>
    </p:spTree>
    <p:extLst>
      <p:ext uri="{BB962C8B-B14F-4D97-AF65-F5344CB8AC3E}">
        <p14:creationId xmlns:p14="http://schemas.microsoft.com/office/powerpoint/2010/main" val="10656416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人工知能に置き換えられる職業と置き換えられない職業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123</a:t>
            </a:fld>
            <a:endParaRPr kumimoji="1" lang="ja-JP" altLang="en-US"/>
          </a:p>
        </p:txBody>
      </p:sp>
      <p:pic>
        <p:nvPicPr>
          <p:cNvPr id="5" name="図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512" y="2130548"/>
            <a:ext cx="4238611" cy="4103466"/>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74803" y="2121585"/>
            <a:ext cx="4278715" cy="3966980"/>
          </a:xfrm>
          <a:prstGeom prst="rect">
            <a:avLst/>
          </a:prstGeom>
        </p:spPr>
      </p:pic>
      <p:sp>
        <p:nvSpPr>
          <p:cNvPr id="7" name="正方形/長方形 6"/>
          <p:cNvSpPr/>
          <p:nvPr/>
        </p:nvSpPr>
        <p:spPr>
          <a:xfrm>
            <a:off x="89579" y="1733292"/>
            <a:ext cx="4482421" cy="276999"/>
          </a:xfrm>
          <a:prstGeom prst="rect">
            <a:avLst/>
          </a:prstGeom>
        </p:spPr>
        <p:txBody>
          <a:bodyPr wrap="square">
            <a:spAutoFit/>
          </a:bodyPr>
          <a:lstStyle/>
          <a:p>
            <a:pPr algn="ctr"/>
            <a:r>
              <a:rPr lang="ja-JP" altLang="en-US" sz="1200" b="1" dirty="0">
                <a:solidFill>
                  <a:srgbClr val="333333"/>
                </a:solidFill>
                <a:latin typeface="Meiryo" charset="-128"/>
                <a:ea typeface="Meiryo" charset="-128"/>
                <a:cs typeface="Meiryo" charset="-128"/>
              </a:rPr>
              <a:t>人工知能やロボット等による代替可能性が高い</a:t>
            </a:r>
            <a:r>
              <a:rPr lang="en-US" altLang="ja-JP" sz="1200" b="1" dirty="0">
                <a:solidFill>
                  <a:srgbClr val="333333"/>
                </a:solidFill>
                <a:latin typeface="Meiryo" charset="-128"/>
                <a:ea typeface="Meiryo" charset="-128"/>
                <a:cs typeface="Meiryo" charset="-128"/>
              </a:rPr>
              <a:t>100</a:t>
            </a:r>
            <a:r>
              <a:rPr lang="ja-JP" altLang="en-US" sz="1200" b="1" dirty="0">
                <a:solidFill>
                  <a:srgbClr val="333333"/>
                </a:solidFill>
                <a:latin typeface="Meiryo" charset="-128"/>
                <a:ea typeface="Meiryo" charset="-128"/>
                <a:cs typeface="Meiryo" charset="-128"/>
              </a:rPr>
              <a:t>種の職業</a:t>
            </a:r>
            <a:endParaRPr lang="ja-JP" altLang="en-US" sz="1200" b="1" i="0" dirty="0">
              <a:solidFill>
                <a:srgbClr val="333333"/>
              </a:solidFill>
              <a:effectLst/>
              <a:latin typeface="Meiryo" charset="-128"/>
              <a:ea typeface="Meiryo" charset="-128"/>
              <a:cs typeface="Meiryo" charset="-128"/>
            </a:endParaRPr>
          </a:p>
        </p:txBody>
      </p:sp>
      <p:sp>
        <p:nvSpPr>
          <p:cNvPr id="8" name="正方形/長方形 7"/>
          <p:cNvSpPr/>
          <p:nvPr/>
        </p:nvSpPr>
        <p:spPr>
          <a:xfrm>
            <a:off x="4576523" y="1739881"/>
            <a:ext cx="4476995" cy="276999"/>
          </a:xfrm>
          <a:prstGeom prst="rect">
            <a:avLst/>
          </a:prstGeom>
        </p:spPr>
        <p:txBody>
          <a:bodyPr wrap="square">
            <a:spAutoFit/>
          </a:bodyPr>
          <a:lstStyle/>
          <a:p>
            <a:pPr algn="ctr"/>
            <a:r>
              <a:rPr lang="ja-JP" altLang="en-US" sz="1200" b="1" dirty="0">
                <a:solidFill>
                  <a:srgbClr val="333333"/>
                </a:solidFill>
                <a:latin typeface="メイリオ" charset="-128"/>
              </a:rPr>
              <a:t>人工知能やロボット等に</a:t>
            </a:r>
            <a:r>
              <a:rPr lang="ja-JP" altLang="en-US" sz="1200" b="1" dirty="0">
                <a:solidFill>
                  <a:srgbClr val="333333"/>
                </a:solidFill>
                <a:latin typeface="Meiryo" charset="-128"/>
                <a:ea typeface="Meiryo" charset="-128"/>
                <a:cs typeface="Meiryo" charset="-128"/>
              </a:rPr>
              <a:t>よる</a:t>
            </a:r>
            <a:r>
              <a:rPr lang="ja-JP" altLang="en-US" sz="1200" b="1" dirty="0">
                <a:solidFill>
                  <a:srgbClr val="333333"/>
                </a:solidFill>
                <a:latin typeface="メイリオ" charset="-128"/>
              </a:rPr>
              <a:t>代替可能性が低い</a:t>
            </a:r>
            <a:r>
              <a:rPr lang="en-US" altLang="ja-JP" sz="1200" b="1" dirty="0">
                <a:solidFill>
                  <a:srgbClr val="333333"/>
                </a:solidFill>
                <a:latin typeface="メイリオ" charset="-128"/>
              </a:rPr>
              <a:t>100</a:t>
            </a:r>
            <a:r>
              <a:rPr lang="ja-JP" altLang="en-US" sz="1200" b="1" dirty="0">
                <a:solidFill>
                  <a:srgbClr val="333333"/>
                </a:solidFill>
                <a:latin typeface="メイリオ" charset="-128"/>
              </a:rPr>
              <a:t>種の職業</a:t>
            </a:r>
            <a:endParaRPr lang="ja-JP" altLang="en-US" sz="1200" b="1" i="0" dirty="0">
              <a:solidFill>
                <a:srgbClr val="333333"/>
              </a:solidFill>
              <a:effectLst/>
              <a:latin typeface="メイリオ" charset="-128"/>
            </a:endParaRPr>
          </a:p>
        </p:txBody>
      </p:sp>
      <p:grpSp>
        <p:nvGrpSpPr>
          <p:cNvPr id="9" name="図形グループ 8"/>
          <p:cNvGrpSpPr/>
          <p:nvPr/>
        </p:nvGrpSpPr>
        <p:grpSpPr>
          <a:xfrm>
            <a:off x="203672" y="912952"/>
            <a:ext cx="300621" cy="590586"/>
            <a:chOff x="1946324" y="4125162"/>
            <a:chExt cx="969964" cy="2007872"/>
          </a:xfrm>
        </p:grpSpPr>
        <p:sp>
          <p:nvSpPr>
            <p:cNvPr id="10" name="円/楕円 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4774803" y="912952"/>
            <a:ext cx="300621" cy="590586"/>
            <a:chOff x="1946324" y="4125162"/>
            <a:chExt cx="969964" cy="2007872"/>
          </a:xfrm>
        </p:grpSpPr>
        <p:sp>
          <p:nvSpPr>
            <p:cNvPr id="13" name="円/楕円 12"/>
            <p:cNvSpPr/>
            <p:nvPr/>
          </p:nvSpPr>
          <p:spPr>
            <a:xfrm>
              <a:off x="1946324" y="4125162"/>
              <a:ext cx="969962" cy="920750"/>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5075423" y="1072126"/>
            <a:ext cx="4031873" cy="461665"/>
          </a:xfrm>
          <a:prstGeom prst="rect">
            <a:avLst/>
          </a:prstGeom>
          <a:noFill/>
        </p:spPr>
        <p:txBody>
          <a:bodyPr wrap="none" rtlCol="0">
            <a:spAutoFit/>
          </a:bodyPr>
          <a:lstStyle/>
          <a:p>
            <a:r>
              <a:rPr lang="ja-JP" altLang="en-US" sz="1200" dirty="0">
                <a:solidFill>
                  <a:srgbClr val="0070C0"/>
                </a:solidFill>
                <a:latin typeface="Meiryo" charset="-128"/>
                <a:ea typeface="Meiryo" charset="-128"/>
                <a:cs typeface="Meiryo" charset="-128"/>
              </a:rPr>
              <a:t>感性、協調性、創造性、好奇心、問題発見力など</a:t>
            </a:r>
            <a:endParaRPr lang="en-US" altLang="ja-JP" sz="1200" dirty="0">
              <a:solidFill>
                <a:srgbClr val="0070C0"/>
              </a:solidFill>
              <a:latin typeface="Meiryo" charset="-128"/>
              <a:ea typeface="Meiryo" charset="-128"/>
              <a:cs typeface="Meiryo" charset="-128"/>
            </a:endParaRPr>
          </a:p>
          <a:p>
            <a:r>
              <a:rPr lang="ja-JP" altLang="en-US" sz="1200" dirty="0">
                <a:solidFill>
                  <a:srgbClr val="0070C0"/>
                </a:solidFill>
                <a:latin typeface="Meiryo" charset="-128"/>
                <a:ea typeface="Meiryo" charset="-128"/>
                <a:cs typeface="Meiryo" charset="-128"/>
              </a:rPr>
              <a:t>非定型的で、機械を何にどう使うかを決められる能力</a:t>
            </a:r>
            <a:endParaRPr kumimoji="1" lang="ja-JP" altLang="en-US" sz="1200" dirty="0">
              <a:solidFill>
                <a:srgbClr val="0070C0"/>
              </a:solidFill>
              <a:latin typeface="Meiryo" charset="-128"/>
              <a:ea typeface="Meiryo" charset="-128"/>
              <a:cs typeface="Meiryo" charset="-128"/>
            </a:endParaRPr>
          </a:p>
        </p:txBody>
      </p:sp>
      <p:sp>
        <p:nvSpPr>
          <p:cNvPr id="16" name="テキスト ボックス 15"/>
          <p:cNvSpPr txBox="1"/>
          <p:nvPr/>
        </p:nvSpPr>
        <p:spPr>
          <a:xfrm>
            <a:off x="578941" y="1070354"/>
            <a:ext cx="3993059" cy="461665"/>
          </a:xfrm>
          <a:prstGeom prst="rect">
            <a:avLst/>
          </a:prstGeom>
          <a:noFill/>
        </p:spPr>
        <p:txBody>
          <a:bodyPr wrap="square" rtlCol="0">
            <a:spAutoFit/>
          </a:bodyPr>
          <a:lstStyle/>
          <a:p>
            <a:r>
              <a:rPr lang="ja-JP" altLang="en-US" sz="1200" dirty="0">
                <a:latin typeface="Meiryo" charset="-128"/>
                <a:ea typeface="Meiryo" charset="-128"/>
                <a:cs typeface="Meiryo" charset="-128"/>
              </a:rPr>
              <a:t>技能や経験の蓄積に依存し、パターン化しやすく</a:t>
            </a:r>
            <a:endParaRPr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定型的で、特定の領域を越えない能力</a:t>
            </a:r>
            <a:endParaRPr kumimoji="1" lang="ja-JP" altLang="en-US" sz="1200" dirty="0">
              <a:latin typeface="Meiryo" charset="-128"/>
              <a:ea typeface="Meiryo" charset="-128"/>
              <a:cs typeface="Meiryo" charset="-128"/>
            </a:endParaRPr>
          </a:p>
        </p:txBody>
      </p:sp>
      <p:sp>
        <p:nvSpPr>
          <p:cNvPr id="17" name="正方形/長方形 16"/>
          <p:cNvSpPr/>
          <p:nvPr/>
        </p:nvSpPr>
        <p:spPr>
          <a:xfrm>
            <a:off x="5589163" y="6207747"/>
            <a:ext cx="3482043" cy="430887"/>
          </a:xfrm>
          <a:prstGeom prst="rect">
            <a:avLst/>
          </a:prstGeom>
        </p:spPr>
        <p:txBody>
          <a:bodyPr wrap="none">
            <a:spAutoFit/>
          </a:bodyPr>
          <a:lstStyle/>
          <a:p>
            <a:pPr algn="r"/>
            <a:r>
              <a:rPr lang="en-US" altLang="ja-JP" sz="1200" dirty="0">
                <a:latin typeface="Meiryo" charset="-128"/>
                <a:ea typeface="Meiryo" charset="-128"/>
                <a:cs typeface="Meiryo" charset="-128"/>
              </a:rPr>
              <a:t>2015</a:t>
            </a:r>
            <a:r>
              <a:rPr lang="ja-JP" altLang="en-US" sz="1200" dirty="0">
                <a:latin typeface="Meiryo" charset="-128"/>
                <a:ea typeface="Meiryo" charset="-128"/>
                <a:cs typeface="Meiryo" charset="-128"/>
              </a:rPr>
              <a:t>年</a:t>
            </a:r>
            <a:r>
              <a:rPr lang="en-US" altLang="ja-JP" sz="1200" dirty="0">
                <a:latin typeface="Meiryo" charset="-128"/>
                <a:ea typeface="Meiryo" charset="-128"/>
                <a:cs typeface="Meiryo" charset="-128"/>
              </a:rPr>
              <a:t>12</a:t>
            </a:r>
            <a:r>
              <a:rPr lang="ja-JP" altLang="en-US" sz="1200" dirty="0">
                <a:latin typeface="Meiryo" charset="-128"/>
                <a:ea typeface="Meiryo" charset="-128"/>
                <a:cs typeface="Meiryo" charset="-128"/>
              </a:rPr>
              <a:t>月</a:t>
            </a:r>
            <a:r>
              <a:rPr lang="en-US" altLang="ja-JP" sz="1200" dirty="0">
                <a:latin typeface="Meiryo" charset="-128"/>
                <a:ea typeface="Meiryo" charset="-128"/>
                <a:cs typeface="Meiryo" charset="-128"/>
              </a:rPr>
              <a:t>02</a:t>
            </a:r>
            <a:r>
              <a:rPr lang="ja-JP" altLang="en-US" sz="1200" dirty="0">
                <a:latin typeface="Meiryo" charset="-128"/>
                <a:ea typeface="Meiryo" charset="-128"/>
                <a:cs typeface="Meiryo" charset="-128"/>
              </a:rPr>
              <a:t>日・株式会社野村総合研究所</a:t>
            </a:r>
            <a:endParaRPr lang="en-US" altLang="ja-JP" sz="1200" dirty="0">
              <a:latin typeface="Meiryo" charset="-128"/>
              <a:ea typeface="Meiryo" charset="-128"/>
              <a:cs typeface="Meiryo" charset="-128"/>
            </a:endParaRPr>
          </a:p>
          <a:p>
            <a:pPr algn="r"/>
            <a:r>
              <a:rPr lang="en-US" altLang="ja-JP" sz="1000" dirty="0">
                <a:latin typeface="Meiryo" charset="-128"/>
                <a:ea typeface="Meiryo" charset="-128"/>
                <a:cs typeface="Meiryo" charset="-128"/>
              </a:rPr>
              <a:t>https://</a:t>
            </a:r>
            <a:r>
              <a:rPr lang="en-US" altLang="ja-JP" sz="1000" dirty="0" err="1">
                <a:latin typeface="Meiryo" charset="-128"/>
                <a:ea typeface="Meiryo" charset="-128"/>
                <a:cs typeface="Meiryo" charset="-128"/>
              </a:rPr>
              <a:t>www.nri.com</a:t>
            </a:r>
            <a:r>
              <a:rPr lang="en-US" altLang="ja-JP" sz="1000" dirty="0">
                <a:latin typeface="Meiryo" charset="-128"/>
                <a:ea typeface="Meiryo" charset="-128"/>
                <a:cs typeface="Meiryo" charset="-128"/>
              </a:rPr>
              <a:t>/</a:t>
            </a:r>
            <a:r>
              <a:rPr lang="en-US" altLang="ja-JP" sz="1000" dirty="0" err="1">
                <a:latin typeface="Meiryo" charset="-128"/>
                <a:ea typeface="Meiryo" charset="-128"/>
                <a:cs typeface="Meiryo" charset="-128"/>
              </a:rPr>
              <a:t>jp</a:t>
            </a:r>
            <a:r>
              <a:rPr lang="en-US" altLang="ja-JP" sz="1000" dirty="0">
                <a:latin typeface="Meiryo" charset="-128"/>
                <a:ea typeface="Meiryo" charset="-128"/>
                <a:cs typeface="Meiryo" charset="-128"/>
              </a:rPr>
              <a:t>/news/2015/151202_1.aspx</a:t>
            </a:r>
            <a:endParaRPr lang="ja-JP" altLang="en-US" sz="1000" dirty="0">
              <a:latin typeface="Meiryo" charset="-128"/>
              <a:ea typeface="Meiryo" charset="-128"/>
              <a:cs typeface="Meiryo" charset="-128"/>
            </a:endParaRPr>
          </a:p>
        </p:txBody>
      </p:sp>
    </p:spTree>
    <p:extLst>
      <p:ext uri="{BB962C8B-B14F-4D97-AF65-F5344CB8AC3E}">
        <p14:creationId xmlns:p14="http://schemas.microsoft.com/office/powerpoint/2010/main" val="11723226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90523" y="1460585"/>
            <a:ext cx="8599142" cy="4740277"/>
          </a:xfrm>
          <a:prstGeom prst="rect">
            <a:avLst/>
          </a:prstGeom>
        </p:spPr>
      </p:pic>
      <p:sp>
        <p:nvSpPr>
          <p:cNvPr id="2" name="タイトル 1"/>
          <p:cNvSpPr>
            <a:spLocks noGrp="1"/>
          </p:cNvSpPr>
          <p:nvPr>
            <p:ph type="title"/>
          </p:nvPr>
        </p:nvSpPr>
        <p:spPr/>
        <p:txBody>
          <a:bodyPr/>
          <a:lstStyle/>
          <a:p>
            <a:r>
              <a:rPr kumimoji="1" lang="ja-JP" altLang="en-US" dirty="0"/>
              <a:t>超高齢化社会を</a:t>
            </a:r>
            <a:r>
              <a:rPr lang="ja-JP" altLang="en-US" dirty="0"/>
              <a:t>人工知能やロボットで対応</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124</a:t>
            </a:fld>
            <a:endParaRPr kumimoji="1" lang="ja-JP" altLang="en-US"/>
          </a:p>
        </p:txBody>
      </p:sp>
      <p:sp>
        <p:nvSpPr>
          <p:cNvPr id="8" name="テキスト ボックス 7"/>
          <p:cNvSpPr txBox="1"/>
          <p:nvPr/>
        </p:nvSpPr>
        <p:spPr>
          <a:xfrm>
            <a:off x="290523" y="1085170"/>
            <a:ext cx="8566128" cy="338554"/>
          </a:xfrm>
          <a:prstGeom prst="rect">
            <a:avLst/>
          </a:prstGeom>
          <a:noFill/>
        </p:spPr>
        <p:txBody>
          <a:bodyPr wrap="none" rtlCol="0">
            <a:spAutoFit/>
          </a:bodyPr>
          <a:lstStyle/>
          <a:p>
            <a:r>
              <a:rPr kumimoji="1" lang="ja-JP" altLang="en-US" sz="1600" dirty="0">
                <a:solidFill>
                  <a:srgbClr val="FF8000"/>
                </a:solidFill>
                <a:latin typeface="Meiryo" charset="-128"/>
                <a:ea typeface="Meiryo" charset="-128"/>
                <a:cs typeface="Meiryo" charset="-128"/>
              </a:rPr>
              <a:t>人工知能やロボットを積極的に駆使し、労働生産性や</a:t>
            </a:r>
            <a:r>
              <a:rPr kumimoji="1" lang="en-US" altLang="ja-JP" sz="1600" dirty="0">
                <a:solidFill>
                  <a:srgbClr val="FF8000"/>
                </a:solidFill>
                <a:latin typeface="Meiryo" charset="-128"/>
                <a:ea typeface="Meiryo" charset="-128"/>
                <a:cs typeface="Meiryo" charset="-128"/>
              </a:rPr>
              <a:t>QOL</a:t>
            </a:r>
            <a:r>
              <a:rPr lang="ja-JP" altLang="en-US" sz="1600" dirty="0">
                <a:solidFill>
                  <a:srgbClr val="FF8000"/>
                </a:solidFill>
                <a:latin typeface="Meiryo" charset="-128"/>
                <a:ea typeface="Meiryo" charset="-128"/>
                <a:cs typeface="Meiryo" charset="-128"/>
              </a:rPr>
              <a:t>（</a:t>
            </a:r>
            <a:r>
              <a:rPr lang="en-US" altLang="ja-JP" sz="1600" dirty="0">
                <a:solidFill>
                  <a:srgbClr val="FF8000"/>
                </a:solidFill>
                <a:latin typeface="Meiryo" charset="-128"/>
                <a:ea typeface="Meiryo" charset="-128"/>
                <a:cs typeface="Meiryo" charset="-128"/>
              </a:rPr>
              <a:t>Quality of Life</a:t>
            </a:r>
            <a:r>
              <a:rPr lang="ja-JP" altLang="en-US" sz="1600" dirty="0">
                <a:solidFill>
                  <a:srgbClr val="FF8000"/>
                </a:solidFill>
                <a:latin typeface="Meiryo" charset="-128"/>
                <a:ea typeface="Meiryo" charset="-128"/>
                <a:cs typeface="Meiryo" charset="-128"/>
              </a:rPr>
              <a:t>）の向上が急務</a:t>
            </a:r>
            <a:endParaRPr kumimoji="1" lang="ja-JP" altLang="en-US" sz="1600"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83481040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539552" y="4005064"/>
            <a:ext cx="8064896" cy="230425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860033" y="1196752"/>
            <a:ext cx="3744415" cy="230425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人工</a:t>
            </a:r>
            <a:r>
              <a:rPr kumimoji="1" lang="ja-JP" altLang="en-US"/>
              <a:t>知能とロボットの</a:t>
            </a:r>
            <a:r>
              <a:rPr kumimoji="1" lang="ja-JP" altLang="en-US" dirty="0"/>
              <a:t>必要性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125</a:t>
            </a:fld>
            <a:endParaRPr kumimoji="1" lang="ja-JP" altLang="en-US"/>
          </a:p>
        </p:txBody>
      </p:sp>
      <p:sp>
        <p:nvSpPr>
          <p:cNvPr id="5" name="正方形/長方形 4"/>
          <p:cNvSpPr/>
          <p:nvPr/>
        </p:nvSpPr>
        <p:spPr>
          <a:xfrm>
            <a:off x="539552" y="1196752"/>
            <a:ext cx="3384376" cy="72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少子高齢化</a:t>
            </a:r>
          </a:p>
        </p:txBody>
      </p:sp>
      <p:sp>
        <p:nvSpPr>
          <p:cNvPr id="6" name="正方形/長方形 5"/>
          <p:cNvSpPr/>
          <p:nvPr/>
        </p:nvSpPr>
        <p:spPr>
          <a:xfrm>
            <a:off x="539552" y="1988840"/>
            <a:ext cx="3384376" cy="72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低い労働生産性</a:t>
            </a:r>
          </a:p>
        </p:txBody>
      </p:sp>
      <p:sp>
        <p:nvSpPr>
          <p:cNvPr id="8" name="正方形/長方形 7"/>
          <p:cNvSpPr/>
          <p:nvPr/>
        </p:nvSpPr>
        <p:spPr>
          <a:xfrm>
            <a:off x="539552" y="2780928"/>
            <a:ext cx="3384376" cy="72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グローバル競争の激化</a:t>
            </a:r>
          </a:p>
        </p:txBody>
      </p:sp>
      <p:pic>
        <p:nvPicPr>
          <p:cNvPr id="9" name="図 8" descr="brain-illustration-1940x900_35269.jpg"/>
          <p:cNvPicPr>
            <a:picLocks noChangeAspect="1"/>
          </p:cNvPicPr>
          <p:nvPr/>
        </p:nvPicPr>
        <p:blipFill>
          <a:blip r:embed="rId3" cstate="screen">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16016" y="1307058"/>
            <a:ext cx="2037609" cy="1016996"/>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236296" y="1354240"/>
            <a:ext cx="1036648" cy="969814"/>
          </a:xfrm>
          <a:prstGeom prst="rect">
            <a:avLst/>
          </a:prstGeom>
          <a:effectLst>
            <a:outerShdw blurRad="50800" dist="38100" dir="2700000" algn="tl" rotWithShape="0">
              <a:prstClr val="black">
                <a:alpha val="40000"/>
              </a:prstClr>
            </a:outerShdw>
          </a:effectLst>
        </p:spPr>
      </p:pic>
      <p:sp>
        <p:nvSpPr>
          <p:cNvPr id="11" name="加算記号 10"/>
          <p:cNvSpPr/>
          <p:nvPr/>
        </p:nvSpPr>
        <p:spPr>
          <a:xfrm>
            <a:off x="6516216" y="1628800"/>
            <a:ext cx="504056" cy="504056"/>
          </a:xfrm>
          <a:prstGeom prst="mathPlus">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5148064" y="2324054"/>
            <a:ext cx="1107996" cy="369332"/>
          </a:xfrm>
          <a:prstGeom prst="rect">
            <a:avLst/>
          </a:prstGeom>
          <a:noFill/>
        </p:spPr>
        <p:txBody>
          <a:bodyPr wrap="none" rtlCol="0">
            <a:spAutoFit/>
          </a:bodyPr>
          <a:lstStyle/>
          <a:p>
            <a:r>
              <a:rPr kumimoji="1" lang="ja-JP" altLang="en-US">
                <a:solidFill>
                  <a:srgbClr val="0070C0"/>
                </a:solidFill>
                <a:latin typeface="Meiryo" charset="-128"/>
                <a:ea typeface="Meiryo" charset="-128"/>
                <a:cs typeface="Meiryo" charset="-128"/>
              </a:rPr>
              <a:t>人工知能</a:t>
            </a:r>
            <a:endParaRPr kumimoji="1" lang="ja-JP" altLang="en-US" dirty="0">
              <a:solidFill>
                <a:srgbClr val="0070C0"/>
              </a:solidFill>
              <a:latin typeface="Meiryo" charset="-128"/>
              <a:ea typeface="Meiryo" charset="-128"/>
              <a:cs typeface="Meiryo" charset="-128"/>
            </a:endParaRPr>
          </a:p>
        </p:txBody>
      </p:sp>
      <p:sp>
        <p:nvSpPr>
          <p:cNvPr id="13" name="テキスト ボックス 12"/>
          <p:cNvSpPr txBox="1"/>
          <p:nvPr/>
        </p:nvSpPr>
        <p:spPr>
          <a:xfrm>
            <a:off x="7199802" y="2329472"/>
            <a:ext cx="1107996" cy="369332"/>
          </a:xfrm>
          <a:prstGeom prst="rect">
            <a:avLst/>
          </a:prstGeom>
          <a:noFill/>
        </p:spPr>
        <p:txBody>
          <a:bodyPr wrap="none" rtlCol="0">
            <a:spAutoFit/>
          </a:bodyPr>
          <a:lstStyle/>
          <a:p>
            <a:r>
              <a:rPr kumimoji="1" lang="ja-JP" altLang="en-US" dirty="0">
                <a:solidFill>
                  <a:srgbClr val="0070C0"/>
                </a:solidFill>
                <a:latin typeface="Meiryo" charset="-128"/>
                <a:ea typeface="Meiryo" charset="-128"/>
                <a:cs typeface="Meiryo" charset="-128"/>
              </a:rPr>
              <a:t>ロボット</a:t>
            </a:r>
          </a:p>
        </p:txBody>
      </p:sp>
      <p:sp>
        <p:nvSpPr>
          <p:cNvPr id="15" name="テキスト ボックス 14"/>
          <p:cNvSpPr txBox="1"/>
          <p:nvPr/>
        </p:nvSpPr>
        <p:spPr>
          <a:xfrm>
            <a:off x="5408801" y="2863655"/>
            <a:ext cx="2646878" cy="461665"/>
          </a:xfrm>
          <a:prstGeom prst="rect">
            <a:avLst/>
          </a:prstGeom>
          <a:noFill/>
        </p:spPr>
        <p:txBody>
          <a:bodyPr wrap="none" rtlCol="0">
            <a:spAutoFit/>
          </a:bodyPr>
          <a:lstStyle/>
          <a:p>
            <a:pPr algn="ctr"/>
            <a:r>
              <a:rPr kumimoji="1" lang="ja-JP" altLang="en-US" sz="2400" b="1" dirty="0">
                <a:solidFill>
                  <a:srgbClr val="3366FF"/>
                </a:solidFill>
                <a:latin typeface="Meiryo" charset="-128"/>
                <a:ea typeface="Meiryo" charset="-128"/>
                <a:cs typeface="Meiryo" charset="-128"/>
              </a:rPr>
              <a:t>スマート・マシン</a:t>
            </a:r>
          </a:p>
        </p:txBody>
      </p:sp>
      <p:sp>
        <p:nvSpPr>
          <p:cNvPr id="16" name="三角形 15"/>
          <p:cNvSpPr/>
          <p:nvPr/>
        </p:nvSpPr>
        <p:spPr>
          <a:xfrm rot="5400000">
            <a:off x="3243983" y="1919812"/>
            <a:ext cx="2304256" cy="858136"/>
          </a:xfrm>
          <a:prstGeom prst="triangl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715816" y="4348219"/>
            <a:ext cx="7712368" cy="1631216"/>
          </a:xfrm>
          <a:prstGeom prst="rect">
            <a:avLst/>
          </a:prstGeom>
          <a:noFill/>
        </p:spPr>
        <p:txBody>
          <a:bodyPr wrap="none" rtlCol="0">
            <a:spAutoFit/>
          </a:bodyPr>
          <a:lstStyle/>
          <a:p>
            <a:pPr marL="342900" indent="-342900">
              <a:buFont typeface="Wingdings" charset="2"/>
              <a:buChar char="Ø"/>
            </a:pPr>
            <a:r>
              <a:rPr kumimoji="1" lang="ja-JP" altLang="en-US" sz="2000" dirty="0">
                <a:solidFill>
                  <a:schemeClr val="bg1"/>
                </a:solidFill>
                <a:latin typeface="Meiryo" charset="-128"/>
                <a:ea typeface="Meiryo" charset="-128"/>
                <a:cs typeface="Meiryo" charset="-128"/>
              </a:rPr>
              <a:t>少ない労働人口での社会・経済基盤の維持</a:t>
            </a:r>
            <a:endParaRPr kumimoji="1" lang="en-US" altLang="ja-JP" sz="2000" dirty="0">
              <a:solidFill>
                <a:schemeClr val="bg1"/>
              </a:solidFill>
              <a:latin typeface="Meiryo" charset="-128"/>
              <a:ea typeface="Meiryo" charset="-128"/>
              <a:cs typeface="Meiryo" charset="-128"/>
            </a:endParaRPr>
          </a:p>
          <a:p>
            <a:pPr marL="342900" indent="-342900">
              <a:buFont typeface="Wingdings" charset="2"/>
              <a:buChar char="Ø"/>
            </a:pPr>
            <a:r>
              <a:rPr lang="ja-JP" altLang="en-US" sz="2000" dirty="0">
                <a:solidFill>
                  <a:schemeClr val="bg1"/>
                </a:solidFill>
                <a:latin typeface="Meiryo" charset="-128"/>
                <a:ea typeface="Meiryo" charset="-128"/>
                <a:cs typeface="Meiryo" charset="-128"/>
              </a:rPr>
              <a:t>ワークライフバランスや賃金を犠牲にしない国際競争力の維持</a:t>
            </a:r>
            <a:endParaRPr lang="en-US" altLang="ja-JP" sz="2000" dirty="0">
              <a:solidFill>
                <a:schemeClr val="bg1"/>
              </a:solidFill>
              <a:latin typeface="Meiryo" charset="-128"/>
              <a:ea typeface="Meiryo" charset="-128"/>
              <a:cs typeface="Meiryo" charset="-128"/>
            </a:endParaRPr>
          </a:p>
          <a:p>
            <a:pPr marL="342900" indent="-342900">
              <a:buFont typeface="Wingdings" charset="2"/>
              <a:buChar char="Ø"/>
            </a:pPr>
            <a:r>
              <a:rPr lang="ja-JP" altLang="en-US" sz="2000" dirty="0">
                <a:solidFill>
                  <a:schemeClr val="bg1"/>
                </a:solidFill>
                <a:latin typeface="Meiryo" charset="-128"/>
                <a:ea typeface="Meiryo" charset="-128"/>
                <a:cs typeface="Meiryo" charset="-128"/>
              </a:rPr>
              <a:t>高い付加価値や差別化による産業競争力の向上</a:t>
            </a:r>
            <a:endParaRPr lang="en-US" altLang="ja-JP" sz="2000" dirty="0">
              <a:solidFill>
                <a:schemeClr val="bg1"/>
              </a:solidFill>
              <a:latin typeface="Meiryo" charset="-128"/>
              <a:ea typeface="Meiryo" charset="-128"/>
              <a:cs typeface="Meiryo" charset="-128"/>
            </a:endParaRPr>
          </a:p>
          <a:p>
            <a:pPr marL="342900" indent="-342900">
              <a:buFont typeface="Wingdings" charset="2"/>
              <a:buChar char="Ø"/>
            </a:pPr>
            <a:r>
              <a:rPr lang="ja-JP" altLang="en-US" sz="2000" dirty="0">
                <a:solidFill>
                  <a:schemeClr val="bg1"/>
                </a:solidFill>
                <a:latin typeface="Meiryo" charset="-128"/>
                <a:ea typeface="Meiryo" charset="-128"/>
                <a:cs typeface="Meiryo" charset="-128"/>
              </a:rPr>
              <a:t>過疎地での医療・福祉・生活支援などの社会課題を解決</a:t>
            </a:r>
            <a:endParaRPr lang="en-US" altLang="ja-JP" sz="2000" dirty="0">
              <a:solidFill>
                <a:schemeClr val="bg1"/>
              </a:solidFill>
              <a:latin typeface="Meiryo" charset="-128"/>
              <a:ea typeface="Meiryo" charset="-128"/>
              <a:cs typeface="Meiryo" charset="-128"/>
            </a:endParaRPr>
          </a:p>
          <a:p>
            <a:pPr marL="342900" indent="-342900">
              <a:buFont typeface="Wingdings" charset="2"/>
              <a:buChar char="Ø"/>
            </a:pPr>
            <a:r>
              <a:rPr lang="ja-JP" altLang="en-US" sz="2000" dirty="0">
                <a:solidFill>
                  <a:schemeClr val="bg1"/>
                </a:solidFill>
                <a:latin typeface="Meiryo" charset="-128"/>
                <a:ea typeface="Meiryo" charset="-128"/>
                <a:cs typeface="Meiryo" charset="-128"/>
              </a:rPr>
              <a:t>労働環境の改善と生活の質的向上　など</a:t>
            </a:r>
            <a:endParaRPr lang="en-US" altLang="ja-JP" sz="20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6130643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effectLst/>
                <a:latin typeface="Arial"/>
                <a:ea typeface="HGP創英角ｺﾞｼｯｸUB" pitchFamily="50" charset="-128"/>
                <a:cs typeface="Arial"/>
              </a:rPr>
              <a:t>開発と運用</a:t>
            </a:r>
            <a:endParaRPr lang="en-US" altLang="ja-JP" sz="2800" dirty="0">
              <a:solidFill>
                <a:srgbClr val="FFFFFF"/>
              </a:solidFill>
              <a:effectLst/>
              <a:latin typeface="Arial"/>
              <a:ea typeface="HGP創英角ｺﾞｼｯｸUB" pitchFamily="50" charset="-128"/>
              <a:cs typeface="Arial"/>
            </a:endParaRPr>
          </a:p>
          <a:p>
            <a:pPr algn="ctr"/>
            <a:r>
              <a:rPr lang="en-US" altLang="ja-JP" sz="1200" dirty="0">
                <a:solidFill>
                  <a:srgbClr val="FFFFFF"/>
                </a:solidFill>
                <a:latin typeface="Arial"/>
                <a:ea typeface="HGP創英角ｺﾞｼｯｸUB" pitchFamily="50" charset="-128"/>
                <a:cs typeface="Arial"/>
              </a:rPr>
              <a:t>Development &amp; Operation</a:t>
            </a:r>
            <a:endParaRPr lang="en-US" altLang="ja-JP" sz="12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70309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これからの開発と運用</a:t>
            </a:r>
            <a:endParaRPr lang="en-US" altLang="ja-JP" sz="2400" dirty="0">
              <a:solidFill>
                <a:srgbClr val="FFFFFF"/>
              </a:solidFill>
              <a:effectLst/>
              <a:latin typeface="メイリオ"/>
              <a:ea typeface="メイリオ"/>
              <a:cs typeface="メイリオ"/>
            </a:endParaRPr>
          </a:p>
          <a:p>
            <a:pPr algn="r"/>
            <a:r>
              <a:rPr lang="ja-JP" altLang="en-US" sz="2400" dirty="0">
                <a:solidFill>
                  <a:srgbClr val="FFFFFF"/>
                </a:solidFill>
                <a:latin typeface="メイリオ"/>
                <a:ea typeface="メイリオ"/>
                <a:cs typeface="メイリオ"/>
              </a:rPr>
              <a:t>その背景</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764115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20E13AD-CA91-944F-A2B7-7AEBAEFCA8F4}"/>
              </a:ext>
            </a:extLst>
          </p:cNvPr>
          <p:cNvGrpSpPr/>
          <p:nvPr/>
        </p:nvGrpSpPr>
        <p:grpSpPr>
          <a:xfrm>
            <a:off x="617674" y="2925059"/>
            <a:ext cx="8136062" cy="3538955"/>
            <a:chOff x="617674" y="2925059"/>
            <a:chExt cx="8136062" cy="3538955"/>
          </a:xfrm>
        </p:grpSpPr>
        <p:sp>
          <p:nvSpPr>
            <p:cNvPr id="24" name="正方形/長方形 23">
              <a:extLst>
                <a:ext uri="{FF2B5EF4-FFF2-40B4-BE49-F238E27FC236}">
                  <a16:creationId xmlns:a16="http://schemas.microsoft.com/office/drawing/2014/main" id="{166AC9C5-9B37-0A4D-98EB-A0B01D5597F8}"/>
                </a:ext>
              </a:extLst>
            </p:cNvPr>
            <p:cNvSpPr/>
            <p:nvPr/>
          </p:nvSpPr>
          <p:spPr>
            <a:xfrm>
              <a:off x="617674" y="2925059"/>
              <a:ext cx="8114544" cy="35389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6BFE79F8-D57D-BA4A-809D-DCBACC194CEC}"/>
                </a:ext>
              </a:extLst>
            </p:cNvPr>
            <p:cNvSpPr txBox="1"/>
            <p:nvPr/>
          </p:nvSpPr>
          <p:spPr>
            <a:xfrm>
              <a:off x="2275681" y="6078097"/>
              <a:ext cx="647805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ウォーターフォール開発</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オンプレミス</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開発・運用業務委託の限界</a:t>
              </a:r>
            </a:p>
          </p:txBody>
        </p:sp>
      </p:gr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a:t>これからの開発や運用に求められるもの</a:t>
            </a:r>
          </a:p>
        </p:txBody>
      </p:sp>
      <p:sp>
        <p:nvSpPr>
          <p:cNvPr id="2" name="スライド番号プレースホルダー 1">
            <a:extLst>
              <a:ext uri="{FF2B5EF4-FFF2-40B4-BE49-F238E27FC236}">
                <a16:creationId xmlns:a16="http://schemas.microsoft.com/office/drawing/2014/main" id="{B82D6FA7-49F3-734F-89AE-A56EAF8AD71A}"/>
              </a:ext>
            </a:extLst>
          </p:cNvPr>
          <p:cNvSpPr>
            <a:spLocks noGrp="1"/>
          </p:cNvSpPr>
          <p:nvPr>
            <p:ph type="sldNum" sz="quarter" idx="12"/>
          </p:nvPr>
        </p:nvSpPr>
        <p:spPr/>
        <p:txBody>
          <a:bodyPr/>
          <a:lstStyle/>
          <a:p>
            <a:fld id="{8FF8CC5D-A65D-5946-99B5-645367A967AD}" type="slidenum">
              <a:rPr kumimoji="1" lang="ja-JP" altLang="en-US" smtClean="0"/>
              <a:t>128</a:t>
            </a:fld>
            <a:endParaRPr kumimoji="1" lang="ja-JP" altLang="en-US"/>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514728" y="2415669"/>
            <a:ext cx="8114544"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514728" y="3628127"/>
            <a:ext cx="8114544"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514728" y="4840585"/>
            <a:ext cx="8114544"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クラウド</a:t>
              </a:r>
              <a:endParaRPr kumimoji="1" lang="en-US" altLang="ja-JP" sz="28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4" name="三角形 13">
            <a:extLst>
              <a:ext uri="{FF2B5EF4-FFF2-40B4-BE49-F238E27FC236}">
                <a16:creationId xmlns:a16="http://schemas.microsoft.com/office/drawing/2014/main" id="{9F711FD3-D273-0840-8445-17F650BD30DE}"/>
              </a:ext>
            </a:extLst>
          </p:cNvPr>
          <p:cNvSpPr/>
          <p:nvPr/>
        </p:nvSpPr>
        <p:spPr>
          <a:xfrm flipV="1">
            <a:off x="3300316" y="1501231"/>
            <a:ext cx="2579699" cy="1001218"/>
          </a:xfrm>
          <a:prstGeom prst="triangle">
            <a:avLst>
              <a:gd name="adj" fmla="val 49528"/>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グループ化 27">
            <a:extLst>
              <a:ext uri="{FF2B5EF4-FFF2-40B4-BE49-F238E27FC236}">
                <a16:creationId xmlns:a16="http://schemas.microsoft.com/office/drawing/2014/main" id="{BF2D3D42-81CB-3443-A94A-16AB1190DB1C}"/>
              </a:ext>
            </a:extLst>
          </p:cNvPr>
          <p:cNvGrpSpPr/>
          <p:nvPr/>
        </p:nvGrpSpPr>
        <p:grpSpPr>
          <a:xfrm>
            <a:off x="514728" y="884636"/>
            <a:ext cx="4057272" cy="1195037"/>
            <a:chOff x="514728" y="884636"/>
            <a:chExt cx="4057272" cy="1195037"/>
          </a:xfrm>
        </p:grpSpPr>
        <p:sp>
          <p:nvSpPr>
            <p:cNvPr id="5" name="ホームベース 4">
              <a:extLst>
                <a:ext uri="{FF2B5EF4-FFF2-40B4-BE49-F238E27FC236}">
                  <a16:creationId xmlns:a16="http://schemas.microsoft.com/office/drawing/2014/main" id="{3D8A9EE0-6A95-5C49-9915-8FCF3071660A}"/>
                </a:ext>
              </a:extLst>
            </p:cNvPr>
            <p:cNvSpPr/>
            <p:nvPr/>
          </p:nvSpPr>
          <p:spPr>
            <a:xfrm>
              <a:off x="514728" y="884636"/>
              <a:ext cx="4057272" cy="1195037"/>
            </a:xfrm>
            <a:prstGeom prst="homePlate">
              <a:avLst>
                <a:gd name="adj" fmla="val 25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791CE9C7-052F-E843-ABBA-EAB5B591861E}"/>
                </a:ext>
              </a:extLst>
            </p:cNvPr>
            <p:cNvSpPr txBox="1"/>
            <p:nvPr/>
          </p:nvSpPr>
          <p:spPr>
            <a:xfrm>
              <a:off x="890178" y="968899"/>
              <a:ext cx="3057247"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ビジネス環境の不確実性が増大</a:t>
              </a:r>
            </a:p>
          </p:txBody>
        </p:sp>
        <p:sp>
          <p:nvSpPr>
            <p:cNvPr id="9" name="テキスト ボックス 8">
              <a:extLst>
                <a:ext uri="{FF2B5EF4-FFF2-40B4-BE49-F238E27FC236}">
                  <a16:creationId xmlns:a16="http://schemas.microsoft.com/office/drawing/2014/main" id="{48682138-C25F-8B4B-A0AF-AC8018D918C8}"/>
                </a:ext>
              </a:extLst>
            </p:cNvPr>
            <p:cNvSpPr txBox="1"/>
            <p:nvPr/>
          </p:nvSpPr>
          <p:spPr>
            <a:xfrm>
              <a:off x="744005" y="1362730"/>
              <a:ext cx="1569660" cy="646331"/>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現場のニーズに</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ジャストインタイム</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で対応できる</a:t>
              </a:r>
            </a:p>
          </p:txBody>
        </p:sp>
        <p:sp>
          <p:nvSpPr>
            <p:cNvPr id="11" name="テキスト ボックス 10">
              <a:extLst>
                <a:ext uri="{FF2B5EF4-FFF2-40B4-BE49-F238E27FC236}">
                  <a16:creationId xmlns:a16="http://schemas.microsoft.com/office/drawing/2014/main" id="{FC43D615-0C0A-0944-96F7-277746D238CE}"/>
                </a:ext>
              </a:extLst>
            </p:cNvPr>
            <p:cNvSpPr txBox="1"/>
            <p:nvPr/>
          </p:nvSpPr>
          <p:spPr>
            <a:xfrm>
              <a:off x="2503862" y="1362728"/>
              <a:ext cx="1569660" cy="646331"/>
            </a:xfrm>
            <a:prstGeom prst="rect">
              <a:avLst/>
            </a:prstGeom>
            <a:noFill/>
          </p:spPr>
          <p:txBody>
            <a:bodyPr wrap="none" rtlCol="0">
              <a:spAutoFit/>
            </a:bodyPr>
            <a:lstStyle/>
            <a:p>
              <a:pPr algn="r"/>
              <a:r>
                <a:rPr kumimoji="1" lang="ja-JP" altLang="en-US" sz="3600" b="1">
                  <a:solidFill>
                    <a:schemeClr val="bg1"/>
                  </a:solidFill>
                  <a:latin typeface="Meiryo" panose="020B0604030504040204" pitchFamily="34" charset="-128"/>
                  <a:ea typeface="Meiryo" panose="020B0604030504040204" pitchFamily="34" charset="-128"/>
                </a:rPr>
                <a:t>即応力</a:t>
              </a:r>
            </a:p>
          </p:txBody>
        </p:sp>
      </p:grpSp>
      <p:grpSp>
        <p:nvGrpSpPr>
          <p:cNvPr id="29" name="グループ化 28">
            <a:extLst>
              <a:ext uri="{FF2B5EF4-FFF2-40B4-BE49-F238E27FC236}">
                <a16:creationId xmlns:a16="http://schemas.microsoft.com/office/drawing/2014/main" id="{2AAA97AF-C54C-DC48-877A-2324B95AADBA}"/>
              </a:ext>
            </a:extLst>
          </p:cNvPr>
          <p:cNvGrpSpPr/>
          <p:nvPr/>
        </p:nvGrpSpPr>
        <p:grpSpPr>
          <a:xfrm>
            <a:off x="4572000" y="884636"/>
            <a:ext cx="4057272" cy="1195037"/>
            <a:chOff x="4572000" y="884636"/>
            <a:chExt cx="4057272" cy="1195037"/>
          </a:xfrm>
        </p:grpSpPr>
        <p:sp>
          <p:nvSpPr>
            <p:cNvPr id="6" name="ホームベース 5">
              <a:extLst>
                <a:ext uri="{FF2B5EF4-FFF2-40B4-BE49-F238E27FC236}">
                  <a16:creationId xmlns:a16="http://schemas.microsoft.com/office/drawing/2014/main" id="{11335F56-D954-594F-A416-5BC7943749FB}"/>
                </a:ext>
              </a:extLst>
            </p:cNvPr>
            <p:cNvSpPr/>
            <p:nvPr/>
          </p:nvSpPr>
          <p:spPr>
            <a:xfrm rot="10800000">
              <a:off x="4572000" y="884636"/>
              <a:ext cx="4057272" cy="1195037"/>
            </a:xfrm>
            <a:prstGeom prst="homePlate">
              <a:avLst>
                <a:gd name="adj" fmla="val 2541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E183EF7-1437-984D-93FE-D43E9DCC3100}"/>
                </a:ext>
              </a:extLst>
            </p:cNvPr>
            <p:cNvSpPr txBox="1"/>
            <p:nvPr/>
          </p:nvSpPr>
          <p:spPr>
            <a:xfrm>
              <a:off x="4862672" y="968899"/>
              <a:ext cx="3672800"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デジタル・テクノロジーの劇的な発展</a:t>
              </a:r>
            </a:p>
          </p:txBody>
        </p:sp>
        <p:sp>
          <p:nvSpPr>
            <p:cNvPr id="10" name="テキスト ボックス 9">
              <a:extLst>
                <a:ext uri="{FF2B5EF4-FFF2-40B4-BE49-F238E27FC236}">
                  <a16:creationId xmlns:a16="http://schemas.microsoft.com/office/drawing/2014/main" id="{4C40722D-CFE1-6442-BF71-10406EDA3597}"/>
                </a:ext>
              </a:extLst>
            </p:cNvPr>
            <p:cNvSpPr txBox="1"/>
            <p:nvPr/>
          </p:nvSpPr>
          <p:spPr>
            <a:xfrm>
              <a:off x="6561134" y="1362727"/>
              <a:ext cx="1877437" cy="646331"/>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生産性・価格・期間など</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これまでの常識を</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根底から</a:t>
              </a:r>
              <a:r>
                <a:rPr kumimoji="1" lang="ja-JP" altLang="en-US" sz="1200">
                  <a:solidFill>
                    <a:schemeClr val="bg1"/>
                  </a:solidFill>
                  <a:latin typeface="Meiryo" panose="020B0604030504040204" pitchFamily="34" charset="-128"/>
                  <a:ea typeface="Meiryo" panose="020B0604030504040204" pitchFamily="34" charset="-128"/>
                </a:rPr>
                <a:t>覆す</a:t>
              </a:r>
            </a:p>
          </p:txBody>
        </p:sp>
        <p:sp>
          <p:nvSpPr>
            <p:cNvPr id="12" name="テキスト ボックス 11">
              <a:extLst>
                <a:ext uri="{FF2B5EF4-FFF2-40B4-BE49-F238E27FC236}">
                  <a16:creationId xmlns:a16="http://schemas.microsoft.com/office/drawing/2014/main" id="{BC9B08DB-D54C-3E40-A1C2-32B2BDDFE7FE}"/>
                </a:ext>
              </a:extLst>
            </p:cNvPr>
            <p:cNvSpPr txBox="1"/>
            <p:nvPr/>
          </p:nvSpPr>
          <p:spPr>
            <a:xfrm>
              <a:off x="5030976" y="1368999"/>
              <a:ext cx="1569660" cy="646331"/>
            </a:xfrm>
            <a:prstGeom prst="rect">
              <a:avLst/>
            </a:prstGeom>
            <a:noFill/>
          </p:spPr>
          <p:txBody>
            <a:bodyPr wrap="none" rtlCol="0">
              <a:spAutoFit/>
            </a:bodyPr>
            <a:lstStyle/>
            <a:p>
              <a:r>
                <a:rPr kumimoji="1" lang="ja-JP" altLang="en-US" sz="3600" b="1">
                  <a:solidFill>
                    <a:schemeClr val="bg1"/>
                  </a:solidFill>
                  <a:latin typeface="Meiryo" panose="020B0604030504040204" pitchFamily="34" charset="-128"/>
                  <a:ea typeface="Meiryo" panose="020B0604030504040204" pitchFamily="34" charset="-128"/>
                </a:rPr>
                <a:t>破壊力</a:t>
              </a:r>
            </a:p>
          </p:txBody>
        </p:sp>
      </p:grpSp>
    </p:spTree>
    <p:extLst>
      <p:ext uri="{BB962C8B-B14F-4D97-AF65-F5344CB8AC3E}">
        <p14:creationId xmlns:p14="http://schemas.microsoft.com/office/powerpoint/2010/main" val="92791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1+#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0-#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072D9E13-8D9A-354A-AEBE-B0EC4C02A9E5}"/>
              </a:ext>
            </a:extLst>
          </p:cNvPr>
          <p:cNvGrpSpPr/>
          <p:nvPr/>
        </p:nvGrpSpPr>
        <p:grpSpPr>
          <a:xfrm>
            <a:off x="5275107" y="2072246"/>
            <a:ext cx="3371616" cy="4104464"/>
            <a:chOff x="5275107" y="2072246"/>
            <a:chExt cx="3371616" cy="4104464"/>
          </a:xfrm>
        </p:grpSpPr>
        <p:sp>
          <p:nvSpPr>
            <p:cNvPr id="19" name="正方形/長方形 18">
              <a:extLst>
                <a:ext uri="{FF2B5EF4-FFF2-40B4-BE49-F238E27FC236}">
                  <a16:creationId xmlns:a16="http://schemas.microsoft.com/office/drawing/2014/main" id="{1468C760-85EE-B44F-9993-E0ECA0F929D8}"/>
                </a:ext>
              </a:extLst>
            </p:cNvPr>
            <p:cNvSpPr/>
            <p:nvPr/>
          </p:nvSpPr>
          <p:spPr>
            <a:xfrm>
              <a:off x="5275107" y="2072246"/>
              <a:ext cx="3371616" cy="409360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EC55847E-FF24-6B4B-9914-AC92194DDDAD}"/>
                </a:ext>
              </a:extLst>
            </p:cNvPr>
            <p:cNvSpPr txBox="1"/>
            <p:nvPr/>
          </p:nvSpPr>
          <p:spPr>
            <a:xfrm>
              <a:off x="5663124" y="5715045"/>
              <a:ext cx="259558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r>
                <a:rPr kumimoji="1" lang="en-US" altLang="ja-JP" sz="2400" b="1" dirty="0">
                  <a:solidFill>
                    <a:schemeClr val="bg1"/>
                  </a:solidFill>
                  <a:latin typeface="Meiryo" panose="020B0604030504040204" pitchFamily="34" charset="-128"/>
                  <a:ea typeface="Meiryo" panose="020B0604030504040204" pitchFamily="34" charset="-128"/>
                </a:rPr>
                <a:t>×</a:t>
              </a:r>
              <a:r>
                <a:rPr lang="ja-JP" altLang="en-US" sz="2400" b="1">
                  <a:solidFill>
                    <a:schemeClr val="bg1"/>
                  </a:solidFill>
                  <a:latin typeface="Meiryo" panose="020B0604030504040204" pitchFamily="34" charset="-128"/>
                  <a:ea typeface="Meiryo" panose="020B0604030504040204" pitchFamily="34" charset="-128"/>
                </a:rPr>
                <a:t>内製化</a:t>
              </a:r>
              <a:endParaRPr kumimoji="1" lang="ja-JP" altLang="en-US" sz="2400" b="1">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0618EF7F-B5B5-7243-A654-489524D24969}"/>
              </a:ext>
            </a:extLst>
          </p:cNvPr>
          <p:cNvGrpSpPr/>
          <p:nvPr/>
        </p:nvGrpSpPr>
        <p:grpSpPr>
          <a:xfrm>
            <a:off x="4815595" y="1212275"/>
            <a:ext cx="3768414" cy="4449736"/>
            <a:chOff x="4815595" y="1212275"/>
            <a:chExt cx="3768414" cy="4449736"/>
          </a:xfrm>
        </p:grpSpPr>
        <p:sp>
          <p:nvSpPr>
            <p:cNvPr id="16" name="正方形/長方形 15">
              <a:extLst>
                <a:ext uri="{FF2B5EF4-FFF2-40B4-BE49-F238E27FC236}">
                  <a16:creationId xmlns:a16="http://schemas.microsoft.com/office/drawing/2014/main" id="{130FA138-D237-734A-BBD5-0E4F34804C6C}"/>
                </a:ext>
              </a:extLst>
            </p:cNvPr>
            <p:cNvSpPr/>
            <p:nvPr/>
          </p:nvSpPr>
          <p:spPr>
            <a:xfrm>
              <a:off x="4815595" y="1568407"/>
              <a:ext cx="3371616" cy="40936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EE1975FD-D802-6542-B214-AA306890CEC7}"/>
                </a:ext>
              </a:extLst>
            </p:cNvPr>
            <p:cNvSpPr txBox="1"/>
            <p:nvPr/>
          </p:nvSpPr>
          <p:spPr>
            <a:xfrm>
              <a:off x="5565327" y="4423289"/>
              <a:ext cx="2262158"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自動化やクラウド化</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適用範囲の拡大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843ED452-B0A1-2342-8E61-F244F7BFCEA6}"/>
                </a:ext>
              </a:extLst>
            </p:cNvPr>
            <p:cNvSpPr txBox="1"/>
            <p:nvPr/>
          </p:nvSpPr>
          <p:spPr>
            <a:xfrm>
              <a:off x="5538703" y="2124566"/>
              <a:ext cx="2262158" cy="923330"/>
            </a:xfrm>
            <a:prstGeom prst="rect">
              <a:avLst/>
            </a:prstGeom>
            <a:noFill/>
          </p:spPr>
          <p:txBody>
            <a:bodyPr wrap="none" rtlCol="0">
              <a:spAutoFit/>
            </a:bodyPr>
            <a:lstStyle/>
            <a:p>
              <a:r>
                <a:rPr kumimoji="1" lang="en-US" altLang="ja-JP" dirty="0">
                  <a:solidFill>
                    <a:schemeClr val="bg1"/>
                  </a:solidFill>
                  <a:latin typeface="Meiryo" panose="020B0604030504040204" pitchFamily="34" charset="-128"/>
                  <a:ea typeface="Meiryo" panose="020B0604030504040204" pitchFamily="34" charset="-128"/>
                </a:rPr>
                <a:t>IT</a:t>
              </a:r>
              <a:r>
                <a:rPr kumimoji="1" lang="ja-JP" altLang="en-US">
                  <a:solidFill>
                    <a:schemeClr val="bg1"/>
                  </a:solidFill>
                  <a:latin typeface="Meiryo" panose="020B0604030504040204" pitchFamily="34" charset="-128"/>
                  <a:ea typeface="Meiryo" panose="020B0604030504040204" pitchFamily="34" charset="-128"/>
                </a:rPr>
                <a:t>を前提とした</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差別化・競争力強化</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取り組み範囲の拡大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8C5411AF-1D92-6240-8A60-E0968220217B}"/>
                </a:ext>
              </a:extLst>
            </p:cNvPr>
            <p:cNvSpPr txBox="1"/>
            <p:nvPr/>
          </p:nvSpPr>
          <p:spPr>
            <a:xfrm>
              <a:off x="4870187" y="3453187"/>
              <a:ext cx="326243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ビジネスのデジタル化</a:t>
              </a:r>
            </a:p>
          </p:txBody>
        </p:sp>
        <p:sp>
          <p:nvSpPr>
            <p:cNvPr id="22" name="テキスト ボックス 21">
              <a:extLst>
                <a:ext uri="{FF2B5EF4-FFF2-40B4-BE49-F238E27FC236}">
                  <a16:creationId xmlns:a16="http://schemas.microsoft.com/office/drawing/2014/main" id="{185EB9ED-B4EB-CE44-B4A7-B80C1174D2F6}"/>
                </a:ext>
              </a:extLst>
            </p:cNvPr>
            <p:cNvSpPr txBox="1"/>
            <p:nvPr/>
          </p:nvSpPr>
          <p:spPr>
            <a:xfrm>
              <a:off x="4903193" y="1212275"/>
              <a:ext cx="3680816" cy="338554"/>
            </a:xfrm>
            <a:prstGeom prst="rect">
              <a:avLst/>
            </a:prstGeom>
            <a:noFill/>
          </p:spPr>
          <p:txBody>
            <a:bodyPr wrap="none" rtlCol="0">
              <a:spAutoFit/>
            </a:bodyPr>
            <a:lstStyle/>
            <a:p>
              <a:pPr algn="ctr"/>
              <a:r>
                <a:rPr lang="ja-JP" altLang="en-US" sz="1600">
                  <a:solidFill>
                    <a:schemeClr val="accent6">
                      <a:lumMod val="75000"/>
                    </a:schemeClr>
                  </a:solidFill>
                  <a:latin typeface="Meiryo" panose="020B0604030504040204" pitchFamily="34" charset="-128"/>
                  <a:ea typeface="Meiryo" panose="020B0604030504040204" pitchFamily="34" charset="-128"/>
                </a:rPr>
                <a:t>「本業＝</a:t>
              </a:r>
              <a:r>
                <a:rPr lang="en-US" altLang="ja-JP" sz="1600" dirty="0">
                  <a:solidFill>
                    <a:schemeClr val="accent6">
                      <a:lumMod val="75000"/>
                    </a:schemeClr>
                  </a:solidFill>
                  <a:latin typeface="Meiryo" panose="020B0604030504040204" pitchFamily="34" charset="-128"/>
                  <a:ea typeface="Meiryo" panose="020B0604030504040204" pitchFamily="34" charset="-128"/>
                </a:rPr>
                <a:t>IT</a:t>
              </a:r>
              <a:r>
                <a:rPr lang="ja-JP" altLang="en-US" sz="1600">
                  <a:solidFill>
                    <a:schemeClr val="accent6">
                      <a:lumMod val="75000"/>
                    </a:schemeClr>
                  </a:solidFill>
                  <a:latin typeface="Meiryo" panose="020B0604030504040204" pitchFamily="34" charset="-128"/>
                  <a:ea typeface="Meiryo" panose="020B0604030504040204" pitchFamily="34" charset="-128"/>
                </a:rPr>
                <a:t>前提」という認識へシフト</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80D8BBAC-79CF-764D-8FF4-67165B5BFB3C}"/>
              </a:ext>
            </a:extLst>
          </p:cNvPr>
          <p:cNvSpPr>
            <a:spLocks noGrp="1"/>
          </p:cNvSpPr>
          <p:nvPr>
            <p:ph type="title"/>
          </p:nvPr>
        </p:nvSpPr>
        <p:spPr/>
        <p:txBody>
          <a:bodyPr/>
          <a:lstStyle/>
          <a:p>
            <a:r>
              <a:rPr kumimoji="1" lang="en-US" altLang="ja-JP" dirty="0"/>
              <a:t>IT</a:t>
            </a:r>
            <a:r>
              <a:rPr lang="ja-JP" altLang="en-US"/>
              <a:t>についての認識の変化が「クラウド</a:t>
            </a:r>
            <a:r>
              <a:rPr lang="en-US" altLang="ja-JP" dirty="0"/>
              <a:t>×</a:t>
            </a:r>
            <a:r>
              <a:rPr lang="ja-JP" altLang="en-US"/>
              <a:t>内製化」を加速</a:t>
            </a:r>
            <a:endParaRPr kumimoji="1" lang="ja-JP" altLang="en-US"/>
          </a:p>
        </p:txBody>
      </p:sp>
      <p:sp>
        <p:nvSpPr>
          <p:cNvPr id="3" name="スライド番号プレースホルダー 2">
            <a:extLst>
              <a:ext uri="{FF2B5EF4-FFF2-40B4-BE49-F238E27FC236}">
                <a16:creationId xmlns:a16="http://schemas.microsoft.com/office/drawing/2014/main" id="{5A95E096-3DC2-E448-BD46-46519C82B653}"/>
              </a:ext>
            </a:extLst>
          </p:cNvPr>
          <p:cNvSpPr>
            <a:spLocks noGrp="1"/>
          </p:cNvSpPr>
          <p:nvPr>
            <p:ph type="sldNum" sz="quarter" idx="12"/>
          </p:nvPr>
        </p:nvSpPr>
        <p:spPr/>
        <p:txBody>
          <a:bodyPr/>
          <a:lstStyle/>
          <a:p>
            <a:fld id="{8FF8CC5D-A65D-5946-99B5-645367A967AD}" type="slidenum">
              <a:rPr kumimoji="1" lang="ja-JP" altLang="en-US" smtClean="0"/>
              <a:t>129</a:t>
            </a:fld>
            <a:endParaRPr kumimoji="1" lang="ja-JP" altLang="en-US"/>
          </a:p>
        </p:txBody>
      </p:sp>
      <p:sp>
        <p:nvSpPr>
          <p:cNvPr id="4" name="ホームベース 3">
            <a:extLst>
              <a:ext uri="{FF2B5EF4-FFF2-40B4-BE49-F238E27FC236}">
                <a16:creationId xmlns:a16="http://schemas.microsoft.com/office/drawing/2014/main" id="{9EC97648-5904-3D45-913C-7219BB140CB9}"/>
              </a:ext>
            </a:extLst>
          </p:cNvPr>
          <p:cNvSpPr/>
          <p:nvPr/>
        </p:nvSpPr>
        <p:spPr>
          <a:xfrm>
            <a:off x="920455" y="1568407"/>
            <a:ext cx="4614389" cy="191963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a:extLst>
              <a:ext uri="{FF2B5EF4-FFF2-40B4-BE49-F238E27FC236}">
                <a16:creationId xmlns:a16="http://schemas.microsoft.com/office/drawing/2014/main" id="{8A999E1F-C0A2-D941-95E0-D411784B5516}"/>
              </a:ext>
            </a:extLst>
          </p:cNvPr>
          <p:cNvSpPr/>
          <p:nvPr/>
        </p:nvSpPr>
        <p:spPr>
          <a:xfrm>
            <a:off x="920455" y="3742377"/>
            <a:ext cx="4614389" cy="191963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B1E089D-2442-2E4D-BB2A-57B529C177D2}"/>
              </a:ext>
            </a:extLst>
          </p:cNvPr>
          <p:cNvSpPr txBox="1"/>
          <p:nvPr/>
        </p:nvSpPr>
        <p:spPr>
          <a:xfrm>
            <a:off x="1493290" y="1912518"/>
            <a:ext cx="2749471" cy="707886"/>
          </a:xfrm>
          <a:prstGeom prst="rect">
            <a:avLst/>
          </a:prstGeom>
          <a:noFill/>
        </p:spPr>
        <p:txBody>
          <a:bodyPr wrap="none" rtlCol="0">
            <a:spAutoFit/>
          </a:bodyPr>
          <a:lstStyle/>
          <a:p>
            <a:r>
              <a:rPr kumimoji="1" lang="ja-JP" altLang="en-US" sz="4000">
                <a:solidFill>
                  <a:schemeClr val="bg1"/>
                </a:solidFill>
                <a:latin typeface="Meiryo" panose="020B0604030504040204" pitchFamily="34" charset="-128"/>
                <a:ea typeface="Meiryo" panose="020B0604030504040204" pitchFamily="34" charset="-128"/>
              </a:rPr>
              <a:t>本業＝社員</a:t>
            </a:r>
          </a:p>
        </p:txBody>
      </p:sp>
      <p:sp>
        <p:nvSpPr>
          <p:cNvPr id="7" name="テキスト ボックス 6">
            <a:extLst>
              <a:ext uri="{FF2B5EF4-FFF2-40B4-BE49-F238E27FC236}">
                <a16:creationId xmlns:a16="http://schemas.microsoft.com/office/drawing/2014/main" id="{7F083A39-D2EC-1B4F-8A41-4F92B8EDF9AA}"/>
              </a:ext>
            </a:extLst>
          </p:cNvPr>
          <p:cNvSpPr txBox="1"/>
          <p:nvPr/>
        </p:nvSpPr>
        <p:spPr>
          <a:xfrm>
            <a:off x="1493290" y="2628641"/>
            <a:ext cx="2646879"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売上や利益の拡大</a:t>
            </a:r>
          </a:p>
        </p:txBody>
      </p:sp>
      <p:sp>
        <p:nvSpPr>
          <p:cNvPr id="8" name="テキスト ボックス 7">
            <a:extLst>
              <a:ext uri="{FF2B5EF4-FFF2-40B4-BE49-F238E27FC236}">
                <a16:creationId xmlns:a16="http://schemas.microsoft.com/office/drawing/2014/main" id="{DA36591E-9D2D-BB44-A856-D1EF9A91A6DB}"/>
              </a:ext>
            </a:extLst>
          </p:cNvPr>
          <p:cNvSpPr txBox="1"/>
          <p:nvPr/>
        </p:nvSpPr>
        <p:spPr>
          <a:xfrm>
            <a:off x="1525618" y="3868731"/>
            <a:ext cx="2648482" cy="707886"/>
          </a:xfrm>
          <a:prstGeom prst="rect">
            <a:avLst/>
          </a:prstGeom>
          <a:noFill/>
        </p:spPr>
        <p:txBody>
          <a:bodyPr wrap="none" rtlCol="0">
            <a:spAutoFit/>
          </a:bodyPr>
          <a:lstStyle/>
          <a:p>
            <a:r>
              <a:rPr lang="ja-JP" altLang="en-US" sz="4000">
                <a:solidFill>
                  <a:schemeClr val="bg1"/>
                </a:solidFill>
                <a:latin typeface="Meiryo" panose="020B0604030504040204" pitchFamily="34" charset="-128"/>
                <a:ea typeface="Meiryo" panose="020B0604030504040204" pitchFamily="34" charset="-128"/>
              </a:rPr>
              <a:t>支援≈外注</a:t>
            </a:r>
            <a:endParaRPr lang="en-US" altLang="ja-JP" sz="4000"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8A43A1E6-E5D2-FA48-BA99-FE85C76A08B8}"/>
              </a:ext>
            </a:extLst>
          </p:cNvPr>
          <p:cNvSpPr txBox="1"/>
          <p:nvPr/>
        </p:nvSpPr>
        <p:spPr>
          <a:xfrm>
            <a:off x="1610860" y="4477010"/>
            <a:ext cx="2069797" cy="1015663"/>
          </a:xfrm>
          <a:prstGeom prst="rect">
            <a:avLst/>
          </a:prstGeom>
          <a:noFill/>
        </p:spPr>
        <p:txBody>
          <a:bodyPr wrap="none" rtlCol="0">
            <a:spAutoFit/>
          </a:bodyPr>
          <a:lstStyle/>
          <a:p>
            <a:pPr marL="342900" indent="-342900">
              <a:buFont typeface="Wingdings" pitchFamily="2" charset="2"/>
              <a:buChar char="Ø"/>
            </a:pPr>
            <a:r>
              <a:rPr kumimoji="1" lang="ja-JP" altLang="en-US" sz="2000">
                <a:solidFill>
                  <a:schemeClr val="bg1"/>
                </a:solidFill>
                <a:latin typeface="Meiryo" panose="020B0604030504040204" pitchFamily="34" charset="-128"/>
                <a:ea typeface="Meiryo" panose="020B0604030504040204" pitchFamily="34" charset="-128"/>
              </a:rPr>
              <a:t>生産性の向上</a:t>
            </a:r>
            <a:endParaRPr kumimoji="1" lang="en-US" altLang="ja-JP" sz="20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lang="ja-JP" altLang="en-US" sz="2000">
                <a:solidFill>
                  <a:schemeClr val="bg1"/>
                </a:solidFill>
                <a:latin typeface="Meiryo" panose="020B0604030504040204" pitchFamily="34" charset="-128"/>
                <a:ea typeface="Meiryo" panose="020B0604030504040204" pitchFamily="34" charset="-128"/>
              </a:rPr>
              <a:t>コストの削減</a:t>
            </a:r>
            <a:endParaRPr lang="en-US" altLang="ja-JP" sz="20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2000">
                <a:solidFill>
                  <a:schemeClr val="bg1"/>
                </a:solidFill>
                <a:latin typeface="Meiryo" panose="020B0604030504040204" pitchFamily="34" charset="-128"/>
                <a:ea typeface="Meiryo" panose="020B0604030504040204" pitchFamily="34" charset="-128"/>
              </a:rPr>
              <a:t>期間の短縮</a:t>
            </a:r>
          </a:p>
        </p:txBody>
      </p:sp>
      <p:sp>
        <p:nvSpPr>
          <p:cNvPr id="23" name="テキスト ボックス 22">
            <a:extLst>
              <a:ext uri="{FF2B5EF4-FFF2-40B4-BE49-F238E27FC236}">
                <a16:creationId xmlns:a16="http://schemas.microsoft.com/office/drawing/2014/main" id="{4041867A-7D4E-7742-B6D9-500D7C45E30A}"/>
              </a:ext>
            </a:extLst>
          </p:cNvPr>
          <p:cNvSpPr txBox="1"/>
          <p:nvPr/>
        </p:nvSpPr>
        <p:spPr>
          <a:xfrm>
            <a:off x="1214635" y="1210057"/>
            <a:ext cx="3270447" cy="338554"/>
          </a:xfrm>
          <a:prstGeom prst="rect">
            <a:avLst/>
          </a:prstGeom>
          <a:noFill/>
        </p:spPr>
        <p:txBody>
          <a:bodyPr wrap="none" rtlCol="0">
            <a:spAutoFit/>
          </a:bodyPr>
          <a:lstStyle/>
          <a:p>
            <a:r>
              <a:rPr lang="ja-JP" altLang="en-US" sz="1600">
                <a:solidFill>
                  <a:schemeClr val="accent3">
                    <a:lumMod val="75000"/>
                  </a:schemeClr>
                </a:solidFill>
                <a:latin typeface="Meiryo" panose="020B0604030504040204" pitchFamily="34" charset="-128"/>
                <a:ea typeface="Meiryo" panose="020B0604030504040204" pitchFamily="34" charset="-128"/>
              </a:rPr>
              <a:t>「</a:t>
            </a:r>
            <a:r>
              <a:rPr lang="en-US" altLang="ja-JP" sz="1600" dirty="0">
                <a:solidFill>
                  <a:schemeClr val="accent3">
                    <a:lumMod val="75000"/>
                  </a:schemeClr>
                </a:solidFill>
                <a:latin typeface="Meiryo" panose="020B0604030504040204" pitchFamily="34" charset="-128"/>
                <a:ea typeface="Meiryo" panose="020B0604030504040204" pitchFamily="34" charset="-128"/>
              </a:rPr>
              <a:t>IT</a:t>
            </a:r>
            <a:r>
              <a:rPr lang="ja-JP" altLang="en-US" sz="1600">
                <a:solidFill>
                  <a:schemeClr val="accent3">
                    <a:lumMod val="75000"/>
                  </a:schemeClr>
                </a:solidFill>
                <a:latin typeface="Meiryo" panose="020B0604030504040204" pitchFamily="34" charset="-128"/>
                <a:ea typeface="Meiryo" panose="020B0604030504040204" pitchFamily="34" charset="-128"/>
              </a:rPr>
              <a:t>は本業ではない」という認識</a:t>
            </a:r>
            <a:endParaRPr kumimoji="1" lang="ja-JP" altLang="en-US" sz="1600">
              <a:solidFill>
                <a:schemeClr val="accent3">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0086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5323839" y="5723466"/>
            <a:ext cx="1506472" cy="755347"/>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コンピューターとは何か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314001" cy="307777"/>
          </a:xfrm>
          <a:prstGeom prst="rect">
            <a:avLst/>
          </a:prstGeom>
          <a:noFill/>
        </p:spPr>
        <p:txBody>
          <a:bodyPr wrap="none" rtlCol="0">
            <a:spAutoFit/>
          </a:bodyPr>
          <a:lstStyle/>
          <a:p>
            <a:r>
              <a:rPr kumimoji="1" lang="ja-JP" altLang="en-US" sz="1400" dirty="0">
                <a:latin typeface="Meiryo" charset="-128"/>
                <a:ea typeface="Meiryo" charset="-128"/>
                <a:cs typeface="Meiryo" charset="-128"/>
              </a:rPr>
              <a:t>抽象的な数字を物理的</a:t>
            </a:r>
            <a:r>
              <a:rPr kumimoji="1" lang="ja-JP" altLang="en-US" sz="1400">
                <a:latin typeface="Meiryo" charset="-128"/>
                <a:ea typeface="Meiryo" charset="-128"/>
                <a:cs typeface="Meiryo" charset="-128"/>
              </a:rPr>
              <a:t>な動きを</a:t>
            </a:r>
            <a:r>
              <a:rPr kumimoji="1" lang="ja-JP" altLang="en-US" sz="1400" dirty="0">
                <a:latin typeface="Meiryo" charset="-128"/>
                <a:ea typeface="Meiryo"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5323839" y="909908"/>
            <a:ext cx="1442318" cy="461665"/>
          </a:xfrm>
          <a:prstGeom prst="rect">
            <a:avLst/>
          </a:prstGeom>
          <a:noFill/>
        </p:spPr>
        <p:txBody>
          <a:bodyPr wrap="none" rtlCol="0">
            <a:spAutoFit/>
          </a:bodyPr>
          <a:lstStyle/>
          <a:p>
            <a:pPr algn="ctr"/>
            <a:r>
              <a:rPr kumimoji="1" lang="en-US" altLang="ja-JP" sz="2400" dirty="0"/>
              <a:t>Calculator</a:t>
            </a:r>
            <a:endParaRPr kumimoji="1" lang="ja-JP" altLang="en-US" sz="2400" dirty="0"/>
          </a:p>
        </p:txBody>
      </p:sp>
      <p:sp>
        <p:nvSpPr>
          <p:cNvPr id="10" name="テキスト ボックス 9"/>
          <p:cNvSpPr txBox="1"/>
          <p:nvPr/>
        </p:nvSpPr>
        <p:spPr>
          <a:xfrm>
            <a:off x="5323839" y="3660359"/>
            <a:ext cx="1439946" cy="461665"/>
          </a:xfrm>
          <a:prstGeom prst="rect">
            <a:avLst/>
          </a:prstGeom>
          <a:noFill/>
        </p:spPr>
        <p:txBody>
          <a:bodyPr wrap="none" rtlCol="0">
            <a:spAutoFit/>
          </a:bodyPr>
          <a:lstStyle/>
          <a:p>
            <a:pPr algn="ctr"/>
            <a:r>
              <a:rPr kumimoji="1" lang="en-US" altLang="ja-JP" sz="2400" dirty="0"/>
              <a:t>Computer</a:t>
            </a:r>
            <a:endParaRPr kumimoji="1" lang="ja-JP" altLang="en-US" sz="2400" dirty="0"/>
          </a:p>
        </p:txBody>
      </p:sp>
      <p:pic>
        <p:nvPicPr>
          <p:cNvPr id="11" name="図 10"/>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03892" y="1439519"/>
            <a:ext cx="2548467" cy="1911350"/>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23839" y="4558383"/>
            <a:ext cx="1506472" cy="1042392"/>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5323839" y="1278588"/>
            <a:ext cx="1396536" cy="253916"/>
          </a:xfrm>
          <a:prstGeom prst="rect">
            <a:avLst/>
          </a:prstGeom>
          <a:noFill/>
        </p:spPr>
        <p:txBody>
          <a:bodyPr wrap="none" rtlCol="0">
            <a:spAutoFit/>
          </a:bodyPr>
          <a:lstStyle/>
          <a:p>
            <a:pPr algn="ctr"/>
            <a:r>
              <a:rPr kumimoji="1" lang="ja-JP" altLang="en-US" sz="1050">
                <a:latin typeface="Meiryo" charset="-128"/>
                <a:ea typeface="Meiryo" charset="-128"/>
                <a:cs typeface="Meiryo" charset="-128"/>
              </a:rPr>
              <a:t>演算するための道具</a:t>
            </a:r>
            <a:endParaRPr kumimoji="1" lang="ja-JP" altLang="en-US" sz="1050" dirty="0">
              <a:latin typeface="Meiryo" charset="-128"/>
              <a:ea typeface="Meiryo" charset="-128"/>
              <a:cs typeface="Meiryo" charset="-128"/>
            </a:endParaRPr>
          </a:p>
        </p:txBody>
      </p:sp>
      <p:sp>
        <p:nvSpPr>
          <p:cNvPr id="14" name="テキスト ボックス 13"/>
          <p:cNvSpPr txBox="1"/>
          <p:nvPr/>
        </p:nvSpPr>
        <p:spPr>
          <a:xfrm>
            <a:off x="7229687" y="909908"/>
            <a:ext cx="1326582" cy="461665"/>
          </a:xfrm>
          <a:prstGeom prst="rect">
            <a:avLst/>
          </a:prstGeom>
          <a:noFill/>
        </p:spPr>
        <p:txBody>
          <a:bodyPr wrap="none" rtlCol="0">
            <a:spAutoFit/>
          </a:bodyPr>
          <a:lstStyle/>
          <a:p>
            <a:pPr algn="ctr"/>
            <a:r>
              <a:rPr kumimoji="1" lang="en-US" altLang="ja-JP" sz="2400" dirty="0"/>
              <a:t>Calculate</a:t>
            </a:r>
            <a:endParaRPr kumimoji="1" lang="ja-JP" altLang="en-US" sz="2400" dirty="0"/>
          </a:p>
        </p:txBody>
      </p:sp>
      <p:sp>
        <p:nvSpPr>
          <p:cNvPr id="15" name="テキスト ボックス 14"/>
          <p:cNvSpPr txBox="1"/>
          <p:nvPr/>
        </p:nvSpPr>
        <p:spPr>
          <a:xfrm>
            <a:off x="7588022" y="1278588"/>
            <a:ext cx="723275" cy="253916"/>
          </a:xfrm>
          <a:prstGeom prst="rect">
            <a:avLst/>
          </a:prstGeom>
          <a:noFill/>
        </p:spPr>
        <p:txBody>
          <a:bodyPr wrap="none" rtlCol="0">
            <a:spAutoFit/>
          </a:bodyPr>
          <a:lstStyle/>
          <a:p>
            <a:pPr algn="ctr"/>
            <a:r>
              <a:rPr kumimoji="1" lang="ja-JP" altLang="en-US" sz="1050">
                <a:latin typeface="Meiryo" charset="-128"/>
                <a:ea typeface="Meiryo" charset="-128"/>
                <a:cs typeface="Meiryo" charset="-128"/>
              </a:rPr>
              <a:t>演算する</a:t>
            </a:r>
            <a:endParaRPr kumimoji="1" lang="ja-JP" altLang="en-US" sz="1050" dirty="0">
              <a:latin typeface="Meiryo" charset="-128"/>
              <a:ea typeface="Meiryo" charset="-128"/>
              <a:cs typeface="Meiryo" charset="-128"/>
            </a:endParaRPr>
          </a:p>
        </p:txBody>
      </p:sp>
      <p:sp>
        <p:nvSpPr>
          <p:cNvPr id="16" name="テキスト ボックス 15"/>
          <p:cNvSpPr txBox="1"/>
          <p:nvPr/>
        </p:nvSpPr>
        <p:spPr>
          <a:xfrm>
            <a:off x="7226705" y="3649438"/>
            <a:ext cx="1332544" cy="461665"/>
          </a:xfrm>
          <a:prstGeom prst="rect">
            <a:avLst/>
          </a:prstGeom>
          <a:noFill/>
        </p:spPr>
        <p:txBody>
          <a:bodyPr wrap="none" rtlCol="0">
            <a:spAutoFit/>
          </a:bodyPr>
          <a:lstStyle/>
          <a:p>
            <a:pPr algn="ctr"/>
            <a:r>
              <a:rPr kumimoji="1" lang="en-US" altLang="ja-JP" sz="2400" dirty="0"/>
              <a:t>Compute</a:t>
            </a:r>
            <a:endParaRPr kumimoji="1" lang="ja-JP" altLang="en-US" sz="2400" dirty="0"/>
          </a:p>
        </p:txBody>
      </p:sp>
      <p:sp>
        <p:nvSpPr>
          <p:cNvPr id="17" name="テキスト ボックス 16"/>
          <p:cNvSpPr txBox="1"/>
          <p:nvPr/>
        </p:nvSpPr>
        <p:spPr>
          <a:xfrm>
            <a:off x="7060057" y="4026428"/>
            <a:ext cx="1665841" cy="415498"/>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複数の演算を組み合わせ</a:t>
            </a:r>
            <a:endParaRPr kumimoji="1" lang="en-US" altLang="ja-JP" sz="1050" dirty="0">
              <a:latin typeface="Meiryo" charset="-128"/>
              <a:ea typeface="Meiryo" charset="-128"/>
              <a:cs typeface="Meiryo" charset="-128"/>
            </a:endParaRPr>
          </a:p>
          <a:p>
            <a:pPr algn="ctr"/>
            <a:r>
              <a:rPr kumimoji="1" lang="ja-JP" altLang="en-US" sz="1050" dirty="0">
                <a:latin typeface="Meiryo" charset="-128"/>
                <a:ea typeface="Meiryo" charset="-128"/>
                <a:cs typeface="Meiryo" charset="-128"/>
              </a:rPr>
              <a:t>何らかの結果を導く</a:t>
            </a:r>
          </a:p>
        </p:txBody>
      </p:sp>
      <p:sp>
        <p:nvSpPr>
          <p:cNvPr id="18" name="テキスト ボックス 17"/>
          <p:cNvSpPr txBox="1"/>
          <p:nvPr/>
        </p:nvSpPr>
        <p:spPr>
          <a:xfrm>
            <a:off x="5210890" y="4023045"/>
            <a:ext cx="1665842" cy="415498"/>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複数演算</a:t>
            </a:r>
            <a:r>
              <a:rPr lang="ja-JP" altLang="en-US" sz="1050" dirty="0">
                <a:latin typeface="Meiryo" charset="-128"/>
                <a:ea typeface="Meiryo" charset="-128"/>
                <a:cs typeface="Meiryo" charset="-128"/>
              </a:rPr>
              <a:t>の</a:t>
            </a:r>
            <a:r>
              <a:rPr kumimoji="1" lang="ja-JP" altLang="en-US" sz="1050" dirty="0">
                <a:latin typeface="Meiryo" charset="-128"/>
                <a:ea typeface="Meiryo" charset="-128"/>
                <a:cs typeface="Meiryo" charset="-128"/>
              </a:rPr>
              <a:t>組み合わせを</a:t>
            </a:r>
            <a:endParaRPr kumimoji="1" lang="en-US" altLang="ja-JP" sz="1050" dirty="0">
              <a:latin typeface="Meiryo" charset="-128"/>
              <a:ea typeface="Meiryo" charset="-128"/>
              <a:cs typeface="Meiryo" charset="-128"/>
            </a:endParaRPr>
          </a:p>
          <a:p>
            <a:pPr algn="ctr"/>
            <a:r>
              <a:rPr kumimoji="1" lang="ja-JP" altLang="en-US" sz="1050" dirty="0">
                <a:latin typeface="Meiryo" charset="-128"/>
                <a:ea typeface="Meiryo" charset="-128"/>
                <a:cs typeface="Meiryo" charset="-128"/>
              </a:rPr>
              <a:t>実行する道具</a:t>
            </a:r>
          </a:p>
        </p:txBody>
      </p:sp>
      <p:grpSp>
        <p:nvGrpSpPr>
          <p:cNvPr id="19" name="図形グループ 18"/>
          <p:cNvGrpSpPr/>
          <p:nvPr/>
        </p:nvGrpSpPr>
        <p:grpSpPr>
          <a:xfrm>
            <a:off x="5362480" y="5856065"/>
            <a:ext cx="197593" cy="41354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2" name="テキスト ボックス 21"/>
          <p:cNvSpPr txBox="1"/>
          <p:nvPr/>
        </p:nvSpPr>
        <p:spPr>
          <a:xfrm>
            <a:off x="5517131" y="5954521"/>
            <a:ext cx="1313180" cy="33855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複数演算の組み合わせを</a:t>
            </a:r>
            <a:endParaRPr kumimoji="1" lang="en-US" altLang="ja-JP" sz="800" dirty="0">
              <a:latin typeface="Meiryo" charset="-128"/>
              <a:ea typeface="Meiryo" charset="-128"/>
              <a:cs typeface="Meiryo" charset="-128"/>
            </a:endParaRPr>
          </a:p>
          <a:p>
            <a:pPr algn="ctr"/>
            <a:r>
              <a:rPr kumimoji="1" lang="ja-JP" altLang="en-US" sz="800" dirty="0">
                <a:latin typeface="Meiryo" charset="-128"/>
                <a:ea typeface="Meiryo" charset="-128"/>
                <a:cs typeface="Meiryo" charset="-128"/>
              </a:rPr>
              <a:t>実行するヒト（計算者）</a:t>
            </a:r>
          </a:p>
        </p:txBody>
      </p:sp>
      <p:cxnSp>
        <p:nvCxnSpPr>
          <p:cNvPr id="24" name="直線矢印コネクタ 23"/>
          <p:cNvCxnSpPr/>
          <p:nvPr/>
        </p:nvCxnSpPr>
        <p:spPr>
          <a:xfrm flipV="1">
            <a:off x="4547600" y="2577351"/>
            <a:ext cx="663290" cy="2502228"/>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a:off x="4517813" y="5237361"/>
            <a:ext cx="562205" cy="2234"/>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charset="-128"/>
                <a:ea typeface="Meiryo" charset="-128"/>
                <a:cs typeface="Meiryo" charset="-128"/>
              </a:rPr>
              <a:t>蒸気機関や電気の</a:t>
            </a:r>
            <a:r>
              <a:rPr kumimoji="1" lang="ja-JP" altLang="en-US" sz="1200" dirty="0">
                <a:latin typeface="Meiryo" charset="-128"/>
                <a:ea typeface="Meiryo"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電子の動き</a:t>
            </a:r>
          </a:p>
        </p:txBody>
      </p:sp>
      <p:sp>
        <p:nvSpPr>
          <p:cNvPr id="44" name="屈折矢印 43"/>
          <p:cNvSpPr/>
          <p:nvPr/>
        </p:nvSpPr>
        <p:spPr>
          <a:xfrm rot="16200000" flipH="1">
            <a:off x="7167228" y="1752862"/>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屈折矢印 44"/>
          <p:cNvSpPr/>
          <p:nvPr/>
        </p:nvSpPr>
        <p:spPr>
          <a:xfrm rot="16200000" flipH="1">
            <a:off x="7167229" y="4582558"/>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7" name="図 46"/>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モノ</a:t>
            </a:r>
            <a:r>
              <a:rPr kumimoji="1" lang="ja-JP" altLang="en-US" sz="1200">
                <a:latin typeface="Meiryo" charset="-128"/>
                <a:ea typeface="Meiryo" charset="-128"/>
                <a:cs typeface="Meiryo" charset="-128"/>
              </a:rPr>
              <a:t>の動き</a:t>
            </a:r>
            <a:endParaRPr kumimoji="1" lang="ja-JP" altLang="en-US" sz="1200" dirty="0">
              <a:latin typeface="Meiryo" charset="-128"/>
              <a:ea typeface="Meiryo" charset="-128"/>
              <a:cs typeface="Meiryo" charset="-128"/>
            </a:endParaRPr>
          </a:p>
        </p:txBody>
      </p:sp>
      <p:cxnSp>
        <p:nvCxnSpPr>
          <p:cNvPr id="50" name="直線矢印コネクタ 49"/>
          <p:cNvCxnSpPr/>
          <p:nvPr/>
        </p:nvCxnSpPr>
        <p:spPr>
          <a:xfrm>
            <a:off x="4526562" y="5429758"/>
            <a:ext cx="684328" cy="634396"/>
          </a:xfrm>
          <a:prstGeom prst="straightConnector1">
            <a:avLst/>
          </a:prstGeom>
          <a:ln w="28575">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6274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p:txBody>
          <a:bodyPr/>
          <a:lstStyle/>
          <a:p>
            <a:r>
              <a:rPr kumimoji="1" lang="ja-JP" altLang="en-US" dirty="0"/>
              <a:t>変わる情報システムのかたち</a:t>
            </a:r>
          </a:p>
        </p:txBody>
      </p:sp>
      <p:sp>
        <p:nvSpPr>
          <p:cNvPr id="3" name="スライド番号プレースホルダー 2">
            <a:extLst>
              <a:ext uri="{FF2B5EF4-FFF2-40B4-BE49-F238E27FC236}">
                <a16:creationId xmlns:a16="http://schemas.microsoft.com/office/drawing/2014/main" id="{EA04BDDF-0EDC-3E49-AD95-31A33BDC2893}"/>
              </a:ext>
            </a:extLst>
          </p:cNvPr>
          <p:cNvSpPr>
            <a:spLocks noGrp="1"/>
          </p:cNvSpPr>
          <p:nvPr>
            <p:ph type="sldNum" sz="quarter" idx="12"/>
          </p:nvPr>
        </p:nvSpPr>
        <p:spPr/>
        <p:txBody>
          <a:bodyPr/>
          <a:lstStyle/>
          <a:p>
            <a:fld id="{8FF8CC5D-A65D-5946-99B5-645367A967AD}" type="slidenum">
              <a:rPr kumimoji="1" lang="ja-JP" altLang="en-US" smtClean="0"/>
              <a:t>130</a:t>
            </a:fld>
            <a:endParaRPr kumimoji="1" lang="ja-JP" altLang="en-US"/>
          </a:p>
        </p:txBody>
      </p:sp>
      <p:pic>
        <p:nvPicPr>
          <p:cNvPr id="4" name="図 3">
            <a:extLst>
              <a:ext uri="{FF2B5EF4-FFF2-40B4-BE49-F238E27FC236}">
                <a16:creationId xmlns:a16="http://schemas.microsoft.com/office/drawing/2014/main" id="{A18D4D37-9E59-A54A-89C8-9419E185CC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8038" y="1088013"/>
            <a:ext cx="1855075" cy="1328234"/>
          </a:xfrm>
          <a:prstGeom prst="rect">
            <a:avLst/>
          </a:prstGeom>
        </p:spPr>
      </p:pic>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grpSp>
        <p:nvGrpSpPr>
          <p:cNvPr id="6" name="グループ化 5">
            <a:extLst>
              <a:ext uri="{FF2B5EF4-FFF2-40B4-BE49-F238E27FC236}">
                <a16:creationId xmlns:a16="http://schemas.microsoft.com/office/drawing/2014/main" id="{42AFD95B-07F1-2746-8686-F7130AA95142}"/>
              </a:ext>
            </a:extLst>
          </p:cNvPr>
          <p:cNvGrpSpPr/>
          <p:nvPr/>
        </p:nvGrpSpPr>
        <p:grpSpPr>
          <a:xfrm>
            <a:off x="4183117" y="1008992"/>
            <a:ext cx="4340773" cy="5276193"/>
            <a:chOff x="4183117" y="1008992"/>
            <a:chExt cx="4340773" cy="5276193"/>
          </a:xfrm>
        </p:grpSpPr>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30A482DA-8155-CE41-BBD5-AFBE439F0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6326" y="1245425"/>
              <a:ext cx="1127437" cy="1127437"/>
            </a:xfrm>
            <a:prstGeom prst="rect">
              <a:avLst/>
            </a:prstGeom>
          </p:spPr>
        </p:pic>
        <p:pic>
          <p:nvPicPr>
            <p:cNvPr id="7" name="図 6">
              <a:extLst>
                <a:ext uri="{FF2B5EF4-FFF2-40B4-BE49-F238E27FC236}">
                  <a16:creationId xmlns:a16="http://schemas.microsoft.com/office/drawing/2014/main" id="{9EEE3C1C-99F1-554E-BB0A-EA0BCAC93A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0271" y="1245424"/>
              <a:ext cx="1127437" cy="1127437"/>
            </a:xfrm>
            <a:prstGeom prst="rect">
              <a:avLst/>
            </a:prstGeom>
          </p:spPr>
        </p:pic>
        <p:pic>
          <p:nvPicPr>
            <p:cNvPr id="8" name="図 7">
              <a:extLst>
                <a:ext uri="{FF2B5EF4-FFF2-40B4-BE49-F238E27FC236}">
                  <a16:creationId xmlns:a16="http://schemas.microsoft.com/office/drawing/2014/main" id="{61E049B1-2C4D-4B4B-A51A-57D019C0E3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3763" y="1245425"/>
              <a:ext cx="1003419" cy="1127437"/>
            </a:xfrm>
            <a:prstGeom prst="rect">
              <a:avLst/>
            </a:prstGeom>
          </p:spPr>
        </p:pic>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427464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これ</a:t>
            </a:r>
            <a:r>
              <a:rPr kumimoji="1" lang="ja-JP" altLang="en-US" dirty="0"/>
              <a:t>からの「</a:t>
            </a:r>
            <a:r>
              <a:rPr kumimoji="1" lang="en-US" altLang="ja-JP" dirty="0"/>
              <a:t>IT</a:t>
            </a:r>
            <a:r>
              <a:rPr kumimoji="1" lang="ja-JP" altLang="en-US" dirty="0"/>
              <a:t>ビジネスの方程式」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131</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a:solidFill>
                  <a:schemeClr val="accent5">
                    <a:lumMod val="75000"/>
                  </a:schemeClr>
                </a:solidFill>
                <a:latin typeface="Meiryo" charset="-128"/>
                <a:ea typeface="Meiryo" charset="-128"/>
                <a:cs typeface="Meiryo" charset="-128"/>
              </a:rPr>
              <a:t>情報システムの</a:t>
            </a:r>
            <a:endParaRPr kumimoji="1" lang="en-US" altLang="ja-JP" sz="1600" dirty="0">
              <a:solidFill>
                <a:schemeClr val="accent5">
                  <a:lumMod val="75000"/>
                </a:schemeClr>
              </a:solidFill>
              <a:latin typeface="Meiryo" charset="-128"/>
              <a:ea typeface="Meiryo" charset="-128"/>
              <a:cs typeface="Meiryo" charset="-128"/>
            </a:endParaRPr>
          </a:p>
          <a:p>
            <a:pPr algn="dist"/>
            <a:r>
              <a:rPr kumimoji="1" lang="ja-JP" altLang="en-US" sz="5400" b="1" dirty="0">
                <a:solidFill>
                  <a:schemeClr val="accent5">
                    <a:lumMod val="75000"/>
                  </a:schemeClr>
                </a:solidFill>
                <a:latin typeface="Meiryo" charset="-128"/>
                <a:ea typeface="Meiryo" charset="-128"/>
                <a:cs typeface="Meiryo" charset="-128"/>
              </a:rPr>
              <a:t>品</a:t>
            </a:r>
            <a:r>
              <a:rPr kumimoji="1" lang="en-US" altLang="ja-JP" sz="2000" b="1" dirty="0">
                <a:solidFill>
                  <a:schemeClr val="accent5">
                    <a:lumMod val="75000"/>
                  </a:schemeClr>
                </a:solidFill>
                <a:latin typeface="Meiryo" charset="-128"/>
                <a:ea typeface="Meiryo" charset="-128"/>
                <a:cs typeface="Meiryo" charset="-128"/>
              </a:rPr>
              <a:t> </a:t>
            </a:r>
            <a:r>
              <a:rPr kumimoji="1" lang="ja-JP" altLang="en-US" sz="5400" b="1" dirty="0">
                <a:solidFill>
                  <a:schemeClr val="accent5">
                    <a:lumMod val="75000"/>
                  </a:schemeClr>
                </a:solidFill>
                <a:latin typeface="Meiryo" charset="-128"/>
                <a:ea typeface="Meiryo" charset="-128"/>
                <a:cs typeface="Meiryo" charset="-128"/>
              </a:rPr>
              <a:t>質</a:t>
            </a: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成　果</a:t>
              </a: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生産量</a:t>
              </a: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a:solidFill>
                    <a:srgbClr val="008000"/>
                  </a:solidFill>
                  <a:latin typeface="Meiryo" charset="-128"/>
                  <a:ea typeface="Meiryo" charset="-128"/>
                  <a:cs typeface="Meiryo" charset="-128"/>
                </a:rPr>
                <a:t>スピード</a:t>
              </a: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418271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「仕様書通り作る」から「ビジネスの成果への貢献」へ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132</a:t>
            </a:fld>
            <a:endParaRPr kumimoji="1" lang="ja-JP" altLang="en-US"/>
          </a:p>
        </p:txBody>
      </p:sp>
      <p:sp>
        <p:nvSpPr>
          <p:cNvPr id="4" name="正方形/長方形 3"/>
          <p:cNvSpPr/>
          <p:nvPr/>
        </p:nvSpPr>
        <p:spPr>
          <a:xfrm>
            <a:off x="808327" y="3167837"/>
            <a:ext cx="7527341" cy="101681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a:solidFill>
                  <a:schemeClr val="bg1"/>
                </a:solidFill>
                <a:latin typeface="Meiryo" charset="-128"/>
                <a:ea typeface="Meiryo" charset="-128"/>
                <a:cs typeface="Meiryo" charset="-128"/>
              </a:rPr>
              <a:t>ビジネス</a:t>
            </a:r>
            <a:r>
              <a:rPr kumimoji="1" lang="ja-JP" altLang="en-US" sz="3600" dirty="0">
                <a:solidFill>
                  <a:schemeClr val="bg1"/>
                </a:solidFill>
                <a:latin typeface="Meiryo" charset="-128"/>
                <a:ea typeface="Meiryo" charset="-128"/>
                <a:cs typeface="Meiryo" charset="-128"/>
              </a:rPr>
              <a:t>の</a:t>
            </a:r>
            <a:r>
              <a:rPr kumimoji="1" lang="ja-JP" altLang="en-US" sz="3600" b="1" dirty="0">
                <a:solidFill>
                  <a:schemeClr val="bg1"/>
                </a:solidFill>
                <a:latin typeface="Meiryo" charset="-128"/>
                <a:ea typeface="Meiryo" charset="-128"/>
                <a:cs typeface="Meiryo" charset="-128"/>
              </a:rPr>
              <a:t>成果</a:t>
            </a:r>
            <a:r>
              <a:rPr kumimoji="1" lang="ja-JP" altLang="en-US" sz="3600" dirty="0">
                <a:solidFill>
                  <a:schemeClr val="bg1"/>
                </a:solidFill>
                <a:latin typeface="Meiryo" charset="-128"/>
                <a:ea typeface="Meiryo" charset="-128"/>
                <a:cs typeface="Meiryo" charset="-128"/>
              </a:rPr>
              <a:t>に</a:t>
            </a:r>
            <a:r>
              <a:rPr kumimoji="1" lang="ja-JP" altLang="en-US" sz="3600" b="1" dirty="0">
                <a:solidFill>
                  <a:schemeClr val="bg1"/>
                </a:solidFill>
                <a:latin typeface="Meiryo" charset="-128"/>
                <a:ea typeface="Meiryo" charset="-128"/>
                <a:cs typeface="Meiryo" charset="-128"/>
              </a:rPr>
              <a:t>貢献</a:t>
            </a:r>
            <a:r>
              <a:rPr kumimoji="1" lang="ja-JP" altLang="en-US" sz="3600" dirty="0">
                <a:solidFill>
                  <a:schemeClr val="bg1"/>
                </a:solidFill>
                <a:latin typeface="Meiryo" charset="-128"/>
                <a:ea typeface="Meiryo" charset="-128"/>
                <a:cs typeface="Meiryo" charset="-128"/>
              </a:rPr>
              <a:t>する</a:t>
            </a:r>
          </a:p>
        </p:txBody>
      </p:sp>
      <p:sp>
        <p:nvSpPr>
          <p:cNvPr id="5" name="正方形/長方形 4"/>
          <p:cNvSpPr/>
          <p:nvPr/>
        </p:nvSpPr>
        <p:spPr>
          <a:xfrm>
            <a:off x="808327" y="1376872"/>
            <a:ext cx="3668575"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加速するビジネス・スピード</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に</a:t>
            </a:r>
            <a:r>
              <a:rPr kumimoji="1" lang="ja-JP" altLang="en-US" sz="2000" b="1" dirty="0">
                <a:solidFill>
                  <a:srgbClr val="FFFFFF"/>
                </a:solidFill>
                <a:latin typeface="Meiryo" charset="-128"/>
                <a:ea typeface="Meiryo" charset="-128"/>
                <a:cs typeface="Meiryo" charset="-128"/>
              </a:rPr>
              <a:t>即応</a:t>
            </a:r>
            <a:r>
              <a:rPr kumimoji="1" lang="ja-JP" altLang="en-US" sz="2000" dirty="0">
                <a:solidFill>
                  <a:srgbClr val="FFFFFF"/>
                </a:solidFill>
                <a:latin typeface="Meiryo" charset="-128"/>
                <a:ea typeface="Meiryo" charset="-128"/>
                <a:cs typeface="Meiryo" charset="-128"/>
              </a:rPr>
              <a:t>する</a:t>
            </a:r>
          </a:p>
        </p:txBody>
      </p:sp>
      <p:sp>
        <p:nvSpPr>
          <p:cNvPr id="6" name="正方形/長方形 5"/>
          <p:cNvSpPr/>
          <p:nvPr/>
        </p:nvSpPr>
        <p:spPr>
          <a:xfrm>
            <a:off x="4681729" y="1376872"/>
            <a:ext cx="3653942"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本当に</a:t>
            </a:r>
            <a:r>
              <a:rPr kumimoji="1" lang="ja-JP" altLang="en-US" sz="2000" b="1" dirty="0">
                <a:solidFill>
                  <a:srgbClr val="FFFFFF"/>
                </a:solidFill>
                <a:latin typeface="Meiryo" charset="-128"/>
                <a:ea typeface="Meiryo" charset="-128"/>
                <a:cs typeface="Meiryo" charset="-128"/>
              </a:rPr>
              <a:t>「使う」システム</a:t>
            </a:r>
            <a:r>
              <a:rPr kumimoji="1" lang="ja-JP" altLang="en-US" sz="2000" dirty="0">
                <a:solidFill>
                  <a:srgbClr val="FFFFFF"/>
                </a:solidFill>
                <a:latin typeface="Meiryo" charset="-128"/>
                <a:ea typeface="Meiryo" charset="-128"/>
                <a:cs typeface="Meiryo" charset="-128"/>
              </a:rPr>
              <a:t>だけ</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を</a:t>
            </a:r>
            <a:r>
              <a:rPr lang="ja-JP" altLang="en-US" sz="2000" dirty="0">
                <a:solidFill>
                  <a:srgbClr val="FFFFFF"/>
                </a:solidFill>
                <a:latin typeface="Meiryo" charset="-128"/>
                <a:ea typeface="Meiryo" charset="-128"/>
                <a:cs typeface="Meiryo" charset="-128"/>
              </a:rPr>
              <a:t>開発・運用する</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808327"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アジャイル開発</a:t>
            </a:r>
            <a:endParaRPr kumimoji="1" lang="en-US" altLang="ja-JP" sz="800" b="1"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 </a:t>
            </a:r>
          </a:p>
          <a:p>
            <a:pPr algn="ctr"/>
            <a:r>
              <a:rPr lang="ja-JP" altLang="en-US" sz="1400" dirty="0">
                <a:solidFill>
                  <a:srgbClr val="FFFFFF"/>
                </a:solidFill>
                <a:latin typeface="Meiryo" charset="-128"/>
                <a:ea typeface="Meiryo" charset="-128"/>
                <a:cs typeface="Meiryo" charset="-128"/>
              </a:rPr>
              <a:t>ビジネスと一体化した開発</a:t>
            </a:r>
            <a:endParaRPr kumimoji="1" lang="ja-JP" altLang="en-US" sz="1400" dirty="0">
              <a:solidFill>
                <a:srgbClr val="FFFFFF"/>
              </a:solidFill>
              <a:latin typeface="Meiryo" charset="-128"/>
              <a:ea typeface="Meiryo" charset="-128"/>
              <a:cs typeface="Meiryo" charset="-128"/>
            </a:endParaRPr>
          </a:p>
        </p:txBody>
      </p:sp>
      <p:sp>
        <p:nvSpPr>
          <p:cNvPr id="8" name="正方形/長方形 7"/>
          <p:cNvSpPr/>
          <p:nvPr/>
        </p:nvSpPr>
        <p:spPr>
          <a:xfrm>
            <a:off x="3381450"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solidFill>
                  <a:srgbClr val="FFFFFF"/>
                </a:solidFill>
                <a:latin typeface="Meiryo" charset="-128"/>
                <a:ea typeface="Meiryo" charset="-128"/>
                <a:cs typeface="Meiryo" charset="-128"/>
              </a:rPr>
              <a:t>DevOps</a:t>
            </a:r>
          </a:p>
          <a:p>
            <a:pPr algn="ctr"/>
            <a:endParaRPr lang="en-US" altLang="ja-JP" sz="8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開発と運用の同期化</a:t>
            </a: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954573"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クラウド</a:t>
            </a:r>
            <a:endParaRPr lang="en-US" altLang="ja-JP" b="1"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自動化と高速開発</a:t>
            </a:r>
          </a:p>
        </p:txBody>
      </p:sp>
      <p:sp>
        <p:nvSpPr>
          <p:cNvPr id="10" name="下矢印 9"/>
          <p:cNvSpPr/>
          <p:nvPr/>
        </p:nvSpPr>
        <p:spPr>
          <a:xfrm>
            <a:off x="1852572" y="2462503"/>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p:cNvSpPr/>
          <p:nvPr/>
        </p:nvSpPr>
        <p:spPr>
          <a:xfrm>
            <a:off x="5718658" y="2458695"/>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上矢印 11"/>
          <p:cNvSpPr/>
          <p:nvPr/>
        </p:nvSpPr>
        <p:spPr>
          <a:xfrm>
            <a:off x="1507843" y="4243540"/>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4080965"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54089"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8650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アジャイル開発</a:t>
            </a:r>
            <a:endParaRPr lang="en-US" altLang="ja-JP" sz="2400" dirty="0">
              <a:solidFill>
                <a:srgbClr val="FFFFFF"/>
              </a:solidFill>
              <a:effectLst/>
              <a:latin typeface="メイリオ"/>
              <a:ea typeface="メイリオ"/>
              <a:cs typeface="メイリオ"/>
            </a:endParaRPr>
          </a:p>
          <a:p>
            <a:pPr algn="r"/>
            <a:r>
              <a:rPr lang="ja-JP" altLang="en-US" dirty="0">
                <a:solidFill>
                  <a:srgbClr val="FFFFFF"/>
                </a:solidFill>
                <a:latin typeface="メイリオ"/>
                <a:ea typeface="メイリオ"/>
                <a:cs typeface="メイリオ"/>
              </a:rPr>
              <a:t>変更に柔軟・ビジネス成果に直結</a:t>
            </a:r>
            <a:endParaRPr lang="en-US" altLang="ja-JP" dirty="0">
              <a:solidFill>
                <a:srgbClr val="FFFFFF"/>
              </a:solidFill>
              <a:latin typeface="メイリオ"/>
              <a:ea typeface="メイリオ"/>
              <a:cs typeface="メイリオ"/>
            </a:endParaRPr>
          </a:p>
          <a:p>
            <a:pPr algn="r"/>
            <a:r>
              <a:rPr lang="en-US" altLang="ja-JP" dirty="0">
                <a:solidFill>
                  <a:srgbClr val="FFFFFF"/>
                </a:solidFill>
                <a:latin typeface="メイリオ"/>
                <a:ea typeface="メイリオ"/>
                <a:cs typeface="メイリオ"/>
              </a:rPr>
              <a:t>&amp;</a:t>
            </a:r>
            <a:r>
              <a:rPr lang="ja-JP" altLang="en-US" dirty="0">
                <a:solidFill>
                  <a:srgbClr val="FFFFFF"/>
                </a:solidFill>
                <a:latin typeface="メイリオ"/>
                <a:ea typeface="メイリオ"/>
                <a:cs typeface="メイリオ"/>
              </a:rPr>
              <a:t>バグフリー</a:t>
            </a:r>
            <a:endParaRPr lang="en-US" altLang="ja-JP"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0348400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5710700" y="2085284"/>
            <a:ext cx="1253474" cy="3798238"/>
          </a:xfrm>
          <a:prstGeom prst="rect">
            <a:avLst/>
          </a:prstGeom>
          <a:solidFill>
            <a:schemeClr val="accent6">
              <a:lumMod val="40000"/>
              <a:lumOff val="60000"/>
              <a:alpha val="6862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134</a:t>
            </a:fld>
            <a:endParaRPr kumimoji="1" lang="ja-JP" altLang="en-US"/>
          </a:p>
        </p:txBody>
      </p:sp>
      <p:cxnSp>
        <p:nvCxnSpPr>
          <p:cNvPr id="5" name="直線矢印コネクタ 4"/>
          <p:cNvCxnSpPr/>
          <p:nvPr/>
        </p:nvCxnSpPr>
        <p:spPr>
          <a:xfrm flipV="1">
            <a:off x="323528" y="1916832"/>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323528" y="5949280"/>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p:cNvSpPr/>
          <p:nvPr/>
        </p:nvSpPr>
        <p:spPr>
          <a:xfrm>
            <a:off x="395536" y="4365104"/>
            <a:ext cx="2016224" cy="15121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要件定義</a:t>
            </a:r>
          </a:p>
        </p:txBody>
      </p:sp>
      <p:sp>
        <p:nvSpPr>
          <p:cNvPr id="12" name="正方形/長方形 11"/>
          <p:cNvSpPr/>
          <p:nvPr/>
        </p:nvSpPr>
        <p:spPr>
          <a:xfrm>
            <a:off x="2267744" y="2079033"/>
            <a:ext cx="3456384" cy="3798238"/>
          </a:xfrm>
          <a:prstGeom prst="rect">
            <a:avLst/>
          </a:prstGeom>
          <a:solidFill>
            <a:srgbClr val="953735">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開　発</a:t>
            </a:r>
            <a:endParaRPr lang="en-US" altLang="ja-JP" sz="2800" dirty="0">
              <a:solidFill>
                <a:srgbClr val="FFFFFF"/>
              </a:solidFill>
              <a:latin typeface="Meiryo" charset="-128"/>
              <a:ea typeface="Meiryo" charset="-128"/>
              <a:cs typeface="Meiryo" charset="-128"/>
            </a:endParaRPr>
          </a:p>
          <a:p>
            <a:pPr algn="ctr"/>
            <a:r>
              <a:rPr kumimoji="1" lang="ja-JP" altLang="en-US" sz="2800" dirty="0">
                <a:solidFill>
                  <a:srgbClr val="FFFFFF"/>
                </a:solidFill>
                <a:latin typeface="Meiryo" charset="-128"/>
                <a:ea typeface="Meiryo" charset="-128"/>
                <a:cs typeface="Meiryo" charset="-128"/>
              </a:rPr>
              <a:t>テスト</a:t>
            </a:r>
            <a:endParaRPr kumimoji="1" lang="en-US" altLang="ja-JP" sz="2800" dirty="0">
              <a:solidFill>
                <a:srgbClr val="FFFFFF"/>
              </a:solidFill>
              <a:latin typeface="Meiryo" charset="-128"/>
              <a:ea typeface="Meiryo" charset="-128"/>
              <a:cs typeface="Meiryo" charset="-128"/>
            </a:endParaRPr>
          </a:p>
        </p:txBody>
      </p:sp>
      <p:sp>
        <p:nvSpPr>
          <p:cNvPr id="17" name="ストライプ矢印 16"/>
          <p:cNvSpPr/>
          <p:nvPr/>
        </p:nvSpPr>
        <p:spPr>
          <a:xfrm rot="16200000">
            <a:off x="5585021" y="160971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平行四辺形 17"/>
          <p:cNvSpPr/>
          <p:nvPr/>
        </p:nvSpPr>
        <p:spPr>
          <a:xfrm>
            <a:off x="650360" y="3767622"/>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平行四辺形 21"/>
          <p:cNvSpPr/>
          <p:nvPr/>
        </p:nvSpPr>
        <p:spPr>
          <a:xfrm>
            <a:off x="653986" y="369561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平行四辺形 22"/>
          <p:cNvSpPr/>
          <p:nvPr/>
        </p:nvSpPr>
        <p:spPr>
          <a:xfrm>
            <a:off x="657612" y="3620509"/>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平行四辺形 23"/>
          <p:cNvSpPr/>
          <p:nvPr/>
        </p:nvSpPr>
        <p:spPr>
          <a:xfrm>
            <a:off x="674329" y="354540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平行四辺形 24"/>
          <p:cNvSpPr/>
          <p:nvPr/>
        </p:nvSpPr>
        <p:spPr>
          <a:xfrm>
            <a:off x="657612" y="346781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平行四辺形 25"/>
          <p:cNvSpPr/>
          <p:nvPr/>
        </p:nvSpPr>
        <p:spPr>
          <a:xfrm>
            <a:off x="655701" y="339813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平行四辺形 26"/>
          <p:cNvSpPr/>
          <p:nvPr/>
        </p:nvSpPr>
        <p:spPr>
          <a:xfrm>
            <a:off x="659327" y="332612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平行四辺形 27"/>
          <p:cNvSpPr/>
          <p:nvPr/>
        </p:nvSpPr>
        <p:spPr>
          <a:xfrm>
            <a:off x="662953" y="3251023"/>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平行四辺形 28"/>
          <p:cNvSpPr/>
          <p:nvPr/>
        </p:nvSpPr>
        <p:spPr>
          <a:xfrm>
            <a:off x="679670" y="317591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平行四辺形 29"/>
          <p:cNvSpPr/>
          <p:nvPr/>
        </p:nvSpPr>
        <p:spPr>
          <a:xfrm>
            <a:off x="662953" y="3098330"/>
            <a:ext cx="1300042" cy="163511"/>
          </a:xfrm>
          <a:prstGeom prst="parallelogram">
            <a:avLst>
              <a:gd name="adj" fmla="val 31399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570490" y="2737402"/>
            <a:ext cx="1569660" cy="276999"/>
          </a:xfrm>
          <a:prstGeom prst="rect">
            <a:avLst/>
          </a:prstGeom>
          <a:noFill/>
        </p:spPr>
        <p:txBody>
          <a:bodyPr wrap="none" rtlCol="0">
            <a:spAutoFit/>
          </a:bodyPr>
          <a:lstStyle/>
          <a:p>
            <a:r>
              <a:rPr kumimoji="1" lang="ja-JP" altLang="en-US" sz="1200">
                <a:latin typeface="Meiryo" charset="-128"/>
                <a:ea typeface="Meiryo" charset="-128"/>
                <a:cs typeface="Meiryo" charset="-128"/>
              </a:rPr>
              <a:t>膨大なドキュメント</a:t>
            </a:r>
          </a:p>
        </p:txBody>
      </p:sp>
      <p:sp>
        <p:nvSpPr>
          <p:cNvPr id="32" name="ストライプ矢印 31"/>
          <p:cNvSpPr/>
          <p:nvPr/>
        </p:nvSpPr>
        <p:spPr>
          <a:xfrm rot="16200000">
            <a:off x="1096775" y="3962914"/>
            <a:ext cx="360040" cy="383772"/>
          </a:xfrm>
          <a:prstGeom prst="stripedRigh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5016242" y="867518"/>
            <a:ext cx="1415772" cy="837220"/>
            <a:chOff x="5016242" y="867518"/>
            <a:chExt cx="1415772" cy="837220"/>
          </a:xfrm>
        </p:grpSpPr>
        <p:sp>
          <p:nvSpPr>
            <p:cNvPr id="33" name="テキスト ボックス 32"/>
            <p:cNvSpPr txBox="1"/>
            <p:nvPr/>
          </p:nvSpPr>
          <p:spPr>
            <a:xfrm>
              <a:off x="5016242" y="867518"/>
              <a:ext cx="1415772"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動くソフトウェア</a:t>
              </a:r>
            </a:p>
          </p:txBody>
        </p:sp>
        <p:pic>
          <p:nvPicPr>
            <p:cNvPr id="34" name="図 3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35" name="図形グループ 34"/>
            <p:cNvGrpSpPr/>
            <p:nvPr/>
          </p:nvGrpSpPr>
          <p:grpSpPr>
            <a:xfrm>
              <a:off x="5409461" y="1139394"/>
              <a:ext cx="245559" cy="565344"/>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4" name="図形グループ 13"/>
          <p:cNvGrpSpPr/>
          <p:nvPr/>
        </p:nvGrpSpPr>
        <p:grpSpPr>
          <a:xfrm>
            <a:off x="521283" y="3537717"/>
            <a:ext cx="231924" cy="471366"/>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右カーブ矢印 38"/>
          <p:cNvSpPr/>
          <p:nvPr/>
        </p:nvSpPr>
        <p:spPr>
          <a:xfrm flipH="1">
            <a:off x="6180828" y="1273249"/>
            <a:ext cx="483452" cy="1175338"/>
          </a:xfrm>
          <a:prstGeom prst="curvedRightArrow">
            <a:avLst>
              <a:gd name="adj1" fmla="val 55254"/>
              <a:gd name="adj2" fmla="val 148385"/>
              <a:gd name="adj3" fmla="val 4260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図形グループ 39"/>
          <p:cNvGrpSpPr/>
          <p:nvPr/>
        </p:nvGrpSpPr>
        <p:grpSpPr>
          <a:xfrm>
            <a:off x="5834147" y="1991502"/>
            <a:ext cx="245559" cy="565344"/>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ホームベース 12"/>
          <p:cNvSpPr/>
          <p:nvPr/>
        </p:nvSpPr>
        <p:spPr>
          <a:xfrm>
            <a:off x="5580112" y="5013175"/>
            <a:ext cx="2232247" cy="864097"/>
          </a:xfrm>
          <a:prstGeom prst="homePlate">
            <a:avLst>
              <a:gd name="adj" fmla="val 27780"/>
            </a:avLst>
          </a:prstGeom>
          <a:solidFill>
            <a:srgbClr val="00B0F0">
              <a:alpha val="7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保守</a:t>
            </a:r>
          </a:p>
        </p:txBody>
      </p:sp>
      <p:sp>
        <p:nvSpPr>
          <p:cNvPr id="44" name="テキスト ボックス 43"/>
          <p:cNvSpPr txBox="1"/>
          <p:nvPr/>
        </p:nvSpPr>
        <p:spPr>
          <a:xfrm>
            <a:off x="5830308" y="2638584"/>
            <a:ext cx="1082348"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本気で検証</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改修を要求</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5" name="ストライプ矢印 44"/>
          <p:cNvSpPr/>
          <p:nvPr/>
        </p:nvSpPr>
        <p:spPr>
          <a:xfrm>
            <a:off x="5931400" y="3134242"/>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ストライプ矢印 45"/>
          <p:cNvSpPr/>
          <p:nvPr/>
        </p:nvSpPr>
        <p:spPr>
          <a:xfrm>
            <a:off x="6242008" y="3440078"/>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ストライプ矢印 46"/>
          <p:cNvSpPr/>
          <p:nvPr/>
        </p:nvSpPr>
        <p:spPr>
          <a:xfrm>
            <a:off x="6552616" y="372574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637244" y="2206399"/>
            <a:ext cx="1441420"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真面目に考える</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よく分からない</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0" name="爆発 2 49"/>
          <p:cNvSpPr/>
          <p:nvPr/>
        </p:nvSpPr>
        <p:spPr>
          <a:xfrm>
            <a:off x="6809321" y="2768202"/>
            <a:ext cx="1570946" cy="1542552"/>
          </a:xfrm>
          <a:prstGeom prst="irregularSeal2">
            <a:avLst/>
          </a:prstGeom>
          <a:solidFill>
            <a:srgbClr val="FF0000"/>
          </a:solidFill>
          <a:ln>
            <a:noFill/>
          </a:ln>
          <a:effectLst>
            <a:outerShdw blurRad="50800" dist="38100" dir="2700000" algn="tl" rotWithShape="0">
              <a:schemeClr val="accent6">
                <a:lumMod val="5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7065266" y="3340284"/>
            <a:ext cx="902811" cy="523220"/>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納期遅延</a:t>
            </a:r>
            <a:endParaRPr kumimoji="1" lang="en-US" altLang="ja-JP" sz="1400" dirty="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品質問題</a:t>
            </a:r>
            <a:endParaRPr kumimoji="1" lang="ja-JP" altLang="en-US" sz="1400" dirty="0">
              <a:solidFill>
                <a:schemeClr val="bg1"/>
              </a:solidFill>
              <a:latin typeface="Meiryo" charset="-128"/>
              <a:ea typeface="Meiryo" charset="-128"/>
              <a:cs typeface="Meiryo" charset="-128"/>
            </a:endParaRPr>
          </a:p>
        </p:txBody>
      </p:sp>
      <p:sp>
        <p:nvSpPr>
          <p:cNvPr id="53" name="テキスト ボックス 52"/>
          <p:cNvSpPr txBox="1"/>
          <p:nvPr/>
        </p:nvSpPr>
        <p:spPr>
          <a:xfrm>
            <a:off x="170380" y="1663102"/>
            <a:ext cx="800219" cy="276999"/>
          </a:xfrm>
          <a:prstGeom prst="rect">
            <a:avLst/>
          </a:prstGeom>
          <a:noFill/>
        </p:spPr>
        <p:txBody>
          <a:bodyPr wrap="none" rtlCol="0">
            <a:spAutoFit/>
          </a:bodyPr>
          <a:lstStyle/>
          <a:p>
            <a:r>
              <a:rPr kumimoji="1" lang="ja-JP" altLang="en-US" sz="120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sp>
        <p:nvSpPr>
          <p:cNvPr id="54" name="テキスト ボックス 53"/>
          <p:cNvSpPr txBox="1"/>
          <p:nvPr/>
        </p:nvSpPr>
        <p:spPr>
          <a:xfrm>
            <a:off x="7785816" y="5846703"/>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
        <p:nvSpPr>
          <p:cNvPr id="56" name="四角形吹き出し 55"/>
          <p:cNvSpPr/>
          <p:nvPr/>
        </p:nvSpPr>
        <p:spPr>
          <a:xfrm>
            <a:off x="6838747" y="987136"/>
            <a:ext cx="1193290" cy="650898"/>
          </a:xfrm>
          <a:prstGeom prst="wedgeRectCallout">
            <a:avLst>
              <a:gd name="adj1" fmla="val -109446"/>
              <a:gd name="adj2" fmla="val -2487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ユーザーは</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はじめて本気</a:t>
            </a:r>
            <a:endParaRPr kumimoji="1" lang="ja-JP" altLang="en-US" sz="1200" dirty="0">
              <a:solidFill>
                <a:srgbClr val="FFFFFF"/>
              </a:solidFill>
              <a:latin typeface="Meiryo" charset="-128"/>
              <a:ea typeface="Meiryo" charset="-128"/>
              <a:cs typeface="Meiryo" charset="-128"/>
            </a:endParaRPr>
          </a:p>
        </p:txBody>
      </p:sp>
      <p:grpSp>
        <p:nvGrpSpPr>
          <p:cNvPr id="57" name="図形グループ 56"/>
          <p:cNvGrpSpPr/>
          <p:nvPr/>
        </p:nvGrpSpPr>
        <p:grpSpPr>
          <a:xfrm>
            <a:off x="279574" y="941297"/>
            <a:ext cx="231924" cy="471366"/>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0" name="テキスト ボックス 59"/>
          <p:cNvSpPr txBox="1"/>
          <p:nvPr/>
        </p:nvSpPr>
        <p:spPr>
          <a:xfrm>
            <a:off x="522803" y="951516"/>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52" name="四角形吹き出し 51"/>
          <p:cNvSpPr/>
          <p:nvPr/>
        </p:nvSpPr>
        <p:spPr>
          <a:xfrm>
            <a:off x="7118273" y="2029177"/>
            <a:ext cx="875858" cy="484522"/>
          </a:xfrm>
          <a:prstGeom prst="wedgeRectCallout">
            <a:avLst>
              <a:gd name="adj1" fmla="val -154450"/>
              <a:gd name="adj2" fmla="val 73245"/>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マジ</a:t>
            </a:r>
            <a:endParaRPr kumimoji="1"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95913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フローチャート: 論理積ゲート 15"/>
          <p:cNvSpPr/>
          <p:nvPr/>
        </p:nvSpPr>
        <p:spPr>
          <a:xfrm rot="16200000">
            <a:off x="678312" y="4575905"/>
            <a:ext cx="785970" cy="1224133"/>
          </a:xfrm>
          <a:prstGeom prst="flowChartDelay">
            <a:avLst/>
          </a:prstGeom>
          <a:solidFill>
            <a:schemeClr val="accent1">
              <a:lumMod val="20000"/>
              <a:lumOff val="80000"/>
            </a:schemeClr>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アジャイル開発の進め方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135</a:t>
            </a:fld>
            <a:endParaRPr kumimoji="1" lang="ja-JP" altLang="en-US"/>
          </a:p>
        </p:txBody>
      </p:sp>
      <p:pic>
        <p:nvPicPr>
          <p:cNvPr id="7" name="図 6"/>
          <p:cNvPicPr>
            <a:picLocks noChangeAspect="1"/>
          </p:cNvPicPr>
          <p:nvPr/>
        </p:nvPicPr>
        <p:blipFill>
          <a:blip r:embed="rId2"/>
          <a:stretch>
            <a:fillRect/>
          </a:stretch>
        </p:blipFill>
        <p:spPr>
          <a:xfrm>
            <a:off x="2115412" y="2490731"/>
            <a:ext cx="6372200" cy="3674573"/>
          </a:xfrm>
          <a:prstGeom prst="rect">
            <a:avLst/>
          </a:prstGeom>
        </p:spPr>
      </p:pic>
      <p:sp>
        <p:nvSpPr>
          <p:cNvPr id="9" name="円柱 8"/>
          <p:cNvSpPr/>
          <p:nvPr/>
        </p:nvSpPr>
        <p:spPr>
          <a:xfrm rot="5400000">
            <a:off x="5196000" y="2189636"/>
            <a:ext cx="211021" cy="6372200"/>
          </a:xfrm>
          <a:prstGeom prst="can">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750319" y="4906060"/>
            <a:ext cx="641952" cy="648072"/>
          </a:xfrm>
          <a:prstGeom prst="flowChartDelay">
            <a:avLst/>
          </a:prstGeom>
          <a:solidFill>
            <a:schemeClr val="accent5">
              <a:lumMod val="20000"/>
              <a:lumOff val="8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柱 13"/>
          <p:cNvSpPr/>
          <p:nvPr/>
        </p:nvSpPr>
        <p:spPr>
          <a:xfrm rot="5400000">
            <a:off x="4989594" y="2037603"/>
            <a:ext cx="641955" cy="6385183"/>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963283" y="5259980"/>
            <a:ext cx="216024" cy="216024"/>
          </a:xfrm>
          <a:prstGeom prst="flowChartDelay">
            <a:avLst/>
          </a:prstGeom>
          <a:solidFill>
            <a:schemeClr val="accent5">
              <a:lumMod val="40000"/>
              <a:lumOff val="6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柱 16"/>
          <p:cNvSpPr/>
          <p:nvPr/>
        </p:nvSpPr>
        <p:spPr>
          <a:xfrm rot="5400000">
            <a:off x="4870288" y="1952993"/>
            <a:ext cx="839793" cy="642595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2">
            <a:alphaModFix amt="70000"/>
          </a:blip>
          <a:stretch>
            <a:fillRect/>
          </a:stretch>
        </p:blipFill>
        <p:spPr>
          <a:xfrm>
            <a:off x="2123728" y="2490730"/>
            <a:ext cx="6372200" cy="3674573"/>
          </a:xfrm>
          <a:prstGeom prst="rect">
            <a:avLst/>
          </a:prstGeom>
        </p:spPr>
      </p:pic>
      <p:sp>
        <p:nvSpPr>
          <p:cNvPr id="18" name="テキスト ボックス 17"/>
          <p:cNvSpPr txBox="1"/>
          <p:nvPr/>
        </p:nvSpPr>
        <p:spPr>
          <a:xfrm>
            <a:off x="457200" y="1294038"/>
            <a:ext cx="6768752" cy="369332"/>
          </a:xfrm>
          <a:prstGeom prst="rect">
            <a:avLst/>
          </a:prstGeom>
          <a:noFill/>
        </p:spPr>
        <p:txBody>
          <a:bodyPr wrap="square" rtlCol="0">
            <a:spAutoFit/>
          </a:bodyPr>
          <a:lstStyle/>
          <a:p>
            <a:r>
              <a:rPr kumimoji="1" lang="en-US" altLang="ja-JP">
                <a:solidFill>
                  <a:srgbClr val="AB7A79"/>
                </a:solidFill>
                <a:latin typeface="Meiryo" charset="-128"/>
                <a:ea typeface="Meiryo" charset="-128"/>
                <a:cs typeface="Meiryo" charset="-128"/>
              </a:rPr>
              <a:t>1.</a:t>
            </a:r>
            <a:r>
              <a:rPr kumimoji="1" lang="ja-JP" altLang="en-US" dirty="0">
                <a:solidFill>
                  <a:srgbClr val="AB7A79"/>
                </a:solidFill>
                <a:latin typeface="Meiryo" charset="-128"/>
                <a:ea typeface="Meiryo" charset="-128"/>
                <a:cs typeface="Meiryo" charset="-128"/>
              </a:rPr>
              <a:t>まずは人が通れるほどのトンネルを貫通させる。</a:t>
            </a:r>
          </a:p>
        </p:txBody>
      </p:sp>
      <p:sp>
        <p:nvSpPr>
          <p:cNvPr id="19" name="テキスト ボックス 18"/>
          <p:cNvSpPr txBox="1"/>
          <p:nvPr/>
        </p:nvSpPr>
        <p:spPr>
          <a:xfrm>
            <a:off x="457200" y="1673056"/>
            <a:ext cx="6768752" cy="369332"/>
          </a:xfrm>
          <a:prstGeom prst="rect">
            <a:avLst/>
          </a:prstGeom>
          <a:noFill/>
        </p:spPr>
        <p:txBody>
          <a:bodyPr wrap="square" rtlCol="0">
            <a:spAutoFit/>
          </a:bodyPr>
          <a:lstStyle/>
          <a:p>
            <a:r>
              <a:rPr kumimoji="1" lang="en-US" altLang="ja-JP" dirty="0">
                <a:solidFill>
                  <a:schemeClr val="accent6">
                    <a:lumMod val="50000"/>
                  </a:schemeClr>
                </a:solidFill>
                <a:latin typeface="Meiryo" charset="-128"/>
                <a:ea typeface="Meiryo" charset="-128"/>
                <a:cs typeface="Meiryo" charset="-128"/>
              </a:rPr>
              <a:t>2.</a:t>
            </a:r>
            <a:r>
              <a:rPr kumimoji="1" lang="ja-JP" altLang="en-US" dirty="0">
                <a:solidFill>
                  <a:schemeClr val="accent6">
                    <a:lumMod val="50000"/>
                  </a:schemeClr>
                </a:solidFill>
                <a:latin typeface="Meiryo" charset="-128"/>
                <a:ea typeface="Meiryo" charset="-128"/>
                <a:cs typeface="Meiryo" charset="-128"/>
              </a:rPr>
              <a:t>大きな工事機械が入れるように拡げてゆく。</a:t>
            </a:r>
          </a:p>
        </p:txBody>
      </p:sp>
      <p:sp>
        <p:nvSpPr>
          <p:cNvPr id="20" name="テキスト ボックス 19"/>
          <p:cNvSpPr txBox="1"/>
          <p:nvPr/>
        </p:nvSpPr>
        <p:spPr>
          <a:xfrm>
            <a:off x="457200" y="2086703"/>
            <a:ext cx="6768752" cy="369332"/>
          </a:xfrm>
          <a:prstGeom prst="rect">
            <a:avLst/>
          </a:prstGeom>
          <a:noFill/>
        </p:spPr>
        <p:txBody>
          <a:bodyPr wrap="square" rtlCol="0">
            <a:spAutoFit/>
          </a:bodyPr>
          <a:lstStyle/>
          <a:p>
            <a:r>
              <a:rPr kumimoji="1" lang="en-US" altLang="ja-JP" dirty="0">
                <a:solidFill>
                  <a:srgbClr val="7030A0"/>
                </a:solidFill>
                <a:latin typeface="Meiryo" charset="-128"/>
                <a:ea typeface="Meiryo" charset="-128"/>
                <a:cs typeface="Meiryo" charset="-128"/>
              </a:rPr>
              <a:t>3.</a:t>
            </a:r>
            <a:r>
              <a:rPr kumimoji="1" lang="ja-JP" altLang="en-US" dirty="0">
                <a:solidFill>
                  <a:srgbClr val="7030A0"/>
                </a:solidFill>
                <a:latin typeface="Meiryo" charset="-128"/>
                <a:ea typeface="Meiryo" charset="-128"/>
                <a:cs typeface="Meiryo" charset="-128"/>
              </a:rPr>
              <a:t>二車線の道路に拡張し、設備を整備する。</a:t>
            </a:r>
          </a:p>
        </p:txBody>
      </p:sp>
    </p:spTree>
    <p:extLst>
      <p:ext uri="{BB962C8B-B14F-4D97-AF65-F5344CB8AC3E}">
        <p14:creationId xmlns:p14="http://schemas.microsoft.com/office/powerpoint/2010/main" val="293624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animBg="1"/>
      <p:bldP spid="15" grpId="0" animBg="1"/>
      <p:bldP spid="17" grpId="0" animBg="1"/>
      <p:bldP spid="18" grpId="0"/>
      <p:bldP spid="19" grpId="0"/>
      <p:bldP spid="20"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a:t>
            </a:r>
            <a:r>
              <a:rPr kumimoji="1" lang="ja-JP" altLang="en-US"/>
              <a:t>の基本構造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136</a:t>
            </a:fld>
            <a:endParaRPr kumimoji="1" lang="ja-JP" altLang="en-US"/>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756628" y="836712"/>
            <a:ext cx="1415772" cy="461665"/>
          </a:xfrm>
          <a:prstGeom prst="rect">
            <a:avLst/>
          </a:prstGeom>
          <a:noFill/>
        </p:spPr>
        <p:txBody>
          <a:bodyPr wrap="none" rtlCol="0">
            <a:spAutoFit/>
          </a:bodyPr>
          <a:lstStyle/>
          <a:p>
            <a:r>
              <a:rPr kumimoji="1" lang="ja-JP" altLang="en-US" sz="1200" dirty="0">
                <a:solidFill>
                  <a:srgbClr val="FF8000"/>
                </a:solidFill>
                <a:latin typeface="Meiryo" charset="-128"/>
                <a:ea typeface="Meiryo" charset="-128"/>
                <a:cs typeface="Meiryo" charset="-128"/>
              </a:rPr>
              <a:t>仕様書に記載した</a:t>
            </a:r>
            <a:endParaRPr kumimoji="1" lang="en-US" altLang="ja-JP" sz="1200" dirty="0">
              <a:solidFill>
                <a:srgbClr val="FF8000"/>
              </a:solidFill>
              <a:latin typeface="Meiryo" charset="-128"/>
              <a:ea typeface="Meiryo" charset="-128"/>
              <a:cs typeface="Meiryo" charset="-128"/>
            </a:endParaRPr>
          </a:p>
          <a:p>
            <a:r>
              <a:rPr kumimoji="1" lang="ja-JP" altLang="en-US" sz="1200" dirty="0">
                <a:solidFill>
                  <a:srgbClr val="FF8000"/>
                </a:solidFill>
                <a:latin typeface="Meiryo" charset="-128"/>
                <a:ea typeface="Meiryo" charset="-128"/>
                <a:cs typeface="Meiryo" charset="-128"/>
              </a:rPr>
              <a:t>全ての機能</a:t>
            </a:r>
            <a:endParaRPr kumimoji="1" lang="en-US" altLang="ja-JP" sz="12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47980" y="5443466"/>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5324" y="4828325"/>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16421" y="4393501"/>
            <a:ext cx="569387" cy="276999"/>
          </a:xfrm>
          <a:prstGeom prst="rect">
            <a:avLst/>
          </a:prstGeom>
          <a:noFill/>
        </p:spPr>
        <p:txBody>
          <a:bodyPr wrap="none" rtlCol="0">
            <a:spAutoFit/>
          </a:bodyPr>
          <a:lstStyle/>
          <a:p>
            <a:r>
              <a:rPr kumimoji="1" lang="en-US" altLang="ja-JP" sz="1200" b="1">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8397" y="5029086"/>
            <a:ext cx="280572" cy="280572"/>
          </a:xfrm>
          <a:prstGeom prst="rect">
            <a:avLst/>
          </a:prstGeom>
        </p:spPr>
      </p:pic>
      <p:pic>
        <p:nvPicPr>
          <p:cNvPr id="43" name="図 4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65056" y="4566714"/>
            <a:ext cx="2492990" cy="400110"/>
          </a:xfrm>
          <a:prstGeom prst="rect">
            <a:avLst/>
          </a:prstGeom>
          <a:noFill/>
        </p:spPr>
        <p:txBody>
          <a:bodyPr wrap="none" rtlCol="0">
            <a:spAutoFit/>
          </a:bodyPr>
          <a:lstStyle/>
          <a:p>
            <a:r>
              <a:rPr kumimoji="1" lang="ja-JP" altLang="en-US" sz="1000" dirty="0">
                <a:solidFill>
                  <a:srgbClr val="0432FF"/>
                </a:solidFill>
                <a:latin typeface="Meiryo" charset="-128"/>
                <a:ea typeface="Meiryo" charset="-128"/>
                <a:cs typeface="Meiryo" charset="-128"/>
              </a:rPr>
              <a:t>途中の成果からフィードバックを得て、</a:t>
            </a:r>
            <a:endParaRPr kumimoji="1" lang="en-US" altLang="ja-JP" sz="1000" dirty="0">
              <a:solidFill>
                <a:srgbClr val="0432FF"/>
              </a:solidFill>
              <a:latin typeface="Meiryo" charset="-128"/>
              <a:ea typeface="Meiryo" charset="-128"/>
              <a:cs typeface="Meiryo" charset="-128"/>
            </a:endParaRPr>
          </a:p>
          <a:p>
            <a:r>
              <a:rPr kumimoji="1" lang="ja-JP" altLang="en-US" sz="10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287723" y="5066057"/>
            <a:ext cx="2492990" cy="461665"/>
          </a:xfrm>
          <a:prstGeom prst="rect">
            <a:avLst/>
          </a:prstGeom>
          <a:noFill/>
        </p:spPr>
        <p:txBody>
          <a:bodyPr wrap="none" rtlCol="0">
            <a:spAutoFit/>
          </a:bodyPr>
          <a:lstStyle/>
          <a:p>
            <a:pPr algn="r"/>
            <a:r>
              <a:rPr kumimoji="1" lang="ja-JP" altLang="en-US" sz="1200" dirty="0">
                <a:solidFill>
                  <a:srgbClr val="0432FF"/>
                </a:solidFill>
                <a:latin typeface="Meiryo" charset="-128"/>
                <a:ea typeface="Meiryo" charset="-128"/>
                <a:cs typeface="Meiryo" charset="-128"/>
              </a:rPr>
              <a:t>目標としていたビジネスの成果が</a:t>
            </a:r>
            <a:endParaRPr kumimoji="1" lang="en-US" altLang="ja-JP" sz="1200" dirty="0">
              <a:solidFill>
                <a:srgbClr val="0432FF"/>
              </a:solidFill>
              <a:latin typeface="Meiryo" charset="-128"/>
              <a:ea typeface="Meiryo" charset="-128"/>
              <a:cs typeface="Meiryo" charset="-128"/>
            </a:endParaRPr>
          </a:p>
          <a:p>
            <a:pPr algn="r"/>
            <a:r>
              <a:rPr kumimoji="1" lang="ja-JP" altLang="en-US" sz="12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65056" y="1444492"/>
            <a:ext cx="3892412" cy="400110"/>
          </a:xfrm>
          <a:prstGeom prst="rect">
            <a:avLst/>
          </a:prstGeom>
          <a:noFill/>
        </p:spPr>
        <p:txBody>
          <a:bodyPr wrap="none" rtlCol="0">
            <a:spAutoFit/>
          </a:bodyPr>
          <a:lstStyle/>
          <a:p>
            <a:r>
              <a:rPr kumimoji="1" lang="ja-JP" altLang="en-US" sz="10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000" dirty="0">
                <a:solidFill>
                  <a:schemeClr val="accent6">
                    <a:lumMod val="75000"/>
                  </a:schemeClr>
                </a:solidFill>
                <a:latin typeface="Meiryo" charset="-128"/>
                <a:ea typeface="Meiryo" charset="-128"/>
                <a:cs typeface="Meiryo" charset="-128"/>
              </a:rPr>
              <a:t>100%</a:t>
            </a:r>
            <a:r>
              <a:rPr kumimoji="1" lang="ja-JP" altLang="en-US" sz="1000" dirty="0">
                <a:solidFill>
                  <a:schemeClr val="accent6">
                    <a:lumMod val="75000"/>
                  </a:schemeClr>
                </a:solidFill>
                <a:latin typeface="Meiryo" charset="-128"/>
                <a:ea typeface="Meiryo" charset="-128"/>
                <a:cs typeface="Meiryo" charset="-128"/>
              </a:rPr>
              <a:t>完了したら、</a:t>
            </a:r>
            <a:endParaRPr kumimoji="1" lang="en-US" altLang="ja-JP" sz="1000" dirty="0">
              <a:solidFill>
                <a:schemeClr val="accent6">
                  <a:lumMod val="75000"/>
                </a:schemeClr>
              </a:solidFill>
              <a:latin typeface="Meiryo" charset="-128"/>
              <a:ea typeface="Meiryo" charset="-128"/>
              <a:cs typeface="Meiryo" charset="-128"/>
            </a:endParaRPr>
          </a:p>
          <a:p>
            <a:r>
              <a:rPr kumimoji="1" lang="ja-JP" altLang="en-US" sz="10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14649"/>
            <a:ext cx="3570208" cy="307777"/>
          </a:xfrm>
          <a:prstGeom prst="rect">
            <a:avLst/>
          </a:prstGeom>
          <a:noFill/>
        </p:spPr>
        <p:txBody>
          <a:bodyPr wrap="none" rtlCol="0">
            <a:spAutoFit/>
          </a:bodyPr>
          <a:lstStyle/>
          <a:p>
            <a:r>
              <a:rPr kumimoji="1" lang="ja-JP" altLang="en-US" sz="1400" b="1" u="sng" dirty="0">
                <a:solidFill>
                  <a:schemeClr val="accent6">
                    <a:lumMod val="75000"/>
                  </a:schemeClr>
                </a:solidFill>
                <a:latin typeface="Meiryo" charset="-128"/>
                <a:ea typeface="Meiryo" charset="-128"/>
                <a:cs typeface="Meiryo" charset="-128"/>
              </a:rPr>
              <a:t>仕事の</a:t>
            </a:r>
            <a:r>
              <a:rPr lang="ja-JP" altLang="en-US" sz="1400" b="1" u="sng" dirty="0">
                <a:solidFill>
                  <a:schemeClr val="accent6">
                    <a:lumMod val="75000"/>
                  </a:schemeClr>
                </a:solidFill>
                <a:latin typeface="Meiryo" charset="-128"/>
                <a:ea typeface="Meiryo" charset="-128"/>
                <a:cs typeface="Meiryo" charset="-128"/>
              </a:rPr>
              <a:t>仕組み</a:t>
            </a:r>
            <a:r>
              <a:rPr kumimoji="1" lang="ja-JP" altLang="en-US" sz="1400" b="1" u="sng" dirty="0">
                <a:solidFill>
                  <a:schemeClr val="accent6">
                    <a:lumMod val="75000"/>
                  </a:schemeClr>
                </a:solidFill>
                <a:latin typeface="Meiryo" charset="-128"/>
                <a:ea typeface="Meiryo" charset="-128"/>
                <a:cs typeface="Meiryo" charset="-128"/>
              </a:rPr>
              <a:t>は確定できる</a:t>
            </a:r>
            <a:r>
              <a:rPr kumimoji="1" lang="ja-JP" altLang="en-US" sz="1200" dirty="0">
                <a:solidFill>
                  <a:schemeClr val="accent6">
                    <a:lumMod val="75000"/>
                  </a:schemeClr>
                </a:solidFill>
                <a:latin typeface="Meiryo" charset="-128"/>
                <a:ea typeface="Meiryo" charset="-128"/>
                <a:cs typeface="Meiryo" charset="-128"/>
              </a:rPr>
              <a:t>を前提にした開発</a:t>
            </a: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096139"/>
            <a:ext cx="3416320" cy="307777"/>
          </a:xfrm>
          <a:prstGeom prst="rect">
            <a:avLst/>
          </a:prstGeom>
          <a:noFill/>
        </p:spPr>
        <p:txBody>
          <a:bodyPr wrap="none" rtlCol="0">
            <a:spAutoFit/>
          </a:bodyPr>
          <a:lstStyle/>
          <a:p>
            <a:r>
              <a:rPr kumimoji="1" lang="ja-JP" altLang="en-US" sz="1400" b="1" u="sng" dirty="0">
                <a:solidFill>
                  <a:srgbClr val="0432FF"/>
                </a:solidFill>
                <a:latin typeface="Meiryo" charset="-128"/>
                <a:ea typeface="Meiryo" charset="-128"/>
                <a:cs typeface="Meiryo" charset="-128"/>
              </a:rPr>
              <a:t>仕事の仕組みは変化する</a:t>
            </a:r>
            <a:r>
              <a:rPr kumimoji="1" lang="ja-JP" altLang="en-US" sz="1400" u="sng" dirty="0">
                <a:solidFill>
                  <a:srgbClr val="0432FF"/>
                </a:solidFill>
                <a:latin typeface="Meiryo" charset="-128"/>
                <a:ea typeface="Meiryo" charset="-128"/>
                <a:cs typeface="Meiryo" charset="-128"/>
              </a:rPr>
              <a:t>を</a:t>
            </a:r>
            <a:r>
              <a:rPr kumimoji="1" lang="ja-JP" altLang="en-US" sz="1200" dirty="0">
                <a:solidFill>
                  <a:srgbClr val="0432FF"/>
                </a:solidFill>
                <a:latin typeface="Meiryo" charset="-128"/>
                <a:ea typeface="Meiryo" charset="-128"/>
                <a:cs typeface="Meiryo" charset="-128"/>
              </a:rPr>
              <a:t>前提にした開発</a:t>
            </a:r>
          </a:p>
        </p:txBody>
      </p:sp>
    </p:spTree>
    <p:extLst>
      <p:ext uri="{BB962C8B-B14F-4D97-AF65-F5344CB8AC3E}">
        <p14:creationId xmlns:p14="http://schemas.microsoft.com/office/powerpoint/2010/main" val="11699812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137</a:t>
            </a:fld>
            <a:endParaRPr kumimoji="1" lang="ja-JP" altLang="en-US"/>
          </a:p>
        </p:txBody>
      </p:sp>
      <p:cxnSp>
        <p:nvCxnSpPr>
          <p:cNvPr id="5" name="直線矢印コネクタ 4"/>
          <p:cNvCxnSpPr/>
          <p:nvPr/>
        </p:nvCxnSpPr>
        <p:spPr>
          <a:xfrm flipV="1">
            <a:off x="541896" y="2135200"/>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41896" y="6167648"/>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388748" y="1881470"/>
            <a:ext cx="800219"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リソース</a:t>
            </a:r>
          </a:p>
        </p:txBody>
      </p:sp>
      <p:grpSp>
        <p:nvGrpSpPr>
          <p:cNvPr id="49" name="図形グループ 48"/>
          <p:cNvGrpSpPr/>
          <p:nvPr/>
        </p:nvGrpSpPr>
        <p:grpSpPr>
          <a:xfrm>
            <a:off x="891592" y="5187805"/>
            <a:ext cx="1107996" cy="837217"/>
            <a:chOff x="5016242" y="867518"/>
            <a:chExt cx="1107996" cy="837217"/>
          </a:xfrm>
        </p:grpSpPr>
        <p:sp>
          <p:nvSpPr>
            <p:cNvPr id="52" name="テキスト ボックス 51"/>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55" name="図 54"/>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56" name="図形グループ 55"/>
            <p:cNvGrpSpPr/>
            <p:nvPr/>
          </p:nvGrpSpPr>
          <p:grpSpPr>
            <a:xfrm>
              <a:off x="5314617" y="1139393"/>
              <a:ext cx="245560" cy="565342"/>
              <a:chOff x="1571691" y="4125162"/>
              <a:chExt cx="969966" cy="2007867"/>
            </a:xfrm>
          </p:grpSpPr>
          <p:sp>
            <p:nvSpPr>
              <p:cNvPr id="57" name="円/楕円 56"/>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論理積ゲート 57"/>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02" name="図形グループ 101"/>
          <p:cNvGrpSpPr/>
          <p:nvPr/>
        </p:nvGrpSpPr>
        <p:grpSpPr>
          <a:xfrm>
            <a:off x="1864521" y="4153039"/>
            <a:ext cx="1107996" cy="837217"/>
            <a:chOff x="5016242" y="867518"/>
            <a:chExt cx="1107996" cy="837217"/>
          </a:xfrm>
        </p:grpSpPr>
        <p:sp>
          <p:nvSpPr>
            <p:cNvPr id="103" name="テキスト ボックス 102"/>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04" name="図 10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105" name="図形グループ 104"/>
            <p:cNvGrpSpPr/>
            <p:nvPr/>
          </p:nvGrpSpPr>
          <p:grpSpPr>
            <a:xfrm>
              <a:off x="5314617" y="1139393"/>
              <a:ext cx="245560" cy="565342"/>
              <a:chOff x="1571691" y="4125162"/>
              <a:chExt cx="969966" cy="2007867"/>
            </a:xfrm>
          </p:grpSpPr>
          <p:sp>
            <p:nvSpPr>
              <p:cNvPr id="106" name="円/楕円 105"/>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38" name="図形グループ 137"/>
          <p:cNvGrpSpPr/>
          <p:nvPr/>
        </p:nvGrpSpPr>
        <p:grpSpPr>
          <a:xfrm>
            <a:off x="2843981" y="3092228"/>
            <a:ext cx="1107996" cy="837217"/>
            <a:chOff x="5016242" y="867518"/>
            <a:chExt cx="1107996" cy="837217"/>
          </a:xfrm>
        </p:grpSpPr>
        <p:sp>
          <p:nvSpPr>
            <p:cNvPr id="139" name="テキスト ボックス 13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40" name="図 139"/>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141" name="図形グループ 140"/>
            <p:cNvGrpSpPr/>
            <p:nvPr/>
          </p:nvGrpSpPr>
          <p:grpSpPr>
            <a:xfrm>
              <a:off x="5314617" y="1139393"/>
              <a:ext cx="245560" cy="565342"/>
              <a:chOff x="1571691" y="4125162"/>
              <a:chExt cx="969966" cy="2007867"/>
            </a:xfrm>
          </p:grpSpPr>
          <p:sp>
            <p:nvSpPr>
              <p:cNvPr id="142" name="円/楕円 14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8" name="図形グループ 167"/>
          <p:cNvGrpSpPr/>
          <p:nvPr/>
        </p:nvGrpSpPr>
        <p:grpSpPr>
          <a:xfrm>
            <a:off x="3816977" y="2064977"/>
            <a:ext cx="1107996" cy="837217"/>
            <a:chOff x="5016242" y="867518"/>
            <a:chExt cx="1107996" cy="837217"/>
          </a:xfrm>
        </p:grpSpPr>
        <p:sp>
          <p:nvSpPr>
            <p:cNvPr id="169" name="テキスト ボックス 16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70" name="図 169"/>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171" name="図形グループ 170"/>
            <p:cNvGrpSpPr/>
            <p:nvPr/>
          </p:nvGrpSpPr>
          <p:grpSpPr>
            <a:xfrm>
              <a:off x="5314617" y="1139393"/>
              <a:ext cx="245560" cy="565342"/>
              <a:chOff x="1571691" y="4125162"/>
              <a:chExt cx="969966" cy="2007867"/>
            </a:xfrm>
          </p:grpSpPr>
          <p:sp>
            <p:nvSpPr>
              <p:cNvPr id="172" name="円/楕円 17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10" name="図形グループ 209"/>
          <p:cNvGrpSpPr/>
          <p:nvPr/>
        </p:nvGrpSpPr>
        <p:grpSpPr>
          <a:xfrm>
            <a:off x="497942" y="1159665"/>
            <a:ext cx="231924" cy="471366"/>
            <a:chOff x="1946324" y="4125162"/>
            <a:chExt cx="969964" cy="2007872"/>
          </a:xfrm>
        </p:grpSpPr>
        <p:sp>
          <p:nvSpPr>
            <p:cNvPr id="211" name="円/楕円 2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フローチャート: 論理積ゲート 2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3" name="テキスト ボックス 212"/>
          <p:cNvSpPr txBox="1"/>
          <p:nvPr/>
        </p:nvSpPr>
        <p:spPr>
          <a:xfrm>
            <a:off x="741171" y="1169884"/>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7" name="ホームベース 6"/>
          <p:cNvSpPr/>
          <p:nvPr/>
        </p:nvSpPr>
        <p:spPr>
          <a:xfrm>
            <a:off x="745553" y="2162931"/>
            <a:ext cx="2145096" cy="1473207"/>
          </a:xfrm>
          <a:prstGeom prst="homePlate">
            <a:avLst>
              <a:gd name="adj" fmla="val 2619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動くソフトウェア</a:t>
            </a:r>
            <a:endParaRPr kumimoji="1" lang="en-US" altLang="ja-JP" sz="1600" b="1"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を作り続けるれば</a:t>
            </a:r>
            <a:endParaRPr kumimoji="1" lang="en-US" altLang="ja-JP" sz="12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ユーザーはずっと本気</a:t>
            </a:r>
          </a:p>
        </p:txBody>
      </p:sp>
      <p:sp>
        <p:nvSpPr>
          <p:cNvPr id="4" name="テキスト ボックス 3"/>
          <p:cNvSpPr txBox="1"/>
          <p:nvPr/>
        </p:nvSpPr>
        <p:spPr>
          <a:xfrm>
            <a:off x="885061" y="4996354"/>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198" name="テキスト ボックス 197"/>
          <p:cNvSpPr txBox="1"/>
          <p:nvPr/>
        </p:nvSpPr>
        <p:spPr>
          <a:xfrm>
            <a:off x="1862693" y="3985636"/>
            <a:ext cx="543739" cy="246221"/>
          </a:xfrm>
          <a:prstGeom prst="rect">
            <a:avLst/>
          </a:prstGeom>
          <a:noFill/>
        </p:spPr>
        <p:txBody>
          <a:bodyPr wrap="none" rtlCol="0">
            <a:spAutoFit/>
          </a:bodyPr>
          <a:lstStyle/>
          <a:p>
            <a:r>
              <a:rPr lang="ja-JP" altLang="en-US" sz="1000" dirty="0">
                <a:solidFill>
                  <a:srgbClr val="FF0000"/>
                </a:solidFill>
              </a:rPr>
              <a:t>マジ！</a:t>
            </a:r>
            <a:endParaRPr kumimoji="1" lang="ja-JP" altLang="en-US" sz="1000" dirty="0">
              <a:solidFill>
                <a:srgbClr val="FF0000"/>
              </a:solidFill>
            </a:endParaRPr>
          </a:p>
        </p:txBody>
      </p:sp>
      <p:sp>
        <p:nvSpPr>
          <p:cNvPr id="199" name="テキスト ボックス 198"/>
          <p:cNvSpPr txBox="1"/>
          <p:nvPr/>
        </p:nvSpPr>
        <p:spPr>
          <a:xfrm>
            <a:off x="2858164" y="2931971"/>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8" name="テキスト ボックス 7"/>
          <p:cNvSpPr txBox="1"/>
          <p:nvPr/>
        </p:nvSpPr>
        <p:spPr>
          <a:xfrm>
            <a:off x="8291518" y="2918595"/>
            <a:ext cx="184731" cy="369332"/>
          </a:xfrm>
          <a:prstGeom prst="rect">
            <a:avLst/>
          </a:prstGeom>
          <a:noFill/>
        </p:spPr>
        <p:txBody>
          <a:bodyPr wrap="none" rtlCol="0">
            <a:spAutoFit/>
          </a:bodyPr>
          <a:lstStyle/>
          <a:p>
            <a:endParaRPr kumimoji="1" lang="ja-JP" altLang="en-US" dirty="0"/>
          </a:p>
        </p:txBody>
      </p:sp>
      <p:sp>
        <p:nvSpPr>
          <p:cNvPr id="204" name="テキスト ボックス 203"/>
          <p:cNvSpPr txBox="1"/>
          <p:nvPr/>
        </p:nvSpPr>
        <p:spPr>
          <a:xfrm>
            <a:off x="3816910" y="1845653"/>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9" name="正方形/長方形 8"/>
          <p:cNvSpPr/>
          <p:nvPr/>
        </p:nvSpPr>
        <p:spPr>
          <a:xfrm>
            <a:off x="1999588" y="5017553"/>
            <a:ext cx="6004596" cy="1047518"/>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2964939" y="3983349"/>
            <a:ext cx="5033692" cy="1047518"/>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3943237" y="2935831"/>
            <a:ext cx="4055394" cy="1047518"/>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4901983" y="1908963"/>
            <a:ext cx="3096648" cy="1047518"/>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矢印 11"/>
          <p:cNvSpPr/>
          <p:nvPr/>
        </p:nvSpPr>
        <p:spPr>
          <a:xfrm>
            <a:off x="1744443" y="5445933"/>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左矢印 231"/>
          <p:cNvSpPr/>
          <p:nvPr/>
        </p:nvSpPr>
        <p:spPr>
          <a:xfrm>
            <a:off x="2753630" y="4434902"/>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左矢印 232"/>
          <p:cNvSpPr/>
          <p:nvPr/>
        </p:nvSpPr>
        <p:spPr>
          <a:xfrm>
            <a:off x="3702201" y="3306840"/>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左矢印 233"/>
          <p:cNvSpPr/>
          <p:nvPr/>
        </p:nvSpPr>
        <p:spPr>
          <a:xfrm>
            <a:off x="4711388" y="2295809"/>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p:nvPr/>
        </p:nvCxnSpPr>
        <p:spPr>
          <a:xfrm flipH="1">
            <a:off x="2753630" y="5042913"/>
            <a:ext cx="5898" cy="982110"/>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2370321" y="5213850"/>
            <a:ext cx="400110" cy="630942"/>
          </a:xfrm>
          <a:prstGeom prst="rect">
            <a:avLst/>
          </a:prstGeom>
          <a:noFill/>
        </p:spPr>
        <p:txBody>
          <a:bodyPr vert="eaVert" wrap="none" rtlCol="0">
            <a:spAutoFit/>
          </a:bodyPr>
          <a:lstStyle/>
          <a:p>
            <a:r>
              <a:rPr kumimoji="1" lang="ja-JP" altLang="en-US" sz="1400">
                <a:solidFill>
                  <a:schemeClr val="bg1"/>
                </a:solidFill>
                <a:latin typeface="Meiryo" charset="-128"/>
                <a:ea typeface="Meiryo" charset="-128"/>
                <a:cs typeface="Meiryo" charset="-128"/>
              </a:rPr>
              <a:t>テスト</a:t>
            </a:r>
            <a:endParaRPr kumimoji="1" lang="ja-JP" altLang="en-US" sz="1400" dirty="0">
              <a:solidFill>
                <a:schemeClr val="bg1"/>
              </a:solidFill>
              <a:latin typeface="Meiryo" charset="-128"/>
              <a:ea typeface="Meiryo" charset="-128"/>
              <a:cs typeface="Meiryo" charset="-128"/>
            </a:endParaRPr>
          </a:p>
        </p:txBody>
      </p:sp>
      <p:cxnSp>
        <p:nvCxnSpPr>
          <p:cNvPr id="235" name="直線矢印コネクタ 234"/>
          <p:cNvCxnSpPr/>
          <p:nvPr/>
        </p:nvCxnSpPr>
        <p:spPr>
          <a:xfrm flipH="1">
            <a:off x="3696303" y="3970892"/>
            <a:ext cx="5898" cy="206813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p:nvPr/>
        </p:nvCxnSpPr>
        <p:spPr>
          <a:xfrm>
            <a:off x="4658121" y="2962735"/>
            <a:ext cx="11111" cy="3102336"/>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p:nvPr/>
        </p:nvCxnSpPr>
        <p:spPr>
          <a:xfrm flipH="1">
            <a:off x="5625152" y="1928531"/>
            <a:ext cx="13713" cy="409649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8" name="テキスト ボックス 237"/>
          <p:cNvSpPr txBox="1"/>
          <p:nvPr/>
        </p:nvSpPr>
        <p:spPr>
          <a:xfrm>
            <a:off x="7990536" y="6037775"/>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Tree>
    <p:extLst>
      <p:ext uri="{BB962C8B-B14F-4D97-AF65-F5344CB8AC3E}">
        <p14:creationId xmlns:p14="http://schemas.microsoft.com/office/powerpoint/2010/main" val="36161615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正方形/長方形 105"/>
          <p:cNvSpPr/>
          <p:nvPr/>
        </p:nvSpPr>
        <p:spPr>
          <a:xfrm>
            <a:off x="4651375" y="984250"/>
            <a:ext cx="4083050" cy="54421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アジャイル開発</a:t>
            </a:r>
            <a:endParaRPr lang="en-US" altLang="ja-JP" sz="2400" dirty="0">
              <a:solidFill>
                <a:schemeClr val="bg1"/>
              </a:solidFill>
            </a:endParaRPr>
          </a:p>
        </p:txBody>
      </p:sp>
      <p:sp>
        <p:nvSpPr>
          <p:cNvPr id="34" name="正方形/長方形 33"/>
          <p:cNvSpPr/>
          <p:nvPr/>
        </p:nvSpPr>
        <p:spPr>
          <a:xfrm>
            <a:off x="400050" y="984250"/>
            <a:ext cx="4083050" cy="544215"/>
          </a:xfrm>
          <a:prstGeom prst="rect">
            <a:avLst/>
          </a:prstGeom>
          <a:solidFill>
            <a:srgbClr val="948A5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ウォーターフォール開発</a:t>
            </a:r>
            <a:endParaRPr lang="en-US" altLang="ja-JP" sz="2400" dirty="0">
              <a:solidFill>
                <a:schemeClr val="bg1"/>
              </a:solidFill>
            </a:endParaRPr>
          </a:p>
        </p:txBody>
      </p:sp>
      <p:sp>
        <p:nvSpPr>
          <p:cNvPr id="104" name="角丸四角形 103"/>
          <p:cNvSpPr/>
          <p:nvPr/>
        </p:nvSpPr>
        <p:spPr bwMode="auto">
          <a:xfrm>
            <a:off x="400050" y="1657350"/>
            <a:ext cx="4083050" cy="45212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0" name="角丸四角形 59"/>
          <p:cNvSpPr/>
          <p:nvPr/>
        </p:nvSpPr>
        <p:spPr bwMode="auto">
          <a:xfrm>
            <a:off x="5865535" y="28067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1" name="角丸四角形 60"/>
          <p:cNvSpPr/>
          <p:nvPr/>
        </p:nvSpPr>
        <p:spPr bwMode="auto">
          <a:xfrm>
            <a:off x="5090835" y="16573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9" name="角丸四角形 58"/>
          <p:cNvSpPr/>
          <p:nvPr/>
        </p:nvSpPr>
        <p:spPr bwMode="auto">
          <a:xfrm>
            <a:off x="7414935" y="51117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86" name="角丸四角形 85"/>
          <p:cNvSpPr/>
          <p:nvPr/>
        </p:nvSpPr>
        <p:spPr bwMode="auto">
          <a:xfrm>
            <a:off x="6640235" y="39624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7" name="角丸四角形吹き出し 56"/>
          <p:cNvSpPr/>
          <p:nvPr/>
        </p:nvSpPr>
        <p:spPr bwMode="auto">
          <a:xfrm>
            <a:off x="495300" y="5105400"/>
            <a:ext cx="2061885" cy="990600"/>
          </a:xfrm>
          <a:prstGeom prst="wedgeRoundRectCallout">
            <a:avLst>
              <a:gd name="adj1" fmla="val 20278"/>
              <a:gd name="adj2" fmla="val -75717"/>
              <a:gd name="adj3" fmla="val 16667"/>
            </a:avLst>
          </a:prstGeom>
          <a:solidFill>
            <a:schemeClr val="bg2">
              <a:lumMod val="5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a:solidFill>
                  <a:srgbClr val="FFFFFF"/>
                </a:solidFill>
                <a:effectLst/>
              </a:rPr>
              <a:t>最初に要件をあらかじめ</a:t>
            </a:r>
            <a:endParaRPr lang="en-US" altLang="ja-JP" sz="1200" dirty="0">
              <a:solidFill>
                <a:srgbClr val="FFFFFF"/>
              </a:solidFill>
              <a:effectLst/>
            </a:endParaRPr>
          </a:p>
          <a:p>
            <a:pPr algn="ctr">
              <a:spcBef>
                <a:spcPct val="20000"/>
              </a:spcBef>
            </a:pPr>
            <a:r>
              <a:rPr lang="ja-JP" altLang="en-US" sz="1200" dirty="0">
                <a:solidFill>
                  <a:srgbClr val="FFFFFF"/>
                </a:solidFill>
                <a:effectLst/>
              </a:rPr>
              <a:t>全て決めてから開発</a:t>
            </a:r>
            <a:endParaRPr kumimoji="0" lang="ja-JP" altLang="en-US" sz="1200" b="0" i="0" u="none" strike="noStrike" cap="none" normalizeH="0" baseline="0" dirty="0">
              <a:ln>
                <a:noFill/>
              </a:ln>
              <a:solidFill>
                <a:srgbClr val="FFFFFF"/>
              </a:solidFill>
              <a:effectLst/>
              <a:latin typeface="Arial" charset="0"/>
              <a:ea typeface="HG丸ｺﾞｼｯｸM-PRO" pitchFamily="50" charset="-128"/>
            </a:endParaRPr>
          </a:p>
        </p:txBody>
      </p:sp>
      <p:sp>
        <p:nvSpPr>
          <p:cNvPr id="2" name="角丸四角形 1"/>
          <p:cNvSpPr/>
          <p:nvPr/>
        </p:nvSpPr>
        <p:spPr bwMode="auto">
          <a:xfrm>
            <a:off x="495300" y="1752600"/>
            <a:ext cx="914400" cy="9144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要件</a:t>
            </a:r>
          </a:p>
        </p:txBody>
      </p:sp>
      <p:sp>
        <p:nvSpPr>
          <p:cNvPr id="3" name="角丸四角形 2"/>
          <p:cNvSpPr/>
          <p:nvPr/>
        </p:nvSpPr>
        <p:spPr bwMode="auto">
          <a:xfrm>
            <a:off x="1327150" y="2895600"/>
            <a:ext cx="914400" cy="9144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設計</a:t>
            </a:r>
            <a:endParaRPr kumimoji="0" lang="en-US" altLang="ja-JP" sz="1000" b="0" i="0" u="none" strike="noStrike" cap="none" normalizeH="0" baseline="0" dirty="0">
              <a:ln>
                <a:noFill/>
              </a:ln>
              <a:solidFill>
                <a:schemeClr val="bg1"/>
              </a:solidFill>
              <a:effectLst/>
            </a:endParaRPr>
          </a:p>
        </p:txBody>
      </p:sp>
      <p:sp>
        <p:nvSpPr>
          <p:cNvPr id="4" name="角丸四角形 3"/>
          <p:cNvSpPr/>
          <p:nvPr/>
        </p:nvSpPr>
        <p:spPr bwMode="auto">
          <a:xfrm>
            <a:off x="2159000" y="4038600"/>
            <a:ext cx="914400" cy="9144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rPr>
              <a:t>コーディング</a:t>
            </a:r>
            <a:endParaRPr kumimoji="0" lang="en-US" altLang="ja-JP" sz="800" b="0" i="0" u="none" strike="noStrike" cap="none" normalizeH="0" baseline="0" dirty="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単体テスト</a:t>
            </a:r>
            <a:endParaRPr kumimoji="0" lang="ja-JP" altLang="en-US" sz="1000" b="0" i="0" u="none" strike="noStrike" cap="none" normalizeH="0" baseline="0" dirty="0">
              <a:ln>
                <a:noFill/>
              </a:ln>
              <a:solidFill>
                <a:schemeClr val="bg1"/>
              </a:solidFill>
              <a:effectLst/>
            </a:endParaRPr>
          </a:p>
        </p:txBody>
      </p:sp>
      <p:sp>
        <p:nvSpPr>
          <p:cNvPr id="5" name="角丸四角形 4"/>
          <p:cNvSpPr/>
          <p:nvPr/>
        </p:nvSpPr>
        <p:spPr bwMode="auto">
          <a:xfrm>
            <a:off x="2990850" y="5181600"/>
            <a:ext cx="914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結合テスト</a:t>
            </a:r>
          </a:p>
        </p:txBody>
      </p:sp>
      <p:cxnSp>
        <p:nvCxnSpPr>
          <p:cNvPr id="23" name="カギ線コネクタ 22"/>
          <p:cNvCxnSpPr>
            <a:stCxn id="2" idx="3"/>
            <a:endCxn id="3" idx="0"/>
          </p:cNvCxnSpPr>
          <p:nvPr/>
        </p:nvCxnSpPr>
        <p:spPr bwMode="auto">
          <a:xfrm>
            <a:off x="1409700" y="2209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4" name="カギ線コネクタ 23"/>
          <p:cNvCxnSpPr>
            <a:stCxn id="3" idx="3"/>
            <a:endCxn id="4" idx="0"/>
          </p:cNvCxnSpPr>
          <p:nvPr/>
        </p:nvCxnSpPr>
        <p:spPr bwMode="auto">
          <a:xfrm>
            <a:off x="2241550" y="3352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 name="カギ線コネクタ 24"/>
          <p:cNvCxnSpPr>
            <a:stCxn id="4" idx="3"/>
            <a:endCxn id="5" idx="0"/>
          </p:cNvCxnSpPr>
          <p:nvPr/>
        </p:nvCxnSpPr>
        <p:spPr bwMode="auto">
          <a:xfrm>
            <a:off x="3073400" y="4495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0" name="カギ線コネクタ 29"/>
          <p:cNvCxnSpPr>
            <a:stCxn id="3" idx="1"/>
            <a:endCxn id="2" idx="2"/>
          </p:cNvCxnSpPr>
          <p:nvPr/>
        </p:nvCxnSpPr>
        <p:spPr bwMode="auto">
          <a:xfrm rot="10800000">
            <a:off x="952500" y="26670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1" name="カギ線コネクタ 30"/>
          <p:cNvCxnSpPr>
            <a:stCxn id="5" idx="1"/>
            <a:endCxn id="4" idx="2"/>
          </p:cNvCxnSpPr>
          <p:nvPr/>
        </p:nvCxnSpPr>
        <p:spPr bwMode="auto">
          <a:xfrm rot="10800000">
            <a:off x="2616200" y="4953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2" name="カギ線コネクタ 31"/>
          <p:cNvCxnSpPr>
            <a:stCxn id="4" idx="1"/>
            <a:endCxn id="3" idx="2"/>
          </p:cNvCxnSpPr>
          <p:nvPr/>
        </p:nvCxnSpPr>
        <p:spPr bwMode="auto">
          <a:xfrm rot="10800000">
            <a:off x="1784350" y="3810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7" name="右矢印 46"/>
          <p:cNvSpPr/>
          <p:nvPr/>
        </p:nvSpPr>
        <p:spPr bwMode="auto">
          <a:xfrm>
            <a:off x="4002365" y="57150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91" name="タイトル 90"/>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開発とアジャイル開発（３）</a:t>
            </a:r>
            <a:endParaRPr kumimoji="1" lang="ja-JP" altLang="en-US" dirty="0">
              <a:latin typeface="MS PGothic" charset="-128"/>
              <a:ea typeface="MS PGothic" charset="-128"/>
              <a:cs typeface="MS PGothic" charset="-128"/>
            </a:endParaRPr>
          </a:p>
        </p:txBody>
      </p:sp>
      <p:sp>
        <p:nvSpPr>
          <p:cNvPr id="92" name="テキスト ボックス 91"/>
          <p:cNvSpPr txBox="1"/>
          <p:nvPr/>
        </p:nvSpPr>
        <p:spPr>
          <a:xfrm>
            <a:off x="4002365" y="5505906"/>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6" name="角丸四角形 5"/>
          <p:cNvSpPr/>
          <p:nvPr/>
        </p:nvSpPr>
        <p:spPr bwMode="auto">
          <a:xfrm>
            <a:off x="5168900" y="1752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 name="角丸四角形 6"/>
          <p:cNvSpPr/>
          <p:nvPr/>
        </p:nvSpPr>
        <p:spPr bwMode="auto">
          <a:xfrm>
            <a:off x="5321300" y="1981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8" name="角丸四角形 7"/>
          <p:cNvSpPr/>
          <p:nvPr/>
        </p:nvSpPr>
        <p:spPr bwMode="auto">
          <a:xfrm>
            <a:off x="5473700" y="2209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 name="角丸四角形 8"/>
          <p:cNvSpPr/>
          <p:nvPr/>
        </p:nvSpPr>
        <p:spPr bwMode="auto">
          <a:xfrm>
            <a:off x="5626100" y="2438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48" name="右矢印 47"/>
          <p:cNvSpPr/>
          <p:nvPr/>
        </p:nvSpPr>
        <p:spPr bwMode="auto">
          <a:xfrm>
            <a:off x="6007100" y="2362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49" name="右矢印 48"/>
          <p:cNvSpPr/>
          <p:nvPr/>
        </p:nvSpPr>
        <p:spPr bwMode="auto">
          <a:xfrm>
            <a:off x="6858000" y="3505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0" name="右矢印 49"/>
          <p:cNvSpPr/>
          <p:nvPr/>
        </p:nvSpPr>
        <p:spPr bwMode="auto">
          <a:xfrm>
            <a:off x="7556500" y="4648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1" name="右矢印 50"/>
          <p:cNvSpPr/>
          <p:nvPr/>
        </p:nvSpPr>
        <p:spPr bwMode="auto">
          <a:xfrm>
            <a:off x="8353425" y="5778044"/>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8" name="角丸四角形吹き出し 57"/>
          <p:cNvSpPr/>
          <p:nvPr/>
        </p:nvSpPr>
        <p:spPr bwMode="auto">
          <a:xfrm>
            <a:off x="5092700" y="5181600"/>
            <a:ext cx="2061885" cy="990600"/>
          </a:xfrm>
          <a:prstGeom prst="wedgeRoundRectCallout">
            <a:avLst>
              <a:gd name="adj1" fmla="val -18134"/>
              <a:gd name="adj2" fmla="val -86828"/>
              <a:gd name="adj3" fmla="val 16667"/>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200" dirty="0">
                <a:solidFill>
                  <a:schemeClr val="bg1"/>
                </a:solidFill>
                <a:effectLst/>
              </a:rPr>
              <a:t>ビジネス上の重要度で要件の優先順位を決め、これに従って必要機能を順次開発</a:t>
            </a:r>
            <a:endParaRPr kumimoji="0" lang="ja-JP" altLang="en-US" sz="1200" b="0" i="0" u="none" strike="noStrike" cap="none" normalizeH="0" baseline="0" dirty="0">
              <a:ln>
                <a:noFill/>
              </a:ln>
              <a:solidFill>
                <a:schemeClr val="bg1"/>
              </a:solidFill>
              <a:effectLst/>
              <a:latin typeface="Arial" charset="0"/>
              <a:ea typeface="HG丸ｺﾞｼｯｸM-PRO" pitchFamily="50" charset="-128"/>
            </a:endParaRPr>
          </a:p>
        </p:txBody>
      </p:sp>
      <p:sp>
        <p:nvSpPr>
          <p:cNvPr id="87" name="テキスト ボックス 86"/>
          <p:cNvSpPr txBox="1"/>
          <p:nvPr/>
        </p:nvSpPr>
        <p:spPr>
          <a:xfrm>
            <a:off x="5930900" y="1676400"/>
            <a:ext cx="1634432" cy="276999"/>
          </a:xfrm>
          <a:prstGeom prst="rect">
            <a:avLst/>
          </a:prstGeom>
          <a:noFill/>
        </p:spPr>
        <p:txBody>
          <a:bodyPr wrap="none" rtlCol="0">
            <a:spAutoFit/>
          </a:bodyPr>
          <a:lstStyle/>
          <a:p>
            <a:r>
              <a:rPr kumimoji="1" lang="ja-JP" altLang="en-US" sz="1200" dirty="0">
                <a:solidFill>
                  <a:srgbClr val="0000FF"/>
                </a:solidFill>
                <a:effectLst/>
              </a:rPr>
              <a:t>反復</a:t>
            </a:r>
            <a:r>
              <a:rPr lang="ja-JP" altLang="en-US" sz="1200" dirty="0">
                <a:solidFill>
                  <a:srgbClr val="0000FF"/>
                </a:solidFill>
                <a:effectLst/>
              </a:rPr>
              <a:t>（イテレーション）</a:t>
            </a:r>
            <a:r>
              <a:rPr lang="en-US" altLang="ja-JP" sz="1200" dirty="0">
                <a:solidFill>
                  <a:srgbClr val="0000FF"/>
                </a:solidFill>
                <a:effectLst/>
              </a:rPr>
              <a:t>1</a:t>
            </a:r>
            <a:endParaRPr kumimoji="1" lang="ja-JP" altLang="en-US" sz="1200" dirty="0">
              <a:solidFill>
                <a:srgbClr val="0000FF"/>
              </a:solidFill>
              <a:effectLst/>
            </a:endParaRPr>
          </a:p>
        </p:txBody>
      </p:sp>
      <p:sp>
        <p:nvSpPr>
          <p:cNvPr id="88" name="テキスト ボックス 87"/>
          <p:cNvSpPr txBox="1"/>
          <p:nvPr/>
        </p:nvSpPr>
        <p:spPr>
          <a:xfrm>
            <a:off x="6705600" y="2819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2</a:t>
            </a:r>
            <a:endParaRPr kumimoji="1" lang="ja-JP" altLang="en-US" sz="1200" dirty="0">
              <a:solidFill>
                <a:srgbClr val="0000FF"/>
              </a:solidFill>
              <a:effectLst/>
            </a:endParaRPr>
          </a:p>
        </p:txBody>
      </p:sp>
      <p:sp>
        <p:nvSpPr>
          <p:cNvPr id="89" name="テキスト ボックス 88"/>
          <p:cNvSpPr txBox="1"/>
          <p:nvPr/>
        </p:nvSpPr>
        <p:spPr>
          <a:xfrm>
            <a:off x="7480300" y="3962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3</a:t>
            </a:r>
            <a:endParaRPr kumimoji="1" lang="ja-JP" altLang="en-US" sz="1200" dirty="0">
              <a:solidFill>
                <a:srgbClr val="0000FF"/>
              </a:solidFill>
              <a:effectLst/>
            </a:endParaRPr>
          </a:p>
        </p:txBody>
      </p:sp>
      <p:sp>
        <p:nvSpPr>
          <p:cNvPr id="90" name="テキスト ボックス 89"/>
          <p:cNvSpPr txBox="1"/>
          <p:nvPr/>
        </p:nvSpPr>
        <p:spPr>
          <a:xfrm>
            <a:off x="8255000" y="5105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4</a:t>
            </a:r>
            <a:endParaRPr kumimoji="1" lang="ja-JP" altLang="en-US" sz="1200" dirty="0">
              <a:solidFill>
                <a:srgbClr val="0000FF"/>
              </a:solidFill>
              <a:effectLst/>
            </a:endParaRPr>
          </a:p>
        </p:txBody>
      </p:sp>
      <p:sp>
        <p:nvSpPr>
          <p:cNvPr id="93" name="テキスト ボックス 92"/>
          <p:cNvSpPr txBox="1"/>
          <p:nvPr/>
        </p:nvSpPr>
        <p:spPr>
          <a:xfrm>
            <a:off x="6007100" y="2133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4" name="テキスト ボックス 93"/>
          <p:cNvSpPr txBox="1"/>
          <p:nvPr/>
        </p:nvSpPr>
        <p:spPr>
          <a:xfrm>
            <a:off x="6858000" y="3276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5" name="テキスト ボックス 94"/>
          <p:cNvSpPr txBox="1"/>
          <p:nvPr/>
        </p:nvSpPr>
        <p:spPr>
          <a:xfrm>
            <a:off x="7556500" y="4419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6" name="テキスト ボックス 95"/>
          <p:cNvSpPr txBox="1"/>
          <p:nvPr/>
        </p:nvSpPr>
        <p:spPr>
          <a:xfrm>
            <a:off x="8331200" y="5562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77" name="角丸四角形 76"/>
          <p:cNvSpPr/>
          <p:nvPr/>
        </p:nvSpPr>
        <p:spPr bwMode="auto">
          <a:xfrm>
            <a:off x="5943600" y="2895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8" name="角丸四角形 77"/>
          <p:cNvSpPr/>
          <p:nvPr/>
        </p:nvSpPr>
        <p:spPr bwMode="auto">
          <a:xfrm>
            <a:off x="6096000" y="3124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79" name="角丸四角形 78"/>
          <p:cNvSpPr/>
          <p:nvPr/>
        </p:nvSpPr>
        <p:spPr bwMode="auto">
          <a:xfrm>
            <a:off x="6248400" y="3352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80" name="角丸四角形 79"/>
          <p:cNvSpPr/>
          <p:nvPr/>
        </p:nvSpPr>
        <p:spPr bwMode="auto">
          <a:xfrm>
            <a:off x="6400800" y="3581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81" name="角丸四角形 80"/>
          <p:cNvSpPr/>
          <p:nvPr/>
        </p:nvSpPr>
        <p:spPr bwMode="auto">
          <a:xfrm>
            <a:off x="6697385" y="4010799"/>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82" name="角丸四角形 81"/>
          <p:cNvSpPr/>
          <p:nvPr/>
        </p:nvSpPr>
        <p:spPr bwMode="auto">
          <a:xfrm>
            <a:off x="6849785" y="4239399"/>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98" name="角丸四角形 97"/>
          <p:cNvSpPr/>
          <p:nvPr/>
        </p:nvSpPr>
        <p:spPr bwMode="auto">
          <a:xfrm>
            <a:off x="7002185" y="4467999"/>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9" name="角丸四角形 98"/>
          <p:cNvSpPr/>
          <p:nvPr/>
        </p:nvSpPr>
        <p:spPr bwMode="auto">
          <a:xfrm>
            <a:off x="7154585" y="4696599"/>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0" name="角丸四角形 99"/>
          <p:cNvSpPr/>
          <p:nvPr/>
        </p:nvSpPr>
        <p:spPr bwMode="auto">
          <a:xfrm>
            <a:off x="7493000" y="5181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101" name="角丸四角形 100"/>
          <p:cNvSpPr/>
          <p:nvPr/>
        </p:nvSpPr>
        <p:spPr bwMode="auto">
          <a:xfrm>
            <a:off x="7645400" y="5410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102" name="角丸四角形 101"/>
          <p:cNvSpPr/>
          <p:nvPr/>
        </p:nvSpPr>
        <p:spPr bwMode="auto">
          <a:xfrm>
            <a:off x="7797800" y="5638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103" name="角丸四角形 102"/>
          <p:cNvSpPr/>
          <p:nvPr/>
        </p:nvSpPr>
        <p:spPr bwMode="auto">
          <a:xfrm>
            <a:off x="7950200" y="5867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 name="テキスト ボックス 9"/>
          <p:cNvSpPr txBox="1"/>
          <p:nvPr/>
        </p:nvSpPr>
        <p:spPr>
          <a:xfrm>
            <a:off x="6917169" y="2133832"/>
            <a:ext cx="1825564" cy="553998"/>
          </a:xfrm>
          <a:prstGeom prst="rect">
            <a:avLst/>
          </a:prstGeom>
          <a:noFill/>
        </p:spPr>
        <p:txBody>
          <a:bodyPr wrap="none" rtlCol="0">
            <a:spAutoFit/>
          </a:bodyPr>
          <a:lstStyle/>
          <a:p>
            <a:pPr algn="ctr"/>
            <a:r>
              <a:rPr kumimoji="1" lang="en-US" altLang="ja-JP" sz="1200" b="1" u="sng" dirty="0">
                <a:solidFill>
                  <a:srgbClr val="FF8000"/>
                </a:solidFill>
                <a:latin typeface="Meiryo" charset="-128"/>
                <a:ea typeface="Meiryo" charset="-128"/>
                <a:cs typeface="Meiryo" charset="-128"/>
              </a:rPr>
              <a:t>C</a:t>
            </a:r>
            <a:r>
              <a:rPr kumimoji="1" lang="en-US" altLang="ja-JP" sz="1200" dirty="0">
                <a:solidFill>
                  <a:srgbClr val="FF8000"/>
                </a:solidFill>
                <a:latin typeface="Meiryo" charset="-128"/>
                <a:ea typeface="Meiryo" charset="-128"/>
                <a:cs typeface="Meiryo" charset="-128"/>
              </a:rPr>
              <a:t>ontinues </a:t>
            </a:r>
            <a:r>
              <a:rPr kumimoji="1" lang="en-US" altLang="ja-JP" sz="1200" b="1" u="sng" dirty="0">
                <a:solidFill>
                  <a:srgbClr val="FF8000"/>
                </a:solidFill>
                <a:latin typeface="Meiryo" charset="-128"/>
                <a:ea typeface="Meiryo" charset="-128"/>
                <a:cs typeface="Meiryo" charset="-128"/>
              </a:rPr>
              <a:t>I</a:t>
            </a:r>
            <a:r>
              <a:rPr kumimoji="1" lang="en-US" altLang="ja-JP" sz="1200" dirty="0">
                <a:solidFill>
                  <a:srgbClr val="FF8000"/>
                </a:solidFill>
                <a:latin typeface="Meiryo" charset="-128"/>
                <a:ea typeface="Meiryo" charset="-128"/>
                <a:cs typeface="Meiryo" charset="-128"/>
              </a:rPr>
              <a:t>ntegration</a:t>
            </a:r>
          </a:p>
          <a:p>
            <a:pPr algn="ctr"/>
            <a:r>
              <a:rPr lang="ja-JP" altLang="en-US" b="1" dirty="0">
                <a:solidFill>
                  <a:srgbClr val="FF6666"/>
                </a:solidFill>
                <a:latin typeface="Meiryo" charset="-128"/>
                <a:ea typeface="Meiryo" charset="-128"/>
                <a:cs typeface="Meiryo" charset="-128"/>
              </a:rPr>
              <a:t>品質の作り込み</a:t>
            </a:r>
            <a:endParaRPr kumimoji="1" lang="ja-JP" altLang="en-US" b="1"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348986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タイトル 1"/>
          <p:cNvSpPr>
            <a:spLocks noGrp="1"/>
          </p:cNvSpPr>
          <p:nvPr>
            <p:ph type="title" idx="4294967295"/>
          </p:nvPr>
        </p:nvSpPr>
        <p:spPr>
          <a:xfrm>
            <a:off x="457200" y="323850"/>
            <a:ext cx="8686800"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開発とアジャイル開発（５）</a:t>
            </a:r>
          </a:p>
        </p:txBody>
      </p:sp>
      <p:sp>
        <p:nvSpPr>
          <p:cNvPr id="23" name="AutoShape 5"/>
          <p:cNvSpPr>
            <a:spLocks noChangeArrowheads="1"/>
          </p:cNvSpPr>
          <p:nvPr/>
        </p:nvSpPr>
        <p:spPr bwMode="auto">
          <a:xfrm>
            <a:off x="1365250" y="2286000"/>
            <a:ext cx="647700" cy="574675"/>
          </a:xfrm>
          <a:prstGeom prst="flowChartDisplay">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4" name="AutoShape 6"/>
          <p:cNvSpPr>
            <a:spLocks noChangeArrowheads="1"/>
          </p:cNvSpPr>
          <p:nvPr/>
        </p:nvSpPr>
        <p:spPr bwMode="auto">
          <a:xfrm>
            <a:off x="431641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5" name="AutoShape 7"/>
          <p:cNvSpPr>
            <a:spLocks noChangeArrowheads="1"/>
          </p:cNvSpPr>
          <p:nvPr/>
        </p:nvSpPr>
        <p:spPr bwMode="auto">
          <a:xfrm>
            <a:off x="5468938"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6" name="AutoShape 8"/>
          <p:cNvSpPr>
            <a:spLocks noChangeArrowheads="1"/>
          </p:cNvSpPr>
          <p:nvPr/>
        </p:nvSpPr>
        <p:spPr bwMode="auto">
          <a:xfrm>
            <a:off x="662146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7" name="AutoShape 9"/>
          <p:cNvSpPr>
            <a:spLocks noChangeArrowheads="1"/>
          </p:cNvSpPr>
          <p:nvPr/>
        </p:nvSpPr>
        <p:spPr bwMode="auto">
          <a:xfrm>
            <a:off x="7773988" y="2286000"/>
            <a:ext cx="863600" cy="574675"/>
          </a:xfrm>
          <a:prstGeom prst="flowChartDocumen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8" name="AutoShape 10"/>
          <p:cNvSpPr>
            <a:spLocks noChangeArrowheads="1"/>
          </p:cNvSpPr>
          <p:nvPr/>
        </p:nvSpPr>
        <p:spPr bwMode="auto">
          <a:xfrm>
            <a:off x="500063" y="2357437"/>
            <a:ext cx="647700" cy="358775"/>
          </a:xfrm>
          <a:prstGeom prst="flowChartManualInpu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29" name="AutoShape 11"/>
          <p:cNvSpPr>
            <a:spLocks noChangeArrowheads="1"/>
          </p:cNvSpPr>
          <p:nvPr/>
        </p:nvSpPr>
        <p:spPr bwMode="auto">
          <a:xfrm>
            <a:off x="500063" y="2860675"/>
            <a:ext cx="647700" cy="358775"/>
          </a:xfrm>
          <a:prstGeom prst="flowChartManualInpu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〇</a:t>
            </a:r>
          </a:p>
        </p:txBody>
      </p:sp>
      <p:sp>
        <p:nvSpPr>
          <p:cNvPr id="30" name="AutoShape 12"/>
          <p:cNvSpPr>
            <a:spLocks noChangeArrowheads="1"/>
          </p:cNvSpPr>
          <p:nvPr/>
        </p:nvSpPr>
        <p:spPr bwMode="auto">
          <a:xfrm>
            <a:off x="500063" y="3294062"/>
            <a:ext cx="647700" cy="358775"/>
          </a:xfrm>
          <a:prstGeom prst="flowChartManualInpu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31" name="AutoShape 13"/>
          <p:cNvSpPr>
            <a:spLocks noChangeArrowheads="1"/>
          </p:cNvSpPr>
          <p:nvPr/>
        </p:nvSpPr>
        <p:spPr bwMode="auto">
          <a:xfrm>
            <a:off x="500063" y="3797300"/>
            <a:ext cx="647700" cy="358775"/>
          </a:xfrm>
          <a:prstGeom prst="flowChartManualInpu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a:solidFill>
                  <a:srgbClr val="0000FF"/>
                </a:solidFill>
                <a:latin typeface="ＭＳ Ｐゴシック"/>
                <a:ea typeface="ＭＳ Ｐゴシック"/>
                <a:cs typeface="ＭＳ Ｐゴシック"/>
              </a:rPr>
              <a:t>Ｘ</a:t>
            </a:r>
            <a:endParaRPr lang="en-US" altLang="ja-JP" sz="1600" dirty="0">
              <a:solidFill>
                <a:srgbClr val="0000FF"/>
              </a:solidFill>
              <a:latin typeface="ＭＳ Ｐゴシック"/>
              <a:ea typeface="ＭＳ Ｐゴシック"/>
              <a:cs typeface="ＭＳ Ｐゴシック"/>
            </a:endParaRPr>
          </a:p>
        </p:txBody>
      </p:sp>
      <p:sp>
        <p:nvSpPr>
          <p:cNvPr id="32" name="AutoShape 14"/>
          <p:cNvSpPr>
            <a:spLocks noChangeArrowheads="1"/>
          </p:cNvSpPr>
          <p:nvPr/>
        </p:nvSpPr>
        <p:spPr bwMode="auto">
          <a:xfrm>
            <a:off x="32369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3" name="AutoShape 15"/>
          <p:cNvSpPr>
            <a:spLocks noChangeArrowheads="1"/>
          </p:cNvSpPr>
          <p:nvPr/>
        </p:nvSpPr>
        <p:spPr bwMode="auto">
          <a:xfrm>
            <a:off x="43164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4" name="AutoShape 16"/>
          <p:cNvSpPr>
            <a:spLocks noChangeArrowheads="1"/>
          </p:cNvSpPr>
          <p:nvPr/>
        </p:nvSpPr>
        <p:spPr bwMode="auto">
          <a:xfrm>
            <a:off x="7773988" y="3076575"/>
            <a:ext cx="1008062" cy="574675"/>
          </a:xfrm>
          <a:prstGeom prst="flowChartMultidocumen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5" name="AutoShape 17"/>
          <p:cNvSpPr>
            <a:spLocks noChangeArrowheads="1"/>
          </p:cNvSpPr>
          <p:nvPr/>
        </p:nvSpPr>
        <p:spPr bwMode="auto">
          <a:xfrm>
            <a:off x="1365250" y="3005137"/>
            <a:ext cx="647700" cy="574675"/>
          </a:xfrm>
          <a:prstGeom prst="flowChartDisplay">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6" name="AutoShape 18"/>
          <p:cNvSpPr>
            <a:spLocks noChangeArrowheads="1"/>
          </p:cNvSpPr>
          <p:nvPr/>
        </p:nvSpPr>
        <p:spPr bwMode="auto">
          <a:xfrm>
            <a:off x="1365250" y="5310187"/>
            <a:ext cx="647700" cy="574675"/>
          </a:xfrm>
          <a:prstGeom prst="flowChartDisplay">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7" name="AutoShape 19"/>
          <p:cNvSpPr>
            <a:spLocks noChangeArrowheads="1"/>
          </p:cNvSpPr>
          <p:nvPr/>
        </p:nvSpPr>
        <p:spPr bwMode="auto">
          <a:xfrm>
            <a:off x="3236913" y="3797300"/>
            <a:ext cx="865187" cy="574675"/>
          </a:xfrm>
          <a:prstGeom prst="flowChartProcess">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8" name="AutoShape 20"/>
          <p:cNvSpPr>
            <a:spLocks noChangeArrowheads="1"/>
          </p:cNvSpPr>
          <p:nvPr/>
        </p:nvSpPr>
        <p:spPr bwMode="auto">
          <a:xfrm>
            <a:off x="4316413" y="3797300"/>
            <a:ext cx="863600" cy="574675"/>
          </a:xfrm>
          <a:prstGeom prst="flowChartDocumen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39" name="AutoShape 21"/>
          <p:cNvCxnSpPr>
            <a:cxnSpLocks noChangeShapeType="1"/>
            <a:stCxn id="37" idx="3"/>
            <a:endCxn id="38" idx="1"/>
          </p:cNvCxnSpPr>
          <p:nvPr/>
        </p:nvCxnSpPr>
        <p:spPr bwMode="auto">
          <a:xfrm>
            <a:off x="4102100" y="4084637"/>
            <a:ext cx="214313" cy="0"/>
          </a:xfrm>
          <a:prstGeom prst="straightConnector1">
            <a:avLst/>
          </a:prstGeom>
          <a:noFill/>
          <a:ln w="19050">
            <a:solidFill>
              <a:srgbClr val="FF6600"/>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0" name="AutoShape 22"/>
          <p:cNvCxnSpPr>
            <a:cxnSpLocks noChangeShapeType="1"/>
            <a:stCxn id="32" idx="3"/>
            <a:endCxn id="33" idx="1"/>
          </p:cNvCxnSpPr>
          <p:nvPr/>
        </p:nvCxnSpPr>
        <p:spPr bwMode="auto">
          <a:xfrm>
            <a:off x="4102100" y="4948237"/>
            <a:ext cx="214313"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1" name="AutoShape 23"/>
          <p:cNvCxnSpPr>
            <a:cxnSpLocks noChangeShapeType="1"/>
            <a:stCxn id="60" idx="2"/>
            <a:endCxn id="37" idx="1"/>
          </p:cNvCxnSpPr>
          <p:nvPr/>
        </p:nvCxnSpPr>
        <p:spPr bwMode="auto">
          <a:xfrm rot="16200000" flipH="1">
            <a:off x="2301875" y="3149600"/>
            <a:ext cx="1222375" cy="64770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2" name="AutoShape 24"/>
          <p:cNvCxnSpPr>
            <a:cxnSpLocks noChangeShapeType="1"/>
            <a:stCxn id="43" idx="2"/>
            <a:endCxn id="32" idx="1"/>
          </p:cNvCxnSpPr>
          <p:nvPr/>
        </p:nvCxnSpPr>
        <p:spPr bwMode="auto">
          <a:xfrm rot="16200000" flipH="1">
            <a:off x="2625725" y="4337050"/>
            <a:ext cx="574675" cy="64770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43" name="AutoShape 25"/>
          <p:cNvSpPr>
            <a:spLocks noChangeArrowheads="1"/>
          </p:cNvSpPr>
          <p:nvPr/>
        </p:nvSpPr>
        <p:spPr bwMode="auto">
          <a:xfrm>
            <a:off x="2157413" y="3797300"/>
            <a:ext cx="863600" cy="576262"/>
          </a:xfrm>
          <a:prstGeom prst="flowChartDecision">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44" name="AutoShape 26"/>
          <p:cNvCxnSpPr>
            <a:cxnSpLocks noChangeShapeType="1"/>
            <a:stCxn id="37" idx="0"/>
            <a:endCxn id="35" idx="3"/>
          </p:cNvCxnSpPr>
          <p:nvPr/>
        </p:nvCxnSpPr>
        <p:spPr bwMode="auto">
          <a:xfrm rot="5400000" flipH="1">
            <a:off x="2589212" y="2716213"/>
            <a:ext cx="504825" cy="165735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5" name="AutoShape 27"/>
          <p:cNvCxnSpPr>
            <a:cxnSpLocks noChangeShapeType="1"/>
            <a:stCxn id="32" idx="2"/>
            <a:endCxn id="36" idx="3"/>
          </p:cNvCxnSpPr>
          <p:nvPr/>
        </p:nvCxnSpPr>
        <p:spPr bwMode="auto">
          <a:xfrm rot="5400000">
            <a:off x="2660650" y="4587875"/>
            <a:ext cx="361950" cy="165735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58" name="AutoShape 28"/>
          <p:cNvCxnSpPr>
            <a:cxnSpLocks noChangeShapeType="1"/>
            <a:stCxn id="23" idx="3"/>
            <a:endCxn id="24" idx="1"/>
          </p:cNvCxnSpPr>
          <p:nvPr/>
        </p:nvCxnSpPr>
        <p:spPr bwMode="auto">
          <a:xfrm>
            <a:off x="2012950" y="2573337"/>
            <a:ext cx="2303463"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59" name="AutoShape 29"/>
          <p:cNvSpPr>
            <a:spLocks noChangeArrowheads="1"/>
          </p:cNvSpPr>
          <p:nvPr/>
        </p:nvSpPr>
        <p:spPr bwMode="auto">
          <a:xfrm>
            <a:off x="3236913" y="2286000"/>
            <a:ext cx="865187" cy="574675"/>
          </a:xfrm>
          <a:prstGeom prst="flowChartProcess">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60" name="AutoShape 30"/>
          <p:cNvSpPr>
            <a:spLocks noChangeArrowheads="1"/>
          </p:cNvSpPr>
          <p:nvPr/>
        </p:nvSpPr>
        <p:spPr bwMode="auto">
          <a:xfrm>
            <a:off x="2157413" y="2286000"/>
            <a:ext cx="863600" cy="576262"/>
          </a:xfrm>
          <a:prstGeom prst="flowChartDecision">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1" name="AutoShape 31"/>
          <p:cNvCxnSpPr>
            <a:cxnSpLocks noChangeShapeType="1"/>
            <a:stCxn id="24" idx="3"/>
            <a:endCxn id="25" idx="1"/>
          </p:cNvCxnSpPr>
          <p:nvPr/>
        </p:nvCxnSpPr>
        <p:spPr bwMode="auto">
          <a:xfrm>
            <a:off x="5181600" y="2573337"/>
            <a:ext cx="287338" cy="0"/>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2" name="AutoShape 32"/>
          <p:cNvCxnSpPr>
            <a:cxnSpLocks noChangeShapeType="1"/>
            <a:stCxn id="25" idx="3"/>
            <a:endCxn id="26" idx="1"/>
          </p:cNvCxnSpPr>
          <p:nvPr/>
        </p:nvCxnSpPr>
        <p:spPr bwMode="auto">
          <a:xfrm>
            <a:off x="6334125"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3" name="AutoShape 33"/>
          <p:cNvCxnSpPr>
            <a:cxnSpLocks noChangeShapeType="1"/>
            <a:stCxn id="26" idx="3"/>
            <a:endCxn id="27" idx="1"/>
          </p:cNvCxnSpPr>
          <p:nvPr/>
        </p:nvCxnSpPr>
        <p:spPr bwMode="auto">
          <a:xfrm>
            <a:off x="7486650"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64" name="AutoShape 34"/>
          <p:cNvSpPr>
            <a:spLocks noChangeArrowheads="1"/>
          </p:cNvSpPr>
          <p:nvPr/>
        </p:nvSpPr>
        <p:spPr bwMode="auto">
          <a:xfrm>
            <a:off x="6621463" y="3076575"/>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5" name="AutoShape 35"/>
          <p:cNvCxnSpPr>
            <a:cxnSpLocks noChangeShapeType="1"/>
          </p:cNvCxnSpPr>
          <p:nvPr/>
        </p:nvCxnSpPr>
        <p:spPr bwMode="auto">
          <a:xfrm>
            <a:off x="7485063" y="3365500"/>
            <a:ext cx="287337"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6" name="AutoShape 36"/>
          <p:cNvCxnSpPr>
            <a:cxnSpLocks noChangeShapeType="1"/>
            <a:stCxn id="25" idx="3"/>
            <a:endCxn id="64" idx="1"/>
          </p:cNvCxnSpPr>
          <p:nvPr/>
        </p:nvCxnSpPr>
        <p:spPr bwMode="auto">
          <a:xfrm>
            <a:off x="6334125" y="2573337"/>
            <a:ext cx="287338" cy="790575"/>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7" name="AutoShape 37"/>
          <p:cNvCxnSpPr>
            <a:cxnSpLocks noChangeShapeType="1"/>
            <a:stCxn id="33" idx="3"/>
            <a:endCxn id="25" idx="1"/>
          </p:cNvCxnSpPr>
          <p:nvPr/>
        </p:nvCxnSpPr>
        <p:spPr bwMode="auto">
          <a:xfrm flipV="1">
            <a:off x="5181600" y="2573337"/>
            <a:ext cx="287338" cy="2374900"/>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68" name="Rectangle 41"/>
          <p:cNvSpPr>
            <a:spLocks noChangeArrowheads="1"/>
          </p:cNvSpPr>
          <p:nvPr/>
        </p:nvSpPr>
        <p:spPr bwMode="auto">
          <a:xfrm>
            <a:off x="5698001" y="4818682"/>
            <a:ext cx="504825" cy="215900"/>
          </a:xfrm>
          <a:prstGeom prst="rec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69" name="Rectangle 42"/>
          <p:cNvSpPr>
            <a:spLocks noChangeArrowheads="1"/>
          </p:cNvSpPr>
          <p:nvPr/>
        </p:nvSpPr>
        <p:spPr bwMode="auto">
          <a:xfrm>
            <a:off x="5698001" y="5179044"/>
            <a:ext cx="504825" cy="215900"/>
          </a:xfrm>
          <a:prstGeom prst="rec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0" name="Rectangle 43"/>
          <p:cNvSpPr>
            <a:spLocks noChangeArrowheads="1"/>
          </p:cNvSpPr>
          <p:nvPr/>
        </p:nvSpPr>
        <p:spPr bwMode="auto">
          <a:xfrm>
            <a:off x="5698001" y="5537819"/>
            <a:ext cx="504825" cy="215900"/>
          </a:xfrm>
          <a:prstGeom prst="rec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1" name="Rectangle 44"/>
          <p:cNvSpPr>
            <a:spLocks noChangeArrowheads="1"/>
          </p:cNvSpPr>
          <p:nvPr/>
        </p:nvSpPr>
        <p:spPr bwMode="auto">
          <a:xfrm>
            <a:off x="5698001" y="5898182"/>
            <a:ext cx="504825" cy="215900"/>
          </a:xfrm>
          <a:prstGeom prst="rec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2" name="Text Box 45"/>
          <p:cNvSpPr txBox="1">
            <a:spLocks noChangeArrowheads="1"/>
          </p:cNvSpPr>
          <p:nvPr/>
        </p:nvSpPr>
        <p:spPr bwMode="auto">
          <a:xfrm>
            <a:off x="6235390" y="4753798"/>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１　ビジネス価値　</a:t>
            </a:r>
            <a:r>
              <a:rPr lang="en-US" altLang="ja-JP" sz="1400" dirty="0">
                <a:solidFill>
                  <a:srgbClr val="0000FF"/>
                </a:solidFill>
                <a:latin typeface="+mj-ea"/>
                <a:ea typeface="+mj-ea"/>
                <a:cs typeface="メイリオ"/>
              </a:rPr>
              <a:t>◎</a:t>
            </a:r>
            <a:endParaRPr lang="ja-JP" altLang="en-US" sz="1400" dirty="0">
              <a:solidFill>
                <a:srgbClr val="0000FF"/>
              </a:solidFill>
              <a:latin typeface="+mj-ea"/>
              <a:ea typeface="+mj-ea"/>
              <a:cs typeface="メイリオ"/>
            </a:endParaRPr>
          </a:p>
        </p:txBody>
      </p:sp>
      <p:sp>
        <p:nvSpPr>
          <p:cNvPr id="73" name="Text Box 46"/>
          <p:cNvSpPr txBox="1">
            <a:spLocks noChangeArrowheads="1"/>
          </p:cNvSpPr>
          <p:nvPr/>
        </p:nvSpPr>
        <p:spPr bwMode="auto">
          <a:xfrm>
            <a:off x="6233803" y="5114160"/>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２　ビジネス価値　</a:t>
            </a:r>
            <a:r>
              <a:rPr lang="en-US" altLang="ja-JP" sz="1400" dirty="0">
                <a:solidFill>
                  <a:srgbClr val="0000FF"/>
                </a:solidFill>
                <a:latin typeface="+mn-ea"/>
                <a:ea typeface="+mn-ea"/>
                <a:cs typeface="メイリオ"/>
              </a:rPr>
              <a:t>〇</a:t>
            </a:r>
            <a:endParaRPr lang="ja-JP" altLang="en-US" sz="1400" dirty="0">
              <a:solidFill>
                <a:srgbClr val="0000FF"/>
              </a:solidFill>
              <a:latin typeface="+mn-ea"/>
              <a:ea typeface="+mn-ea"/>
              <a:cs typeface="メイリオ"/>
            </a:endParaRPr>
          </a:p>
        </p:txBody>
      </p:sp>
      <p:sp>
        <p:nvSpPr>
          <p:cNvPr id="74" name="Text Box 47"/>
          <p:cNvSpPr txBox="1">
            <a:spLocks noChangeArrowheads="1"/>
          </p:cNvSpPr>
          <p:nvPr/>
        </p:nvSpPr>
        <p:spPr bwMode="auto">
          <a:xfrm>
            <a:off x="6233803" y="5474523"/>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３　ビジネス価値　</a:t>
            </a:r>
            <a:r>
              <a:rPr lang="en-US" altLang="ja-JP" sz="1400" dirty="0">
                <a:solidFill>
                  <a:srgbClr val="0000FF"/>
                </a:solidFill>
                <a:latin typeface="メイリオ"/>
                <a:ea typeface="メイリオ"/>
                <a:cs typeface="メイリオ"/>
              </a:rPr>
              <a:t>△</a:t>
            </a:r>
            <a:endParaRPr lang="ja-JP" altLang="en-US" sz="1400" dirty="0">
              <a:solidFill>
                <a:srgbClr val="0000FF"/>
              </a:solidFill>
              <a:latin typeface="メイリオ"/>
              <a:ea typeface="メイリオ"/>
              <a:cs typeface="メイリオ"/>
            </a:endParaRPr>
          </a:p>
        </p:txBody>
      </p:sp>
      <p:sp>
        <p:nvSpPr>
          <p:cNvPr id="75" name="Text Box 48"/>
          <p:cNvSpPr txBox="1">
            <a:spLocks noChangeArrowheads="1"/>
          </p:cNvSpPr>
          <p:nvPr/>
        </p:nvSpPr>
        <p:spPr bwMode="auto">
          <a:xfrm>
            <a:off x="6233803" y="5834885"/>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４　ビジネス価値　Ｘ</a:t>
            </a:r>
          </a:p>
        </p:txBody>
      </p:sp>
      <p:sp>
        <p:nvSpPr>
          <p:cNvPr id="2" name="正方形/長方形 1"/>
          <p:cNvSpPr/>
          <p:nvPr/>
        </p:nvSpPr>
        <p:spPr>
          <a:xfrm>
            <a:off x="457200" y="1071296"/>
            <a:ext cx="8229600" cy="646331"/>
          </a:xfrm>
          <a:prstGeom prst="rect">
            <a:avLst/>
          </a:prstGeom>
        </p:spPr>
        <p:txBody>
          <a:bodyPr wrap="square">
            <a:spAutoFit/>
          </a:bodyPr>
          <a:lstStyle/>
          <a:p>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MVP</a:t>
            </a:r>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Minimum Viable Product</a:t>
            </a:r>
            <a:r>
              <a:rPr lang="ja-JP" altLang="en-US" dirty="0">
                <a:solidFill>
                  <a:srgbClr val="0000FF"/>
                </a:solidFill>
                <a:latin typeface="メイリオ"/>
                <a:ea typeface="メイリオ"/>
                <a:cs typeface="メイリオ"/>
              </a:rPr>
              <a:t>：仮説を検証することができる最低限のプロダクト）」かつ、ビジネス価値の高い機能・プロセスを優先して開発する。</a:t>
            </a:r>
          </a:p>
        </p:txBody>
      </p:sp>
    </p:spTree>
    <p:extLst>
      <p:ext uri="{BB962C8B-B14F-4D97-AF65-F5344CB8AC3E}">
        <p14:creationId xmlns:p14="http://schemas.microsoft.com/office/powerpoint/2010/main" val="129477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1000"/>
                                        <p:tgtEl>
                                          <p:spTgt spid="23"/>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10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10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up)">
                                      <p:cBhvr>
                                        <p:cTn id="22" dur="1000"/>
                                        <p:tgtEl>
                                          <p:spTgt spid="6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10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1000"/>
                                        <p:tgtEl>
                                          <p:spTgt spid="6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1000"/>
                                        <p:tgtEl>
                                          <p:spTgt spid="26"/>
                                        </p:tgtEl>
                                      </p:cBhvr>
                                    </p:animEffect>
                                  </p:childTnLst>
                                </p:cTn>
                              </p:par>
                              <p:par>
                                <p:cTn id="32" presetID="22" presetClass="entr" presetSubtype="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up)">
                                      <p:cBhvr>
                                        <p:cTn id="34" dur="1000"/>
                                        <p:tgtEl>
                                          <p:spTgt spid="6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1000"/>
                                        <p:tgtEl>
                                          <p:spTgt spid="2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down)">
                                      <p:cBhvr>
                                        <p:cTn id="45" dur="10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ox(in)">
                                      <p:cBhvr>
                                        <p:cTn id="50" dur="1000"/>
                                        <p:tgtEl>
                                          <p:spTgt spid="30"/>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ox(in)">
                                      <p:cBhvr>
                                        <p:cTn id="53" dur="1000"/>
                                        <p:tgtEl>
                                          <p:spTgt spid="35"/>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box(in)">
                                      <p:cBhvr>
                                        <p:cTn id="56" dur="1000"/>
                                        <p:tgtEl>
                                          <p:spTgt spid="60"/>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ox(in)">
                                      <p:cBhvr>
                                        <p:cTn id="59" dur="1000"/>
                                        <p:tgtEl>
                                          <p:spTgt spid="3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ox(in)">
                                      <p:cBhvr>
                                        <p:cTn id="62" dur="1000"/>
                                        <p:tgtEl>
                                          <p:spTgt spid="38"/>
                                        </p:tgtEl>
                                      </p:cBhvr>
                                    </p:animEffect>
                                  </p:childTnLst>
                                </p:cTn>
                              </p:par>
                              <p:par>
                                <p:cTn id="63" presetID="4" presetClass="entr" presetSubtype="16"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ox(in)">
                                      <p:cBhvr>
                                        <p:cTn id="65" dur="1000"/>
                                        <p:tgtEl>
                                          <p:spTgt spid="39"/>
                                        </p:tgtEl>
                                      </p:cBhvr>
                                    </p:animEffect>
                                  </p:childTnLst>
                                </p:cTn>
                              </p:par>
                              <p:par>
                                <p:cTn id="66" presetID="4" presetClass="entr" presetSubtype="16"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ox(in)">
                                      <p:cBhvr>
                                        <p:cTn id="68" dur="1000"/>
                                        <p:tgtEl>
                                          <p:spTgt spid="41"/>
                                        </p:tgtEl>
                                      </p:cBhvr>
                                    </p:animEffect>
                                  </p:childTnLst>
                                </p:cTn>
                              </p:par>
                              <p:par>
                                <p:cTn id="69" presetID="4" presetClass="entr" presetSubtype="16"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ox(in)">
                                      <p:cBhvr>
                                        <p:cTn id="71" dur="10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1000"/>
                                        <p:tgtEl>
                                          <p:spTgt spid="31"/>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blinds(horizontal)">
                                      <p:cBhvr>
                                        <p:cTn id="79" dur="1000"/>
                                        <p:tgtEl>
                                          <p:spTgt spid="43"/>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1000"/>
                                        <p:tgtEl>
                                          <p:spTgt spid="3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linds(horizontal)">
                                      <p:cBhvr>
                                        <p:cTn id="85" dur="1000"/>
                                        <p:tgtEl>
                                          <p:spTgt spid="3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linds(horizontal)">
                                      <p:cBhvr>
                                        <p:cTn id="88" dur="1000"/>
                                        <p:tgtEl>
                                          <p:spTgt spid="36"/>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blinds(horizontal)">
                                      <p:cBhvr>
                                        <p:cTn id="91" dur="1000"/>
                                        <p:tgtEl>
                                          <p:spTgt spid="64"/>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10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blinds(horizontal)">
                                      <p:cBhvr>
                                        <p:cTn id="97" dur="1000"/>
                                        <p:tgtEl>
                                          <p:spTgt spid="65"/>
                                        </p:tgtEl>
                                      </p:cBhvr>
                                    </p:animEffect>
                                  </p:childTnLst>
                                </p:cTn>
                              </p:par>
                              <p:par>
                                <p:cTn id="98" presetID="3" presetClass="entr" presetSubtype="1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blinds(horizontal)">
                                      <p:cBhvr>
                                        <p:cTn id="100" dur="1000"/>
                                        <p:tgtEl>
                                          <p:spTgt spid="66"/>
                                        </p:tgtEl>
                                      </p:cBhvr>
                                    </p:animEffect>
                                  </p:childTnLst>
                                </p:cTn>
                              </p:par>
                              <p:par>
                                <p:cTn id="101" presetID="3" presetClass="entr" presetSubtype="1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blinds(horizontal)">
                                      <p:cBhvr>
                                        <p:cTn id="103" dur="1000"/>
                                        <p:tgtEl>
                                          <p:spTgt spid="67"/>
                                        </p:tgtEl>
                                      </p:cBhvr>
                                    </p:animEffect>
                                  </p:childTnLst>
                                </p:cTn>
                              </p:par>
                              <p:par>
                                <p:cTn id="104" presetID="3" presetClass="entr" presetSubtype="1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blinds(horizontal)">
                                      <p:cBhvr>
                                        <p:cTn id="106" dur="1000"/>
                                        <p:tgtEl>
                                          <p:spTgt spid="40"/>
                                        </p:tgtEl>
                                      </p:cBhvr>
                                    </p:animEffect>
                                  </p:childTnLst>
                                </p:cTn>
                              </p:par>
                              <p:par>
                                <p:cTn id="107" presetID="3" presetClass="entr" presetSubtype="10" fill="hold"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blinds(horizontal)">
                                      <p:cBhvr>
                                        <p:cTn id="109" dur="1000"/>
                                        <p:tgtEl>
                                          <p:spTgt spid="42"/>
                                        </p:tgtEl>
                                      </p:cBhvr>
                                    </p:animEffect>
                                  </p:childTnLst>
                                </p:cTn>
                              </p:par>
                              <p:par>
                                <p:cTn id="110" presetID="3" presetClass="entr" presetSubtype="1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linds(horizontal)">
                                      <p:cBhvr>
                                        <p:cTn id="11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3" grpId="0" animBg="1"/>
      <p:bldP spid="59" grpId="0" animBg="1"/>
      <p:bldP spid="60" grpId="0" animBg="1"/>
      <p:bldP spid="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8243" y="3733208"/>
            <a:ext cx="3538213" cy="2658120"/>
          </a:xfrm>
          <a:prstGeom prst="rect">
            <a:avLst/>
          </a:prstGeom>
        </p:spPr>
      </p:pic>
      <p:sp>
        <p:nvSpPr>
          <p:cNvPr id="2" name="タイトル 1"/>
          <p:cNvSpPr>
            <a:spLocks noGrp="1"/>
          </p:cNvSpPr>
          <p:nvPr>
            <p:ph type="title"/>
          </p:nvPr>
        </p:nvSpPr>
        <p:spPr/>
        <p:txBody>
          <a:bodyPr/>
          <a:lstStyle/>
          <a:p>
            <a:r>
              <a:rPr kumimoji="1" lang="ja-JP" altLang="en-US" dirty="0"/>
              <a:t>量子コンピュータとは何か</a:t>
            </a:r>
            <a:r>
              <a:rPr lang="ja-JP" altLang="en-US" dirty="0"/>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pic>
        <p:nvPicPr>
          <p:cNvPr id="4" name="図 3"/>
          <p:cNvPicPr>
            <a:picLocks noChangeAspect="1"/>
          </p:cNvPicPr>
          <p:nvPr/>
        </p:nvPicPr>
        <p:blipFill>
          <a:blip r:embed="rId4">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314001" cy="307777"/>
          </a:xfrm>
          <a:prstGeom prst="rect">
            <a:avLst/>
          </a:prstGeom>
          <a:noFill/>
        </p:spPr>
        <p:txBody>
          <a:bodyPr wrap="none" rtlCol="0">
            <a:spAutoFit/>
          </a:bodyPr>
          <a:lstStyle/>
          <a:p>
            <a:r>
              <a:rPr kumimoji="1" lang="ja-JP" altLang="en-US" sz="1400" dirty="0">
                <a:latin typeface="Meiryo" charset="-128"/>
                <a:ea typeface="Meiryo" charset="-128"/>
                <a:cs typeface="Meiryo" charset="-128"/>
              </a:rPr>
              <a:t>抽象的な数字を物理的</a:t>
            </a:r>
            <a:r>
              <a:rPr kumimoji="1" lang="ja-JP" altLang="en-US" sz="1400">
                <a:latin typeface="Meiryo" charset="-128"/>
                <a:ea typeface="Meiryo" charset="-128"/>
                <a:cs typeface="Meiryo" charset="-128"/>
              </a:rPr>
              <a:t>な動きを</a:t>
            </a:r>
            <a:r>
              <a:rPr kumimoji="1" lang="ja-JP" altLang="en-US" sz="1400" dirty="0">
                <a:latin typeface="Meiryo" charset="-128"/>
                <a:ea typeface="Meiryo"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charset="-128"/>
                <a:ea typeface="Meiryo" charset="-128"/>
                <a:cs typeface="Meiryo" charset="-128"/>
              </a:rPr>
              <a:t>蒸気機関や電気の</a:t>
            </a:r>
            <a:r>
              <a:rPr kumimoji="1" lang="ja-JP" altLang="en-US" sz="1200" dirty="0">
                <a:latin typeface="Meiryo" charset="-128"/>
                <a:ea typeface="Meiryo"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電子の動き</a:t>
            </a:r>
          </a:p>
        </p:txBody>
      </p:sp>
      <p:pic>
        <p:nvPicPr>
          <p:cNvPr id="47" name="図 46"/>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モノ</a:t>
            </a:r>
            <a:r>
              <a:rPr kumimoji="1" lang="ja-JP" altLang="en-US" sz="1200">
                <a:latin typeface="Meiryo" charset="-128"/>
                <a:ea typeface="Meiryo" charset="-128"/>
                <a:cs typeface="Meiryo" charset="-128"/>
              </a:rPr>
              <a:t>の動き</a:t>
            </a:r>
            <a:endParaRPr kumimoji="1" lang="ja-JP" altLang="en-US" sz="1200" dirty="0">
              <a:latin typeface="Meiryo" charset="-128"/>
              <a:ea typeface="Meiryo" charset="-128"/>
              <a:cs typeface="Meiryo" charset="-128"/>
            </a:endParaRPr>
          </a:p>
        </p:txBody>
      </p:sp>
      <p:sp>
        <p:nvSpPr>
          <p:cNvPr id="38" name="テキスト ボックス 37"/>
          <p:cNvSpPr txBox="1"/>
          <p:nvPr/>
        </p:nvSpPr>
        <p:spPr>
          <a:xfrm>
            <a:off x="5290068" y="5692864"/>
            <a:ext cx="3262432" cy="584775"/>
          </a:xfrm>
          <a:prstGeom prst="rect">
            <a:avLst/>
          </a:prstGeom>
          <a:noFill/>
        </p:spPr>
        <p:txBody>
          <a:bodyPr wrap="none" rtlCol="0">
            <a:spAutoFit/>
          </a:bodyPr>
          <a:lstStyle/>
          <a:p>
            <a:pPr algn="ctr"/>
            <a:r>
              <a:rPr kumimoji="1"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量子力学によって明らかにされた</a:t>
            </a:r>
            <a:endParaRPr kumimoji="1" lang="en-US" altLang="ja-JP"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量子の動き／現象を利用して演算</a:t>
            </a:r>
            <a:endParaRPr kumimoji="1"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9" name="下矢印 48"/>
          <p:cNvSpPr/>
          <p:nvPr/>
        </p:nvSpPr>
        <p:spPr>
          <a:xfrm rot="16200000">
            <a:off x="4460605" y="5080223"/>
            <a:ext cx="530722" cy="649139"/>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rot="10800000">
            <a:off x="6525240" y="3428027"/>
            <a:ext cx="792088" cy="243253"/>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0" name="図 3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88491" y="2094840"/>
            <a:ext cx="2275960" cy="1317081"/>
          </a:xfrm>
          <a:prstGeom prst="rect">
            <a:avLst/>
          </a:prstGeom>
        </p:spPr>
      </p:pic>
      <p:pic>
        <p:nvPicPr>
          <p:cNvPr id="52" name="図 5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138243" y="895713"/>
            <a:ext cx="2426208" cy="1414272"/>
          </a:xfrm>
          <a:prstGeom prst="rect">
            <a:avLst/>
          </a:prstGeom>
        </p:spPr>
      </p:pic>
      <p:pic>
        <p:nvPicPr>
          <p:cNvPr id="43" name="図 4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134168" y="1034420"/>
            <a:ext cx="1542288" cy="2261616"/>
          </a:xfrm>
          <a:prstGeom prst="rect">
            <a:avLst/>
          </a:prstGeom>
        </p:spPr>
      </p:pic>
    </p:spTree>
    <p:extLst>
      <p:ext uri="{BB962C8B-B14F-4D97-AF65-F5344CB8AC3E}">
        <p14:creationId xmlns:p14="http://schemas.microsoft.com/office/powerpoint/2010/main" val="28330659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a:solidFill>
                  <a:srgbClr val="FFFFFF"/>
                </a:solidFill>
                <a:effectLst/>
                <a:latin typeface="Arial"/>
                <a:ea typeface="HGP創英角ｺﾞｼｯｸUB" pitchFamily="50" charset="-128"/>
                <a:cs typeface="Arial"/>
              </a:rPr>
              <a:t>デジタル・トランスフォーメーション</a:t>
            </a:r>
            <a:r>
              <a:rPr lang="ja-JP" altLang="en-US" sz="3200" dirty="0">
                <a:solidFill>
                  <a:srgbClr val="FFFFFF"/>
                </a:solidFill>
                <a:effectLst/>
                <a:latin typeface="Arial"/>
                <a:ea typeface="HGP創英角ｺﾞｼｯｸUB" pitchFamily="50" charset="-128"/>
                <a:cs typeface="Arial"/>
              </a:rPr>
              <a:t>と</a:t>
            </a:r>
            <a:endParaRPr lang="en-US" altLang="ja-JP" sz="3200" dirty="0">
              <a:solidFill>
                <a:srgbClr val="FFFFFF"/>
              </a:solidFill>
              <a:effectLst/>
              <a:latin typeface="Arial"/>
              <a:ea typeface="HGP創英角ｺﾞｼｯｸUB" pitchFamily="50" charset="-128"/>
              <a:cs typeface="Arial"/>
            </a:endParaRPr>
          </a:p>
          <a:p>
            <a:pPr algn="ctr"/>
            <a:r>
              <a:rPr lang="ja-JP" altLang="en-US" sz="3200" dirty="0">
                <a:solidFill>
                  <a:srgbClr val="FFFFFF"/>
                </a:solidFill>
                <a:effectLst/>
                <a:latin typeface="Arial"/>
                <a:ea typeface="HGP創英角ｺﾞｼｯｸUB" pitchFamily="50" charset="-128"/>
                <a:cs typeface="Arial"/>
              </a:rPr>
              <a:t>これからのビジネス</a:t>
            </a:r>
            <a:endParaRPr lang="en-US" altLang="ja-JP"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004608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179388" y="134599"/>
            <a:ext cx="8964612" cy="416221"/>
          </a:xfrm>
          <a:prstGeom prst="rect">
            <a:avLst/>
          </a:prstGeom>
        </p:spPr>
        <p:txBody>
          <a:bodyPr>
            <a:normAutofit fontScale="90000"/>
          </a:bodyPr>
          <a:lstStyle/>
          <a:p>
            <a:r>
              <a:rPr lang="ja-JP" altLang="en-US" dirty="0"/>
              <a:t>デジタル・トランスフォーメーションとサイバー・フィジカル･システム</a:t>
            </a:r>
            <a:endParaRPr kumimoji="1" lang="ja-JP" altLang="en-US" dirty="0"/>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23285803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8590"/>
            <a:ext cx="8686800" cy="416221"/>
          </a:xfrm>
          <a:prstGeom prst="rect">
            <a:avLst/>
          </a:prstGeom>
        </p:spPr>
        <p:txBody>
          <a:bodyPr>
            <a:normAutofit fontScale="90000"/>
          </a:bodyPr>
          <a:lstStyle/>
          <a:p>
            <a:r>
              <a:rPr kumimoji="1" lang="ja-JP" altLang="en-US" dirty="0"/>
              <a:t>デジタル・トランスフォーメーションとは何か</a:t>
            </a:r>
          </a:p>
        </p:txBody>
      </p:sp>
      <p:sp>
        <p:nvSpPr>
          <p:cNvPr id="22" name="正方形/長方形 21"/>
          <p:cNvSpPr/>
          <p:nvPr/>
        </p:nvSpPr>
        <p:spPr>
          <a:xfrm>
            <a:off x="675298" y="780596"/>
            <a:ext cx="7793404" cy="2008094"/>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675297" y="3758717"/>
            <a:ext cx="7793403" cy="2008094"/>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2122104" y="946758"/>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人間</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7" name="テキスト ボックス 26"/>
          <p:cNvSpPr txBox="1"/>
          <p:nvPr/>
        </p:nvSpPr>
        <p:spPr>
          <a:xfrm>
            <a:off x="2122104" y="3924462"/>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機械</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8" name="テキスト ボックス 27"/>
          <p:cNvSpPr txBox="1"/>
          <p:nvPr/>
        </p:nvSpPr>
        <p:spPr>
          <a:xfrm>
            <a:off x="2564346" y="1553810"/>
            <a:ext cx="5416868"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観察</a:t>
            </a:r>
            <a:r>
              <a:rPr kumimoji="1" lang="ja-JP" altLang="en-US" sz="2400" dirty="0">
                <a:solidFill>
                  <a:schemeClr val="bg1"/>
                </a:solidFill>
                <a:latin typeface="Meiryo" charset="-128"/>
                <a:ea typeface="Meiryo" charset="-128"/>
                <a:cs typeface="Meiryo" charset="-128"/>
              </a:rPr>
              <a:t>と</a:t>
            </a:r>
            <a:r>
              <a:rPr kumimoji="1" lang="ja-JP" altLang="en-US" sz="2400" b="1" dirty="0">
                <a:solidFill>
                  <a:schemeClr val="bg1"/>
                </a:solidFill>
                <a:latin typeface="Meiryo" charset="-128"/>
                <a:ea typeface="Meiryo" charset="-128"/>
                <a:cs typeface="Meiryo" charset="-128"/>
              </a:rPr>
              <a:t>経験値</a:t>
            </a:r>
            <a:r>
              <a:rPr kumimoji="1" lang="ja-JP" altLang="en-US" sz="2400" dirty="0">
                <a:solidFill>
                  <a:schemeClr val="bg1"/>
                </a:solidFill>
                <a:latin typeface="Meiryo" charset="-128"/>
                <a:ea typeface="Meiryo" charset="-128"/>
                <a:cs typeface="Meiryo" charset="-128"/>
              </a:rPr>
              <a:t>に基づく判断と意志決定</a:t>
            </a:r>
          </a:p>
        </p:txBody>
      </p:sp>
      <p:sp>
        <p:nvSpPr>
          <p:cNvPr id="29" name="テキスト ボックス 28"/>
          <p:cNvSpPr txBox="1"/>
          <p:nvPr/>
        </p:nvSpPr>
        <p:spPr>
          <a:xfrm>
            <a:off x="2545297" y="4479935"/>
            <a:ext cx="5186035" cy="461665"/>
          </a:xfrm>
          <a:prstGeom prst="rect">
            <a:avLst/>
          </a:prstGeom>
          <a:noFill/>
        </p:spPr>
        <p:txBody>
          <a:bodyPr wrap="none" rtlCol="0">
            <a:spAutoFit/>
          </a:bodyPr>
          <a:lstStyle/>
          <a:p>
            <a:pPr algn="ctr"/>
            <a:r>
              <a:rPr lang="ja-JP" altLang="en-US" sz="2400" b="1" dirty="0">
                <a:solidFill>
                  <a:schemeClr val="bg1"/>
                </a:solidFill>
                <a:latin typeface="Meiryo" charset="-128"/>
                <a:ea typeface="Meiryo" charset="-128"/>
                <a:cs typeface="Meiryo" charset="-128"/>
              </a:rPr>
              <a:t>データ</a:t>
            </a:r>
            <a:r>
              <a:rPr kumimoji="1" lang="ja-JP" altLang="en-US" sz="2400" dirty="0">
                <a:solidFill>
                  <a:schemeClr val="bg1"/>
                </a:solidFill>
                <a:latin typeface="Meiryo" charset="-128"/>
                <a:ea typeface="Meiryo" charset="-128"/>
                <a:cs typeface="Meiryo" charset="-128"/>
              </a:rPr>
              <a:t>と</a:t>
            </a:r>
            <a:r>
              <a:rPr kumimoji="1" lang="en-US" altLang="ja-JP" sz="2400" b="1" dirty="0">
                <a:solidFill>
                  <a:schemeClr val="bg1"/>
                </a:solidFill>
                <a:latin typeface="Meiryo" charset="-128"/>
                <a:ea typeface="Meiryo" charset="-128"/>
                <a:cs typeface="Meiryo" charset="-128"/>
              </a:rPr>
              <a:t>AI</a:t>
            </a:r>
            <a:r>
              <a:rPr kumimoji="1" lang="ja-JP" altLang="en-US" sz="2400" dirty="0">
                <a:solidFill>
                  <a:schemeClr val="bg1"/>
                </a:solidFill>
                <a:latin typeface="Meiryo" charset="-128"/>
                <a:ea typeface="Meiryo" charset="-128"/>
                <a:cs typeface="Meiryo" charset="-128"/>
              </a:rPr>
              <a:t>に基づく判断と意志決定</a:t>
            </a:r>
          </a:p>
        </p:txBody>
      </p:sp>
      <p:sp>
        <p:nvSpPr>
          <p:cNvPr id="33" name="テキスト ボックス 32"/>
          <p:cNvSpPr txBox="1"/>
          <p:nvPr/>
        </p:nvSpPr>
        <p:spPr>
          <a:xfrm>
            <a:off x="3254423" y="5128740"/>
            <a:ext cx="3501278"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ビッグデータ</a:t>
            </a:r>
            <a:r>
              <a:rPr lang="en-US" altLang="ja-JP" sz="3200" b="1" dirty="0">
                <a:solidFill>
                  <a:schemeClr val="bg1"/>
                </a:solidFill>
                <a:latin typeface="Meiryo" charset="-128"/>
                <a:ea typeface="Meiryo" charset="-128"/>
                <a:cs typeface="Meiryo" charset="-128"/>
              </a:rPr>
              <a:t>×AI</a:t>
            </a:r>
            <a:endParaRPr kumimoji="1" lang="ja-JP" altLang="en-US" sz="2000" dirty="0">
              <a:solidFill>
                <a:schemeClr val="bg1"/>
              </a:solidFill>
              <a:latin typeface="Meiryo" charset="-128"/>
              <a:ea typeface="Meiryo" charset="-128"/>
              <a:cs typeface="Meiryo" charset="-128"/>
            </a:endParaRPr>
          </a:p>
        </p:txBody>
      </p:sp>
      <p:sp>
        <p:nvSpPr>
          <p:cNvPr id="34" name="テキスト ボックス 33"/>
          <p:cNvSpPr txBox="1"/>
          <p:nvPr/>
        </p:nvSpPr>
        <p:spPr>
          <a:xfrm>
            <a:off x="3489737" y="2115947"/>
            <a:ext cx="2167581"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経験</a:t>
            </a:r>
            <a:r>
              <a:rPr lang="en-US" altLang="ja-JP" sz="3200" b="1" dirty="0">
                <a:solidFill>
                  <a:schemeClr val="bg1"/>
                </a:solidFill>
                <a:latin typeface="Meiryo" charset="-128"/>
                <a:ea typeface="Meiryo" charset="-128"/>
                <a:cs typeface="Meiryo" charset="-128"/>
              </a:rPr>
              <a:t>×</a:t>
            </a:r>
            <a:r>
              <a:rPr lang="ja-JP" altLang="en-US" sz="3200" b="1" dirty="0">
                <a:solidFill>
                  <a:schemeClr val="bg1"/>
                </a:solidFill>
                <a:latin typeface="Meiryo" charset="-128"/>
                <a:ea typeface="Meiryo" charset="-128"/>
                <a:cs typeface="Meiryo" charset="-128"/>
              </a:rPr>
              <a:t>思考</a:t>
            </a:r>
            <a:endParaRPr kumimoji="1" lang="ja-JP" altLang="en-US" sz="3200" dirty="0">
              <a:solidFill>
                <a:schemeClr val="bg1"/>
              </a:solidFill>
              <a:latin typeface="Meiryo" charset="-128"/>
              <a:ea typeface="Meiryo" charset="-128"/>
              <a:cs typeface="Meiryo" charset="-128"/>
            </a:endParaRPr>
          </a:p>
        </p:txBody>
      </p:sp>
      <p:sp>
        <p:nvSpPr>
          <p:cNvPr id="35" name="下矢印 34"/>
          <p:cNvSpPr/>
          <p:nvPr/>
        </p:nvSpPr>
        <p:spPr>
          <a:xfrm>
            <a:off x="3316072" y="2752800"/>
            <a:ext cx="2510043" cy="1124521"/>
          </a:xfrm>
          <a:prstGeom prst="downArrow">
            <a:avLst>
              <a:gd name="adj1" fmla="val 80324"/>
              <a:gd name="adj2" fmla="val 2904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p:cNvSpPr txBox="1"/>
          <p:nvPr/>
        </p:nvSpPr>
        <p:spPr>
          <a:xfrm>
            <a:off x="3020200" y="3051867"/>
            <a:ext cx="3101788" cy="438582"/>
          </a:xfrm>
          <a:prstGeom prst="rect">
            <a:avLst/>
          </a:prstGeom>
          <a:noFill/>
        </p:spPr>
        <p:txBody>
          <a:bodyPr wrap="square" rtlCol="0">
            <a:spAutoFit/>
          </a:bodyPr>
          <a:lstStyle/>
          <a:p>
            <a:pPr algn="ctr"/>
            <a:r>
              <a:rPr kumimoji="1" lang="ja-JP" altLang="en-US" sz="1200" b="1" dirty="0">
                <a:solidFill>
                  <a:schemeClr val="bg1"/>
                </a:solidFill>
                <a:latin typeface="Meiryo" charset="-128"/>
                <a:ea typeface="Meiryo" charset="-128"/>
                <a:cs typeface="Meiryo" charset="-128"/>
              </a:rPr>
              <a:t>トランスフォーメーション</a:t>
            </a:r>
            <a:endParaRPr kumimoji="1" lang="en-US" altLang="ja-JP" sz="1200" b="1" dirty="0">
              <a:solidFill>
                <a:schemeClr val="bg1"/>
              </a:solidFill>
              <a:latin typeface="Meiryo" charset="-128"/>
              <a:ea typeface="Meiryo" charset="-128"/>
              <a:cs typeface="Meiryo" charset="-128"/>
            </a:endParaRPr>
          </a:p>
          <a:p>
            <a:pPr algn="ctr"/>
            <a:r>
              <a:rPr lang="en-US" altLang="ja-JP" sz="1050" dirty="0">
                <a:solidFill>
                  <a:schemeClr val="bg1"/>
                </a:solidFill>
                <a:latin typeface="Meiryo" charset="-128"/>
                <a:ea typeface="Meiryo" charset="-128"/>
                <a:cs typeface="Meiryo" charset="-128"/>
              </a:rPr>
              <a:t>Transformation</a:t>
            </a:r>
            <a:r>
              <a:rPr lang="ja-JP" altLang="en-US" sz="1050" dirty="0">
                <a:solidFill>
                  <a:schemeClr val="bg1"/>
                </a:solidFill>
                <a:latin typeface="Meiryo" charset="-128"/>
                <a:ea typeface="Meiryo" charset="-128"/>
                <a:cs typeface="Meiryo" charset="-128"/>
              </a:rPr>
              <a:t>／置き換える</a:t>
            </a:r>
            <a:endParaRPr kumimoji="1" lang="ja-JP" altLang="en-US" sz="1050" dirty="0">
              <a:solidFill>
                <a:schemeClr val="bg1"/>
              </a:solidFill>
              <a:latin typeface="Meiryo" charset="-128"/>
              <a:ea typeface="Meiryo" charset="-128"/>
              <a:cs typeface="Meiryo" charset="-128"/>
            </a:endParaRPr>
          </a:p>
        </p:txBody>
      </p:sp>
      <p:sp>
        <p:nvSpPr>
          <p:cNvPr id="37" name="ホームベース 36"/>
          <p:cNvSpPr/>
          <p:nvPr/>
        </p:nvSpPr>
        <p:spPr>
          <a:xfrm>
            <a:off x="675298" y="2883374"/>
            <a:ext cx="2891400" cy="7946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ホームベース 37"/>
          <p:cNvSpPr/>
          <p:nvPr/>
        </p:nvSpPr>
        <p:spPr>
          <a:xfrm rot="10800000">
            <a:off x="5593523" y="2882498"/>
            <a:ext cx="2875177" cy="79638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p:cNvSpPr txBox="1"/>
          <p:nvPr/>
        </p:nvSpPr>
        <p:spPr>
          <a:xfrm>
            <a:off x="702972" y="2997956"/>
            <a:ext cx="239756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ビジネス環境への対応</a:t>
            </a:r>
          </a:p>
        </p:txBody>
      </p:sp>
      <p:sp>
        <p:nvSpPr>
          <p:cNvPr id="40" name="テキスト ボックス 39"/>
          <p:cNvSpPr txBox="1"/>
          <p:nvPr/>
        </p:nvSpPr>
        <p:spPr>
          <a:xfrm>
            <a:off x="6398575" y="2992491"/>
            <a:ext cx="175595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競争優位の確立</a:t>
            </a:r>
          </a:p>
        </p:txBody>
      </p:sp>
      <p:sp>
        <p:nvSpPr>
          <p:cNvPr id="41" name="テキスト ボックス 40"/>
          <p:cNvSpPr txBox="1"/>
          <p:nvPr/>
        </p:nvSpPr>
        <p:spPr>
          <a:xfrm>
            <a:off x="702972" y="3317485"/>
            <a:ext cx="2492990"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不確実性の増大・スピードの加速</a:t>
            </a:r>
          </a:p>
        </p:txBody>
      </p:sp>
      <p:sp>
        <p:nvSpPr>
          <p:cNvPr id="43" name="テキスト ボックス 42"/>
          <p:cNvSpPr txBox="1"/>
          <p:nvPr/>
        </p:nvSpPr>
        <p:spPr>
          <a:xfrm>
            <a:off x="6414775" y="3319028"/>
            <a:ext cx="1723549" cy="276999"/>
          </a:xfrm>
          <a:prstGeom prst="rect">
            <a:avLst/>
          </a:prstGeom>
          <a:noFill/>
        </p:spPr>
        <p:txBody>
          <a:bodyPr wrap="none" rtlCol="0">
            <a:spAutoFit/>
          </a:bodyPr>
          <a:lstStyle/>
          <a:p>
            <a:pPr algn="r"/>
            <a:r>
              <a:rPr kumimoji="1" lang="ja-JP" altLang="en-US" sz="1200" dirty="0">
                <a:solidFill>
                  <a:schemeClr val="bg1"/>
                </a:solidFill>
                <a:latin typeface="Meiryo" charset="-128"/>
                <a:ea typeface="Meiryo" charset="-128"/>
                <a:cs typeface="Meiryo" charset="-128"/>
              </a:rPr>
              <a:t>常識や価値基準の転換</a:t>
            </a:r>
          </a:p>
        </p:txBody>
      </p:sp>
      <p:pic>
        <p:nvPicPr>
          <p:cNvPr id="20" name="図 19" descr="brain-illustration-1940x900_35269.jpg"/>
          <p:cNvPicPr>
            <a:picLocks noChangeAspect="1"/>
          </p:cNvPicPr>
          <p:nvPr/>
        </p:nvPicPr>
        <p:blipFill>
          <a:blip r:embed="rId2" cstate="screen">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00525" y="3848367"/>
            <a:ext cx="1251025" cy="624402"/>
          </a:xfrm>
          <a:prstGeom prst="rect">
            <a:avLst/>
          </a:prstGeom>
          <a:effectLst>
            <a:outerShdw blurRad="50800" dist="38100" dir="2700000" algn="tl" rotWithShape="0">
              <a:prstClr val="black">
                <a:alpha val="40000"/>
              </a:prstClr>
            </a:outerShdw>
          </a:effectLst>
        </p:spPr>
      </p:pic>
      <p:pic>
        <p:nvPicPr>
          <p:cNvPr id="21" name="図 20"/>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470692" y="4280889"/>
            <a:ext cx="701830" cy="656581"/>
          </a:xfrm>
          <a:prstGeom prst="rect">
            <a:avLst/>
          </a:prstGeom>
          <a:effectLst>
            <a:outerShdw blurRad="50800" dist="38100" dir="2700000" algn="tl" rotWithShape="0">
              <a:prstClr val="black">
                <a:alpha val="40000"/>
              </a:prstClr>
            </a:outerShdw>
          </a:effectLst>
        </p:spPr>
      </p:pic>
      <p:grpSp>
        <p:nvGrpSpPr>
          <p:cNvPr id="4" name="図形グループ 3"/>
          <p:cNvGrpSpPr/>
          <p:nvPr/>
        </p:nvGrpSpPr>
        <p:grpSpPr>
          <a:xfrm>
            <a:off x="978676" y="963801"/>
            <a:ext cx="425859" cy="883356"/>
            <a:chOff x="1946324" y="4125162"/>
            <a:chExt cx="969964" cy="2007872"/>
          </a:xfrm>
          <a:solidFill>
            <a:schemeClr val="bg1">
              <a:lumMod val="75000"/>
            </a:schemeClr>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sp>
        <p:nvSpPr>
          <p:cNvPr id="24" name="テキスト ボックス 23"/>
          <p:cNvSpPr txBox="1"/>
          <p:nvPr/>
        </p:nvSpPr>
        <p:spPr>
          <a:xfrm>
            <a:off x="827701" y="213637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ヒトが主体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機械が支援</a:t>
            </a:r>
          </a:p>
        </p:txBody>
      </p:sp>
      <p:sp>
        <p:nvSpPr>
          <p:cNvPr id="25" name="テキスト ボックス 24"/>
          <p:cNvSpPr txBox="1"/>
          <p:nvPr/>
        </p:nvSpPr>
        <p:spPr>
          <a:xfrm>
            <a:off x="827701" y="512874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ヒトが支援</a:t>
            </a:r>
          </a:p>
        </p:txBody>
      </p:sp>
      <p:grpSp>
        <p:nvGrpSpPr>
          <p:cNvPr id="30" name="図形グループ 29"/>
          <p:cNvGrpSpPr/>
          <p:nvPr/>
        </p:nvGrpSpPr>
        <p:grpSpPr>
          <a:xfrm>
            <a:off x="966184" y="4405449"/>
            <a:ext cx="288287" cy="534166"/>
            <a:chOff x="1946324" y="4125162"/>
            <a:chExt cx="969964" cy="2007872"/>
          </a:xfrm>
          <a:solidFill>
            <a:schemeClr val="bg1">
              <a:lumMod val="75000"/>
            </a:schemeClr>
          </a:solidFill>
        </p:grpSpPr>
        <p:sp>
          <p:nvSpPr>
            <p:cNvPr id="31" name="円/楕円 3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32" name="フローチャート: 論理積ゲート 3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grpSp>
        <p:nvGrpSpPr>
          <p:cNvPr id="8" name="図形グループ 7"/>
          <p:cNvGrpSpPr/>
          <p:nvPr/>
        </p:nvGrpSpPr>
        <p:grpSpPr>
          <a:xfrm>
            <a:off x="1404534" y="1339813"/>
            <a:ext cx="663464" cy="675661"/>
            <a:chOff x="921147" y="2673903"/>
            <a:chExt cx="2035043" cy="2195257"/>
          </a:xfrm>
        </p:grpSpPr>
        <p:sp>
          <p:nvSpPr>
            <p:cNvPr id="9" name="台形 8"/>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正方形/長方形 9"/>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nvGrpSpPr>
            <p:cNvPr id="11" name="図形グループ 10"/>
            <p:cNvGrpSpPr/>
            <p:nvPr/>
          </p:nvGrpSpPr>
          <p:grpSpPr>
            <a:xfrm rot="18523230">
              <a:off x="289583" y="3305467"/>
              <a:ext cx="1602719" cy="339591"/>
              <a:chOff x="1084045" y="2295821"/>
              <a:chExt cx="1399064" cy="288032"/>
            </a:xfrm>
          </p:grpSpPr>
          <p:grpSp>
            <p:nvGrpSpPr>
              <p:cNvPr id="16" name="図形グループ 15"/>
              <p:cNvGrpSpPr/>
              <p:nvPr/>
            </p:nvGrpSpPr>
            <p:grpSpPr>
              <a:xfrm>
                <a:off x="1084045" y="2295821"/>
                <a:ext cx="1399064" cy="288032"/>
                <a:chOff x="531457" y="2456892"/>
                <a:chExt cx="1399064" cy="288032"/>
              </a:xfrm>
            </p:grpSpPr>
            <p:sp>
              <p:nvSpPr>
                <p:cNvPr id="18" name="正方形/長方形 17"/>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円/楕円 18"/>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7" name="円/楕円 16"/>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2" name="円/楕円 11"/>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3" name="正方形/長方形 12"/>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4" name="正方形/長方形 13"/>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5" name="台形 14"/>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42" name="正方形/長方形 41"/>
          <p:cNvSpPr/>
          <p:nvPr/>
        </p:nvSpPr>
        <p:spPr>
          <a:xfrm>
            <a:off x="675297" y="5822360"/>
            <a:ext cx="7793403" cy="6028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徹底した効率化と無駄の排除により</a:t>
            </a:r>
            <a:endParaRPr kumimoji="1" lang="en-US" altLang="ja-JP" sz="14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サスティナブルな社会の実現に貢献</a:t>
            </a:r>
          </a:p>
        </p:txBody>
      </p:sp>
    </p:spTree>
    <p:extLst>
      <p:ext uri="{BB962C8B-B14F-4D97-AF65-F5344CB8AC3E}">
        <p14:creationId xmlns:p14="http://schemas.microsoft.com/office/powerpoint/2010/main" val="197953820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94468" y="3036678"/>
            <a:ext cx="8555064" cy="341702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457200" y="4328231"/>
            <a:ext cx="8220712" cy="19849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p:txBody>
      </p:sp>
      <p:sp>
        <p:nvSpPr>
          <p:cNvPr id="28" name="正方形/長方形 27"/>
          <p:cNvSpPr/>
          <p:nvPr/>
        </p:nvSpPr>
        <p:spPr>
          <a:xfrm>
            <a:off x="551329" y="4414018"/>
            <a:ext cx="8041338" cy="98800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179388" y="130328"/>
            <a:ext cx="8686800" cy="416221"/>
          </a:xfrm>
          <a:prstGeom prst="rect">
            <a:avLst/>
          </a:prstGeom>
        </p:spPr>
        <p:txBody>
          <a:bodyPr>
            <a:normAutofit fontScale="90000"/>
          </a:bodyPr>
          <a:lstStyle/>
          <a:p>
            <a:r>
              <a:rPr kumimoji="1" lang="ja-JP" altLang="en-US" dirty="0"/>
              <a:t>デジタル･トランスフォーメーションの全体像</a:t>
            </a:r>
          </a:p>
        </p:txBody>
      </p:sp>
      <p:sp>
        <p:nvSpPr>
          <p:cNvPr id="5" name="ホームベース 4"/>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8" name="テキスト ボックス 7"/>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9" name="テキスト ボックス 8"/>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1" name="テキスト ボックス 10"/>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2" name="テキスト ボックス 11"/>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3" name="円/楕円 12"/>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4" name="テキスト ボックス 13"/>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1094130" y="3078452"/>
            <a:ext cx="6955750" cy="461665"/>
          </a:xfrm>
          <a:prstGeom prst="rect">
            <a:avLst/>
          </a:prstGeom>
          <a:noFill/>
        </p:spPr>
        <p:txBody>
          <a:bodyPr wrap="none" rtlCol="0">
            <a:spAutoFit/>
          </a:bodyPr>
          <a:lstStyle/>
          <a:p>
            <a:pPr algn="ctr"/>
            <a:r>
              <a:rPr kumimoji="1" lang="ja-JP" altLang="en-US" sz="2400" b="1" dirty="0">
                <a:solidFill>
                  <a:schemeClr val="accent6">
                    <a:lumMod val="75000"/>
                  </a:schemeClr>
                </a:solidFill>
                <a:latin typeface="Meiryo" charset="-128"/>
                <a:ea typeface="Meiryo" charset="-128"/>
                <a:cs typeface="Meiryo" charset="-128"/>
              </a:rPr>
              <a:t>ビジネスのデジタル化を支えるプラットフォーム</a:t>
            </a:r>
          </a:p>
        </p:txBody>
      </p:sp>
      <p:sp>
        <p:nvSpPr>
          <p:cNvPr id="18" name="テキスト ボックス 17"/>
          <p:cNvSpPr txBox="1"/>
          <p:nvPr/>
        </p:nvSpPr>
        <p:spPr>
          <a:xfrm>
            <a:off x="1709677" y="3426040"/>
            <a:ext cx="5724645" cy="369332"/>
          </a:xfrm>
          <a:prstGeom prst="rect">
            <a:avLst/>
          </a:prstGeom>
          <a:noFill/>
        </p:spPr>
        <p:txBody>
          <a:bodyPr wrap="none" rtlCol="0">
            <a:spAutoFit/>
          </a:bodyPr>
          <a:lstStyle/>
          <a:p>
            <a:pPr algn="ctr"/>
            <a:r>
              <a:rPr kumimoji="1" lang="ja-JP" altLang="en-US" dirty="0">
                <a:solidFill>
                  <a:schemeClr val="accent6">
                    <a:lumMod val="75000"/>
                  </a:schemeClr>
                </a:solidFill>
                <a:latin typeface="Meiryo" charset="-128"/>
                <a:ea typeface="Meiryo" charset="-128"/>
                <a:cs typeface="Meiryo" charset="-128"/>
              </a:rPr>
              <a:t>ヒトやモノに依存しないソフトウェア化された仕組み</a:t>
            </a:r>
          </a:p>
        </p:txBody>
      </p:sp>
      <p:sp>
        <p:nvSpPr>
          <p:cNvPr id="19" name="正方形/長方形 18"/>
          <p:cNvSpPr/>
          <p:nvPr/>
        </p:nvSpPr>
        <p:spPr>
          <a:xfrm>
            <a:off x="645461" y="3880201"/>
            <a:ext cx="2558131" cy="8082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1182027" y="3905062"/>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組織・体制</a:t>
            </a:r>
          </a:p>
        </p:txBody>
      </p:sp>
      <p:sp>
        <p:nvSpPr>
          <p:cNvPr id="21" name="正方形/長方形 20"/>
          <p:cNvSpPr/>
          <p:nvPr/>
        </p:nvSpPr>
        <p:spPr>
          <a:xfrm>
            <a:off x="3301899" y="3889598"/>
            <a:ext cx="2558131" cy="8082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958336" y="3880201"/>
            <a:ext cx="2558131" cy="8082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3325505" y="3905062"/>
            <a:ext cx="2492990"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ビジネス・プロセス</a:t>
            </a:r>
          </a:p>
        </p:txBody>
      </p:sp>
      <p:sp>
        <p:nvSpPr>
          <p:cNvPr id="24" name="テキスト ボックス 23"/>
          <p:cNvSpPr txBox="1"/>
          <p:nvPr/>
        </p:nvSpPr>
        <p:spPr>
          <a:xfrm>
            <a:off x="6238423" y="3905062"/>
            <a:ext cx="1980030"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製品・サービス</a:t>
            </a:r>
          </a:p>
        </p:txBody>
      </p:sp>
      <p:sp>
        <p:nvSpPr>
          <p:cNvPr id="25" name="テキスト ボックス 24"/>
          <p:cNvSpPr txBox="1"/>
          <p:nvPr/>
        </p:nvSpPr>
        <p:spPr>
          <a:xfrm>
            <a:off x="779935" y="4183186"/>
            <a:ext cx="2269539" cy="461665"/>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意志決定スピードの高速化、柔軟・迅速な組み替えや連係</a:t>
            </a:r>
            <a:endParaRPr kumimoji="1" lang="en-US" altLang="ja-JP" sz="1200" dirty="0">
              <a:solidFill>
                <a:schemeClr val="bg1"/>
              </a:solidFill>
              <a:latin typeface="Meiryo" charset="-128"/>
              <a:ea typeface="Meiryo" charset="-128"/>
              <a:cs typeface="Meiryo" charset="-128"/>
            </a:endParaRPr>
          </a:p>
        </p:txBody>
      </p:sp>
      <p:sp>
        <p:nvSpPr>
          <p:cNvPr id="26" name="テキスト ボックス 25"/>
          <p:cNvSpPr txBox="1"/>
          <p:nvPr/>
        </p:nvSpPr>
        <p:spPr>
          <a:xfrm>
            <a:off x="3317162" y="4215523"/>
            <a:ext cx="2515137" cy="461665"/>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変更や追加への即応力、オープンで柔軟な連係力</a:t>
            </a:r>
            <a:endParaRPr kumimoji="1" lang="en-US" altLang="ja-JP" sz="1200" dirty="0">
              <a:solidFill>
                <a:schemeClr val="bg1"/>
              </a:solidFill>
              <a:latin typeface="Meiryo" charset="-128"/>
              <a:ea typeface="Meiryo" charset="-128"/>
              <a:cs typeface="Meiryo" charset="-128"/>
            </a:endParaRPr>
          </a:p>
        </p:txBody>
      </p:sp>
      <p:sp>
        <p:nvSpPr>
          <p:cNvPr id="27" name="テキスト ボックス 26"/>
          <p:cNvSpPr txBox="1"/>
          <p:nvPr/>
        </p:nvSpPr>
        <p:spPr>
          <a:xfrm>
            <a:off x="6099109" y="4200060"/>
            <a:ext cx="2269539" cy="461665"/>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顧客</a:t>
            </a:r>
            <a:r>
              <a:rPr kumimoji="1" lang="en-US" altLang="ja-JP" sz="1200" dirty="0">
                <a:solidFill>
                  <a:schemeClr val="bg1"/>
                </a:solidFill>
                <a:latin typeface="Meiryo" charset="-128"/>
                <a:ea typeface="Meiryo" charset="-128"/>
                <a:cs typeface="Meiryo" charset="-128"/>
              </a:rPr>
              <a:t>/</a:t>
            </a:r>
            <a:r>
              <a:rPr kumimoji="1" lang="ja-JP" altLang="en-US" sz="1200" dirty="0">
                <a:solidFill>
                  <a:schemeClr val="bg1"/>
                </a:solidFill>
                <a:latin typeface="Meiryo" charset="-128"/>
                <a:ea typeface="Meiryo" charset="-128"/>
                <a:cs typeface="Meiryo" charset="-128"/>
              </a:rPr>
              <a:t>現場との緊密な連係とフィードバック</a:t>
            </a:r>
            <a:endParaRPr kumimoji="1" lang="en-US" altLang="ja-JP" sz="1200" dirty="0">
              <a:solidFill>
                <a:schemeClr val="bg1"/>
              </a:solidFill>
              <a:latin typeface="Meiryo" charset="-128"/>
              <a:ea typeface="Meiryo" charset="-128"/>
              <a:cs typeface="Meiryo" charset="-128"/>
            </a:endParaRPr>
          </a:p>
        </p:txBody>
      </p:sp>
      <p:sp>
        <p:nvSpPr>
          <p:cNvPr id="29" name="テキスト ボックス 28"/>
          <p:cNvSpPr txBox="1"/>
          <p:nvPr/>
        </p:nvSpPr>
        <p:spPr>
          <a:xfrm>
            <a:off x="3066943" y="4821348"/>
            <a:ext cx="3015569" cy="523220"/>
          </a:xfrm>
          <a:prstGeom prst="rect">
            <a:avLst/>
          </a:prstGeom>
          <a:noFill/>
        </p:spPr>
        <p:txBody>
          <a:bodyPr wrap="none" rtlCol="0">
            <a:spAutoFit/>
          </a:bodyPr>
          <a:lstStyle/>
          <a:p>
            <a:pPr algn="ctr"/>
            <a:r>
              <a:rPr kumimoji="1" lang="ja-JP" altLang="en-US" sz="2800" dirty="0">
                <a:solidFill>
                  <a:schemeClr val="bg1"/>
                </a:solidFill>
                <a:latin typeface="Meiryo" charset="-128"/>
                <a:ea typeface="Meiryo" charset="-128"/>
                <a:cs typeface="Meiryo" charset="-128"/>
              </a:rPr>
              <a:t>ビッグデータ</a:t>
            </a:r>
            <a:r>
              <a:rPr kumimoji="1" lang="en-US" altLang="ja-JP" sz="2800" dirty="0">
                <a:solidFill>
                  <a:schemeClr val="bg1"/>
                </a:solidFill>
                <a:latin typeface="Meiryo" charset="-128"/>
                <a:ea typeface="Meiryo" charset="-128"/>
                <a:cs typeface="Meiryo" charset="-128"/>
              </a:rPr>
              <a:t>×AI</a:t>
            </a:r>
            <a:endParaRPr kumimoji="1" lang="ja-JP" altLang="en-US" sz="2800" dirty="0">
              <a:solidFill>
                <a:schemeClr val="bg1"/>
              </a:solidFill>
              <a:latin typeface="Meiryo" charset="-128"/>
              <a:ea typeface="Meiryo" charset="-128"/>
              <a:cs typeface="Meiryo" charset="-128"/>
            </a:endParaRPr>
          </a:p>
        </p:txBody>
      </p:sp>
      <p:sp>
        <p:nvSpPr>
          <p:cNvPr id="32" name="上矢印 31"/>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174072" y="5542570"/>
            <a:ext cx="4801314" cy="646331"/>
          </a:xfrm>
          <a:prstGeom prst="rect">
            <a:avLst/>
          </a:prstGeom>
        </p:spPr>
        <p:txBody>
          <a:bodyPr wrap="none">
            <a:spAutoFit/>
          </a:bodyPr>
          <a:lstStyle/>
          <a:p>
            <a:pPr algn="ctr"/>
            <a:r>
              <a:rPr lang="ja-JP" altLang="en-US" sz="2400" dirty="0">
                <a:solidFill>
                  <a:srgbClr val="FFFFFF"/>
                </a:solidFill>
                <a:latin typeface="Meiryo" charset="-128"/>
                <a:ea typeface="Meiryo" charset="-128"/>
                <a:cs typeface="Meiryo" charset="-128"/>
              </a:rPr>
              <a:t>サイバー・フィジカル・システム</a:t>
            </a:r>
            <a:endParaRPr lang="en-US" altLang="ja-JP" sz="24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Cyber Physical System/CPS</a:t>
            </a:r>
            <a:endParaRPr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42130405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ja-JP" altLang="en-US" dirty="0"/>
              <a:t>デジタル・トランスフォーメーションを支えるテクノロジー</a:t>
            </a:r>
            <a:r>
              <a:rPr kumimoji="1" lang="en-US" altLang="ja-JP" dirty="0"/>
              <a:t> </a:t>
            </a:r>
            <a:r>
              <a:rPr kumimoji="1" lang="ja-JP" altLang="en-US" dirty="0"/>
              <a:t>　</a:t>
            </a:r>
          </a:p>
        </p:txBody>
      </p:sp>
      <p:sp>
        <p:nvSpPr>
          <p:cNvPr id="5" name="正方形/長方形 4"/>
          <p:cNvSpPr/>
          <p:nvPr/>
        </p:nvSpPr>
        <p:spPr>
          <a:xfrm>
            <a:off x="294468" y="3026336"/>
            <a:ext cx="8555064" cy="342685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52717" y="3124689"/>
            <a:ext cx="8238565" cy="201286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4" name="正方形/長方形 43"/>
          <p:cNvSpPr/>
          <p:nvPr/>
        </p:nvSpPr>
        <p:spPr>
          <a:xfrm>
            <a:off x="608062" y="3226010"/>
            <a:ext cx="7960659" cy="600987"/>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Meiryo" charset="-128"/>
              <a:ea typeface="Meiryo" charset="-128"/>
              <a:cs typeface="Meiryo" charset="-128"/>
            </a:endParaRPr>
          </a:p>
        </p:txBody>
      </p:sp>
      <p:sp>
        <p:nvSpPr>
          <p:cNvPr id="45" name="正方形/長方形 44"/>
          <p:cNvSpPr/>
          <p:nvPr/>
        </p:nvSpPr>
        <p:spPr>
          <a:xfrm>
            <a:off x="608062" y="3890742"/>
            <a:ext cx="7957755" cy="40979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a:solidFill>
                  <a:srgbClr val="FFFFFF"/>
                </a:solidFill>
                <a:latin typeface="Meiryo" charset="-128"/>
                <a:ea typeface="Meiryo" charset="-128"/>
                <a:cs typeface="Meiryo" charset="-128"/>
              </a:rPr>
              <a:t>IoT</a:t>
            </a:r>
            <a:r>
              <a:rPr kumimoji="1" lang="ja-JP" altLang="en-US" sz="2000" dirty="0">
                <a:solidFill>
                  <a:srgbClr val="FFFFFF"/>
                </a:solidFill>
                <a:latin typeface="Meiryo" charset="-128"/>
                <a:ea typeface="Meiryo" charset="-128"/>
                <a:cs typeface="Meiryo" charset="-128"/>
              </a:rPr>
              <a:t>（</a:t>
            </a:r>
            <a:r>
              <a:rPr kumimoji="1" lang="en-US" altLang="ja-JP" sz="2000" dirty="0">
                <a:solidFill>
                  <a:srgbClr val="FFFFFF"/>
                </a:solidFill>
                <a:latin typeface="Meiryo" charset="-128"/>
                <a:ea typeface="Meiryo" charset="-128"/>
                <a:cs typeface="Meiryo" charset="-128"/>
              </a:rPr>
              <a:t>Internet of Things</a:t>
            </a:r>
            <a:r>
              <a:rPr kumimoji="1" lang="ja-JP" altLang="en-US" sz="2000" dirty="0">
                <a:solidFill>
                  <a:srgbClr val="FFFFFF"/>
                </a:solidFill>
                <a:latin typeface="Meiryo" charset="-128"/>
                <a:ea typeface="Meiryo" charset="-128"/>
                <a:cs typeface="Meiryo" charset="-128"/>
              </a:rPr>
              <a:t>）</a:t>
            </a:r>
          </a:p>
        </p:txBody>
      </p:sp>
      <p:sp>
        <p:nvSpPr>
          <p:cNvPr id="46" name="正方形/長方形 45"/>
          <p:cNvSpPr/>
          <p:nvPr/>
        </p:nvSpPr>
        <p:spPr>
          <a:xfrm>
            <a:off x="452718" y="5185517"/>
            <a:ext cx="8238565" cy="40979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コンテナ</a:t>
            </a:r>
            <a:r>
              <a:rPr kumimoji="1" lang="en-US" altLang="ja-JP" sz="2000" dirty="0">
                <a:solidFill>
                  <a:srgbClr val="FFFFFF"/>
                </a:solidFill>
                <a:latin typeface="Meiryo" charset="-128"/>
                <a:ea typeface="Meiryo" charset="-128"/>
                <a:cs typeface="Meiryo" charset="-128"/>
              </a:rPr>
              <a:t>  ×  </a:t>
            </a:r>
            <a:r>
              <a:rPr kumimoji="1" lang="ja-JP" altLang="en-US" sz="2000" dirty="0">
                <a:solidFill>
                  <a:srgbClr val="FFFFFF"/>
                </a:solidFill>
                <a:latin typeface="Meiryo" charset="-128"/>
                <a:ea typeface="Meiryo" charset="-128"/>
                <a:cs typeface="Meiryo" charset="-128"/>
              </a:rPr>
              <a:t>マイクロサービス</a:t>
            </a:r>
          </a:p>
        </p:txBody>
      </p:sp>
      <p:sp>
        <p:nvSpPr>
          <p:cNvPr id="47" name="正方形/長方形 46"/>
          <p:cNvSpPr/>
          <p:nvPr/>
        </p:nvSpPr>
        <p:spPr>
          <a:xfrm>
            <a:off x="452717" y="5641302"/>
            <a:ext cx="8238565" cy="40979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クラウド・コンピューティング</a:t>
            </a:r>
          </a:p>
        </p:txBody>
      </p:sp>
      <p:sp>
        <p:nvSpPr>
          <p:cNvPr id="49" name="テキスト ボックス 48"/>
          <p:cNvSpPr txBox="1"/>
          <p:nvPr/>
        </p:nvSpPr>
        <p:spPr>
          <a:xfrm>
            <a:off x="3149537" y="6099064"/>
            <a:ext cx="2877711" cy="400110"/>
          </a:xfrm>
          <a:prstGeom prst="rect">
            <a:avLst/>
          </a:prstGeom>
          <a:noFill/>
        </p:spPr>
        <p:txBody>
          <a:bodyPr wrap="none" rtlCol="0">
            <a:spAutoFit/>
          </a:bodyPr>
          <a:lstStyle/>
          <a:p>
            <a:r>
              <a:rPr kumimoji="1" lang="ja-JP" altLang="en-US" sz="2000" b="1">
                <a:solidFill>
                  <a:srgbClr val="FF6666"/>
                </a:solidFill>
                <a:latin typeface="Meiryo" charset="-128"/>
                <a:ea typeface="Meiryo" charset="-128"/>
                <a:cs typeface="Meiryo" charset="-128"/>
              </a:rPr>
              <a:t>サイバー･セキュリティ</a:t>
            </a:r>
          </a:p>
        </p:txBody>
      </p:sp>
      <p:sp>
        <p:nvSpPr>
          <p:cNvPr id="50" name="正方形/長方形 49"/>
          <p:cNvSpPr/>
          <p:nvPr/>
        </p:nvSpPr>
        <p:spPr>
          <a:xfrm>
            <a:off x="1761561" y="4392604"/>
            <a:ext cx="5650755" cy="738664"/>
          </a:xfrm>
          <a:prstGeom prst="rect">
            <a:avLst/>
          </a:prstGeom>
        </p:spPr>
        <p:txBody>
          <a:bodyPr wrap="square">
            <a:spAutoFit/>
          </a:bodyPr>
          <a:lstStyle/>
          <a:p>
            <a:pPr algn="ctr"/>
            <a:r>
              <a:rPr lang="ja-JP" altLang="en-US" sz="2400" b="1" dirty="0">
                <a:solidFill>
                  <a:srgbClr val="FFFFFF"/>
                </a:solidFill>
                <a:latin typeface="Meiryo" charset="-128"/>
                <a:ea typeface="Meiryo" charset="-128"/>
                <a:cs typeface="Meiryo" charset="-128"/>
              </a:rPr>
              <a:t>サイバー・フィジカル・システム</a:t>
            </a:r>
            <a:endParaRPr lang="en-US" altLang="ja-JP" sz="2400" b="1" dirty="0">
              <a:solidFill>
                <a:srgbClr val="FFFFFF"/>
              </a:solidFill>
              <a:latin typeface="Meiryo" charset="-128"/>
              <a:ea typeface="Meiryo" charset="-128"/>
              <a:cs typeface="Meiryo" charset="-128"/>
            </a:endParaRPr>
          </a:p>
          <a:p>
            <a:pPr algn="ctr"/>
            <a:r>
              <a:rPr lang="en-US" altLang="ja-JP" dirty="0">
                <a:solidFill>
                  <a:srgbClr val="FFFFFF"/>
                </a:solidFill>
                <a:latin typeface="Meiryo" charset="-128"/>
                <a:ea typeface="Meiryo" charset="-128"/>
                <a:cs typeface="Meiryo" charset="-128"/>
              </a:rPr>
              <a:t>CPS : Cyber-physical System</a:t>
            </a:r>
            <a:endParaRPr lang="ja-JP" altLang="en-US" dirty="0">
              <a:solidFill>
                <a:srgbClr val="FFFFFF"/>
              </a:solidFill>
              <a:latin typeface="Meiryo" charset="-128"/>
              <a:ea typeface="Meiryo" charset="-128"/>
              <a:cs typeface="Meiryo" charset="-128"/>
            </a:endParaRPr>
          </a:p>
        </p:txBody>
      </p:sp>
      <p:sp>
        <p:nvSpPr>
          <p:cNvPr id="51" name="正方形/長方形 50"/>
          <p:cNvSpPr/>
          <p:nvPr/>
        </p:nvSpPr>
        <p:spPr>
          <a:xfrm>
            <a:off x="2909528" y="3335650"/>
            <a:ext cx="3324948" cy="523220"/>
          </a:xfrm>
          <a:prstGeom prst="rect">
            <a:avLst/>
          </a:prstGeom>
        </p:spPr>
        <p:txBody>
          <a:bodyPr wrap="none">
            <a:spAutoFit/>
          </a:bodyPr>
          <a:lstStyle/>
          <a:p>
            <a:pPr algn="ctr"/>
            <a:r>
              <a:rPr lang="ja-JP" altLang="en-US" sz="2800" b="1" dirty="0">
                <a:solidFill>
                  <a:srgbClr val="FFFFFF"/>
                </a:solidFill>
                <a:latin typeface="Meiryo" charset="-128"/>
                <a:ea typeface="Meiryo" charset="-128"/>
                <a:cs typeface="Meiryo" charset="-128"/>
              </a:rPr>
              <a:t>ビッグデータ</a:t>
            </a:r>
            <a:r>
              <a:rPr lang="en-US" altLang="ja-JP" sz="2800" b="1" dirty="0">
                <a:solidFill>
                  <a:srgbClr val="FFFFFF"/>
                </a:solidFill>
                <a:latin typeface="Meiryo" charset="-128"/>
                <a:ea typeface="Meiryo" charset="-128"/>
                <a:cs typeface="Meiryo" charset="-128"/>
              </a:rPr>
              <a:t> × AI</a:t>
            </a:r>
            <a:endParaRPr lang="ja-JP" altLang="en-US" sz="2800" b="1" dirty="0">
              <a:solidFill>
                <a:srgbClr val="FFFFFF"/>
              </a:solidFill>
              <a:latin typeface="Meiryo" charset="-128"/>
              <a:ea typeface="Meiryo" charset="-128"/>
              <a:cs typeface="Meiryo" charset="-128"/>
            </a:endParaRPr>
          </a:p>
        </p:txBody>
      </p:sp>
      <p:sp>
        <p:nvSpPr>
          <p:cNvPr id="52" name="テキスト ボックス 51"/>
          <p:cNvSpPr txBox="1"/>
          <p:nvPr/>
        </p:nvSpPr>
        <p:spPr>
          <a:xfrm>
            <a:off x="905219" y="5716472"/>
            <a:ext cx="1110112" cy="307777"/>
          </a:xfrm>
          <a:prstGeom prst="rect">
            <a:avLst/>
          </a:prstGeom>
          <a:noFill/>
        </p:spPr>
        <p:txBody>
          <a:bodyPr wrap="none" rtlCol="0">
            <a:spAutoFit/>
          </a:bodyPr>
          <a:lstStyle/>
          <a:p>
            <a:r>
              <a:rPr kumimoji="1" lang="en-US" altLang="ja-JP" sz="1400" b="1">
                <a:solidFill>
                  <a:schemeClr val="bg1"/>
                </a:solidFill>
                <a:latin typeface="Meiryo" charset="-128"/>
                <a:ea typeface="Meiryo" charset="-128"/>
                <a:cs typeface="Meiryo" charset="-128"/>
              </a:rPr>
              <a:t>SaaS/API</a:t>
            </a:r>
            <a:endParaRPr kumimoji="1" lang="ja-JP" altLang="en-US" sz="1400" b="1" dirty="0">
              <a:solidFill>
                <a:schemeClr val="bg1"/>
              </a:solidFill>
              <a:latin typeface="Meiryo" charset="-128"/>
              <a:ea typeface="Meiryo" charset="-128"/>
              <a:cs typeface="Meiryo" charset="-128"/>
            </a:endParaRPr>
          </a:p>
        </p:txBody>
      </p:sp>
      <p:sp>
        <p:nvSpPr>
          <p:cNvPr id="53" name="テキスト ボックス 52"/>
          <p:cNvSpPr txBox="1"/>
          <p:nvPr/>
        </p:nvSpPr>
        <p:spPr>
          <a:xfrm>
            <a:off x="7123867" y="5716473"/>
            <a:ext cx="1214820" cy="307777"/>
          </a:xfrm>
          <a:prstGeom prst="rect">
            <a:avLst/>
          </a:prstGeom>
          <a:noFill/>
        </p:spPr>
        <p:txBody>
          <a:bodyPr wrap="none" rtlCol="0">
            <a:spAutoFit/>
          </a:bodyPr>
          <a:lstStyle/>
          <a:p>
            <a:r>
              <a:rPr kumimoji="1" lang="en-US" altLang="ja-JP" sz="1400" b="1" dirty="0">
                <a:solidFill>
                  <a:schemeClr val="bg1"/>
                </a:solidFill>
                <a:latin typeface="Meiryo" charset="-128"/>
                <a:ea typeface="Meiryo" charset="-128"/>
                <a:cs typeface="Meiryo" charset="-128"/>
              </a:rPr>
              <a:t>PaaS/</a:t>
            </a:r>
            <a:r>
              <a:rPr kumimoji="1" lang="en-US" altLang="ja-JP" sz="1400" b="1" dirty="0" err="1">
                <a:solidFill>
                  <a:schemeClr val="bg1"/>
                </a:solidFill>
                <a:latin typeface="Meiryo" charset="-128"/>
                <a:ea typeface="Meiryo" charset="-128"/>
                <a:cs typeface="Meiryo" charset="-128"/>
              </a:rPr>
              <a:t>FaaS</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1149691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8810" y="102580"/>
            <a:ext cx="8772672" cy="451168"/>
          </a:xfrm>
        </p:spPr>
        <p:txBody>
          <a:bodyPr>
            <a:normAutofit fontScale="90000"/>
          </a:bodyPr>
          <a:lstStyle/>
          <a:p>
            <a:r>
              <a:rPr lang="ja-JP" altLang="en-US"/>
              <a:t>デジタル</a:t>
            </a:r>
            <a:r>
              <a:rPr lang="ja-JP" altLang="en-US" dirty="0"/>
              <a:t>・トランスフォーメーションを</a:t>
            </a:r>
            <a:r>
              <a:rPr lang="ja-JP" altLang="en-US"/>
              <a:t>支えるテクノロジー・補足</a:t>
            </a:r>
            <a:r>
              <a:rPr lang="en-US" altLang="ja-JP" dirty="0"/>
              <a:t> </a:t>
            </a:r>
            <a:r>
              <a:rPr lang="ja-JP" altLang="en-US"/>
              <a:t>　</a:t>
            </a:r>
            <a:endParaRPr kumimoji="1" lang="ja-JP" altLang="en-US" dirty="0"/>
          </a:p>
        </p:txBody>
      </p:sp>
      <p:sp>
        <p:nvSpPr>
          <p:cNvPr id="4" name="ホームベース 3"/>
          <p:cNvSpPr/>
          <p:nvPr/>
        </p:nvSpPr>
        <p:spPr>
          <a:xfrm>
            <a:off x="457200" y="759592"/>
            <a:ext cx="8265459" cy="1497864"/>
          </a:xfrm>
          <a:prstGeom prst="homePlate">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p:cNvSpPr/>
          <p:nvPr/>
        </p:nvSpPr>
        <p:spPr>
          <a:xfrm>
            <a:off x="457199" y="2301626"/>
            <a:ext cx="8265459" cy="1497864"/>
          </a:xfrm>
          <a:prstGeom prst="homePlat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457199" y="3820431"/>
            <a:ext cx="8265459" cy="2312968"/>
          </a:xfrm>
          <a:prstGeom prst="homePlate">
            <a:avLst>
              <a:gd name="adj" fmla="val 3139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1872972"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657601"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442230" y="763620"/>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57200" y="822345"/>
            <a:ext cx="1415772" cy="276999"/>
          </a:xfrm>
          <a:prstGeom prst="rect">
            <a:avLst/>
          </a:prstGeom>
          <a:noFill/>
        </p:spPr>
        <p:txBody>
          <a:bodyPr wrap="none" rtlCol="0">
            <a:spAutoFit/>
          </a:bodyPr>
          <a:lstStyle/>
          <a:p>
            <a:r>
              <a:rPr kumimoji="1" lang="ja-JP" altLang="en-US" sz="1200" b="1" dirty="0">
                <a:solidFill>
                  <a:schemeClr val="accent6">
                    <a:lumMod val="50000"/>
                  </a:schemeClr>
                </a:solidFill>
                <a:latin typeface="Meiryo" charset="-128"/>
                <a:ea typeface="Meiryo" charset="-128"/>
                <a:cs typeface="Meiryo" charset="-128"/>
              </a:rPr>
              <a:t>アプリケーション</a:t>
            </a:r>
          </a:p>
        </p:txBody>
      </p:sp>
      <p:sp>
        <p:nvSpPr>
          <p:cNvPr id="15" name="テキスト ボックス 14"/>
          <p:cNvSpPr txBox="1"/>
          <p:nvPr/>
        </p:nvSpPr>
        <p:spPr>
          <a:xfrm>
            <a:off x="457200" y="2364380"/>
            <a:ext cx="1415772" cy="276999"/>
          </a:xfrm>
          <a:prstGeom prst="rect">
            <a:avLst/>
          </a:prstGeom>
          <a:noFill/>
        </p:spPr>
        <p:txBody>
          <a:bodyPr wrap="none" rtlCol="0">
            <a:spAutoFit/>
          </a:bodyPr>
          <a:lstStyle/>
          <a:p>
            <a:r>
              <a:rPr kumimoji="1" lang="ja-JP" altLang="en-US" sz="1200" b="1">
                <a:solidFill>
                  <a:srgbClr val="00B050"/>
                </a:solidFill>
                <a:latin typeface="Meiryo" charset="-128"/>
                <a:ea typeface="Meiryo" charset="-128"/>
                <a:cs typeface="Meiryo" charset="-128"/>
              </a:rPr>
              <a:t>プラットフォーム</a:t>
            </a:r>
            <a:endParaRPr kumimoji="1" lang="ja-JP" altLang="en-US" sz="1200" b="1" dirty="0">
              <a:solidFill>
                <a:srgbClr val="00B050"/>
              </a:solidFill>
              <a:latin typeface="Meiryo" charset="-128"/>
              <a:ea typeface="Meiryo" charset="-128"/>
              <a:cs typeface="Meiryo" charset="-128"/>
            </a:endParaRPr>
          </a:p>
        </p:txBody>
      </p:sp>
      <p:sp>
        <p:nvSpPr>
          <p:cNvPr id="16" name="テキスト ボックス 15"/>
          <p:cNvSpPr txBox="1"/>
          <p:nvPr/>
        </p:nvSpPr>
        <p:spPr>
          <a:xfrm>
            <a:off x="457200" y="3862244"/>
            <a:ext cx="1877437" cy="461665"/>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インフラストラクチャー</a:t>
            </a:r>
            <a:endParaRPr kumimoji="1" lang="en-US" altLang="ja-JP" sz="1200" b="1" dirty="0">
              <a:solidFill>
                <a:srgbClr val="0052FF"/>
              </a:solidFill>
              <a:latin typeface="Meiryo" charset="-128"/>
              <a:ea typeface="Meiryo" charset="-128"/>
              <a:cs typeface="Meiryo" charset="-128"/>
            </a:endParaRPr>
          </a:p>
          <a:p>
            <a:r>
              <a:rPr lang="ja-JP" altLang="en-US" sz="1200" b="1" dirty="0">
                <a:solidFill>
                  <a:srgbClr val="0052FF"/>
                </a:solidFill>
                <a:latin typeface="Meiryo" charset="-128"/>
                <a:ea typeface="Meiryo" charset="-128"/>
                <a:cs typeface="Meiryo" charset="-128"/>
              </a:rPr>
              <a:t>デバイス</a:t>
            </a:r>
            <a:endParaRPr kumimoji="1" lang="ja-JP" altLang="en-US" sz="1200" b="1" dirty="0">
              <a:solidFill>
                <a:srgbClr val="0052FF"/>
              </a:solidFill>
              <a:latin typeface="Meiryo" charset="-128"/>
              <a:ea typeface="Meiryo" charset="-128"/>
              <a:cs typeface="Meiryo" charset="-128"/>
            </a:endParaRPr>
          </a:p>
        </p:txBody>
      </p:sp>
      <p:sp>
        <p:nvSpPr>
          <p:cNvPr id="17" name="ホームベース 16"/>
          <p:cNvSpPr/>
          <p:nvPr/>
        </p:nvSpPr>
        <p:spPr>
          <a:xfrm>
            <a:off x="806824" y="1117811"/>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AR</a:t>
            </a:r>
            <a:r>
              <a:rPr kumimoji="1" lang="ja-JP" altLang="en-US" sz="1600" dirty="0">
                <a:solidFill>
                  <a:srgbClr val="FFFFFF"/>
                </a:solidFill>
                <a:latin typeface="Meiryo" charset="-128"/>
                <a:ea typeface="Meiryo" charset="-128"/>
                <a:cs typeface="Meiryo" charset="-128"/>
              </a:rPr>
              <a:t>（拡張現実）</a:t>
            </a:r>
            <a:r>
              <a:rPr kumimoji="1" lang="en-US" altLang="ja-JP" sz="1600" dirty="0">
                <a:solidFill>
                  <a:srgbClr val="FFFFFF"/>
                </a:solidFill>
                <a:latin typeface="Meiryo" charset="-128"/>
                <a:ea typeface="Meiryo" charset="-128"/>
                <a:cs typeface="Meiryo" charset="-128"/>
              </a:rPr>
              <a:t> / VR</a:t>
            </a:r>
            <a:r>
              <a:rPr kumimoji="1" lang="ja-JP" altLang="en-US" sz="1600" dirty="0">
                <a:solidFill>
                  <a:srgbClr val="FFFFFF"/>
                </a:solidFill>
                <a:latin typeface="Meiryo" charset="-128"/>
                <a:ea typeface="Meiryo" charset="-128"/>
                <a:cs typeface="Meiryo" charset="-128"/>
              </a:rPr>
              <a:t>（仮想現実）</a:t>
            </a:r>
            <a:r>
              <a:rPr kumimoji="1" lang="en-US" altLang="ja-JP" sz="1600" dirty="0">
                <a:solidFill>
                  <a:srgbClr val="FFFFFF"/>
                </a:solidFill>
                <a:latin typeface="Meiryo" charset="-128"/>
                <a:ea typeface="Meiryo" charset="-128"/>
                <a:cs typeface="Meiryo" charset="-128"/>
              </a:rPr>
              <a:t> / MR</a:t>
            </a:r>
            <a:r>
              <a:rPr kumimoji="1" lang="ja-JP" altLang="en-US" sz="1600" dirty="0">
                <a:solidFill>
                  <a:srgbClr val="FFFFFF"/>
                </a:solidFill>
                <a:latin typeface="Meiryo" charset="-128"/>
                <a:ea typeface="Meiryo" charset="-128"/>
                <a:cs typeface="Meiryo" charset="-128"/>
              </a:rPr>
              <a:t>（複合現実）</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Augmented Reality / Virtual Reality / Mixed Reality</a:t>
            </a:r>
            <a:endParaRPr kumimoji="1" lang="ja-JP" altLang="en-US" sz="800" dirty="0">
              <a:solidFill>
                <a:srgbClr val="FFFFFF"/>
              </a:solidFill>
              <a:latin typeface="Meiryo" charset="-128"/>
              <a:ea typeface="Meiryo" charset="-128"/>
              <a:cs typeface="Meiryo" charset="-128"/>
            </a:endParaRPr>
          </a:p>
        </p:txBody>
      </p:sp>
      <p:sp>
        <p:nvSpPr>
          <p:cNvPr id="18" name="ホームベース 17"/>
          <p:cNvSpPr/>
          <p:nvPr/>
        </p:nvSpPr>
        <p:spPr>
          <a:xfrm>
            <a:off x="806824" y="1673043"/>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ディープラーニング（深層学習）と関連技術</a:t>
            </a:r>
            <a:r>
              <a:rPr lang="ja-JP" altLang="en-US" sz="800" dirty="0">
                <a:solidFill>
                  <a:srgbClr val="FFFFFF"/>
                </a:solidFill>
                <a:latin typeface="Meiryo" charset="-128"/>
                <a:ea typeface="Meiryo" charset="-128"/>
                <a:cs typeface="Meiryo" charset="-128"/>
              </a:rPr>
              <a:t>（深層強化学習</a:t>
            </a:r>
            <a:r>
              <a:rPr lang="en-US" altLang="ja-JP" sz="800" dirty="0">
                <a:solidFill>
                  <a:srgbClr val="FFFFFF"/>
                </a:solidFill>
                <a:latin typeface="Meiryo" charset="-128"/>
                <a:ea typeface="Meiryo" charset="-128"/>
                <a:cs typeface="Meiryo" charset="-128"/>
              </a:rPr>
              <a:t>/DQN</a:t>
            </a:r>
            <a:r>
              <a:rPr lang="ja-JP" altLang="en-US" sz="800" dirty="0">
                <a:solidFill>
                  <a:srgbClr val="FFFFFF"/>
                </a:solidFill>
                <a:latin typeface="Meiryo" charset="-128"/>
                <a:ea typeface="Meiryo" charset="-128"/>
                <a:cs typeface="Meiryo" charset="-128"/>
              </a:rPr>
              <a:t>、敵対的ネットワーク</a:t>
            </a:r>
            <a:r>
              <a:rPr lang="en-US" altLang="ja-JP" sz="800" dirty="0">
                <a:solidFill>
                  <a:srgbClr val="FFFFFF"/>
                </a:solidFill>
                <a:latin typeface="Meiryo" charset="-128"/>
                <a:ea typeface="Meiryo" charset="-128"/>
                <a:cs typeface="Meiryo" charset="-128"/>
              </a:rPr>
              <a:t>/GAN</a:t>
            </a:r>
            <a:r>
              <a:rPr lang="ja-JP" altLang="en-US" sz="800" dirty="0">
                <a:solidFill>
                  <a:srgbClr val="FFFFFF"/>
                </a:solidFill>
                <a:latin typeface="Meiryo" charset="-128"/>
                <a:ea typeface="Meiryo" charset="-128"/>
                <a:cs typeface="Meiryo" charset="-128"/>
              </a:rPr>
              <a:t>など）</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Deep Learning</a:t>
            </a:r>
            <a:endParaRPr kumimoji="1" lang="ja-JP" altLang="en-US" sz="800" dirty="0">
              <a:solidFill>
                <a:srgbClr val="FFFFFF"/>
              </a:solidFill>
              <a:latin typeface="Meiryo" charset="-128"/>
              <a:ea typeface="Meiryo" charset="-128"/>
              <a:cs typeface="Meiryo" charset="-128"/>
            </a:endParaRPr>
          </a:p>
        </p:txBody>
      </p:sp>
      <p:sp>
        <p:nvSpPr>
          <p:cNvPr id="19" name="ホームベース 18"/>
          <p:cNvSpPr/>
          <p:nvPr/>
        </p:nvSpPr>
        <p:spPr>
          <a:xfrm>
            <a:off x="806822" y="2655912"/>
            <a:ext cx="7225552"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ブロックチェーン</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Block Chain</a:t>
            </a:r>
            <a:endParaRPr kumimoji="1" lang="ja-JP" altLang="en-US" sz="800" dirty="0">
              <a:solidFill>
                <a:srgbClr val="FFFFFF"/>
              </a:solidFill>
              <a:latin typeface="Meiryo" charset="-128"/>
              <a:ea typeface="Meiryo" charset="-128"/>
              <a:cs typeface="Meiryo" charset="-128"/>
            </a:endParaRPr>
          </a:p>
        </p:txBody>
      </p:sp>
      <p:sp>
        <p:nvSpPr>
          <p:cNvPr id="20" name="ホームベース 19"/>
          <p:cNvSpPr/>
          <p:nvPr/>
        </p:nvSpPr>
        <p:spPr>
          <a:xfrm>
            <a:off x="1712260" y="3215940"/>
            <a:ext cx="624886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HTAP</a:t>
            </a:r>
            <a:r>
              <a:rPr lang="ja-JP" altLang="en-US" sz="1050" dirty="0">
                <a:solidFill>
                  <a:srgbClr val="FFFFFF"/>
                </a:solidFill>
                <a:latin typeface="Meiryo" charset="-128"/>
                <a:ea typeface="Meiryo" charset="-128"/>
                <a:cs typeface="Meiryo" charset="-128"/>
              </a:rPr>
              <a:t>（</a:t>
            </a:r>
            <a:r>
              <a:rPr lang="en-US" altLang="ja-JP" sz="1050" dirty="0">
                <a:solidFill>
                  <a:srgbClr val="FFFFFF"/>
                </a:solidFill>
                <a:latin typeface="Meiryo" charset="-128"/>
                <a:ea typeface="Meiryo" charset="-128"/>
                <a:cs typeface="Meiryo" charset="-128"/>
              </a:rPr>
              <a:t>OLTP/</a:t>
            </a:r>
            <a:r>
              <a:rPr lang="ja-JP" altLang="en-US" sz="1050" dirty="0">
                <a:solidFill>
                  <a:srgbClr val="FFFFFF"/>
                </a:solidFill>
                <a:latin typeface="Meiryo" charset="-128"/>
                <a:ea typeface="Meiryo" charset="-128"/>
                <a:cs typeface="Meiryo" charset="-128"/>
              </a:rPr>
              <a:t>業務系・基幹系と</a:t>
            </a:r>
            <a:r>
              <a:rPr lang="en-US" altLang="ja-JP" sz="1050" dirty="0">
                <a:solidFill>
                  <a:srgbClr val="FFFFFF"/>
                </a:solidFill>
                <a:latin typeface="Meiryo" charset="-128"/>
                <a:ea typeface="Meiryo" charset="-128"/>
                <a:cs typeface="Meiryo" charset="-128"/>
              </a:rPr>
              <a:t>OLAP/</a:t>
            </a:r>
            <a:r>
              <a:rPr lang="ja-JP" altLang="en-US" sz="1050" dirty="0">
                <a:solidFill>
                  <a:srgbClr val="FFFFFF"/>
                </a:solidFill>
                <a:latin typeface="Meiryo" charset="-128"/>
                <a:ea typeface="Meiryo" charset="-128"/>
                <a:cs typeface="Meiryo" charset="-128"/>
              </a:rPr>
              <a:t>分析系の実行基盤を統合）</a:t>
            </a:r>
            <a:endParaRPr lang="en-US" altLang="ja-JP" sz="105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Hybrid Transaction and Analytics Processing</a:t>
            </a:r>
            <a:endParaRPr kumimoji="1" lang="ja-JP" altLang="en-US" sz="800" dirty="0">
              <a:solidFill>
                <a:srgbClr val="FFFFFF"/>
              </a:solidFill>
              <a:latin typeface="Meiryo" charset="-128"/>
              <a:ea typeface="Meiryo" charset="-128"/>
              <a:cs typeface="Meiryo" charset="-128"/>
            </a:endParaRPr>
          </a:p>
        </p:txBody>
      </p:sp>
      <p:sp>
        <p:nvSpPr>
          <p:cNvPr id="21" name="ホームベース 20"/>
          <p:cNvSpPr/>
          <p:nvPr/>
        </p:nvSpPr>
        <p:spPr>
          <a:xfrm>
            <a:off x="806823" y="4913262"/>
            <a:ext cx="6468702"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LPWA</a:t>
            </a:r>
            <a:r>
              <a:rPr kumimoji="1" lang="ja-JP" altLang="en-US" sz="1600" dirty="0">
                <a:solidFill>
                  <a:srgbClr val="FFFFFF"/>
                </a:solidFill>
                <a:latin typeface="Meiryo" charset="-128"/>
                <a:ea typeface="Meiryo" charset="-128"/>
                <a:cs typeface="Meiryo" charset="-128"/>
              </a:rPr>
              <a:t>ネットワーク</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Low </a:t>
            </a:r>
            <a:r>
              <a:rPr lang="en-US" altLang="ja-JP" sz="800" dirty="0" err="1">
                <a:solidFill>
                  <a:srgbClr val="FFFFFF"/>
                </a:solidFill>
                <a:latin typeface="Meiryo" charset="-128"/>
                <a:ea typeface="Meiryo" charset="-128"/>
                <a:cs typeface="Meiryo" charset="-128"/>
              </a:rPr>
              <a:t>Power,Wide</a:t>
            </a:r>
            <a:r>
              <a:rPr lang="en-US" altLang="ja-JP" sz="800" dirty="0">
                <a:solidFill>
                  <a:srgbClr val="FFFFFF"/>
                </a:solidFill>
                <a:latin typeface="Meiryo" charset="-128"/>
                <a:ea typeface="Meiryo" charset="-128"/>
                <a:cs typeface="Meiryo" charset="-128"/>
              </a:rPr>
              <a:t> Area Network</a:t>
            </a:r>
            <a:endParaRPr kumimoji="1" lang="ja-JP" altLang="en-US" sz="800" dirty="0">
              <a:solidFill>
                <a:srgbClr val="FFFFFF"/>
              </a:solidFill>
              <a:latin typeface="Meiryo" charset="-128"/>
              <a:ea typeface="Meiryo" charset="-128"/>
              <a:cs typeface="Meiryo" charset="-128"/>
            </a:endParaRPr>
          </a:p>
        </p:txBody>
      </p:sp>
      <p:sp>
        <p:nvSpPr>
          <p:cNvPr id="22" name="ホームベース 21"/>
          <p:cNvSpPr/>
          <p:nvPr/>
        </p:nvSpPr>
        <p:spPr>
          <a:xfrm>
            <a:off x="6405949" y="4578489"/>
            <a:ext cx="1555170"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5G</a:t>
            </a:r>
            <a:r>
              <a:rPr lang="ja-JP" altLang="en-US" sz="1600" dirty="0">
                <a:solidFill>
                  <a:srgbClr val="FFFFFF"/>
                </a:solidFill>
                <a:latin typeface="Meiryo" charset="-128"/>
                <a:ea typeface="Meiryo" charset="-128"/>
                <a:cs typeface="Meiryo" charset="-128"/>
              </a:rPr>
              <a:t>通信</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5th Generation</a:t>
            </a:r>
          </a:p>
        </p:txBody>
      </p:sp>
      <p:sp>
        <p:nvSpPr>
          <p:cNvPr id="23" name="ホームベース 22"/>
          <p:cNvSpPr/>
          <p:nvPr/>
        </p:nvSpPr>
        <p:spPr>
          <a:xfrm>
            <a:off x="1712259" y="5506474"/>
            <a:ext cx="6248861"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エッジ・コンピューティング</a:t>
            </a:r>
            <a:r>
              <a:rPr kumimoji="1" lang="ja-JP" altLang="en-US" sz="800" dirty="0">
                <a:solidFill>
                  <a:srgbClr val="FFFFFF"/>
                </a:solidFill>
                <a:latin typeface="Meiryo" charset="-128"/>
                <a:ea typeface="Meiryo" charset="-128"/>
                <a:cs typeface="Meiryo" charset="-128"/>
              </a:rPr>
              <a:t>（デバイス側での学習や推論</a:t>
            </a:r>
            <a:r>
              <a:rPr kumimoji="1" lang="en-US" altLang="ja-JP" sz="800" dirty="0">
                <a:solidFill>
                  <a:srgbClr val="FFFFFF"/>
                </a:solidFill>
                <a:latin typeface="Meiryo" charset="-128"/>
                <a:ea typeface="Meiryo" charset="-128"/>
                <a:cs typeface="Meiryo" charset="-128"/>
              </a:rPr>
              <a:t>/</a:t>
            </a:r>
            <a:r>
              <a:rPr kumimoji="1" lang="ja-JP" altLang="en-US" sz="800" dirty="0">
                <a:solidFill>
                  <a:srgbClr val="FFFFFF"/>
                </a:solidFill>
                <a:latin typeface="Meiryo" charset="-128"/>
                <a:ea typeface="Meiryo" charset="-128"/>
                <a:cs typeface="Meiryo" charset="-128"/>
              </a:rPr>
              <a:t>高機能演算）</a:t>
            </a:r>
            <a:endParaRPr kumimoji="1" lang="en-US" altLang="ja-JP" sz="8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Edge Computing</a:t>
            </a:r>
            <a:endParaRPr kumimoji="1" lang="ja-JP" altLang="en-US" sz="800" dirty="0">
              <a:solidFill>
                <a:srgbClr val="FFFFFF"/>
              </a:solidFill>
              <a:latin typeface="Meiryo" charset="-128"/>
              <a:ea typeface="Meiryo" charset="-128"/>
              <a:cs typeface="Meiryo" charset="-128"/>
            </a:endParaRPr>
          </a:p>
        </p:txBody>
      </p:sp>
      <p:sp>
        <p:nvSpPr>
          <p:cNvPr id="24" name="ホームベース 23"/>
          <p:cNvSpPr/>
          <p:nvPr/>
        </p:nvSpPr>
        <p:spPr>
          <a:xfrm>
            <a:off x="5020232" y="3998772"/>
            <a:ext cx="2940887"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量子コンピュータ</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Quantum Computer</a:t>
            </a:r>
            <a:endParaRPr kumimoji="1" lang="ja-JP" altLang="en-US" sz="800" dirty="0">
              <a:solidFill>
                <a:srgbClr val="FFFFFF"/>
              </a:solidFill>
              <a:latin typeface="Meiryo" charset="-128"/>
              <a:ea typeface="Meiryo" charset="-128"/>
              <a:cs typeface="Meiryo" charset="-128"/>
            </a:endParaRPr>
          </a:p>
        </p:txBody>
      </p:sp>
      <p:cxnSp>
        <p:nvCxnSpPr>
          <p:cNvPr id="25" name="直線コネクタ 24"/>
          <p:cNvCxnSpPr/>
          <p:nvPr/>
        </p:nvCxnSpPr>
        <p:spPr>
          <a:xfrm>
            <a:off x="7275525"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824059" y="6190315"/>
            <a:ext cx="986168"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〜2017</a:t>
            </a:r>
            <a:endParaRPr kumimoji="1" lang="ja-JP" altLang="en-US" dirty="0">
              <a:solidFill>
                <a:schemeClr val="bg1">
                  <a:lumMod val="50000"/>
                </a:schemeClr>
              </a:solidFill>
              <a:latin typeface="Meiryo" charset="-128"/>
              <a:ea typeface="Meiryo" charset="-128"/>
              <a:cs typeface="Meiryo" charset="-128"/>
            </a:endParaRPr>
          </a:p>
        </p:txBody>
      </p:sp>
      <p:sp>
        <p:nvSpPr>
          <p:cNvPr id="28" name="テキスト ボックス 27"/>
          <p:cNvSpPr txBox="1"/>
          <p:nvPr/>
        </p:nvSpPr>
        <p:spPr>
          <a:xfrm>
            <a:off x="2387619"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2018</a:t>
            </a:r>
            <a:endParaRPr kumimoji="1" lang="ja-JP" altLang="en-US" dirty="0">
              <a:solidFill>
                <a:schemeClr val="bg1">
                  <a:lumMod val="50000"/>
                </a:schemeClr>
              </a:solidFill>
              <a:latin typeface="Meiryo" charset="-128"/>
              <a:ea typeface="Meiryo" charset="-128"/>
              <a:cs typeface="Meiryo" charset="-128"/>
            </a:endParaRPr>
          </a:p>
        </p:txBody>
      </p:sp>
      <p:sp>
        <p:nvSpPr>
          <p:cNvPr id="29" name="テキスト ボックス 28"/>
          <p:cNvSpPr txBox="1"/>
          <p:nvPr/>
        </p:nvSpPr>
        <p:spPr>
          <a:xfrm>
            <a:off x="4196581"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2019</a:t>
            </a:r>
            <a:endParaRPr kumimoji="1" lang="ja-JP" altLang="en-US" dirty="0">
              <a:solidFill>
                <a:schemeClr val="bg1">
                  <a:lumMod val="50000"/>
                </a:schemeClr>
              </a:solidFill>
              <a:latin typeface="Meiryo" charset="-128"/>
              <a:ea typeface="Meiryo" charset="-128"/>
              <a:cs typeface="Meiryo" charset="-128"/>
            </a:endParaRPr>
          </a:p>
        </p:txBody>
      </p:sp>
      <p:sp>
        <p:nvSpPr>
          <p:cNvPr id="30" name="テキスト ボックス 29"/>
          <p:cNvSpPr txBox="1"/>
          <p:nvPr/>
        </p:nvSpPr>
        <p:spPr>
          <a:xfrm>
            <a:off x="5977393" y="6190315"/>
            <a:ext cx="755336"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2020</a:t>
            </a:r>
            <a:endParaRPr kumimoji="1" lang="ja-JP" altLang="en-US" dirty="0">
              <a:solidFill>
                <a:schemeClr val="bg1">
                  <a:lumMod val="50000"/>
                </a:schemeClr>
              </a:solidFill>
              <a:latin typeface="Meiryo" charset="-128"/>
              <a:ea typeface="Meiryo" charset="-128"/>
              <a:cs typeface="Meiryo" charset="-128"/>
            </a:endParaRPr>
          </a:p>
        </p:txBody>
      </p:sp>
      <p:sp>
        <p:nvSpPr>
          <p:cNvPr id="31" name="テキスト ボックス 30"/>
          <p:cNvSpPr txBox="1"/>
          <p:nvPr/>
        </p:nvSpPr>
        <p:spPr>
          <a:xfrm>
            <a:off x="7422559" y="6190315"/>
            <a:ext cx="986167"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2021〜</a:t>
            </a:r>
            <a:endParaRPr kumimoji="1" lang="ja-JP" altLang="en-US"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300070033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ja-JP" altLang="en-US" dirty="0"/>
              <a:t>デザイン思考・リーン・アジャイル・</a:t>
            </a:r>
            <a:r>
              <a:rPr kumimoji="1" lang="en-US" altLang="ja-JP" dirty="0"/>
              <a:t>DevOps</a:t>
            </a:r>
            <a:r>
              <a:rPr kumimoji="1" lang="ja-JP" altLang="en-US" dirty="0"/>
              <a:t>の関係</a:t>
            </a:r>
          </a:p>
        </p:txBody>
      </p:sp>
      <p:sp>
        <p:nvSpPr>
          <p:cNvPr id="4" name="正方形/長方形 3"/>
          <p:cNvSpPr/>
          <p:nvPr/>
        </p:nvSpPr>
        <p:spPr>
          <a:xfrm>
            <a:off x="452717" y="1090028"/>
            <a:ext cx="8238566" cy="6249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現場</a:t>
            </a:r>
            <a:r>
              <a:rPr kumimoji="1" lang="ja-JP" altLang="en-US" sz="1200" dirty="0">
                <a:solidFill>
                  <a:srgbClr val="FFFFFF"/>
                </a:solidFill>
                <a:latin typeface="Meiryo" charset="-128"/>
                <a:ea typeface="Meiryo" charset="-128"/>
                <a:cs typeface="Meiryo" charset="-128"/>
              </a:rPr>
              <a:t>に足を運ぶ　</a:t>
            </a:r>
            <a:r>
              <a:rPr kumimoji="1" lang="ja-JP" altLang="en-US" sz="3200" dirty="0">
                <a:solidFill>
                  <a:srgbClr val="FFFFFF"/>
                </a:solidFill>
                <a:latin typeface="Meiryo" charset="-128"/>
                <a:ea typeface="Meiryo" charset="-128"/>
                <a:cs typeface="Meiryo" charset="-128"/>
              </a:rPr>
              <a:t>現物</a:t>
            </a:r>
            <a:r>
              <a:rPr kumimoji="1" lang="ja-JP" altLang="en-US" sz="1200" dirty="0">
                <a:solidFill>
                  <a:srgbClr val="FFFFFF"/>
                </a:solidFill>
                <a:latin typeface="Meiryo" charset="-128"/>
                <a:ea typeface="Meiryo" charset="-128"/>
                <a:cs typeface="Meiryo" charset="-128"/>
              </a:rPr>
              <a:t>を手に取る　</a:t>
            </a:r>
            <a:r>
              <a:rPr kumimoji="1" lang="ja-JP" altLang="en-US" sz="3200" dirty="0">
                <a:solidFill>
                  <a:srgbClr val="FFFFFF"/>
                </a:solidFill>
                <a:latin typeface="Meiryo" charset="-128"/>
                <a:ea typeface="Meiryo" charset="-128"/>
                <a:cs typeface="Meiryo" charset="-128"/>
              </a:rPr>
              <a:t>現実</a:t>
            </a:r>
            <a:r>
              <a:rPr kumimoji="1" lang="ja-JP" altLang="en-US" sz="1200" dirty="0">
                <a:solidFill>
                  <a:srgbClr val="FFFFFF"/>
                </a:solidFill>
                <a:latin typeface="Meiryo" charset="-128"/>
                <a:ea typeface="Meiryo" charset="-128"/>
                <a:cs typeface="Meiryo" charset="-128"/>
              </a:rPr>
              <a:t>を自分で確認する</a:t>
            </a:r>
            <a:endParaRPr kumimoji="1" lang="en-US" altLang="ja-JP" sz="1200" dirty="0">
              <a:solidFill>
                <a:srgbClr val="FFFFFF"/>
              </a:solidFill>
              <a:latin typeface="Meiryo" charset="-128"/>
              <a:ea typeface="Meiryo" charset="-128"/>
              <a:cs typeface="Meiryo" charset="-128"/>
            </a:endParaRPr>
          </a:p>
        </p:txBody>
      </p:sp>
      <p:sp>
        <p:nvSpPr>
          <p:cNvPr id="11" name="正方形/長方形 10"/>
          <p:cNvSpPr/>
          <p:nvPr/>
        </p:nvSpPr>
        <p:spPr>
          <a:xfrm>
            <a:off x="497869" y="1867177"/>
            <a:ext cx="1964271" cy="37634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6717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41192"/>
            <a:ext cx="1487908" cy="369332"/>
          </a:xfrm>
          <a:prstGeom prst="rect">
            <a:avLst/>
          </a:prstGeom>
          <a:solidFill>
            <a:srgbClr val="00B050"/>
          </a:solid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971969"/>
            <a:ext cx="1779654" cy="307777"/>
          </a:xfrm>
          <a:prstGeom prst="rect">
            <a:avLst/>
          </a:prstGeom>
          <a:solidFill>
            <a:srgbClr val="00B050"/>
          </a:solid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41192"/>
            <a:ext cx="1667444" cy="369332"/>
          </a:xfrm>
          <a:prstGeom prst="rect">
            <a:avLst/>
          </a:prstGeom>
          <a:solidFill>
            <a:srgbClr val="00B050"/>
          </a:solid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41192"/>
            <a:ext cx="909031" cy="369332"/>
          </a:xfrm>
          <a:prstGeom prst="rect">
            <a:avLst/>
          </a:prstGeom>
          <a:solidFill>
            <a:srgbClr val="00B050"/>
          </a:solid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364926"/>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364926"/>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364925"/>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364925"/>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906779"/>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903176"/>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905945"/>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42768"/>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24801"/>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27433"/>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42768"/>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52717" y="5785564"/>
            <a:ext cx="8238566"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444040"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7030A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6"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889536" y="2190251"/>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843598" y="2180743"/>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Tree>
    <p:extLst>
      <p:ext uri="{BB962C8B-B14F-4D97-AF65-F5344CB8AC3E}">
        <p14:creationId xmlns:p14="http://schemas.microsoft.com/office/powerpoint/2010/main" val="19995073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a:solidFill>
                  <a:srgbClr val="FFFFFF"/>
                </a:solidFill>
                <a:effectLst/>
                <a:latin typeface="Arial"/>
                <a:ea typeface="HGP創英角ｺﾞｼｯｸUB" pitchFamily="50" charset="-128"/>
                <a:cs typeface="Arial"/>
              </a:rPr>
              <a:t>これからのビジネスに</a:t>
            </a:r>
            <a:r>
              <a:rPr lang="ja-JP" altLang="en-US" sz="3200">
                <a:solidFill>
                  <a:srgbClr val="FFFFFF"/>
                </a:solidFill>
                <a:latin typeface="Arial"/>
                <a:ea typeface="HGP創英角ｺﾞｼｯｸUB" pitchFamily="50" charset="-128"/>
                <a:cs typeface="Arial"/>
              </a:rPr>
              <a:t>求められる人材</a:t>
            </a:r>
            <a:endParaRPr lang="en-US" altLang="ja-JP"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816684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IT</a:t>
            </a:r>
            <a:r>
              <a:rPr lang="ja-JP" altLang="en-US" dirty="0"/>
              <a:t>に関わる仕事をするということ</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148</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94074" y="1162688"/>
            <a:ext cx="3039643" cy="2713573"/>
          </a:xfrm>
          <a:prstGeom prst="rect">
            <a:avLst/>
          </a:prstGeom>
        </p:spPr>
      </p:pic>
      <p:sp>
        <p:nvSpPr>
          <p:cNvPr id="5" name="テキスト ボックス 4"/>
          <p:cNvSpPr txBox="1"/>
          <p:nvPr/>
        </p:nvSpPr>
        <p:spPr>
          <a:xfrm>
            <a:off x="741464" y="1807120"/>
            <a:ext cx="4852610" cy="1384995"/>
          </a:xfrm>
          <a:prstGeom prst="rect">
            <a:avLst/>
          </a:prstGeom>
          <a:noFill/>
        </p:spPr>
        <p:txBody>
          <a:bodyPr wrap="none" rtlCol="0">
            <a:spAutoFit/>
          </a:bodyPr>
          <a:lstStyle/>
          <a:p>
            <a:r>
              <a:rPr kumimoji="1" lang="en-US" altLang="ja-JP" sz="2800" b="1" dirty="0">
                <a:solidFill>
                  <a:schemeClr val="accent6">
                    <a:lumMod val="75000"/>
                  </a:schemeClr>
                </a:solidFill>
                <a:latin typeface="Meiryo" charset="-128"/>
                <a:ea typeface="Meiryo" charset="-128"/>
                <a:cs typeface="Meiryo" charset="-128"/>
              </a:rPr>
              <a:t>IT</a:t>
            </a:r>
            <a:r>
              <a:rPr kumimoji="1" lang="ja-JP" altLang="en-US" sz="2800" b="1" dirty="0">
                <a:solidFill>
                  <a:schemeClr val="accent6">
                    <a:lumMod val="75000"/>
                  </a:schemeClr>
                </a:solidFill>
                <a:latin typeface="Meiryo" charset="-128"/>
                <a:ea typeface="Meiryo" charset="-128"/>
                <a:cs typeface="Meiryo" charset="-128"/>
              </a:rPr>
              <a:t>を使って</a:t>
            </a:r>
            <a:endParaRPr kumimoji="1" lang="en-US" altLang="ja-JP" sz="2800" b="1" dirty="0">
              <a:solidFill>
                <a:schemeClr val="accent6">
                  <a:lumMod val="75000"/>
                </a:schemeClr>
              </a:solidFill>
              <a:latin typeface="Meiryo" charset="-128"/>
              <a:ea typeface="Meiryo" charset="-128"/>
              <a:cs typeface="Meiryo" charset="-128"/>
            </a:endParaRPr>
          </a:p>
          <a:p>
            <a:r>
              <a:rPr lang="ja-JP" altLang="en-US" sz="2800" b="1" u="sng" dirty="0">
                <a:solidFill>
                  <a:schemeClr val="accent6">
                    <a:lumMod val="75000"/>
                  </a:schemeClr>
                </a:solidFill>
                <a:latin typeface="Meiryo" charset="-128"/>
                <a:ea typeface="Meiryo" charset="-128"/>
                <a:cs typeface="Meiryo" charset="-128"/>
              </a:rPr>
              <a:t>お客様の経営や事業の成果</a:t>
            </a:r>
            <a:r>
              <a:rPr lang="ja-JP" altLang="en-US" sz="2800" b="1" dirty="0">
                <a:solidFill>
                  <a:schemeClr val="accent6">
                    <a:lumMod val="75000"/>
                  </a:schemeClr>
                </a:solidFill>
                <a:latin typeface="Meiryo" charset="-128"/>
                <a:ea typeface="Meiryo" charset="-128"/>
                <a:cs typeface="Meiryo" charset="-128"/>
              </a:rPr>
              <a:t>に</a:t>
            </a:r>
            <a:endParaRPr lang="en-US" altLang="ja-JP" sz="2800" b="1" dirty="0">
              <a:solidFill>
                <a:schemeClr val="accent6">
                  <a:lumMod val="75000"/>
                </a:schemeClr>
              </a:solidFill>
              <a:latin typeface="Meiryo" charset="-128"/>
              <a:ea typeface="Meiryo" charset="-128"/>
              <a:cs typeface="Meiryo" charset="-128"/>
            </a:endParaRPr>
          </a:p>
          <a:p>
            <a:pPr algn="r"/>
            <a:r>
              <a:rPr kumimoji="1" lang="ja-JP" altLang="en-US" sz="2800" b="1" dirty="0">
                <a:solidFill>
                  <a:schemeClr val="accent6">
                    <a:lumMod val="75000"/>
                  </a:schemeClr>
                </a:solidFill>
                <a:latin typeface="Meiryo" charset="-128"/>
                <a:ea typeface="Meiryo" charset="-128"/>
                <a:cs typeface="Meiryo" charset="-128"/>
              </a:rPr>
              <a:t>貢献すること</a:t>
            </a:r>
          </a:p>
        </p:txBody>
      </p:sp>
      <p:sp>
        <p:nvSpPr>
          <p:cNvPr id="6" name="テキスト ボックス 5"/>
          <p:cNvSpPr txBox="1"/>
          <p:nvPr/>
        </p:nvSpPr>
        <p:spPr>
          <a:xfrm>
            <a:off x="741464" y="4611757"/>
            <a:ext cx="7661072" cy="1508105"/>
          </a:xfrm>
          <a:prstGeom prst="rect">
            <a:avLst/>
          </a:prstGeom>
          <a:noFill/>
        </p:spPr>
        <p:txBody>
          <a:bodyPr wrap="none" rtlCol="0">
            <a:spAutoFit/>
          </a:bodyPr>
          <a:lstStyle/>
          <a:p>
            <a:r>
              <a:rPr kumimoji="1" lang="ja-JP" altLang="en-US" sz="3200" b="1" dirty="0">
                <a:solidFill>
                  <a:srgbClr val="0432FF"/>
                </a:solidFill>
                <a:latin typeface="Meiryo" charset="-128"/>
                <a:ea typeface="Meiryo" charset="-128"/>
                <a:cs typeface="Meiryo" charset="-128"/>
              </a:rPr>
              <a:t>お客様の良き相談相手になれ！</a:t>
            </a:r>
            <a:endParaRPr kumimoji="1" lang="en-US" altLang="ja-JP" sz="3200" b="1" dirty="0">
              <a:solidFill>
                <a:srgbClr val="0432FF"/>
              </a:solidFill>
              <a:latin typeface="Meiryo" charset="-128"/>
              <a:ea typeface="Meiryo" charset="-128"/>
              <a:cs typeface="Meiryo" charset="-128"/>
            </a:endParaRPr>
          </a:p>
          <a:p>
            <a:pPr marL="800100" lvl="1" indent="-342900">
              <a:buFont typeface="Wingdings" charset="2"/>
              <a:buChar char="Ø"/>
            </a:pPr>
            <a:r>
              <a:rPr lang="ja-JP" altLang="en-US" sz="2000" b="1" dirty="0">
                <a:solidFill>
                  <a:srgbClr val="0070C0"/>
                </a:solidFill>
                <a:latin typeface="Meiryo" charset="-128"/>
                <a:ea typeface="Meiryo" charset="-128"/>
                <a:cs typeface="Meiryo" charset="-128"/>
              </a:rPr>
              <a:t>お客様を好きになれ</a:t>
            </a:r>
            <a:r>
              <a:rPr lang="ja-JP" altLang="en-US" sz="2000" dirty="0">
                <a:solidFill>
                  <a:srgbClr val="0070C0"/>
                </a:solidFill>
                <a:latin typeface="Meiryo" charset="-128"/>
                <a:ea typeface="Meiryo" charset="-128"/>
                <a:cs typeface="Meiryo" charset="-128"/>
              </a:rPr>
              <a:t>。相手も好きになってくれる。</a:t>
            </a:r>
            <a:endParaRPr lang="en-US" altLang="ja-JP" sz="2000" dirty="0">
              <a:solidFill>
                <a:srgbClr val="0070C0"/>
              </a:solidFill>
              <a:latin typeface="Meiryo" charset="-128"/>
              <a:ea typeface="Meiryo" charset="-128"/>
              <a:cs typeface="Meiryo" charset="-128"/>
            </a:endParaRPr>
          </a:p>
          <a:p>
            <a:pPr marL="800100" lvl="1" indent="-342900">
              <a:buFont typeface="Wingdings" charset="2"/>
              <a:buChar char="Ø"/>
            </a:pPr>
            <a:r>
              <a:rPr lang="ja-JP" altLang="en-US" sz="2000" b="1" dirty="0">
                <a:solidFill>
                  <a:srgbClr val="0070C0"/>
                </a:solidFill>
                <a:latin typeface="Meiryo" charset="-128"/>
                <a:ea typeface="Meiryo" charset="-128"/>
                <a:cs typeface="Meiryo" charset="-128"/>
              </a:rPr>
              <a:t>知識を磨け</a:t>
            </a:r>
            <a:r>
              <a:rPr lang="ja-JP" altLang="en-US" sz="2000" dirty="0">
                <a:solidFill>
                  <a:srgbClr val="0070C0"/>
                </a:solidFill>
                <a:latin typeface="Meiryo" charset="-128"/>
                <a:ea typeface="Meiryo" charset="-128"/>
                <a:cs typeface="Meiryo" charset="-128"/>
              </a:rPr>
              <a:t>。どんな相談にも応えられるようになる。</a:t>
            </a:r>
            <a:endParaRPr lang="en-US" altLang="ja-JP" sz="2000" dirty="0">
              <a:solidFill>
                <a:srgbClr val="0070C0"/>
              </a:solidFill>
              <a:latin typeface="Meiryo" charset="-128"/>
              <a:ea typeface="Meiryo" charset="-128"/>
              <a:cs typeface="Meiryo" charset="-128"/>
            </a:endParaRPr>
          </a:p>
          <a:p>
            <a:pPr marL="800100" lvl="1" indent="-342900">
              <a:buFont typeface="Wingdings" charset="2"/>
              <a:buChar char="Ø"/>
            </a:pPr>
            <a:r>
              <a:rPr lang="ja-JP" altLang="en-US" sz="2000" b="1" dirty="0">
                <a:solidFill>
                  <a:srgbClr val="0070C0"/>
                </a:solidFill>
                <a:latin typeface="Meiryo" charset="-128"/>
                <a:ea typeface="Meiryo" charset="-128"/>
                <a:cs typeface="Meiryo" charset="-128"/>
              </a:rPr>
              <a:t>謙虚になれ</a:t>
            </a:r>
            <a:r>
              <a:rPr lang="ja-JP" altLang="en-US" sz="2000" dirty="0">
                <a:solidFill>
                  <a:srgbClr val="0070C0"/>
                </a:solidFill>
                <a:latin typeface="Meiryo" charset="-128"/>
                <a:ea typeface="Meiryo" charset="-128"/>
                <a:cs typeface="Meiryo" charset="-128"/>
              </a:rPr>
              <a:t>。人の話を素直に聞けば、答えが見えてくる。</a:t>
            </a:r>
            <a:endParaRPr lang="en-US" altLang="ja-JP" sz="20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77719014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E7AF635-770D-D94C-B4CA-7842251BEE66}"/>
              </a:ext>
            </a:extLst>
          </p:cNvPr>
          <p:cNvSpPr/>
          <p:nvPr/>
        </p:nvSpPr>
        <p:spPr>
          <a:xfrm>
            <a:off x="571500" y="771337"/>
            <a:ext cx="8001000" cy="87415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dirty="0">
                <a:solidFill>
                  <a:srgbClr val="FFFFFF"/>
                </a:solidFill>
                <a:latin typeface="Meiryo" panose="020B0604030504040204" pitchFamily="34" charset="-128"/>
                <a:ea typeface="Meiryo" panose="020B0604030504040204" pitchFamily="34" charset="-128"/>
              </a:rPr>
              <a:t>お客</a:t>
            </a:r>
            <a:r>
              <a:rPr lang="ja-JP" altLang="en-US" sz="2400">
                <a:solidFill>
                  <a:srgbClr val="FFFFFF"/>
                </a:solidFill>
                <a:latin typeface="Meiryo" panose="020B0604030504040204" pitchFamily="34" charset="-128"/>
                <a:ea typeface="Meiryo" panose="020B0604030504040204" pitchFamily="34" charset="-128"/>
              </a:rPr>
              <a:t>様の事業や経営の</a:t>
            </a:r>
            <a:r>
              <a:rPr lang="ja-JP" altLang="en-US" sz="2400" dirty="0">
                <a:solidFill>
                  <a:srgbClr val="FFFFFF"/>
                </a:solidFill>
                <a:latin typeface="Meiryo" panose="020B0604030504040204" pitchFamily="34" charset="-128"/>
                <a:ea typeface="Meiryo" panose="020B0604030504040204" pitchFamily="34" charset="-128"/>
              </a:rPr>
              <a:t>成果に</a:t>
            </a:r>
            <a:r>
              <a:rPr lang="ja-JP" altLang="en-US" sz="2400">
                <a:solidFill>
                  <a:srgbClr val="FFFFFF"/>
                </a:solidFill>
                <a:latin typeface="Meiryo" panose="020B0604030504040204" pitchFamily="34" charset="-128"/>
                <a:ea typeface="Meiryo" panose="020B0604030504040204" pitchFamily="34" charset="-128"/>
              </a:rPr>
              <a:t>貢献する</a:t>
            </a:r>
            <a:endParaRPr lang="en-US" altLang="ja-JP" sz="2400" dirty="0">
              <a:solidFill>
                <a:srgbClr val="FFFFFF"/>
              </a:solidFill>
              <a:latin typeface="Meiryo" panose="020B0604030504040204" pitchFamily="34" charset="-128"/>
              <a:ea typeface="Meiryo" panose="020B0604030504040204" pitchFamily="34" charset="-128"/>
            </a:endParaRPr>
          </a:p>
        </p:txBody>
      </p:sp>
      <p:sp>
        <p:nvSpPr>
          <p:cNvPr id="107" name="上矢印 106">
            <a:extLst>
              <a:ext uri="{FF2B5EF4-FFF2-40B4-BE49-F238E27FC236}">
                <a16:creationId xmlns:a16="http://schemas.microsoft.com/office/drawing/2014/main" id="{07139B23-E2B5-1246-BCCA-B83180F7BA16}"/>
              </a:ext>
            </a:extLst>
          </p:cNvPr>
          <p:cNvSpPr/>
          <p:nvPr/>
        </p:nvSpPr>
        <p:spPr>
          <a:xfrm>
            <a:off x="3861595" y="1556238"/>
            <a:ext cx="1428910" cy="2025016"/>
          </a:xfrm>
          <a:prstGeom prst="upArrow">
            <a:avLst>
              <a:gd name="adj1" fmla="val 50000"/>
              <a:gd name="adj2" fmla="val 26503"/>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173398" y="133054"/>
            <a:ext cx="8970602" cy="416221"/>
          </a:xfrm>
          <a:prstGeom prst="rect">
            <a:avLst/>
          </a:prstGeom>
        </p:spPr>
        <p:txBody>
          <a:bodyPr>
            <a:normAutofit fontScale="90000"/>
          </a:bodyPr>
          <a:lstStyle/>
          <a:p>
            <a:r>
              <a:rPr lang="ja-JP" altLang="en-US"/>
              <a:t>お客様の良き相談相手とは</a:t>
            </a:r>
            <a:r>
              <a:rPr lang="ja-JP" altLang="ja-JP"/>
              <a:t>テーマ</a:t>
            </a:r>
            <a:r>
              <a:rPr lang="ja-JP" altLang="ja-JP" dirty="0"/>
              <a:t>や</a:t>
            </a:r>
            <a:r>
              <a:rPr lang="ja-JP" altLang="ja-JP"/>
              <a:t>問いを</a:t>
            </a:r>
            <a:r>
              <a:rPr lang="ja-JP" altLang="en-US"/>
              <a:t>創れる</a:t>
            </a:r>
            <a:r>
              <a:rPr lang="ja-JP" altLang="ja-JP"/>
              <a:t>人材 </a:t>
            </a:r>
            <a:endParaRPr kumimoji="1" lang="ja-JP" altLang="en-US" dirty="0"/>
          </a:p>
        </p:txBody>
      </p:sp>
      <p:sp>
        <p:nvSpPr>
          <p:cNvPr id="18" name="円/楕円 17">
            <a:extLst>
              <a:ext uri="{FF2B5EF4-FFF2-40B4-BE49-F238E27FC236}">
                <a16:creationId xmlns:a16="http://schemas.microsoft.com/office/drawing/2014/main" id="{60CA7583-B909-7146-B290-6E9F46260F34}"/>
              </a:ext>
            </a:extLst>
          </p:cNvPr>
          <p:cNvSpPr/>
          <p:nvPr/>
        </p:nvSpPr>
        <p:spPr>
          <a:xfrm>
            <a:off x="2497014" y="1925514"/>
            <a:ext cx="1565031" cy="1565031"/>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454AD7DB-1B44-FE48-B5FD-E7FE6504D42A}"/>
              </a:ext>
            </a:extLst>
          </p:cNvPr>
          <p:cNvSpPr/>
          <p:nvPr/>
        </p:nvSpPr>
        <p:spPr>
          <a:xfrm>
            <a:off x="5081954" y="1925514"/>
            <a:ext cx="1565031" cy="1565031"/>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812827D8-68E5-B745-84F5-83EA38169239}"/>
              </a:ext>
            </a:extLst>
          </p:cNvPr>
          <p:cNvSpPr/>
          <p:nvPr/>
        </p:nvSpPr>
        <p:spPr>
          <a:xfrm>
            <a:off x="3789484" y="3615951"/>
            <a:ext cx="1565031" cy="1565031"/>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環状矢印 20">
            <a:extLst>
              <a:ext uri="{FF2B5EF4-FFF2-40B4-BE49-F238E27FC236}">
                <a16:creationId xmlns:a16="http://schemas.microsoft.com/office/drawing/2014/main" id="{F31DB738-63B0-534E-AA39-6637EF981DD6}"/>
              </a:ext>
            </a:extLst>
          </p:cNvPr>
          <p:cNvSpPr/>
          <p:nvPr/>
        </p:nvSpPr>
        <p:spPr>
          <a:xfrm rot="19460851">
            <a:off x="3542875" y="1747350"/>
            <a:ext cx="1925269" cy="1915270"/>
          </a:xfrm>
          <a:prstGeom prst="circularArrow">
            <a:avLst>
              <a:gd name="adj1" fmla="val 12500"/>
              <a:gd name="adj2" fmla="val 1142319"/>
              <a:gd name="adj3" fmla="val 20457681"/>
              <a:gd name="adj4" fmla="val 15541744"/>
              <a:gd name="adj5" fmla="val 125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環状矢印 67">
            <a:extLst>
              <a:ext uri="{FF2B5EF4-FFF2-40B4-BE49-F238E27FC236}">
                <a16:creationId xmlns:a16="http://schemas.microsoft.com/office/drawing/2014/main" id="{2068D46C-0F1F-5A4A-93B8-06DC0EE5C015}"/>
              </a:ext>
            </a:extLst>
          </p:cNvPr>
          <p:cNvSpPr/>
          <p:nvPr/>
        </p:nvSpPr>
        <p:spPr>
          <a:xfrm rot="5400000">
            <a:off x="4454154" y="2741717"/>
            <a:ext cx="1925269" cy="1915270"/>
          </a:xfrm>
          <a:prstGeom prst="circularArrow">
            <a:avLst>
              <a:gd name="adj1" fmla="val 12500"/>
              <a:gd name="adj2" fmla="val 1142319"/>
              <a:gd name="adj3" fmla="val 20457681"/>
              <a:gd name="adj4" fmla="val 15541744"/>
              <a:gd name="adj5" fmla="val 125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環状矢印 68">
            <a:extLst>
              <a:ext uri="{FF2B5EF4-FFF2-40B4-BE49-F238E27FC236}">
                <a16:creationId xmlns:a16="http://schemas.microsoft.com/office/drawing/2014/main" id="{3D5C43FF-18A0-C946-A04F-851122B02A07}"/>
              </a:ext>
            </a:extLst>
          </p:cNvPr>
          <p:cNvSpPr/>
          <p:nvPr/>
        </p:nvSpPr>
        <p:spPr>
          <a:xfrm rot="11596149">
            <a:off x="2790686" y="2741718"/>
            <a:ext cx="1925269" cy="1915270"/>
          </a:xfrm>
          <a:prstGeom prst="circularArrow">
            <a:avLst>
              <a:gd name="adj1" fmla="val 12500"/>
              <a:gd name="adj2" fmla="val 1142319"/>
              <a:gd name="adj3" fmla="val 20457681"/>
              <a:gd name="adj4" fmla="val 15541744"/>
              <a:gd name="adj5" fmla="val 125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29FC251E-CA9C-114D-A2A4-E74B7B91D9B0}"/>
              </a:ext>
            </a:extLst>
          </p:cNvPr>
          <p:cNvSpPr txBox="1"/>
          <p:nvPr/>
        </p:nvSpPr>
        <p:spPr>
          <a:xfrm>
            <a:off x="3902586" y="4078914"/>
            <a:ext cx="1338828" cy="646331"/>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未来に至る</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筋道を示す</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26106741-1D4D-1445-A972-3FCEC9CC93CF}"/>
              </a:ext>
            </a:extLst>
          </p:cNvPr>
          <p:cNvSpPr txBox="1"/>
          <p:nvPr/>
        </p:nvSpPr>
        <p:spPr>
          <a:xfrm>
            <a:off x="5310470" y="2227183"/>
            <a:ext cx="1107997" cy="923330"/>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自らが</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テーマを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決める</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2257A92D-E1D6-7444-B72B-0BDB9FCA9C29}"/>
              </a:ext>
            </a:extLst>
          </p:cNvPr>
          <p:cNvSpPr txBox="1"/>
          <p:nvPr/>
        </p:nvSpPr>
        <p:spPr>
          <a:xfrm>
            <a:off x="2610115" y="2381821"/>
            <a:ext cx="1338828" cy="646331"/>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お客様の</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未来を描く</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97" name="正方形/長方形 96">
            <a:extLst>
              <a:ext uri="{FF2B5EF4-FFF2-40B4-BE49-F238E27FC236}">
                <a16:creationId xmlns:a16="http://schemas.microsoft.com/office/drawing/2014/main" id="{EE1E674B-5814-1F43-ADB3-AF139CBD4CC6}"/>
              </a:ext>
            </a:extLst>
          </p:cNvPr>
          <p:cNvSpPr/>
          <p:nvPr/>
        </p:nvSpPr>
        <p:spPr>
          <a:xfrm>
            <a:off x="572347" y="3050517"/>
            <a:ext cx="1741382" cy="76319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rgbClr val="FFFFFF"/>
                </a:solidFill>
                <a:latin typeface="Meiryo" panose="020B0604030504040204" pitchFamily="34" charset="-128"/>
                <a:ea typeface="Meiryo" panose="020B0604030504040204" pitchFamily="34" charset="-128"/>
              </a:rPr>
              <a:t>お客様の</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経営や事業</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についての関心</a:t>
            </a:r>
          </a:p>
        </p:txBody>
      </p:sp>
      <p:sp>
        <p:nvSpPr>
          <p:cNvPr id="98" name="正方形/長方形 97">
            <a:extLst>
              <a:ext uri="{FF2B5EF4-FFF2-40B4-BE49-F238E27FC236}">
                <a16:creationId xmlns:a16="http://schemas.microsoft.com/office/drawing/2014/main" id="{4F600037-7B91-7549-AB98-BA73E2C6A1CE}"/>
              </a:ext>
            </a:extLst>
          </p:cNvPr>
          <p:cNvSpPr/>
          <p:nvPr/>
        </p:nvSpPr>
        <p:spPr>
          <a:xfrm>
            <a:off x="6831116" y="3050517"/>
            <a:ext cx="1741382" cy="76319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rgbClr val="FFFFFF"/>
                </a:solidFill>
                <a:latin typeface="Meiryo" panose="020B0604030504040204" pitchFamily="34" charset="-128"/>
                <a:ea typeface="Meiryo" panose="020B0604030504040204" pitchFamily="34" charset="-128"/>
              </a:rPr>
              <a:t>経験から学んだ</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気付きや教訓</a:t>
            </a:r>
          </a:p>
        </p:txBody>
      </p:sp>
      <p:grpSp>
        <p:nvGrpSpPr>
          <p:cNvPr id="103" name="図形グループ 73">
            <a:extLst>
              <a:ext uri="{FF2B5EF4-FFF2-40B4-BE49-F238E27FC236}">
                <a16:creationId xmlns:a16="http://schemas.microsoft.com/office/drawing/2014/main" id="{7B348DB8-BBD9-8646-AD2E-8757B894132A}"/>
              </a:ext>
            </a:extLst>
          </p:cNvPr>
          <p:cNvGrpSpPr/>
          <p:nvPr/>
        </p:nvGrpSpPr>
        <p:grpSpPr>
          <a:xfrm>
            <a:off x="4285350" y="2246799"/>
            <a:ext cx="550680" cy="1223815"/>
            <a:chOff x="626312" y="838875"/>
            <a:chExt cx="603657" cy="1238713"/>
          </a:xfrm>
          <a:solidFill>
            <a:srgbClr val="0052FF"/>
          </a:solidFill>
        </p:grpSpPr>
        <p:sp>
          <p:nvSpPr>
            <p:cNvPr id="104" name="円/楕円 103">
              <a:extLst>
                <a:ext uri="{FF2B5EF4-FFF2-40B4-BE49-F238E27FC236}">
                  <a16:creationId xmlns:a16="http://schemas.microsoft.com/office/drawing/2014/main" id="{2D3BA6BB-1DAA-A94E-8D1C-954D859FF97E}"/>
                </a:ext>
              </a:extLst>
            </p:cNvPr>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105" name="フローチャート: 論理積ゲート 104">
              <a:extLst>
                <a:ext uri="{FF2B5EF4-FFF2-40B4-BE49-F238E27FC236}">
                  <a16:creationId xmlns:a16="http://schemas.microsoft.com/office/drawing/2014/main" id="{2BCC793B-90A8-A640-8380-D8BCA59A9B13}"/>
                </a:ext>
              </a:extLst>
            </p:cNvPr>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5" name="右矢印 34">
            <a:extLst>
              <a:ext uri="{FF2B5EF4-FFF2-40B4-BE49-F238E27FC236}">
                <a16:creationId xmlns:a16="http://schemas.microsoft.com/office/drawing/2014/main" id="{05B2FD6E-922C-324E-8902-66BFE1C954BE}"/>
              </a:ext>
            </a:extLst>
          </p:cNvPr>
          <p:cNvSpPr/>
          <p:nvPr/>
        </p:nvSpPr>
        <p:spPr>
          <a:xfrm rot="19781846">
            <a:off x="2220264" y="2808669"/>
            <a:ext cx="411986" cy="46820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上矢印 24">
            <a:extLst>
              <a:ext uri="{FF2B5EF4-FFF2-40B4-BE49-F238E27FC236}">
                <a16:creationId xmlns:a16="http://schemas.microsoft.com/office/drawing/2014/main" id="{FD34B557-9F3D-7F40-A58F-BC97F26905C0}"/>
              </a:ext>
            </a:extLst>
          </p:cNvPr>
          <p:cNvSpPr/>
          <p:nvPr/>
        </p:nvSpPr>
        <p:spPr>
          <a:xfrm>
            <a:off x="3861595" y="5042755"/>
            <a:ext cx="1428909" cy="1363819"/>
          </a:xfrm>
          <a:prstGeom prst="upArrow">
            <a:avLst>
              <a:gd name="adj1" fmla="val 50000"/>
              <a:gd name="adj2" fmla="val 26503"/>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直角三角形 22">
            <a:extLst>
              <a:ext uri="{FF2B5EF4-FFF2-40B4-BE49-F238E27FC236}">
                <a16:creationId xmlns:a16="http://schemas.microsoft.com/office/drawing/2014/main" id="{AAED46A2-0BF6-0543-AC56-F9378B7DA8D8}"/>
              </a:ext>
            </a:extLst>
          </p:cNvPr>
          <p:cNvSpPr/>
          <p:nvPr/>
        </p:nvSpPr>
        <p:spPr>
          <a:xfrm>
            <a:off x="571500" y="5588706"/>
            <a:ext cx="8000999" cy="725313"/>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直角三角形 99">
            <a:extLst>
              <a:ext uri="{FF2B5EF4-FFF2-40B4-BE49-F238E27FC236}">
                <a16:creationId xmlns:a16="http://schemas.microsoft.com/office/drawing/2014/main" id="{CA6D2B9E-73C0-6644-8357-EE9D693C3FAC}"/>
              </a:ext>
            </a:extLst>
          </p:cNvPr>
          <p:cNvSpPr/>
          <p:nvPr/>
        </p:nvSpPr>
        <p:spPr>
          <a:xfrm rot="10800000">
            <a:off x="571499" y="5592801"/>
            <a:ext cx="8000999" cy="725313"/>
          </a:xfrm>
          <a:prstGeom prst="rtTriangl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E4FFE8AD-8CDC-0540-9B3B-35966B28BF30}"/>
              </a:ext>
            </a:extLst>
          </p:cNvPr>
          <p:cNvSpPr txBox="1"/>
          <p:nvPr/>
        </p:nvSpPr>
        <p:spPr>
          <a:xfrm>
            <a:off x="582640" y="5790799"/>
            <a:ext cx="2339102"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自分たちの</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ビジネスに関係のないこと</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101" name="テキスト ボックス 100">
            <a:extLst>
              <a:ext uri="{FF2B5EF4-FFF2-40B4-BE49-F238E27FC236}">
                <a16:creationId xmlns:a16="http://schemas.microsoft.com/office/drawing/2014/main" id="{852F9C35-04B3-1D4D-88CD-979E3ABDE5BF}"/>
              </a:ext>
            </a:extLst>
          </p:cNvPr>
          <p:cNvSpPr txBox="1"/>
          <p:nvPr/>
        </p:nvSpPr>
        <p:spPr>
          <a:xfrm>
            <a:off x="6580152" y="5669857"/>
            <a:ext cx="1980029" cy="523220"/>
          </a:xfrm>
          <a:prstGeom prst="rect">
            <a:avLst/>
          </a:prstGeom>
          <a:noFill/>
        </p:spPr>
        <p:txBody>
          <a:bodyPr wrap="none" rtlCol="0">
            <a:spAutoFit/>
          </a:bodyPr>
          <a:lstStyle/>
          <a:p>
            <a:pPr algn="r"/>
            <a:r>
              <a:rPr kumimoji="1" lang="ja-JP" altLang="en-US" sz="1400">
                <a:solidFill>
                  <a:schemeClr val="bg1"/>
                </a:solidFill>
                <a:latin typeface="Meiryo" panose="020B0604030504040204" pitchFamily="34" charset="-128"/>
                <a:ea typeface="Meiryo" panose="020B0604030504040204" pitchFamily="34" charset="-128"/>
              </a:rPr>
              <a:t>自分たちのビジネスに</a:t>
            </a:r>
            <a:endParaRPr kumimoji="1" lang="en-US" altLang="ja-JP" sz="1400" dirty="0">
              <a:solidFill>
                <a:schemeClr val="bg1"/>
              </a:solidFill>
              <a:latin typeface="Meiryo" panose="020B0604030504040204" pitchFamily="34" charset="-128"/>
              <a:ea typeface="Meiryo" panose="020B0604030504040204" pitchFamily="34" charset="-128"/>
            </a:endParaRPr>
          </a:p>
          <a:p>
            <a:pPr algn="r"/>
            <a:r>
              <a:rPr kumimoji="1" lang="ja-JP" altLang="en-US" sz="1400">
                <a:solidFill>
                  <a:schemeClr val="bg1"/>
                </a:solidFill>
                <a:latin typeface="Meiryo" panose="020B0604030504040204" pitchFamily="34" charset="-128"/>
                <a:ea typeface="Meiryo" panose="020B0604030504040204" pitchFamily="34" charset="-128"/>
              </a:rPr>
              <a:t>関係すること</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A5FF3425-6FB4-994D-A996-47FDBC8B9592}"/>
              </a:ext>
            </a:extLst>
          </p:cNvPr>
          <p:cNvSpPr txBox="1"/>
          <p:nvPr/>
        </p:nvSpPr>
        <p:spPr>
          <a:xfrm>
            <a:off x="3043379" y="5684140"/>
            <a:ext cx="3057247" cy="523220"/>
          </a:xfrm>
          <a:prstGeom prst="rect">
            <a:avLst/>
          </a:prstGeom>
          <a:noFill/>
        </p:spPr>
        <p:txBody>
          <a:bodyPr wrap="none" rtlCol="0">
            <a:spAutoFit/>
          </a:bodyPr>
          <a:lstStyle/>
          <a:p>
            <a:pPr algn="ctr"/>
            <a:r>
              <a:rPr lang="ja-JP" altLang="en-US" sz="1400" b="1">
                <a:solidFill>
                  <a:schemeClr val="bg1"/>
                </a:solidFill>
                <a:latin typeface="Meiryo" panose="020B0604030504040204" pitchFamily="34" charset="-128"/>
                <a:ea typeface="Meiryo" panose="020B0604030504040204" pitchFamily="34" charset="-128"/>
              </a:rPr>
              <a:t>テクノロジーやビジネスのトレンド</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400" b="1">
                <a:solidFill>
                  <a:schemeClr val="bg1"/>
                </a:solidFill>
                <a:latin typeface="Meiryo" panose="020B0604030504040204" pitchFamily="34" charset="-128"/>
                <a:ea typeface="Meiryo" panose="020B0604030504040204" pitchFamily="34" charset="-128"/>
              </a:rPr>
              <a:t>社会・経済・文化などの世間の常識</a:t>
            </a:r>
            <a:endParaRPr kumimoji="1" lang="ja-JP" altLang="en-US" sz="1400" b="1" dirty="0">
              <a:solidFill>
                <a:schemeClr val="bg1"/>
              </a:solidFill>
              <a:latin typeface="Meiryo" panose="020B0604030504040204" pitchFamily="34" charset="-128"/>
              <a:ea typeface="Meiryo" panose="020B0604030504040204" pitchFamily="34" charset="-128"/>
            </a:endParaRPr>
          </a:p>
        </p:txBody>
      </p:sp>
      <p:sp>
        <p:nvSpPr>
          <p:cNvPr id="108" name="右矢印 107">
            <a:extLst>
              <a:ext uri="{FF2B5EF4-FFF2-40B4-BE49-F238E27FC236}">
                <a16:creationId xmlns:a16="http://schemas.microsoft.com/office/drawing/2014/main" id="{E663C8F4-0330-9B47-9389-4A3EC839C7AF}"/>
              </a:ext>
            </a:extLst>
          </p:cNvPr>
          <p:cNvSpPr/>
          <p:nvPr/>
        </p:nvSpPr>
        <p:spPr>
          <a:xfrm rot="1818154" flipH="1">
            <a:off x="6504411" y="2808669"/>
            <a:ext cx="411986" cy="46820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F7C111A5-6192-E241-9019-6335925B3456}"/>
              </a:ext>
            </a:extLst>
          </p:cNvPr>
          <p:cNvSpPr txBox="1"/>
          <p:nvPr/>
        </p:nvSpPr>
        <p:spPr>
          <a:xfrm>
            <a:off x="4277295" y="3030510"/>
            <a:ext cx="569387" cy="400110"/>
          </a:xfrm>
          <a:prstGeom prst="rect">
            <a:avLst/>
          </a:prstGeom>
          <a:noFill/>
        </p:spPr>
        <p:txBody>
          <a:bodyPr wrap="none" rtlCol="0">
            <a:spAutoFit/>
          </a:bodyPr>
          <a:lstStyle/>
          <a:p>
            <a:pPr algn="ctr"/>
            <a:r>
              <a:rPr kumimoji="1" lang="ja-JP" altLang="en-US" sz="1000" dirty="0">
                <a:solidFill>
                  <a:schemeClr val="bg1"/>
                </a:solidFill>
                <a:latin typeface="Meiryo" panose="020B0604030504040204" pitchFamily="34" charset="-128"/>
                <a:ea typeface="Meiryo" panose="020B0604030504040204" pitchFamily="34" charset="-128"/>
              </a:rPr>
              <a:t>お客様</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dirty="0">
                <a:solidFill>
                  <a:schemeClr val="bg1"/>
                </a:solidFill>
                <a:latin typeface="Meiryo" panose="020B0604030504040204" pitchFamily="34" charset="-128"/>
                <a:ea typeface="Meiryo" panose="020B0604030504040204" pitchFamily="34" charset="-128"/>
              </a:rPr>
              <a:t>の</a:t>
            </a:r>
            <a:r>
              <a:rPr lang="ja-JP" altLang="en-US" sz="1000" dirty="0">
                <a:solidFill>
                  <a:schemeClr val="bg1"/>
                </a:solidFill>
                <a:latin typeface="Meiryo" panose="020B0604030504040204" pitchFamily="34" charset="-128"/>
                <a:ea typeface="Meiryo" panose="020B0604030504040204" pitchFamily="34" charset="-128"/>
              </a:rPr>
              <a:t>教師</a:t>
            </a:r>
            <a:endParaRPr kumimoji="1" lang="ja-JP" altLang="en-US" sz="10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95113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コンピュータ誕生の歴史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pic>
        <p:nvPicPr>
          <p:cNvPr id="4" name="図 3"/>
          <p:cNvPicPr>
            <a:picLocks noChangeAspect="1"/>
          </p:cNvPicPr>
          <p:nvPr/>
        </p:nvPicPr>
        <p:blipFill>
          <a:blip r:embed="rId2"/>
          <a:stretch>
            <a:fillRect/>
          </a:stretch>
        </p:blipFill>
        <p:spPr>
          <a:xfrm>
            <a:off x="304615" y="4124528"/>
            <a:ext cx="2118293" cy="1739332"/>
          </a:xfrm>
          <a:prstGeom prst="rect">
            <a:avLst/>
          </a:prstGeom>
          <a:effectLst>
            <a:outerShdw blurRad="50800" dist="38100" dir="2700000" algn="tl" rotWithShape="0">
              <a:prstClr val="black">
                <a:alpha val="40000"/>
              </a:prstClr>
            </a:outerShdw>
          </a:effectLst>
        </p:spPr>
      </p:pic>
      <p:sp>
        <p:nvSpPr>
          <p:cNvPr id="5" name="テキスト ボックス 4"/>
          <p:cNvSpPr txBox="1"/>
          <p:nvPr/>
        </p:nvSpPr>
        <p:spPr>
          <a:xfrm>
            <a:off x="229078" y="5899567"/>
            <a:ext cx="2341885" cy="769441"/>
          </a:xfrm>
          <a:prstGeom prst="rect">
            <a:avLst/>
          </a:prstGeom>
          <a:noFill/>
        </p:spPr>
        <p:txBody>
          <a:bodyPr wrap="square" rtlCol="0">
            <a:spAutoFit/>
          </a:bodyPr>
          <a:lstStyle/>
          <a:p>
            <a:r>
              <a:rPr kumimoji="1" lang="ja-JP" altLang="en-US" sz="1200" dirty="0">
                <a:latin typeface="Meiryo" charset="-128"/>
                <a:ea typeface="Meiryo" charset="-128"/>
                <a:cs typeface="Meiryo" charset="-128"/>
              </a:rPr>
              <a:t>バベッジの解析機関（未完成）</a:t>
            </a:r>
            <a:endParaRPr kumimoji="1" lang="en-US" altLang="ja-JP" sz="12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蒸気機関で駆動</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プログラム可能な最初の</a:t>
            </a:r>
            <a:r>
              <a:rPr lang="ja-JP" altLang="en-US" sz="800" b="1" u="sng" dirty="0">
                <a:latin typeface="Meiryo" charset="-128"/>
                <a:ea typeface="Meiryo" charset="-128"/>
                <a:cs typeface="Meiryo" charset="-128"/>
              </a:rPr>
              <a:t>コンピュータ</a:t>
            </a:r>
            <a:endParaRPr lang="en-US" altLang="ja-JP" sz="800" b="1" u="sng"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パンチカードでプログラムとデータを入力</a:t>
            </a:r>
            <a:endParaRPr lang="en-US" altLang="ja-JP" sz="800" dirty="0">
              <a:latin typeface="Meiryo" charset="-128"/>
              <a:ea typeface="Meiryo" charset="-128"/>
              <a:cs typeface="Meiryo" charset="-128"/>
            </a:endParaRPr>
          </a:p>
          <a:p>
            <a:pPr marL="171450" indent="-171450">
              <a:buFont typeface="Wingdings" charset="2"/>
              <a:buChar char="Ø"/>
            </a:pPr>
            <a:r>
              <a:rPr kumimoji="1" lang="ja-JP" altLang="en-US" sz="800" dirty="0">
                <a:latin typeface="Meiryo" charset="-128"/>
                <a:ea typeface="Meiryo" charset="-128"/>
                <a:cs typeface="Meiryo" charset="-128"/>
              </a:rPr>
              <a:t>出力装置（プロッタ・プリンタ）も設計</a:t>
            </a:r>
          </a:p>
        </p:txBody>
      </p:sp>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7865" y="4124528"/>
            <a:ext cx="2419757" cy="1741173"/>
          </a:xfrm>
          <a:prstGeom prst="rect">
            <a:avLst/>
          </a:prstGeom>
          <a:effectLst>
            <a:outerShdw blurRad="50800" dist="38100" dir="2700000" algn="tl" rotWithShape="0">
              <a:prstClr val="black">
                <a:alpha val="40000"/>
              </a:prstClr>
            </a:outerShdw>
          </a:effectLst>
        </p:spPr>
      </p:pic>
      <p:sp>
        <p:nvSpPr>
          <p:cNvPr id="8" name="テキスト ボックス 7"/>
          <p:cNvSpPr txBox="1"/>
          <p:nvPr/>
        </p:nvSpPr>
        <p:spPr>
          <a:xfrm>
            <a:off x="3499881" y="5899566"/>
            <a:ext cx="2357102" cy="646331"/>
          </a:xfrm>
          <a:prstGeom prst="rect">
            <a:avLst/>
          </a:prstGeom>
          <a:noFill/>
        </p:spPr>
        <p:txBody>
          <a:bodyPr wrap="square" rtlCol="0">
            <a:spAutoFit/>
          </a:bodyPr>
          <a:lstStyle/>
          <a:p>
            <a:r>
              <a:rPr kumimoji="1" lang="ja-JP" altLang="en-US" sz="1200" dirty="0">
                <a:latin typeface="Meiryo" charset="-128"/>
                <a:ea typeface="Meiryo" charset="-128"/>
                <a:cs typeface="Meiryo" charset="-128"/>
              </a:rPr>
              <a:t>論文「計算可能数について」</a:t>
            </a:r>
            <a:endParaRPr kumimoji="1" lang="en-US" altLang="ja-JP" sz="12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コンピュータの原理を数学的に定式化</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コンピュータの動作原理モデルを設計</a:t>
            </a:r>
            <a:endParaRPr lang="en-US" altLang="ja-JP" sz="800" dirty="0">
              <a:latin typeface="Meiryo" charset="-128"/>
              <a:ea typeface="Meiryo" charset="-128"/>
              <a:cs typeface="Meiryo" charset="-128"/>
            </a:endParaRPr>
          </a:p>
          <a:p>
            <a:r>
              <a:rPr kumimoji="1" lang="ja-JP" altLang="en-US" sz="800" dirty="0">
                <a:latin typeface="Meiryo" charset="-128"/>
                <a:ea typeface="Meiryo" charset="-128"/>
                <a:cs typeface="Meiryo" charset="-128"/>
              </a:rPr>
              <a:t>　（チューリング・マシン）</a:t>
            </a:r>
          </a:p>
        </p:txBody>
      </p:sp>
      <p:pic>
        <p:nvPicPr>
          <p:cNvPr id="9" name="図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7865" y="960581"/>
            <a:ext cx="2421362" cy="1850352"/>
          </a:xfrm>
          <a:prstGeom prst="rect">
            <a:avLst/>
          </a:prstGeom>
          <a:effectLst>
            <a:outerShdw blurRad="50800" dist="38100" dir="2700000" algn="tl" rotWithShape="0">
              <a:prstClr val="black">
                <a:alpha val="40000"/>
              </a:prstClr>
            </a:outerShdw>
          </a:effectLst>
        </p:spPr>
      </p:pic>
      <p:sp>
        <p:nvSpPr>
          <p:cNvPr id="10" name="テキスト ボックス 9"/>
          <p:cNvSpPr txBox="1"/>
          <p:nvPr/>
        </p:nvSpPr>
        <p:spPr>
          <a:xfrm>
            <a:off x="3357865" y="2816267"/>
            <a:ext cx="2419757" cy="769441"/>
          </a:xfrm>
          <a:prstGeom prst="rect">
            <a:avLst/>
          </a:prstGeom>
          <a:noFill/>
        </p:spPr>
        <p:txBody>
          <a:bodyPr wrap="square" rtlCol="0">
            <a:spAutoFit/>
          </a:bodyPr>
          <a:lstStyle/>
          <a:p>
            <a:r>
              <a:rPr kumimoji="1" lang="en-US" altLang="ja-JP" sz="1200" dirty="0">
                <a:latin typeface="Meiryo" charset="-128"/>
                <a:ea typeface="Meiryo" charset="-128"/>
                <a:cs typeface="Meiryo" charset="-128"/>
              </a:rPr>
              <a:t>ENIAC</a:t>
            </a:r>
          </a:p>
          <a:p>
            <a:pPr marL="171450" indent="-171450">
              <a:buFont typeface="Wingdings" charset="2"/>
              <a:buChar char="Ø"/>
            </a:pPr>
            <a:r>
              <a:rPr lang="ja-JP" altLang="en-US" sz="800" dirty="0">
                <a:latin typeface="Meiryo" charset="-128"/>
                <a:ea typeface="Meiryo" charset="-128"/>
                <a:cs typeface="Meiryo" charset="-128"/>
              </a:rPr>
              <a:t>エッカートともモークリーにより開発</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真空管による電子式コンピュータ</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プログラムは大変面倒なパッチパネルで設定</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弾道計算を高速で行うため</a:t>
            </a:r>
            <a:endParaRPr lang="en-US" altLang="ja-JP" sz="800" dirty="0">
              <a:latin typeface="Meiryo" charset="-128"/>
              <a:ea typeface="Meiryo" charset="-128"/>
              <a:cs typeface="Meiryo" charset="-128"/>
            </a:endParaRPr>
          </a:p>
        </p:txBody>
      </p:sp>
      <p:pic>
        <p:nvPicPr>
          <p:cNvPr id="11" name="図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9089" y="960581"/>
            <a:ext cx="2570746" cy="1837035"/>
          </a:xfrm>
          <a:prstGeom prst="rect">
            <a:avLst/>
          </a:prstGeom>
          <a:effectLst>
            <a:outerShdw blurRad="50800" dist="38100" dir="2700000" algn="tl" rotWithShape="0">
              <a:prstClr val="black">
                <a:alpha val="40000"/>
              </a:prstClr>
            </a:outerShdw>
          </a:effectLst>
        </p:spPr>
      </p:pic>
      <p:sp>
        <p:nvSpPr>
          <p:cNvPr id="12" name="テキスト ボックス 11"/>
          <p:cNvSpPr txBox="1"/>
          <p:nvPr/>
        </p:nvSpPr>
        <p:spPr>
          <a:xfrm>
            <a:off x="6320703" y="2816267"/>
            <a:ext cx="2559131" cy="1138773"/>
          </a:xfrm>
          <a:prstGeom prst="rect">
            <a:avLst/>
          </a:prstGeom>
          <a:noFill/>
        </p:spPr>
        <p:txBody>
          <a:bodyPr wrap="square" rtlCol="0">
            <a:spAutoFit/>
          </a:bodyPr>
          <a:lstStyle/>
          <a:p>
            <a:r>
              <a:rPr kumimoji="1" lang="en-US" altLang="ja-JP" sz="1200" dirty="0">
                <a:latin typeface="Meiryo" charset="-128"/>
                <a:ea typeface="Meiryo" charset="-128"/>
                <a:cs typeface="Meiryo" charset="-128"/>
              </a:rPr>
              <a:t>EDVAC</a:t>
            </a:r>
          </a:p>
          <a:p>
            <a:pPr marL="171450" indent="-171450">
              <a:buFont typeface="Wingdings" charset="2"/>
              <a:buChar char="Ø"/>
            </a:pPr>
            <a:r>
              <a:rPr lang="ja-JP" altLang="en-US" sz="800" dirty="0">
                <a:latin typeface="Meiryo" charset="-128"/>
                <a:ea typeface="Meiryo" charset="-128"/>
                <a:cs typeface="Meiryo" charset="-128"/>
              </a:rPr>
              <a:t>エッカートともモークリーにより開発</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プログラム内蔵式の最初の機械</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現在のコンピュータの基本原理を実装した最初の機械（ノイマン型コンピュータ）</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磁気テープ読取</a:t>
            </a:r>
            <a:r>
              <a:rPr lang="en-US" altLang="ja-JP" sz="800" dirty="0">
                <a:latin typeface="Meiryo" charset="-128"/>
                <a:ea typeface="Meiryo" charset="-128"/>
                <a:cs typeface="Meiryo" charset="-128"/>
              </a:rPr>
              <a:t>/</a:t>
            </a:r>
            <a:r>
              <a:rPr lang="ja-JP" altLang="en-US" sz="800" dirty="0">
                <a:latin typeface="Meiryo" charset="-128"/>
                <a:ea typeface="Meiryo" charset="-128"/>
                <a:cs typeface="Meiryo" charset="-128"/>
              </a:rPr>
              <a:t>書込装置を装備</a:t>
            </a:r>
            <a:r>
              <a:rPr lang="en-US" altLang="ja-JP" sz="800" dirty="0">
                <a:latin typeface="Meiryo" charset="-128"/>
                <a:ea typeface="Meiryo" charset="-128"/>
                <a:cs typeface="Meiryo" charset="-128"/>
              </a:rPr>
              <a:t>/1953</a:t>
            </a:r>
            <a:r>
              <a:rPr lang="ja-JP" altLang="en-US" sz="800" dirty="0">
                <a:latin typeface="Meiryo" charset="-128"/>
                <a:ea typeface="Meiryo" charset="-128"/>
                <a:cs typeface="Meiryo" charset="-128"/>
              </a:rPr>
              <a:t>年・パンチカード装置、</a:t>
            </a:r>
            <a:r>
              <a:rPr lang="en-US" altLang="ja-JP" sz="800" dirty="0">
                <a:latin typeface="Meiryo" charset="-128"/>
                <a:ea typeface="Meiryo" charset="-128"/>
                <a:cs typeface="Meiryo" charset="-128"/>
              </a:rPr>
              <a:t>1954</a:t>
            </a:r>
            <a:r>
              <a:rPr lang="ja-JP" altLang="en-US" sz="800" dirty="0">
                <a:latin typeface="Meiryo" charset="-128"/>
                <a:ea typeface="Meiryo" charset="-128"/>
                <a:cs typeface="Meiryo" charset="-128"/>
              </a:rPr>
              <a:t>年・磁気ドラムメモリ、</a:t>
            </a:r>
            <a:r>
              <a:rPr lang="en-US" altLang="ja-JP" sz="800" dirty="0">
                <a:latin typeface="Meiryo" charset="-128"/>
                <a:ea typeface="Meiryo" charset="-128"/>
                <a:cs typeface="Meiryo" charset="-128"/>
              </a:rPr>
              <a:t>1958</a:t>
            </a:r>
            <a:r>
              <a:rPr lang="ja-JP" altLang="en-US" sz="800" dirty="0">
                <a:latin typeface="Meiryo" charset="-128"/>
                <a:ea typeface="Meiryo" charset="-128"/>
                <a:cs typeface="Meiryo" charset="-128"/>
              </a:rPr>
              <a:t>年・浮動小数点演算装置を追加</a:t>
            </a:r>
            <a:endParaRPr lang="en-US" altLang="ja-JP" sz="800" dirty="0">
              <a:latin typeface="Meiryo" charset="-128"/>
              <a:ea typeface="Meiryo" charset="-128"/>
              <a:cs typeface="Meiryo" charset="-128"/>
            </a:endParaRPr>
          </a:p>
        </p:txBody>
      </p:sp>
      <p:pic>
        <p:nvPicPr>
          <p:cNvPr id="13" name="図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09089" y="4124528"/>
            <a:ext cx="1334899" cy="1741173"/>
          </a:xfrm>
          <a:prstGeom prst="rect">
            <a:avLst/>
          </a:prstGeom>
          <a:effectLst>
            <a:outerShdw blurRad="50800" dist="38100" dir="2700000" algn="tl" rotWithShape="0">
              <a:prstClr val="black">
                <a:alpha val="40000"/>
              </a:prstClr>
            </a:outerShdw>
          </a:effectLst>
        </p:spPr>
      </p:pic>
      <p:pic>
        <p:nvPicPr>
          <p:cNvPr id="14" name="図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93083" y="4124528"/>
            <a:ext cx="1286752" cy="1741173"/>
          </a:xfrm>
          <a:prstGeom prst="rect">
            <a:avLst/>
          </a:prstGeom>
          <a:effectLst>
            <a:outerShdw blurRad="50800" dist="38100" dir="2700000" algn="tl" rotWithShape="0">
              <a:prstClr val="black">
                <a:alpha val="40000"/>
              </a:prstClr>
            </a:outerShdw>
          </a:effectLst>
        </p:spPr>
      </p:pic>
      <p:sp>
        <p:nvSpPr>
          <p:cNvPr id="16" name="テキスト ボックス 15"/>
          <p:cNvSpPr txBox="1"/>
          <p:nvPr/>
        </p:nvSpPr>
        <p:spPr>
          <a:xfrm>
            <a:off x="6173629" y="5892797"/>
            <a:ext cx="2570746" cy="769441"/>
          </a:xfrm>
          <a:prstGeom prst="rect">
            <a:avLst/>
          </a:prstGeom>
          <a:noFill/>
        </p:spPr>
        <p:txBody>
          <a:bodyPr wrap="square" rtlCol="0">
            <a:spAutoFit/>
          </a:bodyPr>
          <a:lstStyle/>
          <a:p>
            <a:r>
              <a:rPr kumimoji="1" lang="en-US" altLang="ja-JP" sz="1200" dirty="0">
                <a:latin typeface="Meiryo" charset="-128"/>
                <a:ea typeface="Meiryo" charset="-128"/>
                <a:cs typeface="Meiryo" charset="-128"/>
              </a:rPr>
              <a:t>ENIAC</a:t>
            </a:r>
            <a:r>
              <a:rPr kumimoji="1" lang="ja-JP" altLang="en-US" sz="1200" dirty="0">
                <a:latin typeface="Meiryo" charset="-128"/>
                <a:ea typeface="Meiryo" charset="-128"/>
                <a:cs typeface="Meiryo" charset="-128"/>
              </a:rPr>
              <a:t>の課題と改善方法を報告</a:t>
            </a:r>
            <a:endParaRPr kumimoji="1" lang="en-US" altLang="ja-JP" sz="12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電子回路でチューリング・マシンが実現できることを数学的に証明</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どのように作ればいいかの原理を設計</a:t>
            </a:r>
            <a:endParaRPr lang="en-US" altLang="ja-JP" sz="800" dirty="0">
              <a:latin typeface="Meiryo" charset="-128"/>
              <a:ea typeface="Meiryo" charset="-128"/>
              <a:cs typeface="Meiryo" charset="-128"/>
            </a:endParaRPr>
          </a:p>
          <a:p>
            <a:r>
              <a:rPr kumimoji="1" lang="ja-JP" altLang="en-US" sz="800" dirty="0">
                <a:latin typeface="Meiryo" charset="-128"/>
                <a:ea typeface="Meiryo" charset="-128"/>
                <a:cs typeface="Meiryo" charset="-128"/>
              </a:rPr>
              <a:t>　（</a:t>
            </a:r>
            <a:r>
              <a:rPr kumimoji="1" lang="ja-JP" altLang="en-US" sz="800" b="1" u="sng" dirty="0">
                <a:latin typeface="Meiryo" charset="-128"/>
                <a:ea typeface="Meiryo" charset="-128"/>
                <a:cs typeface="Meiryo" charset="-128"/>
              </a:rPr>
              <a:t>ノイマン型コンピュータ</a:t>
            </a:r>
            <a:r>
              <a:rPr kumimoji="1" lang="ja-JP" altLang="en-US" sz="800" dirty="0">
                <a:latin typeface="Meiryo" charset="-128"/>
                <a:ea typeface="Meiryo" charset="-128"/>
                <a:cs typeface="Meiryo" charset="-128"/>
              </a:rPr>
              <a:t>）</a:t>
            </a:r>
          </a:p>
        </p:txBody>
      </p:sp>
      <p:sp>
        <p:nvSpPr>
          <p:cNvPr id="17" name="テキスト ボックス 16"/>
          <p:cNvSpPr txBox="1"/>
          <p:nvPr/>
        </p:nvSpPr>
        <p:spPr>
          <a:xfrm>
            <a:off x="207546" y="3871944"/>
            <a:ext cx="164660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1836</a:t>
            </a:r>
            <a:r>
              <a:rPr kumimoji="1" lang="ja-JP" altLang="en-US" sz="1200" dirty="0">
                <a:latin typeface="Meiryo" charset="-128"/>
                <a:ea typeface="Meiryo" charset="-128"/>
                <a:cs typeface="Meiryo" charset="-128"/>
              </a:rPr>
              <a:t>年に最初の論文</a:t>
            </a:r>
          </a:p>
        </p:txBody>
      </p:sp>
      <p:sp>
        <p:nvSpPr>
          <p:cNvPr id="18" name="テキスト ボックス 17"/>
          <p:cNvSpPr txBox="1"/>
          <p:nvPr/>
        </p:nvSpPr>
        <p:spPr>
          <a:xfrm>
            <a:off x="3278503" y="731501"/>
            <a:ext cx="72327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1946</a:t>
            </a:r>
            <a:r>
              <a:rPr kumimoji="1" lang="ja-JP" altLang="en-US" sz="1200" dirty="0">
                <a:latin typeface="Meiryo" charset="-128"/>
                <a:ea typeface="Meiryo" charset="-128"/>
                <a:cs typeface="Meiryo" charset="-128"/>
              </a:rPr>
              <a:t>年</a:t>
            </a:r>
          </a:p>
        </p:txBody>
      </p:sp>
      <p:sp>
        <p:nvSpPr>
          <p:cNvPr id="19" name="テキスト ボックス 18"/>
          <p:cNvSpPr txBox="1"/>
          <p:nvPr/>
        </p:nvSpPr>
        <p:spPr>
          <a:xfrm>
            <a:off x="3278504" y="3902606"/>
            <a:ext cx="72327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1936</a:t>
            </a:r>
            <a:r>
              <a:rPr kumimoji="1" lang="ja-JP" altLang="en-US" sz="1200" dirty="0">
                <a:latin typeface="Meiryo" charset="-128"/>
                <a:ea typeface="Meiryo" charset="-128"/>
                <a:cs typeface="Meiryo" charset="-128"/>
              </a:rPr>
              <a:t>年</a:t>
            </a:r>
          </a:p>
        </p:txBody>
      </p:sp>
      <p:sp>
        <p:nvSpPr>
          <p:cNvPr id="20" name="テキスト ボックス 19"/>
          <p:cNvSpPr txBox="1"/>
          <p:nvPr/>
        </p:nvSpPr>
        <p:spPr>
          <a:xfrm>
            <a:off x="6188253" y="3902605"/>
            <a:ext cx="72327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1945</a:t>
            </a:r>
            <a:r>
              <a:rPr kumimoji="1" lang="ja-JP" altLang="en-US" sz="1200" dirty="0">
                <a:latin typeface="Meiryo" charset="-128"/>
                <a:ea typeface="Meiryo" charset="-128"/>
                <a:cs typeface="Meiryo" charset="-128"/>
              </a:rPr>
              <a:t>年</a:t>
            </a:r>
          </a:p>
        </p:txBody>
      </p:sp>
      <p:sp>
        <p:nvSpPr>
          <p:cNvPr id="21" name="テキスト ボックス 20"/>
          <p:cNvSpPr txBox="1"/>
          <p:nvPr/>
        </p:nvSpPr>
        <p:spPr>
          <a:xfrm>
            <a:off x="6188253" y="731501"/>
            <a:ext cx="2339102"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1949</a:t>
            </a:r>
            <a:r>
              <a:rPr kumimoji="1" lang="ja-JP" altLang="en-US" sz="1200" dirty="0">
                <a:latin typeface="Meiryo" charset="-128"/>
                <a:ea typeface="Meiryo" charset="-128"/>
                <a:cs typeface="Meiryo" charset="-128"/>
              </a:rPr>
              <a:t>年（</a:t>
            </a:r>
            <a:r>
              <a:rPr kumimoji="1" lang="en-US" altLang="ja-JP" sz="1200" dirty="0">
                <a:latin typeface="Meiryo" charset="-128"/>
                <a:ea typeface="Meiryo" charset="-128"/>
                <a:cs typeface="Meiryo" charset="-128"/>
              </a:rPr>
              <a:t>〜1961</a:t>
            </a:r>
            <a:r>
              <a:rPr kumimoji="1" lang="ja-JP" altLang="en-US" sz="1200" dirty="0">
                <a:latin typeface="Meiryo" charset="-128"/>
                <a:ea typeface="Meiryo" charset="-128"/>
                <a:cs typeface="Meiryo" charset="-128"/>
              </a:rPr>
              <a:t>年まで稼働）</a:t>
            </a:r>
          </a:p>
        </p:txBody>
      </p:sp>
      <p:sp>
        <p:nvSpPr>
          <p:cNvPr id="23" name="上矢印 22"/>
          <p:cNvSpPr/>
          <p:nvPr/>
        </p:nvSpPr>
        <p:spPr>
          <a:xfrm>
            <a:off x="4352699" y="3917263"/>
            <a:ext cx="438602" cy="126417"/>
          </a:xfrm>
          <a:prstGeom prs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矢印 23"/>
          <p:cNvSpPr/>
          <p:nvPr/>
        </p:nvSpPr>
        <p:spPr>
          <a:xfrm>
            <a:off x="7380967" y="3917263"/>
            <a:ext cx="438602" cy="126417"/>
          </a:xfrm>
          <a:prstGeom prs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 name="直線矢印コネクタ 25"/>
          <p:cNvCxnSpPr/>
          <p:nvPr/>
        </p:nvCxnSpPr>
        <p:spPr>
          <a:xfrm flipH="1" flipV="1">
            <a:off x="5787899" y="3018263"/>
            <a:ext cx="459162" cy="884342"/>
          </a:xfrm>
          <a:prstGeom prst="straightConnector1">
            <a:avLst/>
          </a:prstGeom>
          <a:ln>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29" name="図 2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32820" y="1008500"/>
            <a:ext cx="1066252" cy="1397974"/>
          </a:xfrm>
          <a:prstGeom prst="rect">
            <a:avLst/>
          </a:prstGeom>
        </p:spPr>
      </p:pic>
      <p:pic>
        <p:nvPicPr>
          <p:cNvPr id="30" name="図 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3471" y="995847"/>
            <a:ext cx="1022701" cy="1465020"/>
          </a:xfrm>
          <a:prstGeom prst="rect">
            <a:avLst/>
          </a:prstGeom>
        </p:spPr>
      </p:pic>
      <p:sp>
        <p:nvSpPr>
          <p:cNvPr id="31" name="正方形/長方形 30"/>
          <p:cNvSpPr/>
          <p:nvPr/>
        </p:nvSpPr>
        <p:spPr>
          <a:xfrm>
            <a:off x="217113" y="750998"/>
            <a:ext cx="723275" cy="276999"/>
          </a:xfrm>
          <a:prstGeom prst="rect">
            <a:avLst/>
          </a:prstGeom>
          <a:noFill/>
        </p:spPr>
        <p:txBody>
          <a:bodyPr wrap="none" rtlCol="0">
            <a:spAutoFit/>
          </a:bodyPr>
          <a:lstStyle/>
          <a:p>
            <a:r>
              <a:rPr lang="en-US" altLang="ja-JP" sz="1200" dirty="0">
                <a:latin typeface="Meiryo" charset="-128"/>
                <a:ea typeface="Meiryo" charset="-128"/>
                <a:cs typeface="Meiryo" charset="-128"/>
              </a:rPr>
              <a:t>1822</a:t>
            </a:r>
            <a:r>
              <a:rPr lang="ja-JP" altLang="en-US" sz="1200" dirty="0">
                <a:latin typeface="Meiryo" charset="-128"/>
                <a:ea typeface="Meiryo" charset="-128"/>
                <a:cs typeface="Meiryo" charset="-128"/>
              </a:rPr>
              <a:t>年</a:t>
            </a:r>
          </a:p>
        </p:txBody>
      </p:sp>
      <p:sp>
        <p:nvSpPr>
          <p:cNvPr id="32" name="テキスト ボックス 31"/>
          <p:cNvSpPr txBox="1"/>
          <p:nvPr/>
        </p:nvSpPr>
        <p:spPr>
          <a:xfrm>
            <a:off x="273471" y="2460867"/>
            <a:ext cx="2337283" cy="1015663"/>
          </a:xfrm>
          <a:prstGeom prst="rect">
            <a:avLst/>
          </a:prstGeom>
          <a:noFill/>
        </p:spPr>
        <p:txBody>
          <a:bodyPr wrap="square" rtlCol="0">
            <a:spAutoFit/>
          </a:bodyPr>
          <a:lstStyle/>
          <a:p>
            <a:r>
              <a:rPr kumimoji="1" lang="ja-JP" altLang="en-US" sz="1200" dirty="0">
                <a:latin typeface="Meiryo" charset="-128"/>
                <a:ea typeface="Meiryo" charset="-128"/>
                <a:cs typeface="Meiryo" charset="-128"/>
              </a:rPr>
              <a:t>バベッジの階差機械</a:t>
            </a:r>
            <a:endParaRPr kumimoji="1" lang="en-US" altLang="ja-JP" sz="1200" dirty="0">
              <a:latin typeface="Meiryo" charset="-128"/>
              <a:ea typeface="Meiryo" charset="-128"/>
              <a:cs typeface="Meiryo" charset="-128"/>
            </a:endParaRPr>
          </a:p>
          <a:p>
            <a:pPr marL="171450" indent="-171450">
              <a:buFont typeface="Wingdings" charset="2"/>
              <a:buChar char="Ø"/>
            </a:pPr>
            <a:r>
              <a:rPr kumimoji="1" lang="ja-JP" altLang="en-US" sz="800" dirty="0">
                <a:latin typeface="Meiryo" charset="-128"/>
                <a:ea typeface="Meiryo" charset="-128"/>
                <a:cs typeface="Meiryo" charset="-128"/>
              </a:rPr>
              <a:t>蒸気機関で駆動</a:t>
            </a:r>
            <a:endParaRPr kumimoji="1"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歴史上最初の機械式用途固定計算機（</a:t>
            </a:r>
            <a:r>
              <a:rPr lang="ja-JP" altLang="en-US" sz="800" b="1" u="sng" dirty="0">
                <a:latin typeface="Meiryo" charset="-128"/>
                <a:ea typeface="Meiryo" charset="-128"/>
                <a:cs typeface="Meiryo" charset="-128"/>
              </a:rPr>
              <a:t>カリキュレータ</a:t>
            </a:r>
            <a:r>
              <a:rPr lang="ja-JP" altLang="en-US" sz="800" dirty="0">
                <a:latin typeface="Meiryo" charset="-128"/>
                <a:ea typeface="Meiryo" charset="-128"/>
                <a:cs typeface="Meiryo" charset="-128"/>
              </a:rPr>
              <a:t>）</a:t>
            </a:r>
            <a:endParaRPr lang="en-US" altLang="ja-JP" sz="800" dirty="0">
              <a:latin typeface="Meiryo" charset="-128"/>
              <a:ea typeface="Meiryo" charset="-128"/>
              <a:cs typeface="Meiryo" charset="-128"/>
            </a:endParaRPr>
          </a:p>
          <a:p>
            <a:pPr marL="171450" indent="-171450">
              <a:buFont typeface="Wingdings" charset="2"/>
              <a:buChar char="Ø"/>
            </a:pPr>
            <a:r>
              <a:rPr lang="ja-JP" altLang="en-US" sz="800" dirty="0">
                <a:latin typeface="Meiryo" charset="-128"/>
                <a:ea typeface="Meiryo" charset="-128"/>
                <a:cs typeface="Meiryo" charset="-128"/>
              </a:rPr>
              <a:t>汎用性（多項式の数表を作成するよう設計、対数も三角関数も多項式にて近似）</a:t>
            </a:r>
            <a:endParaRPr lang="en-US" altLang="ja-JP" sz="800" dirty="0">
              <a:latin typeface="Meiryo" charset="-128"/>
              <a:ea typeface="Meiryo" charset="-128"/>
              <a:cs typeface="Meiryo" charset="-128"/>
            </a:endParaRPr>
          </a:p>
          <a:p>
            <a:pPr marL="171450" indent="-171450">
              <a:buFont typeface="Wingdings" charset="2"/>
              <a:buChar char="Ø"/>
            </a:pPr>
            <a:r>
              <a:rPr kumimoji="1" lang="ja-JP" altLang="en-US" sz="800" dirty="0">
                <a:latin typeface="Meiryo" charset="-128"/>
                <a:ea typeface="Meiryo" charset="-128"/>
                <a:cs typeface="Meiryo" charset="-128"/>
              </a:rPr>
              <a:t>プリンターにて数表を印字</a:t>
            </a:r>
          </a:p>
        </p:txBody>
      </p:sp>
      <p:sp>
        <p:nvSpPr>
          <p:cNvPr id="33" name="下矢印 32"/>
          <p:cNvSpPr/>
          <p:nvPr/>
        </p:nvSpPr>
        <p:spPr>
          <a:xfrm>
            <a:off x="1150401" y="3476530"/>
            <a:ext cx="426720" cy="355400"/>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大かっこ 33"/>
          <p:cNvSpPr/>
          <p:nvPr/>
        </p:nvSpPr>
        <p:spPr>
          <a:xfrm>
            <a:off x="2519680" y="799253"/>
            <a:ext cx="148352" cy="5797974"/>
          </a:xfrm>
          <a:prstGeom prst="rightBracket">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5" name="右矢印 34"/>
          <p:cNvSpPr/>
          <p:nvPr/>
        </p:nvSpPr>
        <p:spPr>
          <a:xfrm>
            <a:off x="2791212" y="3138057"/>
            <a:ext cx="467570" cy="1032346"/>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右矢印 35"/>
          <p:cNvSpPr/>
          <p:nvPr/>
        </p:nvSpPr>
        <p:spPr>
          <a:xfrm>
            <a:off x="5885835" y="1675739"/>
            <a:ext cx="316646" cy="420036"/>
          </a:xfrm>
          <a:prstGeom prst="rightArrow">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00911329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D8E6F2-EFC9-8E4B-8F21-C6DDA8AF64FC}"/>
              </a:ext>
            </a:extLst>
          </p:cNvPr>
          <p:cNvSpPr>
            <a:spLocks noGrp="1"/>
          </p:cNvSpPr>
          <p:nvPr>
            <p:ph type="title"/>
          </p:nvPr>
        </p:nvSpPr>
        <p:spPr/>
        <p:txBody>
          <a:bodyPr/>
          <a:lstStyle/>
          <a:p>
            <a:r>
              <a:rPr kumimoji="1" lang="ja-JP" altLang="en-US"/>
              <a:t>社会人における「学び」の３段階</a:t>
            </a:r>
          </a:p>
        </p:txBody>
      </p:sp>
      <p:sp>
        <p:nvSpPr>
          <p:cNvPr id="3" name="スライド番号プレースホルダー 2">
            <a:extLst>
              <a:ext uri="{FF2B5EF4-FFF2-40B4-BE49-F238E27FC236}">
                <a16:creationId xmlns:a16="http://schemas.microsoft.com/office/drawing/2014/main" id="{11CB8A53-4B0E-B340-A8C7-4FC3658BB082}"/>
              </a:ext>
            </a:extLst>
          </p:cNvPr>
          <p:cNvSpPr>
            <a:spLocks noGrp="1"/>
          </p:cNvSpPr>
          <p:nvPr>
            <p:ph type="sldNum" sz="quarter" idx="12"/>
          </p:nvPr>
        </p:nvSpPr>
        <p:spPr/>
        <p:txBody>
          <a:bodyPr/>
          <a:lstStyle/>
          <a:p>
            <a:fld id="{8FF8CC5D-A65D-5946-99B5-645367A967AD}" type="slidenum">
              <a:rPr kumimoji="1" lang="ja-JP" altLang="en-US" smtClean="0"/>
              <a:t>150</a:t>
            </a:fld>
            <a:endParaRPr kumimoji="1" lang="ja-JP" altLang="en-US"/>
          </a:p>
        </p:txBody>
      </p:sp>
      <p:sp>
        <p:nvSpPr>
          <p:cNvPr id="4" name="正方形/長方形 3">
            <a:extLst>
              <a:ext uri="{FF2B5EF4-FFF2-40B4-BE49-F238E27FC236}">
                <a16:creationId xmlns:a16="http://schemas.microsoft.com/office/drawing/2014/main" id="{00C8C75C-5CC7-DA42-8502-F9E986A21315}"/>
              </a:ext>
            </a:extLst>
          </p:cNvPr>
          <p:cNvSpPr/>
          <p:nvPr/>
        </p:nvSpPr>
        <p:spPr>
          <a:xfrm>
            <a:off x="528351" y="4601884"/>
            <a:ext cx="8087293" cy="16531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BFCD156B-1E1F-4D4E-B98C-66AE41F48BD8}"/>
              </a:ext>
            </a:extLst>
          </p:cNvPr>
          <p:cNvSpPr/>
          <p:nvPr/>
        </p:nvSpPr>
        <p:spPr>
          <a:xfrm>
            <a:off x="528352" y="2844687"/>
            <a:ext cx="8087293" cy="165318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B2004C-6D86-D841-BF2B-269952321B52}"/>
              </a:ext>
            </a:extLst>
          </p:cNvPr>
          <p:cNvSpPr/>
          <p:nvPr/>
        </p:nvSpPr>
        <p:spPr>
          <a:xfrm>
            <a:off x="528353" y="1087490"/>
            <a:ext cx="8087293" cy="165318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38610744-0097-C54B-B981-218D812177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825" y="4842082"/>
            <a:ext cx="1626388" cy="1265626"/>
          </a:xfrm>
          <a:prstGeom prst="rect">
            <a:avLst/>
          </a:prstGeom>
        </p:spPr>
      </p:pic>
      <p:pic>
        <p:nvPicPr>
          <p:cNvPr id="10" name="図 9">
            <a:extLst>
              <a:ext uri="{FF2B5EF4-FFF2-40B4-BE49-F238E27FC236}">
                <a16:creationId xmlns:a16="http://schemas.microsoft.com/office/drawing/2014/main" id="{61402AA2-4EB4-9D43-B95A-15FFE0F549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293" y="2904045"/>
            <a:ext cx="1709453" cy="1529961"/>
          </a:xfrm>
          <a:prstGeom prst="rect">
            <a:avLst/>
          </a:prstGeom>
        </p:spPr>
      </p:pic>
      <p:pic>
        <p:nvPicPr>
          <p:cNvPr id="12" name="図 11">
            <a:extLst>
              <a:ext uri="{FF2B5EF4-FFF2-40B4-BE49-F238E27FC236}">
                <a16:creationId xmlns:a16="http://schemas.microsoft.com/office/drawing/2014/main" id="{3F6723FC-E7D1-7E44-B894-9D86747CEC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9605" y="1186592"/>
            <a:ext cx="1119829" cy="1459061"/>
          </a:xfrm>
          <a:prstGeom prst="rect">
            <a:avLst/>
          </a:prstGeom>
        </p:spPr>
      </p:pic>
      <p:sp>
        <p:nvSpPr>
          <p:cNvPr id="13" name="テキスト ボックス 12">
            <a:extLst>
              <a:ext uri="{FF2B5EF4-FFF2-40B4-BE49-F238E27FC236}">
                <a16:creationId xmlns:a16="http://schemas.microsoft.com/office/drawing/2014/main" id="{0B1D68F3-FCB4-4144-A29A-FB3C4835EA4C}"/>
              </a:ext>
            </a:extLst>
          </p:cNvPr>
          <p:cNvSpPr txBox="1"/>
          <p:nvPr/>
        </p:nvSpPr>
        <p:spPr>
          <a:xfrm>
            <a:off x="2338746" y="4748900"/>
            <a:ext cx="1141659" cy="584775"/>
          </a:xfrm>
          <a:prstGeom prst="rect">
            <a:avLst/>
          </a:prstGeom>
          <a:noFill/>
        </p:spPr>
        <p:txBody>
          <a:bodyPr wrap="none" rtlCol="0">
            <a:spAutoFit/>
          </a:bodyPr>
          <a:lstStyle/>
          <a:p>
            <a:r>
              <a:rPr kumimoji="1" lang="ja-JP" altLang="en-US" sz="3200" b="1">
                <a:solidFill>
                  <a:srgbClr val="C00000"/>
                </a:solidFill>
                <a:latin typeface="Meiryo" panose="020B0604030504040204" pitchFamily="34" charset="-128"/>
                <a:ea typeface="Meiryo" panose="020B0604030504040204" pitchFamily="34" charset="-128"/>
              </a:rPr>
              <a:t>素</a:t>
            </a:r>
            <a:r>
              <a:rPr kumimoji="1" lang="en-US" altLang="ja-JP" sz="3200" b="1" dirty="0">
                <a:solidFill>
                  <a:srgbClr val="C00000"/>
                </a:solidFill>
                <a:latin typeface="Meiryo" panose="020B0604030504040204" pitchFamily="34" charset="-128"/>
                <a:ea typeface="Meiryo" panose="020B0604030504040204" pitchFamily="34" charset="-128"/>
              </a:rPr>
              <a:t> </a:t>
            </a:r>
            <a:r>
              <a:rPr kumimoji="1" lang="ja-JP" altLang="en-US" sz="3200" b="1">
                <a:solidFill>
                  <a:srgbClr val="C00000"/>
                </a:solidFill>
                <a:latin typeface="Meiryo" panose="020B0604030504040204" pitchFamily="34" charset="-128"/>
                <a:ea typeface="Meiryo" panose="020B0604030504040204" pitchFamily="34" charset="-128"/>
              </a:rPr>
              <a:t>人</a:t>
            </a:r>
          </a:p>
        </p:txBody>
      </p:sp>
      <p:sp>
        <p:nvSpPr>
          <p:cNvPr id="14" name="テキスト ボックス 13">
            <a:extLst>
              <a:ext uri="{FF2B5EF4-FFF2-40B4-BE49-F238E27FC236}">
                <a16:creationId xmlns:a16="http://schemas.microsoft.com/office/drawing/2014/main" id="{7C1D3D16-AD66-4542-B015-C69AE1744813}"/>
              </a:ext>
            </a:extLst>
          </p:cNvPr>
          <p:cNvSpPr txBox="1"/>
          <p:nvPr/>
        </p:nvSpPr>
        <p:spPr>
          <a:xfrm>
            <a:off x="2341624" y="2990900"/>
            <a:ext cx="1826141" cy="584775"/>
          </a:xfrm>
          <a:prstGeom prst="rect">
            <a:avLst/>
          </a:prstGeom>
          <a:noFill/>
        </p:spPr>
        <p:txBody>
          <a:bodyPr wrap="none" rtlCol="0">
            <a:spAutoFit/>
          </a:bodyPr>
          <a:lstStyle/>
          <a:p>
            <a:r>
              <a:rPr kumimoji="1" lang="ja-JP" altLang="en-US" sz="3200" b="1">
                <a:solidFill>
                  <a:srgbClr val="009051"/>
                </a:solidFill>
                <a:latin typeface="Meiryo" panose="020B0604030504040204" pitchFamily="34" charset="-128"/>
                <a:ea typeface="Meiryo" panose="020B0604030504040204" pitchFamily="34" charset="-128"/>
              </a:rPr>
              <a:t>ベテラン</a:t>
            </a:r>
          </a:p>
        </p:txBody>
      </p:sp>
      <p:sp>
        <p:nvSpPr>
          <p:cNvPr id="15" name="テキスト ボックス 14">
            <a:extLst>
              <a:ext uri="{FF2B5EF4-FFF2-40B4-BE49-F238E27FC236}">
                <a16:creationId xmlns:a16="http://schemas.microsoft.com/office/drawing/2014/main" id="{7290A012-07DB-FE4C-9B61-7C43C5900E72}"/>
              </a:ext>
            </a:extLst>
          </p:cNvPr>
          <p:cNvSpPr txBox="1"/>
          <p:nvPr/>
        </p:nvSpPr>
        <p:spPr>
          <a:xfrm>
            <a:off x="2338746" y="1236458"/>
            <a:ext cx="1141659" cy="584775"/>
          </a:xfrm>
          <a:prstGeom prst="rect">
            <a:avLst/>
          </a:prstGeom>
          <a:noFill/>
        </p:spPr>
        <p:txBody>
          <a:bodyPr wrap="none" rtlCol="0">
            <a:spAutoFit/>
          </a:bodyPr>
          <a:lstStyle/>
          <a:p>
            <a:r>
              <a:rPr kumimoji="1" lang="ja-JP" altLang="en-US" sz="3200" b="1">
                <a:solidFill>
                  <a:srgbClr val="0432FF"/>
                </a:solidFill>
                <a:latin typeface="Meiryo" panose="020B0604030504040204" pitchFamily="34" charset="-128"/>
                <a:ea typeface="Meiryo" panose="020B0604030504040204" pitchFamily="34" charset="-128"/>
              </a:rPr>
              <a:t>プ</a:t>
            </a:r>
            <a:r>
              <a:rPr kumimoji="1" lang="en-US" altLang="ja-JP" sz="3200" b="1" dirty="0">
                <a:solidFill>
                  <a:srgbClr val="0432FF"/>
                </a:solidFill>
                <a:latin typeface="Meiryo" panose="020B0604030504040204" pitchFamily="34" charset="-128"/>
                <a:ea typeface="Meiryo" panose="020B0604030504040204" pitchFamily="34" charset="-128"/>
              </a:rPr>
              <a:t> </a:t>
            </a:r>
            <a:r>
              <a:rPr kumimoji="1" lang="ja-JP" altLang="en-US" sz="3200" b="1">
                <a:solidFill>
                  <a:srgbClr val="0432FF"/>
                </a:solidFill>
                <a:latin typeface="Meiryo" panose="020B0604030504040204" pitchFamily="34" charset="-128"/>
                <a:ea typeface="Meiryo" panose="020B0604030504040204" pitchFamily="34" charset="-128"/>
              </a:rPr>
              <a:t>ロ</a:t>
            </a:r>
          </a:p>
        </p:txBody>
      </p:sp>
      <p:sp>
        <p:nvSpPr>
          <p:cNvPr id="16" name="テキスト ボックス 15">
            <a:extLst>
              <a:ext uri="{FF2B5EF4-FFF2-40B4-BE49-F238E27FC236}">
                <a16:creationId xmlns:a16="http://schemas.microsoft.com/office/drawing/2014/main" id="{799677C7-2E32-F04C-BDA5-52A0B08769A3}"/>
              </a:ext>
            </a:extLst>
          </p:cNvPr>
          <p:cNvSpPr txBox="1"/>
          <p:nvPr/>
        </p:nvSpPr>
        <p:spPr>
          <a:xfrm>
            <a:off x="2341624" y="5335442"/>
            <a:ext cx="3057247" cy="584775"/>
          </a:xfrm>
          <a:prstGeom prst="rect">
            <a:avLst/>
          </a:prstGeom>
          <a:noFill/>
        </p:spPr>
        <p:txBody>
          <a:bodyPr wrap="none" rtlCol="0">
            <a:spAutoFit/>
          </a:bodyPr>
          <a:lstStyle/>
          <a:p>
            <a:r>
              <a:rPr kumimoji="1" lang="ja-JP" altLang="en-US" sz="1600">
                <a:solidFill>
                  <a:srgbClr val="C00000"/>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C00000"/>
              </a:solidFill>
              <a:latin typeface="Meiryo" panose="020B0604030504040204" pitchFamily="34" charset="-128"/>
              <a:ea typeface="Meiryo" panose="020B0604030504040204" pitchFamily="34" charset="-128"/>
            </a:endParaRPr>
          </a:p>
          <a:p>
            <a:r>
              <a:rPr kumimoji="1" lang="ja-JP" altLang="en-US" sz="1600">
                <a:solidFill>
                  <a:srgbClr val="C00000"/>
                </a:solidFill>
                <a:latin typeface="Meiryo" panose="020B0604030504040204" pitchFamily="34" charset="-128"/>
                <a:ea typeface="Meiryo" panose="020B0604030504040204" pitchFamily="34" charset="-128"/>
              </a:rPr>
              <a:t>意識しなければこなせない段階</a:t>
            </a:r>
            <a:endParaRPr kumimoji="1" lang="en-US" altLang="ja-JP" sz="1600" dirty="0">
              <a:solidFill>
                <a:srgbClr val="C00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D841E2CF-4F67-F341-93CB-0277F3156194}"/>
              </a:ext>
            </a:extLst>
          </p:cNvPr>
          <p:cNvSpPr txBox="1"/>
          <p:nvPr/>
        </p:nvSpPr>
        <p:spPr>
          <a:xfrm>
            <a:off x="2341624" y="3554805"/>
            <a:ext cx="2852063" cy="584775"/>
          </a:xfrm>
          <a:prstGeom prst="rect">
            <a:avLst/>
          </a:prstGeom>
          <a:noFill/>
        </p:spPr>
        <p:txBody>
          <a:bodyPr wrap="none" rtlCol="0">
            <a:spAutoFit/>
          </a:bodyPr>
          <a:lstStyle/>
          <a:p>
            <a:r>
              <a:rPr kumimoji="1" lang="ja-JP" altLang="en-US" sz="1600">
                <a:solidFill>
                  <a:srgbClr val="009051"/>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009051"/>
              </a:solidFill>
              <a:latin typeface="Meiryo" panose="020B0604030504040204" pitchFamily="34" charset="-128"/>
              <a:ea typeface="Meiryo" panose="020B0604030504040204" pitchFamily="34" charset="-128"/>
            </a:endParaRPr>
          </a:p>
          <a:p>
            <a:r>
              <a:rPr kumimoji="1" lang="ja-JP" altLang="en-US" sz="1600">
                <a:solidFill>
                  <a:srgbClr val="009051"/>
                </a:solidFill>
                <a:latin typeface="Meiryo" panose="020B0604030504040204" pitchFamily="34" charset="-128"/>
                <a:ea typeface="Meiryo" panose="020B0604030504040204" pitchFamily="34" charset="-128"/>
              </a:rPr>
              <a:t>意識しなくてもこなせる段階</a:t>
            </a:r>
            <a:endParaRPr kumimoji="1" lang="en-US" altLang="ja-JP" sz="1600" dirty="0">
              <a:solidFill>
                <a:srgbClr val="00905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A1002492-502F-6B48-AB6E-9EEC67F7920F}"/>
              </a:ext>
            </a:extLst>
          </p:cNvPr>
          <p:cNvSpPr txBox="1"/>
          <p:nvPr/>
        </p:nvSpPr>
        <p:spPr>
          <a:xfrm>
            <a:off x="5383880" y="5210435"/>
            <a:ext cx="2954655" cy="830997"/>
          </a:xfrm>
          <a:prstGeom prst="rect">
            <a:avLst/>
          </a:prstGeom>
          <a:noFill/>
        </p:spPr>
        <p:txBody>
          <a:bodyPr wrap="none" rtlCol="0">
            <a:spAutoFit/>
          </a:bodyPr>
          <a:lstStyle/>
          <a:p>
            <a:r>
              <a:rPr kumimoji="1" lang="ja-JP" altLang="en-US" sz="1200" b="1">
                <a:solidFill>
                  <a:srgbClr val="C00000"/>
                </a:solidFill>
                <a:latin typeface="Meiryo" panose="020B0604030504040204" pitchFamily="34" charset="-128"/>
                <a:ea typeface="Meiryo" panose="020B0604030504040204" pitchFamily="34" charset="-128"/>
              </a:rPr>
              <a:t>要領よく仕事がこなせない段階</a:t>
            </a:r>
            <a:endParaRPr kumimoji="1" lang="en-US" altLang="ja-JP" sz="1200" dirty="0">
              <a:solidFill>
                <a:srgbClr val="C00000"/>
              </a:solidFill>
              <a:latin typeface="Meiryo" panose="020B0604030504040204" pitchFamily="34" charset="-128"/>
              <a:ea typeface="Meiryo" panose="020B0604030504040204" pitchFamily="34" charset="-128"/>
            </a:endParaRPr>
          </a:p>
          <a:p>
            <a:r>
              <a:rPr lang="ja-JP" altLang="en-US" sz="1200">
                <a:solidFill>
                  <a:srgbClr val="C00000"/>
                </a:solidFill>
                <a:latin typeface="Meiryo" panose="020B0604030504040204" pitchFamily="34" charset="-128"/>
                <a:ea typeface="Meiryo" panose="020B0604030504040204" pitchFamily="34" charset="-128"/>
              </a:rPr>
              <a:t>ひとつひとつ丁寧な仕事をすることで、</a:t>
            </a:r>
            <a:endParaRPr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要領や仕事のコツ、ビジネスに必要な</a:t>
            </a:r>
            <a:endParaRPr kumimoji="1"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基本的な常識を学んで行く。</a:t>
            </a:r>
            <a:endParaRPr kumimoji="1" lang="en-US" altLang="ja-JP" sz="1200" dirty="0">
              <a:solidFill>
                <a:srgbClr val="C0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7F51D22-3C0A-384A-BF62-36EC04A6C938}"/>
              </a:ext>
            </a:extLst>
          </p:cNvPr>
          <p:cNvSpPr txBox="1"/>
          <p:nvPr/>
        </p:nvSpPr>
        <p:spPr>
          <a:xfrm>
            <a:off x="5383880" y="3157489"/>
            <a:ext cx="2492990" cy="1015663"/>
          </a:xfrm>
          <a:prstGeom prst="rect">
            <a:avLst/>
          </a:prstGeom>
          <a:noFill/>
        </p:spPr>
        <p:txBody>
          <a:bodyPr wrap="none" rtlCol="0">
            <a:spAutoFit/>
          </a:bodyPr>
          <a:lstStyle/>
          <a:p>
            <a:r>
              <a:rPr kumimoji="1" lang="ja-JP" altLang="en-US" sz="1200" b="1">
                <a:solidFill>
                  <a:srgbClr val="009051"/>
                </a:solidFill>
                <a:latin typeface="Meiryo" panose="020B0604030504040204" pitchFamily="34" charset="-128"/>
                <a:ea typeface="Meiryo" panose="020B0604030504040204" pitchFamily="34" charset="-128"/>
              </a:rPr>
              <a:t>一人前と云われる段階</a:t>
            </a:r>
            <a:endParaRPr kumimoji="1" lang="en-US" altLang="ja-JP" sz="1200" b="1"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経験を重ねることで、</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いろいろな仕事のパターンを覚え</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既存の仕事の延長であれば、</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臨機応変に対処できる。</a:t>
            </a:r>
            <a:endParaRPr kumimoji="1" lang="en-US" altLang="ja-JP" sz="1200" dirty="0">
              <a:solidFill>
                <a:srgbClr val="00905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F4D0D66F-2156-4840-8802-1ADA22519E81}"/>
              </a:ext>
            </a:extLst>
          </p:cNvPr>
          <p:cNvSpPr txBox="1"/>
          <p:nvPr/>
        </p:nvSpPr>
        <p:spPr>
          <a:xfrm>
            <a:off x="2338745" y="1755107"/>
            <a:ext cx="2852063" cy="830997"/>
          </a:xfrm>
          <a:prstGeom prst="rect">
            <a:avLst/>
          </a:prstGeom>
          <a:noFill/>
        </p:spPr>
        <p:txBody>
          <a:bodyPr wrap="none" rtlCol="0">
            <a:spAutoFit/>
          </a:bodyPr>
          <a:lstStyle/>
          <a:p>
            <a:r>
              <a:rPr kumimoji="1" lang="ja-JP" altLang="en-US" sz="1600">
                <a:solidFill>
                  <a:srgbClr val="0432FF"/>
                </a:solidFill>
                <a:latin typeface="Meiryo" panose="020B0604030504040204" pitchFamily="34" charset="-128"/>
                <a:ea typeface="Meiryo" panose="020B0604030504040204" pitchFamily="34" charset="-128"/>
              </a:rPr>
              <a:t>新しいことを創り出す。</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新しいことや例外的なことに</a:t>
            </a:r>
            <a:endParaRPr lang="en-US" altLang="ja-JP" sz="1600" dirty="0">
              <a:solidFill>
                <a:srgbClr val="0432FF"/>
              </a:solidFill>
              <a:latin typeface="Meiryo" panose="020B0604030504040204" pitchFamily="34" charset="-128"/>
              <a:ea typeface="Meiryo" panose="020B0604030504040204" pitchFamily="34" charset="-128"/>
            </a:endParaRPr>
          </a:p>
          <a:p>
            <a:r>
              <a:rPr kumimoji="1" lang="ja-JP" altLang="en-US" sz="1600">
                <a:solidFill>
                  <a:srgbClr val="0432FF"/>
                </a:solidFill>
                <a:latin typeface="Meiryo" panose="020B0604030504040204" pitchFamily="34" charset="-128"/>
                <a:ea typeface="Meiryo" panose="020B0604030504040204" pitchFamily="34" charset="-128"/>
              </a:rPr>
              <a:t>対処できる。</a:t>
            </a:r>
            <a:endParaRPr kumimoji="1" lang="en-US" altLang="ja-JP" sz="1600" dirty="0">
              <a:solidFill>
                <a:srgbClr val="0432FF"/>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906CD989-0B1E-BE40-BAC4-7A20039BE704}"/>
              </a:ext>
            </a:extLst>
          </p:cNvPr>
          <p:cNvSpPr txBox="1"/>
          <p:nvPr/>
        </p:nvSpPr>
        <p:spPr>
          <a:xfrm>
            <a:off x="5383880" y="1528845"/>
            <a:ext cx="3160613" cy="830997"/>
          </a:xfrm>
          <a:prstGeom prst="rect">
            <a:avLst/>
          </a:prstGeom>
          <a:noFill/>
        </p:spPr>
        <p:txBody>
          <a:bodyPr wrap="square" rtlCol="0">
            <a:spAutoFit/>
          </a:bodyPr>
          <a:lstStyle/>
          <a:p>
            <a:r>
              <a:rPr lang="ja-JP" altLang="en-US" sz="1200" b="1">
                <a:solidFill>
                  <a:srgbClr val="0432FF"/>
                </a:solidFill>
                <a:latin typeface="Meiryo" panose="020B0604030504040204" pitchFamily="34" charset="-128"/>
                <a:ea typeface="Meiryo" panose="020B0604030504040204" pitchFamily="34" charset="-128"/>
              </a:rPr>
              <a:t>新しいことや難しいことを任せられる段階</a:t>
            </a:r>
            <a:endParaRPr lang="en-US" altLang="ja-JP" sz="1200" b="1"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自社だけではなく、世の中についての常識に精通し、</a:t>
            </a:r>
            <a:r>
              <a:rPr lang="ja-JP" altLang="en-US" sz="1200">
                <a:solidFill>
                  <a:srgbClr val="0432FF"/>
                </a:solidFill>
                <a:latin typeface="Meiryo" panose="020B0604030504040204" pitchFamily="34" charset="-128"/>
                <a:ea typeface="Meiryo" panose="020B0604030504040204" pitchFamily="34" charset="-128"/>
              </a:rPr>
              <a:t>変化に敏感で、未来を先読みしている。</a:t>
            </a:r>
            <a:r>
              <a:rPr kumimoji="1" lang="ja-JP" altLang="en-US" sz="1200">
                <a:solidFill>
                  <a:srgbClr val="0432FF"/>
                </a:solidFill>
                <a:latin typeface="Meiryo" panose="020B0604030504040204" pitchFamily="34" charset="-128"/>
                <a:ea typeface="Meiryo" panose="020B0604030504040204" pitchFamily="34" charset="-128"/>
              </a:rPr>
              <a:t>社内外に豊富な人脈を持っている。</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25" name="四角形吹き出し 24">
            <a:extLst>
              <a:ext uri="{FF2B5EF4-FFF2-40B4-BE49-F238E27FC236}">
                <a16:creationId xmlns:a16="http://schemas.microsoft.com/office/drawing/2014/main" id="{CAB48C77-DDE4-504D-A4AA-54675D82E214}"/>
              </a:ext>
            </a:extLst>
          </p:cNvPr>
          <p:cNvSpPr/>
          <p:nvPr/>
        </p:nvSpPr>
        <p:spPr>
          <a:xfrm>
            <a:off x="7181522" y="2487966"/>
            <a:ext cx="1667070" cy="557805"/>
          </a:xfrm>
          <a:prstGeom prst="wedgeRectCallout">
            <a:avLst>
              <a:gd name="adj1" fmla="val -54649"/>
              <a:gd name="adj2" fmla="val 8845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この</a:t>
            </a:r>
            <a:r>
              <a:rPr kumimoji="1" lang="ja-JP" altLang="en-US" sz="1050">
                <a:solidFill>
                  <a:srgbClr val="FFFFFF"/>
                </a:solidFill>
                <a:latin typeface="Meiryo" panose="020B0604030504040204" pitchFamily="34" charset="-128"/>
                <a:ea typeface="Meiryo" panose="020B0604030504040204" pitchFamily="34" charset="-128"/>
                <a:cs typeface="ＭＳ Ｐゴシック"/>
              </a:rPr>
              <a:t>段階で「学び」を</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やめてしまう人が多い</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9" name="グループ化 8">
            <a:extLst>
              <a:ext uri="{FF2B5EF4-FFF2-40B4-BE49-F238E27FC236}">
                <a16:creationId xmlns:a16="http://schemas.microsoft.com/office/drawing/2014/main" id="{5E13BF42-40A1-E746-B88B-A0FAC85E8990}"/>
              </a:ext>
            </a:extLst>
          </p:cNvPr>
          <p:cNvGrpSpPr/>
          <p:nvPr/>
        </p:nvGrpSpPr>
        <p:grpSpPr>
          <a:xfrm>
            <a:off x="2891560" y="2359843"/>
            <a:ext cx="3360874" cy="2693085"/>
            <a:chOff x="2891560" y="2359843"/>
            <a:chExt cx="3360874" cy="2693085"/>
          </a:xfrm>
        </p:grpSpPr>
        <p:sp>
          <p:nvSpPr>
            <p:cNvPr id="23" name="上矢印 22">
              <a:extLst>
                <a:ext uri="{FF2B5EF4-FFF2-40B4-BE49-F238E27FC236}">
                  <a16:creationId xmlns:a16="http://schemas.microsoft.com/office/drawing/2014/main" id="{02EBBF89-843A-994C-9AC8-4F910CC8F705}"/>
                </a:ext>
              </a:extLst>
            </p:cNvPr>
            <p:cNvSpPr/>
            <p:nvPr/>
          </p:nvSpPr>
          <p:spPr>
            <a:xfrm>
              <a:off x="2891560" y="4104814"/>
              <a:ext cx="3360874" cy="948114"/>
            </a:xfrm>
            <a:prstGeom prst="upArrow">
              <a:avLst>
                <a:gd name="adj1" fmla="val 64054"/>
                <a:gd name="adj2" fmla="val 50000"/>
              </a:avLst>
            </a:prstGeom>
            <a:solidFill>
              <a:srgbClr val="0070C0">
                <a:alpha val="5686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矢印 23">
              <a:extLst>
                <a:ext uri="{FF2B5EF4-FFF2-40B4-BE49-F238E27FC236}">
                  <a16:creationId xmlns:a16="http://schemas.microsoft.com/office/drawing/2014/main" id="{D84FE7BD-7AD9-544D-A1A2-D808487C3674}"/>
                </a:ext>
              </a:extLst>
            </p:cNvPr>
            <p:cNvSpPr/>
            <p:nvPr/>
          </p:nvSpPr>
          <p:spPr>
            <a:xfrm>
              <a:off x="4373956" y="2359843"/>
              <a:ext cx="396088" cy="944740"/>
            </a:xfrm>
            <a:prstGeom prst="upArrow">
              <a:avLst/>
            </a:prstGeom>
            <a:solidFill>
              <a:srgbClr val="0070C0">
                <a:alpha val="8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D8EDB6D0-95CF-0449-8077-0EA9190AD1F4}"/>
                </a:ext>
              </a:extLst>
            </p:cNvPr>
            <p:cNvSpPr txBox="1"/>
            <p:nvPr/>
          </p:nvSpPr>
          <p:spPr>
            <a:xfrm>
              <a:off x="3777914" y="4403802"/>
              <a:ext cx="1620957" cy="584775"/>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多くの人は</a:t>
              </a:r>
              <a:endParaRPr kumimoji="1"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一人前を目指す</a:t>
              </a:r>
              <a:endParaRPr kumimoji="1" lang="en-US" altLang="ja-JP" sz="1600" dirty="0">
                <a:solidFill>
                  <a:schemeClr val="bg1"/>
                </a:solidFill>
                <a:latin typeface="Meiryo" panose="020B0604030504040204" pitchFamily="34" charset="-128"/>
                <a:ea typeface="Meiryo" panose="020B0604030504040204" pitchFamily="34" charset="-128"/>
              </a:endParaRPr>
            </a:p>
          </p:txBody>
        </p:sp>
      </p:grpSp>
      <p:sp>
        <p:nvSpPr>
          <p:cNvPr id="27" name="四角形吹き出し 26">
            <a:extLst>
              <a:ext uri="{FF2B5EF4-FFF2-40B4-BE49-F238E27FC236}">
                <a16:creationId xmlns:a16="http://schemas.microsoft.com/office/drawing/2014/main" id="{B3D1265C-7B76-E94E-B524-DD1B0D3BD020}"/>
              </a:ext>
            </a:extLst>
          </p:cNvPr>
          <p:cNvSpPr/>
          <p:nvPr/>
        </p:nvSpPr>
        <p:spPr>
          <a:xfrm>
            <a:off x="7181522" y="4287126"/>
            <a:ext cx="1667070" cy="557805"/>
          </a:xfrm>
          <a:prstGeom prst="wedgeRectCallout">
            <a:avLst>
              <a:gd name="adj1" fmla="val -53559"/>
              <a:gd name="adj2" fmla="val -10587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業務の</a:t>
            </a:r>
            <a:r>
              <a:rPr lang="en-US" altLang="ja-JP" sz="1050" dirty="0">
                <a:solidFill>
                  <a:srgbClr val="FFFFFF"/>
                </a:solidFill>
                <a:latin typeface="Meiryo" panose="020B0604030504040204" pitchFamily="34" charset="-128"/>
                <a:ea typeface="Meiryo" panose="020B0604030504040204" pitchFamily="34" charset="-128"/>
                <a:cs typeface="ＭＳ Ｐゴシック"/>
              </a:rPr>
              <a:t>8</a:t>
            </a:r>
            <a:r>
              <a:rPr lang="ja-JP" altLang="en-US" sz="1050">
                <a:solidFill>
                  <a:srgbClr val="FFFFFF"/>
                </a:solidFill>
                <a:latin typeface="Meiryo" panose="020B0604030504040204" pitchFamily="34" charset="-128"/>
                <a:ea typeface="Meiryo" panose="020B0604030504040204" pitchFamily="34" charset="-128"/>
                <a:cs typeface="ＭＳ Ｐゴシック"/>
              </a:rPr>
              <a:t>割はルーチンワークで成り立っている</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7" name="図 6">
            <a:extLst>
              <a:ext uri="{FF2B5EF4-FFF2-40B4-BE49-F238E27FC236}">
                <a16:creationId xmlns:a16="http://schemas.microsoft.com/office/drawing/2014/main" id="{3BC873B1-6303-6740-85CF-82235251CA32}"/>
              </a:ext>
            </a:extLst>
          </p:cNvPr>
          <p:cNvPicPr>
            <a:picLocks noChangeAspect="1"/>
          </p:cNvPicPr>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81987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円/楕円 12"/>
          <p:cNvSpPr/>
          <p:nvPr/>
        </p:nvSpPr>
        <p:spPr>
          <a:xfrm>
            <a:off x="2771800" y="1756308"/>
            <a:ext cx="3600400" cy="3528392"/>
          </a:xfrm>
          <a:prstGeom prst="ellipse">
            <a:avLst/>
          </a:prstGeom>
          <a:gradFill flip="none" rotWithShape="1">
            <a:gsLst>
              <a:gs pos="0">
                <a:schemeClr val="accent1">
                  <a:lumMod val="20000"/>
                  <a:lumOff val="80000"/>
                </a:schemeClr>
              </a:gs>
              <a:gs pos="46000">
                <a:schemeClr val="accent1">
                  <a:lumMod val="0"/>
                  <a:lumOff val="100000"/>
                </a:schemeClr>
              </a:gs>
              <a:gs pos="100000">
                <a:schemeClr val="tx2">
                  <a:lumMod val="60000"/>
                  <a:lumOff val="40000"/>
                </a:schemeClr>
              </a:gs>
            </a:gsLst>
            <a:path path="circle">
              <a:fillToRect l="50000" t="-80000" r="50000" b="180000"/>
            </a:path>
            <a:tileRect/>
          </a:gradFill>
          <a:ln>
            <a:noFill/>
          </a:ln>
          <a:effectLst>
            <a:outerShdw blurRad="50800" dist="50800" dir="5400000" algn="ctr" rotWithShape="0">
              <a:schemeClr val="bg1">
                <a:lumMod val="95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学び続ける習慣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151</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9468" y="795978"/>
            <a:ext cx="2192239" cy="1934651"/>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0421" y="752736"/>
            <a:ext cx="2330882" cy="1989019"/>
          </a:xfrm>
          <a:prstGeom prst="rect">
            <a:avLst/>
          </a:prstGeom>
        </p:spPr>
      </p:pic>
      <p:sp>
        <p:nvSpPr>
          <p:cNvPr id="8" name="テキスト ボックス 7"/>
          <p:cNvSpPr txBox="1"/>
          <p:nvPr/>
        </p:nvSpPr>
        <p:spPr>
          <a:xfrm>
            <a:off x="2361589" y="2596178"/>
            <a:ext cx="1107996"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独学力</a:t>
            </a:r>
          </a:p>
        </p:txBody>
      </p:sp>
      <p:sp>
        <p:nvSpPr>
          <p:cNvPr id="9" name="テキスト ボックス 8"/>
          <p:cNvSpPr txBox="1"/>
          <p:nvPr/>
        </p:nvSpPr>
        <p:spPr>
          <a:xfrm>
            <a:off x="5364088" y="2592722"/>
            <a:ext cx="1723549"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つながり力</a:t>
            </a:r>
            <a:endParaRPr kumimoji="1" lang="ja-JP" altLang="en-US" sz="2400" b="1" dirty="0">
              <a:solidFill>
                <a:srgbClr val="0432FF"/>
              </a:solidFill>
              <a:latin typeface="Meiryo" charset="-128"/>
              <a:ea typeface="Meiryo" charset="-128"/>
              <a:cs typeface="Meiryo" charset="-128"/>
            </a:endParaRPr>
          </a:p>
        </p:txBody>
      </p:sp>
      <p:sp>
        <p:nvSpPr>
          <p:cNvPr id="10" name="テキスト ボックス 9"/>
          <p:cNvSpPr txBox="1"/>
          <p:nvPr/>
        </p:nvSpPr>
        <p:spPr>
          <a:xfrm>
            <a:off x="3402449" y="6176845"/>
            <a:ext cx="2339102"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アウトプット力</a:t>
            </a:r>
          </a:p>
        </p:txBody>
      </p:sp>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9016" y="3890801"/>
            <a:ext cx="2359098" cy="2376925"/>
          </a:xfrm>
          <a:prstGeom prst="rect">
            <a:avLst/>
          </a:prstGeom>
        </p:spPr>
      </p:pic>
      <p:sp>
        <p:nvSpPr>
          <p:cNvPr id="14" name="テキスト ボックス 13"/>
          <p:cNvSpPr txBox="1"/>
          <p:nvPr/>
        </p:nvSpPr>
        <p:spPr>
          <a:xfrm>
            <a:off x="3905122" y="1469608"/>
            <a:ext cx="1261884" cy="738664"/>
          </a:xfrm>
          <a:prstGeom prst="rect">
            <a:avLst/>
          </a:prstGeom>
          <a:noFill/>
        </p:spPr>
        <p:txBody>
          <a:bodyPr wrap="none" rtlCol="0">
            <a:spAutoFit/>
          </a:bodyPr>
          <a:lstStyle/>
          <a:p>
            <a:pPr algn="ctr"/>
            <a:r>
              <a:rPr kumimoji="1" lang="en-US" altLang="ja-JP" sz="1400" dirty="0">
                <a:solidFill>
                  <a:srgbClr val="0070C0"/>
                </a:solidFill>
                <a:latin typeface="Meiryo" charset="-128"/>
                <a:ea typeface="Meiryo" charset="-128"/>
                <a:cs typeface="Meiryo" charset="-128"/>
              </a:rPr>
              <a:t>SNS</a:t>
            </a:r>
          </a:p>
          <a:p>
            <a:pPr algn="ctr"/>
            <a:r>
              <a:rPr lang="ja-JP" altLang="en-US" sz="1400" dirty="0">
                <a:solidFill>
                  <a:srgbClr val="0070C0"/>
                </a:solidFill>
                <a:latin typeface="Meiryo" charset="-128"/>
                <a:ea typeface="Meiryo" charset="-128"/>
                <a:cs typeface="Meiryo" charset="-128"/>
              </a:rPr>
              <a:t>勉強会</a:t>
            </a:r>
            <a:endParaRPr lang="en-US" altLang="ja-JP" sz="1400" dirty="0">
              <a:solidFill>
                <a:srgbClr val="0070C0"/>
              </a:solidFill>
              <a:latin typeface="Meiryo" charset="-128"/>
              <a:ea typeface="Meiryo" charset="-128"/>
              <a:cs typeface="Meiryo" charset="-128"/>
            </a:endParaRPr>
          </a:p>
          <a:p>
            <a:pPr algn="ctr"/>
            <a:r>
              <a:rPr kumimoji="1" lang="ja-JP" altLang="en-US" sz="1400" dirty="0">
                <a:solidFill>
                  <a:srgbClr val="0070C0"/>
                </a:solidFill>
                <a:latin typeface="Meiryo" charset="-128"/>
                <a:ea typeface="Meiryo" charset="-128"/>
                <a:cs typeface="Meiryo" charset="-128"/>
              </a:rPr>
              <a:t>コミュニティ</a:t>
            </a:r>
          </a:p>
        </p:txBody>
      </p:sp>
      <p:sp>
        <p:nvSpPr>
          <p:cNvPr id="15" name="テキスト ボックス 14"/>
          <p:cNvSpPr txBox="1"/>
          <p:nvPr/>
        </p:nvSpPr>
        <p:spPr>
          <a:xfrm>
            <a:off x="7376726" y="1469608"/>
            <a:ext cx="1261884" cy="738664"/>
          </a:xfrm>
          <a:prstGeom prst="rect">
            <a:avLst/>
          </a:prstGeom>
          <a:noFill/>
        </p:spPr>
        <p:txBody>
          <a:bodyPr wrap="none" rtlCol="0">
            <a:spAutoFit/>
          </a:bodyPr>
          <a:lstStyle/>
          <a:p>
            <a:r>
              <a:rPr kumimoji="1" lang="ja-JP" altLang="en-US" sz="1400" dirty="0">
                <a:solidFill>
                  <a:srgbClr val="0070C0"/>
                </a:solidFill>
                <a:latin typeface="Meiryo" charset="-128"/>
                <a:ea typeface="Meiryo" charset="-128"/>
                <a:cs typeface="Meiryo" charset="-128"/>
              </a:rPr>
              <a:t>ボランティア</a:t>
            </a:r>
            <a:endParaRPr kumimoji="1" lang="en-US" altLang="ja-JP" sz="1400" dirty="0">
              <a:solidFill>
                <a:srgbClr val="0070C0"/>
              </a:solidFill>
              <a:latin typeface="Meiryo" charset="-128"/>
              <a:ea typeface="Meiryo" charset="-128"/>
              <a:cs typeface="Meiryo" charset="-128"/>
            </a:endParaRPr>
          </a:p>
          <a:p>
            <a:r>
              <a:rPr lang="ja-JP" altLang="en-US" sz="1400" dirty="0">
                <a:solidFill>
                  <a:srgbClr val="0070C0"/>
                </a:solidFill>
                <a:latin typeface="Meiryo" charset="-128"/>
                <a:ea typeface="Meiryo" charset="-128"/>
                <a:cs typeface="Meiryo" charset="-128"/>
              </a:rPr>
              <a:t>イベント</a:t>
            </a:r>
            <a:endParaRPr lang="en-US" altLang="ja-JP" sz="1400" dirty="0">
              <a:solidFill>
                <a:srgbClr val="0070C0"/>
              </a:solidFill>
              <a:latin typeface="Meiryo" charset="-128"/>
              <a:ea typeface="Meiryo" charset="-128"/>
              <a:cs typeface="Meiryo" charset="-128"/>
            </a:endParaRPr>
          </a:p>
          <a:p>
            <a:r>
              <a:rPr kumimoji="1" lang="ja-JP" altLang="en-US" sz="1400" dirty="0">
                <a:solidFill>
                  <a:srgbClr val="0070C0"/>
                </a:solidFill>
                <a:latin typeface="Meiryo" charset="-128"/>
                <a:ea typeface="Meiryo" charset="-128"/>
                <a:cs typeface="Meiryo" charset="-128"/>
              </a:rPr>
              <a:t>呑み会</a:t>
            </a:r>
          </a:p>
        </p:txBody>
      </p:sp>
      <p:sp>
        <p:nvSpPr>
          <p:cNvPr id="16" name="テキスト ボックス 15"/>
          <p:cNvSpPr txBox="1"/>
          <p:nvPr/>
        </p:nvSpPr>
        <p:spPr>
          <a:xfrm>
            <a:off x="1073571" y="1469608"/>
            <a:ext cx="902811" cy="738664"/>
          </a:xfrm>
          <a:prstGeom prst="rect">
            <a:avLst/>
          </a:prstGeom>
          <a:noFill/>
        </p:spPr>
        <p:txBody>
          <a:bodyPr wrap="none" rtlCol="0">
            <a:spAutoFit/>
          </a:bodyPr>
          <a:lstStyle/>
          <a:p>
            <a:pPr algn="r"/>
            <a:r>
              <a:rPr lang="ja-JP" altLang="en-US" sz="1400" dirty="0">
                <a:solidFill>
                  <a:srgbClr val="0070C0"/>
                </a:solidFill>
                <a:latin typeface="Meiryo" charset="-128"/>
                <a:ea typeface="Meiryo" charset="-128"/>
                <a:cs typeface="Meiryo" charset="-128"/>
              </a:rPr>
              <a:t>読書</a:t>
            </a:r>
            <a:endParaRPr lang="en-US" altLang="ja-JP" sz="1400" dirty="0">
              <a:solidFill>
                <a:srgbClr val="0070C0"/>
              </a:solidFill>
              <a:latin typeface="Meiryo" charset="-128"/>
              <a:ea typeface="Meiryo" charset="-128"/>
              <a:cs typeface="Meiryo" charset="-128"/>
            </a:endParaRPr>
          </a:p>
          <a:p>
            <a:pPr algn="r"/>
            <a:r>
              <a:rPr lang="ja-JP" altLang="en-US" sz="1400" dirty="0">
                <a:solidFill>
                  <a:srgbClr val="0070C0"/>
                </a:solidFill>
                <a:latin typeface="Meiryo" charset="-128"/>
                <a:ea typeface="Meiryo" charset="-128"/>
                <a:cs typeface="Meiryo" charset="-128"/>
              </a:rPr>
              <a:t>社外研修</a:t>
            </a:r>
            <a:endParaRPr lang="en-US" altLang="ja-JP" sz="1400" dirty="0">
              <a:solidFill>
                <a:srgbClr val="0070C0"/>
              </a:solidFill>
              <a:latin typeface="Meiryo" charset="-128"/>
              <a:ea typeface="Meiryo" charset="-128"/>
              <a:cs typeface="Meiryo" charset="-128"/>
            </a:endParaRPr>
          </a:p>
          <a:p>
            <a:pPr algn="r"/>
            <a:r>
              <a:rPr kumimoji="1" lang="en-US" altLang="ja-JP" sz="1400" dirty="0">
                <a:solidFill>
                  <a:srgbClr val="0070C0"/>
                </a:solidFill>
                <a:latin typeface="Meiryo" charset="-128"/>
                <a:ea typeface="Meiryo" charset="-128"/>
                <a:cs typeface="Meiryo" charset="-128"/>
              </a:rPr>
              <a:t>Web</a:t>
            </a:r>
            <a:endParaRPr kumimoji="1" lang="ja-JP" altLang="en-US" sz="1400" dirty="0">
              <a:solidFill>
                <a:srgbClr val="0070C0"/>
              </a:solidFill>
              <a:latin typeface="Meiryo" charset="-128"/>
              <a:ea typeface="Meiryo" charset="-128"/>
              <a:cs typeface="Meiryo" charset="-128"/>
            </a:endParaRPr>
          </a:p>
        </p:txBody>
      </p:sp>
      <p:sp>
        <p:nvSpPr>
          <p:cNvPr id="18" name="テキスト ボックス 17"/>
          <p:cNvSpPr txBox="1"/>
          <p:nvPr/>
        </p:nvSpPr>
        <p:spPr>
          <a:xfrm>
            <a:off x="3094672" y="3154012"/>
            <a:ext cx="2954655" cy="646331"/>
          </a:xfrm>
          <a:prstGeom prst="rect">
            <a:avLst/>
          </a:prstGeom>
          <a:noFill/>
        </p:spPr>
        <p:txBody>
          <a:bodyPr wrap="none" rtlCol="0">
            <a:spAutoFit/>
          </a:bodyPr>
          <a:lstStyle/>
          <a:p>
            <a:pPr algn="ctr"/>
            <a:r>
              <a:rPr kumimoji="1" lang="ja-JP" altLang="en-US" sz="3600" b="1" dirty="0">
                <a:solidFill>
                  <a:srgbClr val="0432FF"/>
                </a:solidFill>
                <a:latin typeface="Meiryo" charset="-128"/>
                <a:ea typeface="Meiryo" charset="-128"/>
                <a:cs typeface="Meiryo" charset="-128"/>
              </a:rPr>
              <a:t>変身資産</a:t>
            </a:r>
            <a:r>
              <a:rPr kumimoji="1" lang="ja-JP" altLang="en-US" sz="2400" dirty="0">
                <a:solidFill>
                  <a:srgbClr val="0432FF"/>
                </a:solidFill>
                <a:latin typeface="Meiryo" charset="-128"/>
                <a:ea typeface="Meiryo" charset="-128"/>
                <a:cs typeface="Meiryo" charset="-128"/>
              </a:rPr>
              <a:t>の蓄積</a:t>
            </a:r>
          </a:p>
        </p:txBody>
      </p:sp>
      <p:sp>
        <p:nvSpPr>
          <p:cNvPr id="19" name="テキスト ボックス 18"/>
          <p:cNvSpPr txBox="1"/>
          <p:nvPr/>
        </p:nvSpPr>
        <p:spPr>
          <a:xfrm>
            <a:off x="6444208" y="3054387"/>
            <a:ext cx="2339102" cy="577081"/>
          </a:xfrm>
          <a:prstGeom prst="rect">
            <a:avLst/>
          </a:prstGeom>
          <a:noFill/>
        </p:spPr>
        <p:txBody>
          <a:bodyPr wrap="none" rtlCol="0">
            <a:spAutoFit/>
          </a:bodyPr>
          <a:lstStyle/>
          <a:p>
            <a:r>
              <a:rPr kumimoji="1" lang="ja-JP" altLang="en-US" sz="1050" dirty="0">
                <a:solidFill>
                  <a:srgbClr val="0070C0"/>
                </a:solidFill>
                <a:latin typeface="Meiryo" charset="-128"/>
                <a:ea typeface="Meiryo" charset="-128"/>
                <a:cs typeface="Meiryo" charset="-128"/>
              </a:rPr>
              <a:t>多様な価値観やロールモデルの発見</a:t>
            </a:r>
            <a:endParaRPr lang="en-US" altLang="ja-JP" sz="1050" dirty="0">
              <a:solidFill>
                <a:srgbClr val="0070C0"/>
              </a:solidFill>
              <a:latin typeface="Meiryo" charset="-128"/>
              <a:ea typeface="Meiryo" charset="-128"/>
              <a:cs typeface="Meiryo" charset="-128"/>
            </a:endParaRPr>
          </a:p>
          <a:p>
            <a:r>
              <a:rPr lang="ja-JP" altLang="en-US" sz="1050" dirty="0">
                <a:solidFill>
                  <a:srgbClr val="0070C0"/>
                </a:solidFill>
                <a:latin typeface="Meiryo" charset="-128"/>
                <a:ea typeface="Meiryo" charset="-128"/>
                <a:cs typeface="Meiryo" charset="-128"/>
              </a:rPr>
              <a:t>ビジネス・チャネルの開拓</a:t>
            </a:r>
            <a:endParaRPr lang="en-US" altLang="ja-JP" sz="1050" dirty="0">
              <a:solidFill>
                <a:srgbClr val="0070C0"/>
              </a:solidFill>
              <a:latin typeface="Meiryo" charset="-128"/>
              <a:ea typeface="Meiryo" charset="-128"/>
              <a:cs typeface="Meiryo" charset="-128"/>
            </a:endParaRPr>
          </a:p>
          <a:p>
            <a:r>
              <a:rPr kumimoji="1" lang="ja-JP" altLang="en-US" sz="1050" dirty="0">
                <a:solidFill>
                  <a:srgbClr val="0070C0"/>
                </a:solidFill>
                <a:latin typeface="Meiryo" charset="-128"/>
                <a:ea typeface="Meiryo" charset="-128"/>
                <a:cs typeface="Meiryo" charset="-128"/>
              </a:rPr>
              <a:t>共感と深い学び</a:t>
            </a:r>
            <a:endParaRPr kumimoji="1" lang="en-US" altLang="ja-JP" sz="1050" dirty="0">
              <a:solidFill>
                <a:srgbClr val="0070C0"/>
              </a:solidFill>
              <a:latin typeface="Meiryo" charset="-128"/>
              <a:ea typeface="Meiryo" charset="-128"/>
              <a:cs typeface="Meiryo" charset="-128"/>
            </a:endParaRPr>
          </a:p>
        </p:txBody>
      </p:sp>
      <p:sp>
        <p:nvSpPr>
          <p:cNvPr id="20" name="テキスト ボックス 19"/>
          <p:cNvSpPr txBox="1"/>
          <p:nvPr/>
        </p:nvSpPr>
        <p:spPr>
          <a:xfrm>
            <a:off x="764647" y="3094199"/>
            <a:ext cx="1935145"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陳腐化するスキルの新陳代謝</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直感力の育成</a:t>
            </a:r>
            <a:endParaRPr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客観性と論理性の醸成</a:t>
            </a:r>
            <a:endParaRPr kumimoji="1" lang="en-US" altLang="ja-JP" sz="1050" dirty="0">
              <a:solidFill>
                <a:srgbClr val="0070C0"/>
              </a:solidFill>
              <a:latin typeface="Meiryo" charset="-128"/>
              <a:ea typeface="Meiryo" charset="-128"/>
              <a:cs typeface="Meiryo" charset="-128"/>
            </a:endParaRPr>
          </a:p>
        </p:txBody>
      </p:sp>
      <p:sp>
        <p:nvSpPr>
          <p:cNvPr id="21" name="テキスト ボックス 20"/>
          <p:cNvSpPr txBox="1"/>
          <p:nvPr/>
        </p:nvSpPr>
        <p:spPr>
          <a:xfrm>
            <a:off x="2156608" y="5278382"/>
            <a:ext cx="2473754"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インプットの増大</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人脈の拡大</a:t>
            </a:r>
            <a:endParaRPr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パターン化・ストーリー化能力の強化</a:t>
            </a:r>
            <a:endParaRPr kumimoji="1" lang="en-US" altLang="ja-JP" sz="105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376875543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100</a:t>
            </a:r>
            <a:r>
              <a:rPr kumimoji="1" lang="ja-JP" altLang="en-US" dirty="0"/>
              <a:t>年人生を生き抜くための</a:t>
            </a:r>
            <a:r>
              <a:rPr kumimoji="1" lang="en-US" altLang="ja-JP" dirty="0"/>
              <a:t>5</a:t>
            </a:r>
            <a:r>
              <a:rPr kumimoji="1" lang="ja-JP" altLang="en-US" dirty="0"/>
              <a:t>つの原則</a:t>
            </a:r>
          </a:p>
        </p:txBody>
      </p:sp>
      <p:sp>
        <p:nvSpPr>
          <p:cNvPr id="3" name="スライド番号プレースホルダー 2"/>
          <p:cNvSpPr>
            <a:spLocks noGrp="1"/>
          </p:cNvSpPr>
          <p:nvPr>
            <p:ph type="sldNum" sz="quarter" idx="12"/>
          </p:nvPr>
        </p:nvSpPr>
        <p:spPr>
          <a:xfrm>
            <a:off x="6932246" y="7201667"/>
            <a:ext cx="2133600" cy="217800"/>
          </a:xfrm>
        </p:spPr>
        <p:txBody>
          <a:bodyPr/>
          <a:lstStyle/>
          <a:p>
            <a:fld id="{8FF8CC5D-A65D-5946-99B5-645367A967AD}" type="slidenum">
              <a:rPr kumimoji="1" lang="ja-JP" altLang="en-US" smtClean="0"/>
              <a:t>152</a:t>
            </a:fld>
            <a:endParaRPr kumimoji="1" lang="ja-JP" altLang="en-US"/>
          </a:p>
        </p:txBody>
      </p:sp>
      <p:sp>
        <p:nvSpPr>
          <p:cNvPr id="5" name="テキスト ボックス 4"/>
          <p:cNvSpPr txBox="1"/>
          <p:nvPr/>
        </p:nvSpPr>
        <p:spPr>
          <a:xfrm>
            <a:off x="501014" y="1277353"/>
            <a:ext cx="8141972" cy="5262979"/>
          </a:xfrm>
          <a:prstGeom prst="rect">
            <a:avLst/>
          </a:prstGeom>
          <a:noFill/>
        </p:spPr>
        <p:txBody>
          <a:bodyPr wrap="none" rtlCol="0">
            <a:spAutoFit/>
          </a:bodyPr>
          <a:lstStyle/>
          <a:p>
            <a:r>
              <a:rPr lang="ja-JP" altLang="en-US" sz="2000" b="1" dirty="0">
                <a:solidFill>
                  <a:srgbClr val="0432FF"/>
                </a:solidFill>
                <a:latin typeface="Meiryo" charset="-128"/>
                <a:ea typeface="Meiryo" charset="-128"/>
                <a:cs typeface="Meiryo" charset="-128"/>
              </a:rPr>
              <a:t>１．</a:t>
            </a:r>
            <a:r>
              <a:rPr kumimoji="1" lang="ja-JP" altLang="en-US" sz="2000" b="1" dirty="0">
                <a:solidFill>
                  <a:srgbClr val="0432FF"/>
                </a:solidFill>
                <a:latin typeface="Meiryo" charset="-128"/>
                <a:ea typeface="Meiryo" charset="-128"/>
                <a:cs typeface="Meiryo" charset="-128"/>
              </a:rPr>
              <a:t>時間を作る</a:t>
            </a:r>
            <a:endParaRPr kumimoji="1" lang="en-US" altLang="ja-JP" sz="2000" b="1" dirty="0">
              <a:solidFill>
                <a:srgbClr val="0432FF"/>
              </a:solidFill>
              <a:latin typeface="Meiryo" charset="-128"/>
              <a:ea typeface="Meiryo" charset="-128"/>
              <a:cs typeface="Meiryo" charset="-128"/>
            </a:endParaRPr>
          </a:p>
          <a:p>
            <a:pPr marL="742950" lvl="1" indent="-285750">
              <a:buFont typeface="Wingdings" charset="2"/>
              <a:buChar char="ü"/>
            </a:pPr>
            <a:r>
              <a:rPr kumimoji="1" lang="ja-JP" altLang="en-US" sz="1600" dirty="0">
                <a:solidFill>
                  <a:srgbClr val="0070C0"/>
                </a:solidFill>
                <a:latin typeface="Meiryo" charset="-128"/>
                <a:ea typeface="Meiryo" charset="-128"/>
                <a:cs typeface="Meiryo" charset="-128"/>
              </a:rPr>
              <a:t>「何をやろうかと考え、決心してから行動する」</a:t>
            </a:r>
            <a:r>
              <a:rPr lang="ja-JP" altLang="en-US" sz="1600" dirty="0">
                <a:solidFill>
                  <a:srgbClr val="0070C0"/>
                </a:solidFill>
                <a:latin typeface="Meiryo" charset="-128"/>
                <a:ea typeface="Meiryo" charset="-128"/>
                <a:cs typeface="Meiryo" charset="-128"/>
              </a:rPr>
              <a:t>は失敗する。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kumimoji="1" lang="ja-JP" altLang="en-US" sz="1600" dirty="0">
                <a:solidFill>
                  <a:srgbClr val="0070C0"/>
                </a:solidFill>
                <a:latin typeface="Meiryo" charset="-128"/>
                <a:ea typeface="Meiryo" charset="-128"/>
                <a:cs typeface="Meiryo" charset="-128"/>
              </a:rPr>
              <a:t>まずは「時間を作る」ことから始める。やってるうちに決心は固まる。</a:t>
            </a:r>
            <a:endParaRPr kumimoji="1"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kumimoji="1" lang="ja-JP" altLang="en-US" sz="1600" b="1" u="sng" dirty="0">
                <a:solidFill>
                  <a:srgbClr val="0070C0"/>
                </a:solidFill>
                <a:latin typeface="Meiryo" charset="-128"/>
                <a:ea typeface="Meiryo" charset="-128"/>
                <a:cs typeface="Meiryo" charset="-128"/>
              </a:rPr>
              <a:t>朝の１時間</a:t>
            </a:r>
            <a:r>
              <a:rPr kumimoji="1" lang="ja-JP" altLang="en-US" sz="1600" b="1" dirty="0">
                <a:solidFill>
                  <a:srgbClr val="0070C0"/>
                </a:solidFill>
                <a:latin typeface="Meiryo" charset="-128"/>
                <a:ea typeface="Meiryo" charset="-128"/>
                <a:cs typeface="Meiryo" charset="-128"/>
              </a:rPr>
              <a:t>を征すれば、人生を征す</a:t>
            </a:r>
            <a:r>
              <a:rPr kumimoji="1" lang="ja-JP" altLang="en-US" sz="1600" dirty="0">
                <a:solidFill>
                  <a:srgbClr val="0070C0"/>
                </a:solidFill>
                <a:latin typeface="Meiryo" charset="-128"/>
                <a:ea typeface="Meiryo" charset="-128"/>
                <a:cs typeface="Meiryo" charset="-128"/>
              </a:rPr>
              <a:t>。</a:t>
            </a:r>
            <a:endParaRPr kumimoji="1" lang="en-US" altLang="ja-JP" sz="1600" dirty="0">
              <a:solidFill>
                <a:srgbClr val="0070C0"/>
              </a:solidFill>
              <a:latin typeface="Meiryo" charset="-128"/>
              <a:ea typeface="Meiryo" charset="-128"/>
              <a:cs typeface="Meiryo" charset="-128"/>
            </a:endParaRPr>
          </a:p>
          <a:p>
            <a:r>
              <a:rPr lang="ja-JP" altLang="en-US" sz="2000" b="1" dirty="0">
                <a:solidFill>
                  <a:srgbClr val="0432FF"/>
                </a:solidFill>
                <a:latin typeface="Meiryo" charset="-128"/>
                <a:ea typeface="Meiryo" charset="-128"/>
                <a:cs typeface="Meiryo" charset="-128"/>
              </a:rPr>
              <a:t>２．人的ネットワークを築く</a:t>
            </a:r>
            <a:endParaRPr lang="en-US" altLang="ja-JP" sz="2000"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似たもの同士や同じ職場だけではなく、生き方の違う人たちとつき合う。</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多様な価値観や生き方、ロールモデルを知る。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自分の人生に沢山の選択肢を持つ。読書は財産になる。</a:t>
            </a:r>
            <a:endParaRPr lang="en-US" altLang="ja-JP" sz="1600" dirty="0">
              <a:solidFill>
                <a:srgbClr val="0070C0"/>
              </a:solidFill>
              <a:latin typeface="Meiryo" charset="-128"/>
              <a:ea typeface="Meiryo" charset="-128"/>
              <a:cs typeface="Meiryo" charset="-128"/>
            </a:endParaRPr>
          </a:p>
          <a:p>
            <a:r>
              <a:rPr kumimoji="1" lang="ja-JP" altLang="en-US" b="1" dirty="0">
                <a:solidFill>
                  <a:srgbClr val="0432FF"/>
                </a:solidFill>
                <a:latin typeface="Meiryo" charset="-128"/>
                <a:ea typeface="Meiryo" charset="-128"/>
                <a:cs typeface="Meiryo" charset="-128"/>
              </a:rPr>
              <a:t>３．失敗を積み重ねる</a:t>
            </a:r>
            <a:endParaRPr kumimoji="1" lang="en-US" altLang="ja-JP"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「若気の至り」という一生に一度の時期に沢山失敗せよ。</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失敗しても殺されない。怒られるだけで終わる。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成功は人様のおかげ、失敗は自分の責任と心得よ。</a:t>
            </a:r>
            <a:endParaRPr lang="en-US" altLang="ja-JP" sz="1600" dirty="0">
              <a:solidFill>
                <a:srgbClr val="0070C0"/>
              </a:solidFill>
              <a:latin typeface="Meiryo" charset="-128"/>
              <a:ea typeface="Meiryo" charset="-128"/>
              <a:cs typeface="Meiryo" charset="-128"/>
            </a:endParaRPr>
          </a:p>
          <a:p>
            <a:r>
              <a:rPr lang="ja-JP" altLang="en-US" b="1" dirty="0">
                <a:solidFill>
                  <a:srgbClr val="0432FF"/>
                </a:solidFill>
                <a:latin typeface="Meiryo" charset="-128"/>
                <a:ea typeface="Meiryo" charset="-128"/>
                <a:cs typeface="Meiryo" charset="-128"/>
              </a:rPr>
              <a:t>４．丁寧な仕事をする</a:t>
            </a:r>
            <a:endParaRPr lang="en-US" altLang="ja-JP"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「要領よく」は考えるな。</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いまの自分にできる精一杯で最高の仕事をせよ。</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限界を知れば、自ずと要領は見えてくる。</a:t>
            </a:r>
            <a:endParaRPr lang="en-US" altLang="ja-JP" sz="1600" dirty="0">
              <a:solidFill>
                <a:srgbClr val="0070C0"/>
              </a:solidFill>
              <a:latin typeface="Meiryo" charset="-128"/>
              <a:ea typeface="Meiryo" charset="-128"/>
              <a:cs typeface="Meiryo" charset="-128"/>
            </a:endParaRPr>
          </a:p>
          <a:p>
            <a:r>
              <a:rPr kumimoji="1" lang="ja-JP" altLang="en-US" b="1" dirty="0">
                <a:solidFill>
                  <a:srgbClr val="0432FF"/>
                </a:solidFill>
                <a:latin typeface="Meiryo" charset="-128"/>
                <a:ea typeface="Meiryo" charset="-128"/>
                <a:cs typeface="Meiryo" charset="-128"/>
              </a:rPr>
              <a:t>５．想像力を働かせる</a:t>
            </a:r>
            <a:endParaRPr kumimoji="1" lang="en-US" altLang="ja-JP"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相手の幸せのために働け。そうすれば自分も幸せになれる。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相手の立場だったら自分はどのように考え、行動するかを想像せよ。</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相手のやりたいこと、でも自分にはできないことこそ、やるべき価値がある</a:t>
            </a:r>
            <a:r>
              <a:rPr lang="ja-JP" altLang="en-US" dirty="0">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pic>
        <p:nvPicPr>
          <p:cNvPr id="4" name="図 3"/>
          <p:cNvPicPr>
            <a:picLocks noChangeAspect="1"/>
          </p:cNvPicPr>
          <p:nvPr/>
        </p:nvPicPr>
        <p:blipFill>
          <a:blip r:embed="rId2"/>
          <a:stretch>
            <a:fillRect/>
          </a:stretch>
        </p:blipFill>
        <p:spPr>
          <a:xfrm>
            <a:off x="6178864" y="3108304"/>
            <a:ext cx="2699515" cy="2551043"/>
          </a:xfrm>
          <a:prstGeom prst="rect">
            <a:avLst/>
          </a:prstGeom>
        </p:spPr>
      </p:pic>
      <p:sp>
        <p:nvSpPr>
          <p:cNvPr id="6" name="テキスト ボックス 5"/>
          <p:cNvSpPr txBox="1"/>
          <p:nvPr/>
        </p:nvSpPr>
        <p:spPr>
          <a:xfrm>
            <a:off x="553111" y="908021"/>
            <a:ext cx="8037778" cy="369332"/>
          </a:xfrm>
          <a:prstGeom prst="rect">
            <a:avLst/>
          </a:prstGeom>
          <a:noFill/>
        </p:spPr>
        <p:txBody>
          <a:bodyPr wrap="none" rtlCol="0">
            <a:spAutoFit/>
          </a:bodyPr>
          <a:lstStyle/>
          <a:p>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年人生</a:t>
            </a:r>
            <a:r>
              <a:rPr kumimoji="1" lang="ja-JP" altLang="en-US" dirty="0">
                <a:solidFill>
                  <a:schemeClr val="accent6">
                    <a:lumMod val="75000"/>
                  </a:schemeClr>
                </a:solidFill>
                <a:latin typeface="Meiryo" charset="-128"/>
                <a:ea typeface="Meiryo" charset="-128"/>
                <a:cs typeface="Meiryo" charset="-128"/>
              </a:rPr>
              <a:t>を生き抜くためには、</a:t>
            </a:r>
            <a:r>
              <a:rPr kumimoji="1" lang="ja-JP" altLang="en-US" b="1" dirty="0">
                <a:solidFill>
                  <a:schemeClr val="accent6">
                    <a:lumMod val="75000"/>
                  </a:schemeClr>
                </a:solidFill>
                <a:latin typeface="Meiryo" charset="-128"/>
                <a:ea typeface="Meiryo" charset="-128"/>
                <a:cs typeface="Meiryo" charset="-128"/>
              </a:rPr>
              <a:t>マルチステージ／マルチキャリア</a:t>
            </a:r>
            <a:r>
              <a:rPr kumimoji="1" lang="ja-JP" altLang="en-US" dirty="0">
                <a:solidFill>
                  <a:schemeClr val="accent6">
                    <a:lumMod val="75000"/>
                  </a:schemeClr>
                </a:solidFill>
                <a:latin typeface="Meiryo" charset="-128"/>
                <a:ea typeface="Meiryo" charset="-128"/>
                <a:cs typeface="Meiryo" charset="-128"/>
              </a:rPr>
              <a:t>しかない</a:t>
            </a:r>
          </a:p>
        </p:txBody>
      </p:sp>
    </p:spTree>
    <p:extLst>
      <p:ext uri="{BB962C8B-B14F-4D97-AF65-F5344CB8AC3E}">
        <p14:creationId xmlns:p14="http://schemas.microsoft.com/office/powerpoint/2010/main" val="10696680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153</a:t>
            </a:fld>
            <a:endParaRPr kumimoji="1" lang="ja-JP" altLang="en-US"/>
          </a:p>
        </p:txBody>
      </p:sp>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83704" y="2208808"/>
            <a:ext cx="8176591" cy="2859571"/>
          </a:xfrm>
          <a:prstGeom prst="rect">
            <a:avLst/>
          </a:prstGeom>
          <a:solidFill>
            <a:schemeClr val="tx2">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17210" y="2960085"/>
            <a:ext cx="2158189" cy="2158189"/>
          </a:xfrm>
          <a:prstGeom prst="rect">
            <a:avLst/>
          </a:prstGeom>
        </p:spPr>
      </p:pic>
      <p:sp>
        <p:nvSpPr>
          <p:cNvPr id="56" name="タイトル 55"/>
          <p:cNvSpPr>
            <a:spLocks noGrp="1"/>
          </p:cNvSpPr>
          <p:nvPr>
            <p:ph type="title"/>
          </p:nvPr>
        </p:nvSpPr>
        <p:spPr/>
        <p:txBody>
          <a:bodyPr/>
          <a:lstStyle/>
          <a:p>
            <a:r>
              <a:rPr kumimoji="1" lang="ja-JP" altLang="en-US" dirty="0"/>
              <a:t>歴史から見た</a:t>
            </a:r>
            <a:r>
              <a:rPr kumimoji="1" lang="en-US" altLang="ja-JP" dirty="0"/>
              <a:t>IT</a:t>
            </a:r>
            <a:r>
              <a:rPr kumimoji="1" lang="ja-JP" altLang="en-US" dirty="0"/>
              <a:t>トレンド</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3" name="正方形/長方形 2"/>
          <p:cNvSpPr/>
          <p:nvPr/>
        </p:nvSpPr>
        <p:spPr>
          <a:xfrm>
            <a:off x="483705" y="5066058"/>
            <a:ext cx="8176591" cy="1454012"/>
          </a:xfrm>
          <a:prstGeom prst="rect">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83703" y="748318"/>
            <a:ext cx="8176591" cy="1454012"/>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591907" y="5193594"/>
            <a:ext cx="1184940"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紀元前</a:t>
            </a:r>
            <a:r>
              <a:rPr kumimoji="1" lang="en-US" altLang="ja-JP" sz="800" dirty="0">
                <a:latin typeface="Meiryo" charset="-128"/>
                <a:ea typeface="Meiryo" charset="-128"/>
                <a:cs typeface="Meiryo" charset="-128"/>
              </a:rPr>
              <a:t>150〜100</a:t>
            </a:r>
            <a:r>
              <a:rPr kumimoji="1" lang="ja-JP" altLang="en-US" sz="800" dirty="0">
                <a:latin typeface="Meiryo" charset="-128"/>
                <a:ea typeface="Meiryo" charset="-128"/>
                <a:cs typeface="Meiryo" charset="-128"/>
              </a:rPr>
              <a:t>年頃</a:t>
            </a:r>
          </a:p>
        </p:txBody>
      </p:sp>
      <p:sp>
        <p:nvSpPr>
          <p:cNvPr id="10" name="正方形/長方形 9"/>
          <p:cNvSpPr/>
          <p:nvPr/>
        </p:nvSpPr>
        <p:spPr>
          <a:xfrm>
            <a:off x="451979" y="6271052"/>
            <a:ext cx="1415772" cy="215444"/>
          </a:xfrm>
          <a:prstGeom prst="rect">
            <a:avLst/>
          </a:prstGeom>
        </p:spPr>
        <p:txBody>
          <a:bodyPr wrap="none">
            <a:spAutoFit/>
          </a:bodyPr>
          <a:lstStyle/>
          <a:p>
            <a:pPr algn="ctr"/>
            <a:r>
              <a:rPr lang="ja-JP" altLang="en-US" sz="800" dirty="0">
                <a:latin typeface="Meiryo" charset="-128"/>
                <a:ea typeface="Meiryo" charset="-128"/>
                <a:cs typeface="Meiryo" charset="-128"/>
              </a:rPr>
              <a:t>アンティキティラ島の機械</a:t>
            </a:r>
          </a:p>
        </p:txBody>
      </p:sp>
      <p:sp>
        <p:nvSpPr>
          <p:cNvPr id="12" name="正方形/長方形 11"/>
          <p:cNvSpPr/>
          <p:nvPr/>
        </p:nvSpPr>
        <p:spPr>
          <a:xfrm>
            <a:off x="3586997" y="5180279"/>
            <a:ext cx="646331" cy="215444"/>
          </a:xfrm>
          <a:prstGeom prst="rect">
            <a:avLst/>
          </a:prstGeom>
        </p:spPr>
        <p:txBody>
          <a:bodyPr wrap="none">
            <a:spAutoFit/>
          </a:bodyPr>
          <a:lstStyle/>
          <a:p>
            <a:pPr algn="ctr"/>
            <a:r>
              <a:rPr lang="is-IS" altLang="ja-JP" sz="800" dirty="0">
                <a:solidFill>
                  <a:srgbClr val="222222"/>
                </a:solidFill>
                <a:latin typeface="Meiryo" charset="-128"/>
                <a:ea typeface="Meiryo" charset="-128"/>
                <a:cs typeface="Meiryo" charset="-128"/>
              </a:rPr>
              <a:t>1670</a:t>
            </a:r>
            <a:r>
              <a:rPr lang="ja-JP" altLang="is-IS" sz="800" dirty="0">
                <a:solidFill>
                  <a:srgbClr val="222222"/>
                </a:solidFill>
                <a:latin typeface="Meiryo" charset="-128"/>
                <a:ea typeface="Meiryo" charset="-128"/>
                <a:cs typeface="Meiryo" charset="-128"/>
              </a:rPr>
              <a:t>年代</a:t>
            </a:r>
            <a:endParaRPr lang="ja-JP" altLang="en-US" sz="800" dirty="0">
              <a:latin typeface="Meiryo" charset="-128"/>
              <a:ea typeface="Meiryo" charset="-128"/>
              <a:cs typeface="Meiryo" charset="-128"/>
            </a:endParaRPr>
          </a:p>
        </p:txBody>
      </p:sp>
      <p:sp>
        <p:nvSpPr>
          <p:cNvPr id="13" name="正方形/長方形 12"/>
          <p:cNvSpPr/>
          <p:nvPr/>
        </p:nvSpPr>
        <p:spPr>
          <a:xfrm>
            <a:off x="3304868" y="6271052"/>
            <a:ext cx="1210588" cy="215444"/>
          </a:xfrm>
          <a:prstGeom prst="rect">
            <a:avLst/>
          </a:prstGeom>
        </p:spPr>
        <p:txBody>
          <a:bodyPr wrap="none">
            <a:spAutoFit/>
          </a:bodyPr>
          <a:lstStyle/>
          <a:p>
            <a:pPr algn="ctr"/>
            <a:r>
              <a:rPr lang="ja-JP" altLang="en-US" sz="800" dirty="0">
                <a:latin typeface="Meiryo" charset="-128"/>
                <a:ea typeface="Meiryo" charset="-128"/>
                <a:cs typeface="Meiryo" charset="-128"/>
              </a:rPr>
              <a:t>ライプニッツの計算機</a:t>
            </a:r>
          </a:p>
        </p:txBody>
      </p:sp>
      <p:sp>
        <p:nvSpPr>
          <p:cNvPr id="15" name="正方形/長方形 14"/>
          <p:cNvSpPr/>
          <p:nvPr/>
        </p:nvSpPr>
        <p:spPr>
          <a:xfrm>
            <a:off x="2182324" y="5193594"/>
            <a:ext cx="646331" cy="215444"/>
          </a:xfrm>
          <a:prstGeom prst="rect">
            <a:avLst/>
          </a:prstGeom>
        </p:spPr>
        <p:txBody>
          <a:bodyPr wrap="none">
            <a:spAutoFit/>
          </a:bodyPr>
          <a:lstStyle/>
          <a:p>
            <a:pPr algn="ctr"/>
            <a:r>
              <a:rPr lang="is-IS" altLang="ja-JP" sz="800" dirty="0">
                <a:solidFill>
                  <a:srgbClr val="222222"/>
                </a:solidFill>
                <a:latin typeface="Meiryo" charset="-128"/>
                <a:ea typeface="Meiryo" charset="-128"/>
                <a:cs typeface="Meiryo" charset="-128"/>
              </a:rPr>
              <a:t>1645</a:t>
            </a:r>
            <a:r>
              <a:rPr lang="ja-JP" altLang="is-IS" sz="800" dirty="0">
                <a:solidFill>
                  <a:srgbClr val="222222"/>
                </a:solidFill>
                <a:latin typeface="Meiryo" charset="-128"/>
                <a:ea typeface="Meiryo" charset="-128"/>
                <a:cs typeface="Meiryo" charset="-128"/>
              </a:rPr>
              <a:t>年代</a:t>
            </a:r>
            <a:endParaRPr lang="ja-JP" altLang="en-US" sz="800" dirty="0">
              <a:latin typeface="Meiryo" charset="-128"/>
              <a:ea typeface="Meiryo" charset="-128"/>
              <a:cs typeface="Meiryo" charset="-128"/>
            </a:endParaRPr>
          </a:p>
        </p:txBody>
      </p:sp>
      <p:sp>
        <p:nvSpPr>
          <p:cNvPr id="16" name="正方形/長方形 15"/>
          <p:cNvSpPr/>
          <p:nvPr/>
        </p:nvSpPr>
        <p:spPr>
          <a:xfrm>
            <a:off x="2015325" y="6271052"/>
            <a:ext cx="1005403" cy="215444"/>
          </a:xfrm>
          <a:prstGeom prst="rect">
            <a:avLst/>
          </a:prstGeom>
        </p:spPr>
        <p:txBody>
          <a:bodyPr wrap="none">
            <a:spAutoFit/>
          </a:bodyPr>
          <a:lstStyle/>
          <a:p>
            <a:pPr algn="ctr"/>
            <a:r>
              <a:rPr lang="ja-JP" altLang="en-US" sz="800">
                <a:latin typeface="Meiryo" charset="-128"/>
                <a:ea typeface="Meiryo" charset="-128"/>
                <a:cs typeface="Meiryo" charset="-128"/>
              </a:rPr>
              <a:t>パスカルの計算機</a:t>
            </a:r>
            <a:endParaRPr lang="ja-JP" altLang="en-US" sz="800" dirty="0">
              <a:latin typeface="Meiryo" charset="-128"/>
              <a:ea typeface="Meiryo" charset="-128"/>
              <a:cs typeface="Meiryo" charset="-128"/>
            </a:endParaRPr>
          </a:p>
        </p:txBody>
      </p:sp>
      <p:pic>
        <p:nvPicPr>
          <p:cNvPr id="17" name="図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7648" y="3976753"/>
            <a:ext cx="876741" cy="669733"/>
          </a:xfrm>
          <a:prstGeom prst="rect">
            <a:avLst/>
          </a:prstGeom>
        </p:spPr>
      </p:pic>
      <p:pic>
        <p:nvPicPr>
          <p:cNvPr id="18" name="図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2604" y="4077548"/>
            <a:ext cx="876598" cy="669877"/>
          </a:xfrm>
          <a:prstGeom prst="rect">
            <a:avLst/>
          </a:prstGeom>
        </p:spPr>
      </p:pic>
      <p:pic>
        <p:nvPicPr>
          <p:cNvPr id="21" name="図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9097" y="3525229"/>
            <a:ext cx="1274474" cy="666096"/>
          </a:xfrm>
          <a:prstGeom prst="rect">
            <a:avLst/>
          </a:prstGeom>
        </p:spPr>
      </p:pic>
      <p:sp>
        <p:nvSpPr>
          <p:cNvPr id="28" name="テキスト ボックス 27"/>
          <p:cNvSpPr txBox="1"/>
          <p:nvPr/>
        </p:nvSpPr>
        <p:spPr>
          <a:xfrm>
            <a:off x="1405244" y="3889953"/>
            <a:ext cx="543739"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1946</a:t>
            </a:r>
            <a:r>
              <a:rPr kumimoji="1" lang="ja-JP" altLang="en-US" sz="800" dirty="0">
                <a:latin typeface="Meiryo" charset="-128"/>
                <a:ea typeface="Meiryo" charset="-128"/>
                <a:cs typeface="Meiryo" charset="-128"/>
              </a:rPr>
              <a:t>年</a:t>
            </a:r>
          </a:p>
        </p:txBody>
      </p:sp>
      <p:sp>
        <p:nvSpPr>
          <p:cNvPr id="29" name="正方形/長方形 28"/>
          <p:cNvSpPr/>
          <p:nvPr/>
        </p:nvSpPr>
        <p:spPr>
          <a:xfrm>
            <a:off x="1697151" y="4723671"/>
            <a:ext cx="503664" cy="215444"/>
          </a:xfrm>
          <a:prstGeom prst="rect">
            <a:avLst/>
          </a:prstGeom>
        </p:spPr>
        <p:txBody>
          <a:bodyPr wrap="none">
            <a:spAutoFit/>
          </a:bodyPr>
          <a:lstStyle/>
          <a:p>
            <a:pPr algn="ctr"/>
            <a:r>
              <a:rPr lang="en-US" altLang="ja-JP" sz="800" dirty="0">
                <a:latin typeface="Meiryo" charset="-128"/>
                <a:ea typeface="Meiryo" charset="-128"/>
                <a:cs typeface="Meiryo" charset="-128"/>
              </a:rPr>
              <a:t>ENIAC</a:t>
            </a:r>
            <a:endParaRPr lang="ja-JP" altLang="en-US" sz="800" dirty="0">
              <a:latin typeface="Meiryo" charset="-128"/>
              <a:ea typeface="Meiryo" charset="-128"/>
              <a:cs typeface="Meiryo" charset="-128"/>
            </a:endParaRPr>
          </a:p>
        </p:txBody>
      </p:sp>
      <p:sp>
        <p:nvSpPr>
          <p:cNvPr id="30" name="テキスト ボックス 29"/>
          <p:cNvSpPr txBox="1"/>
          <p:nvPr/>
        </p:nvSpPr>
        <p:spPr>
          <a:xfrm>
            <a:off x="2353632" y="3787609"/>
            <a:ext cx="543740"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1951</a:t>
            </a:r>
            <a:r>
              <a:rPr kumimoji="1" lang="ja-JP" altLang="en-US" sz="800" dirty="0">
                <a:latin typeface="Meiryo" charset="-128"/>
                <a:ea typeface="Meiryo" charset="-128"/>
                <a:cs typeface="Meiryo" charset="-128"/>
              </a:rPr>
              <a:t>年</a:t>
            </a:r>
          </a:p>
        </p:txBody>
      </p:sp>
      <p:sp>
        <p:nvSpPr>
          <p:cNvPr id="31" name="正方形/長方形 30"/>
          <p:cNvSpPr/>
          <p:nvPr/>
        </p:nvSpPr>
        <p:spPr>
          <a:xfrm>
            <a:off x="2561249" y="4637442"/>
            <a:ext cx="649537" cy="215444"/>
          </a:xfrm>
          <a:prstGeom prst="rect">
            <a:avLst/>
          </a:prstGeom>
        </p:spPr>
        <p:txBody>
          <a:bodyPr wrap="none">
            <a:spAutoFit/>
          </a:bodyPr>
          <a:lstStyle/>
          <a:p>
            <a:pPr algn="ctr"/>
            <a:r>
              <a:rPr lang="en-US" altLang="ja-JP" sz="800" dirty="0">
                <a:latin typeface="Meiryo" charset="-128"/>
                <a:ea typeface="Meiryo" charset="-128"/>
                <a:cs typeface="Meiryo" charset="-128"/>
              </a:rPr>
              <a:t>UNIVAC1</a:t>
            </a:r>
            <a:endParaRPr lang="ja-JP" altLang="en-US" sz="800" dirty="0">
              <a:latin typeface="Meiryo" charset="-128"/>
              <a:ea typeface="Meiryo" charset="-128"/>
              <a:cs typeface="Meiryo" charset="-128"/>
            </a:endParaRPr>
          </a:p>
        </p:txBody>
      </p:sp>
      <p:sp>
        <p:nvSpPr>
          <p:cNvPr id="32" name="テキスト ボックス 31"/>
          <p:cNvSpPr txBox="1"/>
          <p:nvPr/>
        </p:nvSpPr>
        <p:spPr>
          <a:xfrm>
            <a:off x="4443000" y="3530871"/>
            <a:ext cx="543740"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1981</a:t>
            </a:r>
            <a:r>
              <a:rPr kumimoji="1" lang="ja-JP" altLang="en-US" sz="800" dirty="0">
                <a:latin typeface="Meiryo" charset="-128"/>
                <a:ea typeface="Meiryo" charset="-128"/>
                <a:cs typeface="Meiryo" charset="-128"/>
              </a:rPr>
              <a:t>年</a:t>
            </a:r>
          </a:p>
        </p:txBody>
      </p:sp>
      <p:sp>
        <p:nvSpPr>
          <p:cNvPr id="33" name="正方形/長方形 32"/>
          <p:cNvSpPr/>
          <p:nvPr/>
        </p:nvSpPr>
        <p:spPr>
          <a:xfrm>
            <a:off x="4969854" y="3372968"/>
            <a:ext cx="543739" cy="215444"/>
          </a:xfrm>
          <a:prstGeom prst="rect">
            <a:avLst/>
          </a:prstGeom>
        </p:spPr>
        <p:txBody>
          <a:bodyPr wrap="none">
            <a:spAutoFit/>
          </a:bodyPr>
          <a:lstStyle/>
          <a:p>
            <a:pPr algn="ctr"/>
            <a:r>
              <a:rPr lang="en-US" altLang="ja-JP" sz="800" dirty="0">
                <a:latin typeface="Meiryo" charset="-128"/>
                <a:ea typeface="Meiryo" charset="-128"/>
                <a:cs typeface="Meiryo" charset="-128"/>
              </a:rPr>
              <a:t>1995</a:t>
            </a:r>
            <a:r>
              <a:rPr lang="ja-JP" altLang="en-US" sz="800" dirty="0">
                <a:latin typeface="Meiryo" charset="-128"/>
                <a:ea typeface="Meiryo" charset="-128"/>
                <a:cs typeface="Meiryo" charset="-128"/>
              </a:rPr>
              <a:t>年</a:t>
            </a:r>
          </a:p>
        </p:txBody>
      </p:sp>
      <p:sp>
        <p:nvSpPr>
          <p:cNvPr id="34" name="テキスト ボックス 33"/>
          <p:cNvSpPr txBox="1"/>
          <p:nvPr/>
        </p:nvSpPr>
        <p:spPr>
          <a:xfrm>
            <a:off x="3286399" y="3676940"/>
            <a:ext cx="543740"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1964</a:t>
            </a:r>
            <a:r>
              <a:rPr kumimoji="1" lang="ja-JP" altLang="en-US" sz="800" dirty="0">
                <a:latin typeface="Meiryo" charset="-128"/>
                <a:ea typeface="Meiryo" charset="-128"/>
                <a:cs typeface="Meiryo" charset="-128"/>
              </a:rPr>
              <a:t>年</a:t>
            </a:r>
          </a:p>
        </p:txBody>
      </p:sp>
      <p:sp>
        <p:nvSpPr>
          <p:cNvPr id="35" name="正方形/長方形 34"/>
          <p:cNvSpPr/>
          <p:nvPr/>
        </p:nvSpPr>
        <p:spPr>
          <a:xfrm>
            <a:off x="3393636" y="4492867"/>
            <a:ext cx="1024640" cy="215444"/>
          </a:xfrm>
          <a:prstGeom prst="rect">
            <a:avLst/>
          </a:prstGeom>
        </p:spPr>
        <p:txBody>
          <a:bodyPr wrap="none">
            <a:spAutoFit/>
          </a:bodyPr>
          <a:lstStyle/>
          <a:p>
            <a:pPr algn="ctr"/>
            <a:r>
              <a:rPr lang="en-US" altLang="ja-JP" sz="800" dirty="0">
                <a:latin typeface="Meiryo" charset="-128"/>
                <a:ea typeface="Meiryo" charset="-128"/>
                <a:cs typeface="Meiryo" charset="-128"/>
              </a:rPr>
              <a:t>IBM System/360</a:t>
            </a:r>
            <a:endParaRPr lang="ja-JP" altLang="en-US" sz="800" dirty="0">
              <a:latin typeface="Meiryo" charset="-128"/>
              <a:ea typeface="Meiryo" charset="-128"/>
              <a:cs typeface="Meiryo" charset="-128"/>
            </a:endParaRPr>
          </a:p>
        </p:txBody>
      </p:sp>
      <p:sp>
        <p:nvSpPr>
          <p:cNvPr id="36" name="正方形/長方形 35"/>
          <p:cNvSpPr/>
          <p:nvPr/>
        </p:nvSpPr>
        <p:spPr>
          <a:xfrm>
            <a:off x="5177286" y="3915758"/>
            <a:ext cx="1116011" cy="184666"/>
          </a:xfrm>
          <a:prstGeom prst="rect">
            <a:avLst/>
          </a:prstGeom>
        </p:spPr>
        <p:txBody>
          <a:bodyPr wrap="none">
            <a:spAutoFit/>
          </a:bodyPr>
          <a:lstStyle/>
          <a:p>
            <a:pPr algn="ctr"/>
            <a:r>
              <a:rPr lang="en-US" altLang="ja-JP" sz="600" dirty="0">
                <a:latin typeface="Meiryo" charset="-128"/>
                <a:ea typeface="Meiryo" charset="-128"/>
                <a:cs typeface="Meiryo" charset="-128"/>
              </a:rPr>
              <a:t>MS Internet Explorer 1.0</a:t>
            </a:r>
            <a:endParaRPr lang="ja-JP" altLang="en-US" sz="600" dirty="0">
              <a:latin typeface="Meiryo" charset="-128"/>
              <a:ea typeface="Meiryo" charset="-128"/>
              <a:cs typeface="Meiryo" charset="-128"/>
            </a:endParaRPr>
          </a:p>
        </p:txBody>
      </p:sp>
      <p:sp>
        <p:nvSpPr>
          <p:cNvPr id="37" name="正方形/長方形 36"/>
          <p:cNvSpPr/>
          <p:nvPr/>
        </p:nvSpPr>
        <p:spPr>
          <a:xfrm>
            <a:off x="6293297" y="2713810"/>
            <a:ext cx="543740" cy="215444"/>
          </a:xfrm>
          <a:prstGeom prst="rect">
            <a:avLst/>
          </a:prstGeom>
        </p:spPr>
        <p:txBody>
          <a:bodyPr wrap="none">
            <a:spAutoFit/>
          </a:bodyPr>
          <a:lstStyle/>
          <a:p>
            <a:pPr algn="ctr"/>
            <a:r>
              <a:rPr lang="en-US" altLang="ja-JP" sz="800" dirty="0">
                <a:latin typeface="Meiryo" charset="-128"/>
                <a:ea typeface="Meiryo" charset="-128"/>
                <a:cs typeface="Meiryo" charset="-128"/>
              </a:rPr>
              <a:t>2007</a:t>
            </a:r>
            <a:r>
              <a:rPr lang="ja-JP" altLang="en-US" sz="800" dirty="0">
                <a:latin typeface="Meiryo" charset="-128"/>
                <a:ea typeface="Meiryo" charset="-128"/>
                <a:cs typeface="Meiryo" charset="-128"/>
              </a:rPr>
              <a:t>年</a:t>
            </a:r>
          </a:p>
        </p:txBody>
      </p:sp>
      <p:sp>
        <p:nvSpPr>
          <p:cNvPr id="38" name="正方形/長方形 37"/>
          <p:cNvSpPr/>
          <p:nvPr/>
        </p:nvSpPr>
        <p:spPr>
          <a:xfrm>
            <a:off x="6763032" y="3944766"/>
            <a:ext cx="519694" cy="215444"/>
          </a:xfrm>
          <a:prstGeom prst="rect">
            <a:avLst/>
          </a:prstGeom>
        </p:spPr>
        <p:txBody>
          <a:bodyPr wrap="none">
            <a:spAutoFit/>
          </a:bodyPr>
          <a:lstStyle/>
          <a:p>
            <a:pPr algn="ctr"/>
            <a:r>
              <a:rPr lang="en-US" altLang="ja-JP" sz="800" dirty="0">
                <a:latin typeface="Meiryo" charset="-128"/>
                <a:ea typeface="Meiryo" charset="-128"/>
                <a:cs typeface="Meiryo" charset="-128"/>
              </a:rPr>
              <a:t>iPhone</a:t>
            </a:r>
            <a:endParaRPr lang="ja-JP" altLang="en-US" sz="800" dirty="0">
              <a:latin typeface="Meiryo" charset="-128"/>
              <a:ea typeface="Meiryo" charset="-128"/>
              <a:cs typeface="Meiryo" charset="-128"/>
            </a:endParaRPr>
          </a:p>
        </p:txBody>
      </p:sp>
      <p:pic>
        <p:nvPicPr>
          <p:cNvPr id="41" name="図 4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00456" y="2994979"/>
            <a:ext cx="383930" cy="383930"/>
          </a:xfrm>
          <a:prstGeom prst="rect">
            <a:avLst/>
          </a:prstGeom>
        </p:spPr>
      </p:pic>
      <p:pic>
        <p:nvPicPr>
          <p:cNvPr id="42" name="図 4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4385" y="3014244"/>
            <a:ext cx="345400" cy="345400"/>
          </a:xfrm>
          <a:prstGeom prst="rect">
            <a:avLst/>
          </a:prstGeom>
        </p:spPr>
      </p:pic>
      <p:sp>
        <p:nvSpPr>
          <p:cNvPr id="43" name="正方形/長方形 42"/>
          <p:cNvSpPr/>
          <p:nvPr/>
        </p:nvSpPr>
        <p:spPr>
          <a:xfrm>
            <a:off x="5148064" y="2830157"/>
            <a:ext cx="543739" cy="215444"/>
          </a:xfrm>
          <a:prstGeom prst="rect">
            <a:avLst/>
          </a:prstGeom>
        </p:spPr>
        <p:txBody>
          <a:bodyPr wrap="none">
            <a:spAutoFit/>
          </a:bodyPr>
          <a:lstStyle/>
          <a:p>
            <a:pPr algn="ctr"/>
            <a:r>
              <a:rPr lang="en-US" altLang="ja-JP" sz="800" dirty="0">
                <a:latin typeface="Meiryo" charset="-128"/>
                <a:ea typeface="Meiryo" charset="-128"/>
                <a:cs typeface="Meiryo" charset="-128"/>
              </a:rPr>
              <a:t>2004</a:t>
            </a:r>
            <a:r>
              <a:rPr lang="ja-JP" altLang="en-US" sz="800" dirty="0">
                <a:latin typeface="Meiryo" charset="-128"/>
                <a:ea typeface="Meiryo" charset="-128"/>
                <a:cs typeface="Meiryo" charset="-128"/>
              </a:rPr>
              <a:t>年</a:t>
            </a:r>
          </a:p>
        </p:txBody>
      </p:sp>
      <p:sp>
        <p:nvSpPr>
          <p:cNvPr id="44" name="正方形/長方形 43"/>
          <p:cNvSpPr/>
          <p:nvPr/>
        </p:nvSpPr>
        <p:spPr>
          <a:xfrm>
            <a:off x="5550581" y="2823679"/>
            <a:ext cx="543740" cy="215444"/>
          </a:xfrm>
          <a:prstGeom prst="rect">
            <a:avLst/>
          </a:prstGeom>
        </p:spPr>
        <p:txBody>
          <a:bodyPr wrap="none">
            <a:spAutoFit/>
          </a:bodyPr>
          <a:lstStyle/>
          <a:p>
            <a:pPr algn="ctr"/>
            <a:r>
              <a:rPr lang="en-US" altLang="ja-JP" sz="800" dirty="0">
                <a:latin typeface="Meiryo" charset="-128"/>
                <a:ea typeface="Meiryo" charset="-128"/>
                <a:cs typeface="Meiryo" charset="-128"/>
              </a:rPr>
              <a:t>2006</a:t>
            </a:r>
            <a:r>
              <a:rPr lang="ja-JP" altLang="en-US" sz="800" dirty="0">
                <a:latin typeface="Meiryo" charset="-128"/>
                <a:ea typeface="Meiryo" charset="-128"/>
                <a:cs typeface="Meiryo" charset="-128"/>
              </a:rPr>
              <a:t>年</a:t>
            </a:r>
          </a:p>
        </p:txBody>
      </p:sp>
      <p:sp>
        <p:nvSpPr>
          <p:cNvPr id="46" name="正方形/長方形 45"/>
          <p:cNvSpPr/>
          <p:nvPr/>
        </p:nvSpPr>
        <p:spPr>
          <a:xfrm>
            <a:off x="6791563" y="798848"/>
            <a:ext cx="543740" cy="215444"/>
          </a:xfrm>
          <a:prstGeom prst="rect">
            <a:avLst/>
          </a:prstGeom>
        </p:spPr>
        <p:txBody>
          <a:bodyPr wrap="none">
            <a:spAutoFit/>
          </a:bodyPr>
          <a:lstStyle/>
          <a:p>
            <a:pPr algn="ctr"/>
            <a:r>
              <a:rPr lang="en-US" altLang="ja-JP" sz="800" dirty="0">
                <a:latin typeface="Meiryo" charset="-128"/>
                <a:ea typeface="Meiryo" charset="-128"/>
                <a:cs typeface="Meiryo" charset="-128"/>
              </a:rPr>
              <a:t>2011</a:t>
            </a:r>
            <a:r>
              <a:rPr lang="ja-JP" altLang="en-US" sz="800" dirty="0">
                <a:latin typeface="Meiryo" charset="-128"/>
                <a:ea typeface="Meiryo" charset="-128"/>
                <a:cs typeface="Meiryo" charset="-128"/>
              </a:rPr>
              <a:t>年</a:t>
            </a:r>
          </a:p>
        </p:txBody>
      </p:sp>
      <p:sp>
        <p:nvSpPr>
          <p:cNvPr id="47" name="正方形/長方形 46"/>
          <p:cNvSpPr/>
          <p:nvPr/>
        </p:nvSpPr>
        <p:spPr>
          <a:xfrm>
            <a:off x="6560731" y="1749446"/>
            <a:ext cx="1005404" cy="215444"/>
          </a:xfrm>
          <a:prstGeom prst="rect">
            <a:avLst/>
          </a:prstGeom>
        </p:spPr>
        <p:txBody>
          <a:bodyPr wrap="none">
            <a:spAutoFit/>
          </a:bodyPr>
          <a:lstStyle/>
          <a:p>
            <a:pPr algn="ctr"/>
            <a:r>
              <a:rPr lang="ja-JP" altLang="en-US" sz="800" dirty="0">
                <a:latin typeface="Meiryo" charset="-128"/>
                <a:ea typeface="Meiryo" charset="-128"/>
                <a:cs typeface="Meiryo" charset="-128"/>
              </a:rPr>
              <a:t>量子コンピュータ</a:t>
            </a:r>
          </a:p>
        </p:txBody>
      </p:sp>
      <p:sp>
        <p:nvSpPr>
          <p:cNvPr id="48" name="正方形/長方形 47"/>
          <p:cNvSpPr/>
          <p:nvPr/>
        </p:nvSpPr>
        <p:spPr>
          <a:xfrm>
            <a:off x="7794308" y="765723"/>
            <a:ext cx="548548" cy="215444"/>
          </a:xfrm>
          <a:prstGeom prst="rect">
            <a:avLst/>
          </a:prstGeom>
        </p:spPr>
        <p:txBody>
          <a:bodyPr wrap="none">
            <a:spAutoFit/>
          </a:bodyPr>
          <a:lstStyle/>
          <a:p>
            <a:pPr algn="ctr"/>
            <a:r>
              <a:rPr lang="en-US" altLang="ja-JP" sz="800" dirty="0">
                <a:latin typeface="Meiryo" charset="-128"/>
                <a:ea typeface="Meiryo" charset="-128"/>
                <a:cs typeface="Meiryo" charset="-128"/>
              </a:rPr>
              <a:t>202X</a:t>
            </a:r>
            <a:r>
              <a:rPr lang="ja-JP" altLang="en-US" sz="800" dirty="0">
                <a:latin typeface="Meiryo" charset="-128"/>
                <a:ea typeface="Meiryo" charset="-128"/>
                <a:cs typeface="Meiryo" charset="-128"/>
              </a:rPr>
              <a:t>年</a:t>
            </a:r>
          </a:p>
        </p:txBody>
      </p:sp>
      <p:sp>
        <p:nvSpPr>
          <p:cNvPr id="49" name="正方形/長方形 48"/>
          <p:cNvSpPr/>
          <p:nvPr/>
        </p:nvSpPr>
        <p:spPr>
          <a:xfrm>
            <a:off x="7553057" y="1716331"/>
            <a:ext cx="1031051" cy="276999"/>
          </a:xfrm>
          <a:prstGeom prst="rect">
            <a:avLst/>
          </a:prstGeom>
        </p:spPr>
        <p:txBody>
          <a:bodyPr wrap="none">
            <a:spAutoFit/>
          </a:bodyPr>
          <a:lstStyle/>
          <a:p>
            <a:pPr algn="ctr"/>
            <a:r>
              <a:rPr lang="ja-JP" altLang="en-US" sz="600" dirty="0">
                <a:latin typeface="Meiryo" charset="-128"/>
                <a:ea typeface="Meiryo" charset="-128"/>
                <a:cs typeface="Meiryo" charset="-128"/>
              </a:rPr>
              <a:t>ニューロ・モーフィング</a:t>
            </a:r>
            <a:endParaRPr lang="en-US" altLang="ja-JP" sz="600" dirty="0">
              <a:latin typeface="Meiryo" charset="-128"/>
              <a:ea typeface="Meiryo" charset="-128"/>
              <a:cs typeface="Meiryo" charset="-128"/>
            </a:endParaRPr>
          </a:p>
          <a:p>
            <a:pPr algn="ctr"/>
            <a:r>
              <a:rPr lang="ja-JP" altLang="en-US" sz="600" dirty="0">
                <a:latin typeface="Meiryo" charset="-128"/>
                <a:ea typeface="Meiryo" charset="-128"/>
                <a:cs typeface="Meiryo" charset="-128"/>
              </a:rPr>
              <a:t>コンピュータ</a:t>
            </a:r>
          </a:p>
        </p:txBody>
      </p:sp>
      <p:sp>
        <p:nvSpPr>
          <p:cNvPr id="50" name="テキスト ボックス 49"/>
          <p:cNvSpPr txBox="1"/>
          <p:nvPr/>
        </p:nvSpPr>
        <p:spPr>
          <a:xfrm>
            <a:off x="5683070" y="5453605"/>
            <a:ext cx="2339102" cy="830997"/>
          </a:xfrm>
          <a:prstGeom prst="rect">
            <a:avLst/>
          </a:prstGeom>
          <a:noFill/>
        </p:spPr>
        <p:txBody>
          <a:bodyPr wrap="none" rtlCol="0">
            <a:spAutoFit/>
          </a:bodyPr>
          <a:lstStyle>
            <a:defPPr>
              <a:defRPr lang="ja-JP"/>
            </a:defPPr>
            <a:lvl1pPr>
              <a:defRPr sz="2000" b="1">
                <a:solidFill>
                  <a:schemeClr val="bg1"/>
                </a:solidFill>
                <a:effectLst>
                  <a:outerShdw blurRad="50800" dist="38100" dir="2700000" algn="tl" rotWithShape="0">
                    <a:prstClr val="black">
                      <a:alpha val="40000"/>
                    </a:prstClr>
                  </a:outerShdw>
                </a:effectLst>
                <a:latin typeface="Meiryo" charset="-128"/>
                <a:ea typeface="Meiryo" charset="-128"/>
                <a:cs typeface="Meiryo" charset="-128"/>
              </a:defRPr>
            </a:lvl1pPr>
          </a:lstStyle>
          <a:p>
            <a:pPr algn="ctr"/>
            <a:r>
              <a:rPr lang="ja-JP" altLang="en-US" sz="2400" dirty="0">
                <a:solidFill>
                  <a:schemeClr val="accent5">
                    <a:lumMod val="50000"/>
                  </a:schemeClr>
                </a:solidFill>
              </a:rPr>
              <a:t>古代の計算機械</a:t>
            </a:r>
            <a:endParaRPr lang="en-US" altLang="ja-JP" sz="2400" dirty="0">
              <a:solidFill>
                <a:schemeClr val="accent5">
                  <a:lumMod val="50000"/>
                </a:schemeClr>
              </a:solidFill>
            </a:endParaRPr>
          </a:p>
          <a:p>
            <a:pPr algn="ctr"/>
            <a:r>
              <a:rPr lang="en-US" altLang="ja-JP" sz="2400" dirty="0">
                <a:solidFill>
                  <a:schemeClr val="accent5">
                    <a:lumMod val="50000"/>
                  </a:schemeClr>
                </a:solidFill>
              </a:rPr>
              <a:t>Calculator</a:t>
            </a:r>
            <a:endParaRPr lang="ja-JP" altLang="en-US" sz="2400" dirty="0">
              <a:solidFill>
                <a:schemeClr val="accent5">
                  <a:lumMod val="50000"/>
                </a:schemeClr>
              </a:solidFill>
            </a:endParaRPr>
          </a:p>
        </p:txBody>
      </p:sp>
      <p:sp>
        <p:nvSpPr>
          <p:cNvPr id="51" name="テキスト ボックス 50"/>
          <p:cNvSpPr txBox="1"/>
          <p:nvPr/>
        </p:nvSpPr>
        <p:spPr>
          <a:xfrm>
            <a:off x="1531349" y="2667821"/>
            <a:ext cx="2339102" cy="830997"/>
          </a:xfrm>
          <a:prstGeom prst="rect">
            <a:avLst/>
          </a:prstGeom>
          <a:noFill/>
        </p:spPr>
        <p:txBody>
          <a:bodyPr wrap="none" rtlCol="0">
            <a:spAutoFit/>
          </a:bodyPr>
          <a:lstStyle/>
          <a:p>
            <a:pPr algn="ctr"/>
            <a:r>
              <a:rPr lang="ja-JP" altLang="en-US"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現代</a:t>
            </a:r>
            <a:r>
              <a:rPr kumimoji="1" lang="ja-JP" altLang="en-US"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の計算機械</a:t>
            </a:r>
            <a:endParaRPr kumimoji="1" lang="en-US" altLang="ja-JP"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Computer</a:t>
            </a:r>
            <a:endParaRPr kumimoji="1" lang="ja-JP" altLang="en-US"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2" name="テキスト ボックス 51"/>
          <p:cNvSpPr txBox="1"/>
          <p:nvPr/>
        </p:nvSpPr>
        <p:spPr>
          <a:xfrm>
            <a:off x="3577849" y="1309347"/>
            <a:ext cx="2646878" cy="461665"/>
          </a:xfrm>
          <a:prstGeom prst="rect">
            <a:avLst/>
          </a:prstGeom>
          <a:noFill/>
        </p:spPr>
        <p:txBody>
          <a:bodyPr wrap="none" rtlCol="0">
            <a:spAutoFit/>
          </a:bodyPr>
          <a:lstStyle/>
          <a:p>
            <a:r>
              <a:rPr lang="ja-JP" altLang="en-US" sz="2400" b="1"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近未来</a:t>
            </a:r>
            <a:r>
              <a:rPr kumimoji="1" lang="ja-JP" altLang="en-US" sz="2400" b="1"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の計算機械</a:t>
            </a:r>
          </a:p>
        </p:txBody>
      </p:sp>
      <p:pic>
        <p:nvPicPr>
          <p:cNvPr id="53" name="図 52"/>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04676" y="1952737"/>
            <a:ext cx="825281" cy="746054"/>
          </a:xfrm>
          <a:prstGeom prst="rect">
            <a:avLst/>
          </a:prstGeom>
        </p:spPr>
      </p:pic>
      <p:sp>
        <p:nvSpPr>
          <p:cNvPr id="55" name="正方形/長方形 54"/>
          <p:cNvSpPr/>
          <p:nvPr/>
        </p:nvSpPr>
        <p:spPr>
          <a:xfrm>
            <a:off x="6913931" y="2503752"/>
            <a:ext cx="295274" cy="215444"/>
          </a:xfrm>
          <a:prstGeom prst="rect">
            <a:avLst/>
          </a:prstGeom>
        </p:spPr>
        <p:txBody>
          <a:bodyPr wrap="none">
            <a:spAutoFit/>
          </a:bodyPr>
          <a:lstStyle/>
          <a:p>
            <a:pPr algn="ctr"/>
            <a:r>
              <a:rPr lang="en-US" altLang="ja-JP" sz="800">
                <a:latin typeface="Meiryo" charset="-128"/>
                <a:ea typeface="Meiryo" charset="-128"/>
                <a:cs typeface="Meiryo" charset="-128"/>
              </a:rPr>
              <a:t>AI</a:t>
            </a:r>
            <a:endParaRPr lang="ja-JP" altLang="en-US" sz="800" dirty="0">
              <a:latin typeface="Meiryo" charset="-128"/>
              <a:ea typeface="Meiryo" charset="-128"/>
              <a:cs typeface="Meiryo" charset="-128"/>
            </a:endParaRPr>
          </a:p>
        </p:txBody>
      </p:sp>
      <p:pic>
        <p:nvPicPr>
          <p:cNvPr id="6" name="図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339098" y="5460284"/>
            <a:ext cx="1213104" cy="810768"/>
          </a:xfrm>
          <a:prstGeom prst="rect">
            <a:avLst/>
          </a:prstGeom>
        </p:spPr>
      </p:pic>
      <p:pic>
        <p:nvPicPr>
          <p:cNvPr id="8" name="図 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746561" y="5466380"/>
            <a:ext cx="1450848" cy="798576"/>
          </a:xfrm>
          <a:prstGeom prst="rect">
            <a:avLst/>
          </a:prstGeom>
        </p:spPr>
      </p:pic>
      <p:pic>
        <p:nvPicPr>
          <p:cNvPr id="39" name="図 3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40447" y="2890994"/>
            <a:ext cx="1411758" cy="985990"/>
          </a:xfrm>
          <a:prstGeom prst="rect">
            <a:avLst/>
          </a:prstGeom>
        </p:spPr>
      </p:pic>
      <p:pic>
        <p:nvPicPr>
          <p:cNvPr id="40" name="図 39"/>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747611" y="960394"/>
            <a:ext cx="664464" cy="737616"/>
          </a:xfrm>
          <a:prstGeom prst="rect">
            <a:avLst/>
          </a:prstGeom>
        </p:spPr>
      </p:pic>
      <p:pic>
        <p:nvPicPr>
          <p:cNvPr id="45" name="図 44"/>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654202" y="960394"/>
            <a:ext cx="743712" cy="731520"/>
          </a:xfrm>
          <a:prstGeom prst="rect">
            <a:avLst/>
          </a:prstGeom>
        </p:spPr>
      </p:pic>
      <p:pic>
        <p:nvPicPr>
          <p:cNvPr id="54" name="図 5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86705" y="3852002"/>
            <a:ext cx="968641" cy="640942"/>
          </a:xfrm>
          <a:prstGeom prst="rect">
            <a:avLst/>
          </a:prstGeom>
        </p:spPr>
      </p:pic>
      <p:pic>
        <p:nvPicPr>
          <p:cNvPr id="57" name="図 5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378056" y="3701034"/>
            <a:ext cx="679494" cy="487463"/>
          </a:xfrm>
          <a:prstGeom prst="rect">
            <a:avLst/>
          </a:prstGeom>
        </p:spPr>
      </p:pic>
      <p:pic>
        <p:nvPicPr>
          <p:cNvPr id="58" name="図 57"/>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7926806" y="2234301"/>
            <a:ext cx="676656" cy="676656"/>
          </a:xfrm>
          <a:prstGeom prst="rect">
            <a:avLst/>
          </a:prstGeom>
        </p:spPr>
      </p:pic>
      <p:pic>
        <p:nvPicPr>
          <p:cNvPr id="59" name="図 58"/>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254913" y="2793368"/>
            <a:ext cx="841248" cy="633984"/>
          </a:xfrm>
          <a:prstGeom prst="rect">
            <a:avLst/>
          </a:prstGeom>
        </p:spPr>
      </p:pic>
      <p:pic>
        <p:nvPicPr>
          <p:cNvPr id="60" name="図 59"/>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7253198" y="3521929"/>
            <a:ext cx="1011936" cy="573024"/>
          </a:xfrm>
          <a:prstGeom prst="rect">
            <a:avLst/>
          </a:prstGeom>
        </p:spPr>
      </p:pic>
      <p:pic>
        <p:nvPicPr>
          <p:cNvPr id="61" name="図 60"/>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714857" y="5466380"/>
            <a:ext cx="890016" cy="798576"/>
          </a:xfrm>
          <a:prstGeom prst="rect">
            <a:avLst/>
          </a:prstGeom>
        </p:spPr>
      </p:pic>
      <p:pic>
        <p:nvPicPr>
          <p:cNvPr id="7" name="図 6"/>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53880" y="4138223"/>
            <a:ext cx="905410" cy="743433"/>
          </a:xfrm>
          <a:prstGeom prst="rect">
            <a:avLst/>
          </a:prstGeom>
        </p:spPr>
      </p:pic>
      <p:sp>
        <p:nvSpPr>
          <p:cNvPr id="62" name="テキスト ボックス 61"/>
          <p:cNvSpPr txBox="1"/>
          <p:nvPr/>
        </p:nvSpPr>
        <p:spPr>
          <a:xfrm>
            <a:off x="464474" y="3967894"/>
            <a:ext cx="1133644"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a:t>
            </a:r>
            <a:r>
              <a:rPr kumimoji="1" lang="ja-JP" altLang="en-US" sz="800" dirty="0">
                <a:latin typeface="Meiryo" charset="-128"/>
                <a:ea typeface="Meiryo" charset="-128"/>
                <a:cs typeface="Meiryo" charset="-128"/>
              </a:rPr>
              <a:t>世紀半（未完成）</a:t>
            </a:r>
          </a:p>
        </p:txBody>
      </p:sp>
      <p:sp>
        <p:nvSpPr>
          <p:cNvPr id="63" name="正方形/長方形 62"/>
          <p:cNvSpPr/>
          <p:nvPr/>
        </p:nvSpPr>
        <p:spPr>
          <a:xfrm>
            <a:off x="438859" y="4892088"/>
            <a:ext cx="1107996" cy="215444"/>
          </a:xfrm>
          <a:prstGeom prst="rect">
            <a:avLst/>
          </a:prstGeom>
        </p:spPr>
        <p:txBody>
          <a:bodyPr wrap="none">
            <a:spAutoFit/>
          </a:bodyPr>
          <a:lstStyle/>
          <a:p>
            <a:pPr algn="ctr"/>
            <a:r>
              <a:rPr lang="ja-JP" altLang="en-US" sz="800">
                <a:latin typeface="Meiryo" charset="-128"/>
                <a:ea typeface="Meiryo" charset="-128"/>
                <a:cs typeface="Meiryo" charset="-128"/>
              </a:rPr>
              <a:t>バベッジの解析機関</a:t>
            </a:r>
            <a:endParaRPr lang="ja-JP" altLang="en-US" sz="800" dirty="0">
              <a:latin typeface="Meiryo" charset="-128"/>
              <a:ea typeface="Meiryo" charset="-128"/>
              <a:cs typeface="Meiryo" charset="-128"/>
            </a:endParaRPr>
          </a:p>
        </p:txBody>
      </p:sp>
      <p:sp>
        <p:nvSpPr>
          <p:cNvPr id="64" name="正方形/長方形 63"/>
          <p:cNvSpPr/>
          <p:nvPr/>
        </p:nvSpPr>
        <p:spPr>
          <a:xfrm>
            <a:off x="4300775" y="4165523"/>
            <a:ext cx="837089" cy="215444"/>
          </a:xfrm>
          <a:prstGeom prst="rect">
            <a:avLst/>
          </a:prstGeom>
        </p:spPr>
        <p:txBody>
          <a:bodyPr wrap="none">
            <a:spAutoFit/>
          </a:bodyPr>
          <a:lstStyle/>
          <a:p>
            <a:pPr algn="ctr"/>
            <a:r>
              <a:rPr lang="en-US" altLang="ja-JP" sz="800">
                <a:latin typeface="Meiryo" charset="-128"/>
                <a:ea typeface="Meiryo" charset="-128"/>
                <a:cs typeface="Meiryo" charset="-128"/>
              </a:rPr>
              <a:t>IBM PC 5150</a:t>
            </a:r>
            <a:endParaRPr lang="ja-JP" altLang="en-US" sz="800" dirty="0">
              <a:latin typeface="Meiryo" charset="-128"/>
              <a:ea typeface="Meiryo" charset="-128"/>
              <a:cs typeface="Meiryo" charset="-128"/>
            </a:endParaRPr>
          </a:p>
        </p:txBody>
      </p:sp>
      <p:sp>
        <p:nvSpPr>
          <p:cNvPr id="20" name="テキスト ボックス 19"/>
          <p:cNvSpPr txBox="1"/>
          <p:nvPr/>
        </p:nvSpPr>
        <p:spPr>
          <a:xfrm>
            <a:off x="4854004" y="4332984"/>
            <a:ext cx="695158" cy="215444"/>
          </a:xfrm>
          <a:prstGeom prst="rect">
            <a:avLst/>
          </a:prstGeom>
          <a:noFill/>
        </p:spPr>
        <p:txBody>
          <a:bodyPr wrap="square" rtlCol="0">
            <a:spAutoFit/>
          </a:bodyPr>
          <a:lstStyle>
            <a:defPPr>
              <a:defRPr lang="ja-JP"/>
            </a:defPPr>
            <a:lvl1pPr algn="ctr">
              <a:defRPr sz="800">
                <a:latin typeface="Meiryo" charset="-128"/>
                <a:ea typeface="Meiryo" charset="-128"/>
                <a:cs typeface="Meiryo" charset="-128"/>
              </a:defRPr>
            </a:lvl1pPr>
          </a:lstStyle>
          <a:p>
            <a:r>
              <a:rPr lang="en-US" altLang="ja-JP" b="1" dirty="0">
                <a:solidFill>
                  <a:schemeClr val="bg1"/>
                </a:solidFill>
                <a:effectLst>
                  <a:outerShdw blurRad="50800" dist="38100" dir="2700000" algn="tl" rotWithShape="0">
                    <a:prstClr val="black">
                      <a:alpha val="40000"/>
                    </a:prstClr>
                  </a:outerShdw>
                </a:effectLst>
              </a:rPr>
              <a:t>1990</a:t>
            </a:r>
            <a:r>
              <a:rPr lang="ja-JP" altLang="en-US" b="1" dirty="0">
                <a:solidFill>
                  <a:schemeClr val="bg1"/>
                </a:solidFill>
                <a:effectLst>
                  <a:outerShdw blurRad="50800" dist="38100" dir="2700000" algn="tl" rotWithShape="0">
                    <a:prstClr val="black">
                      <a:alpha val="40000"/>
                    </a:prstClr>
                  </a:outerShdw>
                </a:effectLst>
              </a:rPr>
              <a:t>年</a:t>
            </a:r>
            <a:r>
              <a:rPr lang="en-US" altLang="ja-JP" b="1" dirty="0">
                <a:solidFill>
                  <a:schemeClr val="bg1"/>
                </a:solidFill>
                <a:effectLst>
                  <a:outerShdw blurRad="50800" dist="38100" dir="2700000" algn="tl" rotWithShape="0">
                    <a:prstClr val="black">
                      <a:alpha val="40000"/>
                    </a:prstClr>
                  </a:outerShdw>
                </a:effectLst>
              </a:rPr>
              <a:t>〜</a:t>
            </a:r>
            <a:endParaRPr lang="ja-JP" altLang="en-US" b="1" dirty="0">
              <a:solidFill>
                <a:schemeClr val="bg1"/>
              </a:solidFill>
              <a:effectLst>
                <a:outerShdw blurRad="50800" dist="38100" dir="2700000" algn="tl" rotWithShape="0">
                  <a:prstClr val="black">
                    <a:alpha val="40000"/>
                  </a:prstClr>
                </a:outerShdw>
              </a:effectLst>
            </a:endParaRPr>
          </a:p>
        </p:txBody>
      </p:sp>
      <p:sp>
        <p:nvSpPr>
          <p:cNvPr id="65" name="テキスト ボックス 64"/>
          <p:cNvSpPr txBox="1"/>
          <p:nvPr/>
        </p:nvSpPr>
        <p:spPr>
          <a:xfrm>
            <a:off x="4871137" y="4471228"/>
            <a:ext cx="780983" cy="253916"/>
          </a:xfrm>
          <a:prstGeom prst="rect">
            <a:avLst/>
          </a:prstGeom>
          <a:noFill/>
        </p:spPr>
        <p:txBody>
          <a:bodyPr wrap="none" rtlCol="0">
            <a:spAutoFit/>
          </a:bodyPr>
          <a:lstStyle>
            <a:defPPr>
              <a:defRPr lang="ja-JP"/>
            </a:defPPr>
            <a:lvl1pPr algn="ctr">
              <a:defRPr sz="800">
                <a:latin typeface="Meiryo" charset="-128"/>
                <a:ea typeface="Meiryo" charset="-128"/>
                <a:cs typeface="Meiryo" charset="-128"/>
              </a:defRPr>
            </a:lvl1pPr>
          </a:lstStyle>
          <a:p>
            <a:r>
              <a:rPr lang="en-US" altLang="ja-JP" sz="1050" b="1">
                <a:solidFill>
                  <a:schemeClr val="bg1"/>
                </a:solidFill>
                <a:effectLst>
                  <a:outerShdw blurRad="50800" dist="38100" dir="2700000" algn="tl" rotWithShape="0">
                    <a:prstClr val="black">
                      <a:alpha val="40000"/>
                    </a:prstClr>
                  </a:outerShdw>
                </a:effectLst>
              </a:rPr>
              <a:t>Internet</a:t>
            </a:r>
            <a:endParaRPr lang="ja-JP" altLang="en-US" sz="1050" b="1"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978428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auto">
          <a:xfrm>
            <a:off x="2445332" y="1196102"/>
            <a:ext cx="4262260" cy="4969201"/>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146" name="角丸四角形 145"/>
          <p:cNvSpPr/>
          <p:nvPr/>
        </p:nvSpPr>
        <p:spPr>
          <a:xfrm>
            <a:off x="6932246" y="4679932"/>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3" name="図形グループ 142"/>
          <p:cNvGrpSpPr/>
          <p:nvPr/>
        </p:nvGrpSpPr>
        <p:grpSpPr>
          <a:xfrm rot="16200000">
            <a:off x="8288815" y="4798285"/>
            <a:ext cx="297414" cy="253559"/>
            <a:chOff x="-62676" y="3965594"/>
            <a:chExt cx="679541" cy="593816"/>
          </a:xfrm>
        </p:grpSpPr>
        <p:sp>
          <p:nvSpPr>
            <p:cNvPr id="144" name="角丸四角形 143"/>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5" name="図 14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sp>
        <p:nvSpPr>
          <p:cNvPr id="54" name="角丸四角形 53"/>
          <p:cNvSpPr/>
          <p:nvPr/>
        </p:nvSpPr>
        <p:spPr>
          <a:xfrm>
            <a:off x="6938596" y="3847249"/>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デジタル化の歴史</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24" name="角丸四角形 23"/>
          <p:cNvSpPr/>
          <p:nvPr/>
        </p:nvSpPr>
        <p:spPr bwMode="auto">
          <a:xfrm>
            <a:off x="2491488" y="2049012"/>
            <a:ext cx="4164479" cy="4099633"/>
          </a:xfrm>
          <a:prstGeom prst="roundRect">
            <a:avLst>
              <a:gd name="adj" fmla="val 0"/>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25" name="角丸四角形 24"/>
          <p:cNvSpPr/>
          <p:nvPr/>
        </p:nvSpPr>
        <p:spPr bwMode="auto">
          <a:xfrm>
            <a:off x="2558482" y="2918713"/>
            <a:ext cx="4042008" cy="3289174"/>
          </a:xfrm>
          <a:prstGeom prst="roundRect">
            <a:avLst>
              <a:gd name="adj" fmla="val 0"/>
            </a:avLst>
          </a:prstGeom>
          <a:solidFill>
            <a:schemeClr val="accent1">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26" name="角丸四角形 25"/>
          <p:cNvSpPr/>
          <p:nvPr/>
        </p:nvSpPr>
        <p:spPr bwMode="auto">
          <a:xfrm>
            <a:off x="2619939" y="3770836"/>
            <a:ext cx="3932451" cy="2443282"/>
          </a:xfrm>
          <a:prstGeom prst="roundRect">
            <a:avLst>
              <a:gd name="adj" fmla="val 0"/>
            </a:avLst>
          </a:prstGeom>
          <a:solidFill>
            <a:srgbClr val="000090"/>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55" name="フローチャート: 複数書類 54"/>
          <p:cNvSpPr/>
          <p:nvPr/>
        </p:nvSpPr>
        <p:spPr>
          <a:xfrm>
            <a:off x="69322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複数書類 55"/>
          <p:cNvSpPr/>
          <p:nvPr/>
        </p:nvSpPr>
        <p:spPr>
          <a:xfrm>
            <a:off x="75799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フローチャート: 複数書類 56"/>
          <p:cNvSpPr/>
          <p:nvPr/>
        </p:nvSpPr>
        <p:spPr>
          <a:xfrm>
            <a:off x="8208595"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右矢印 57"/>
          <p:cNvSpPr/>
          <p:nvPr/>
        </p:nvSpPr>
        <p:spPr>
          <a:xfrm>
            <a:off x="7948248" y="3031732"/>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矢印 58"/>
          <p:cNvSpPr/>
          <p:nvPr/>
        </p:nvSpPr>
        <p:spPr>
          <a:xfrm>
            <a:off x="7310072" y="3032316"/>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0" name="図形グループ 59"/>
          <p:cNvGrpSpPr/>
          <p:nvPr/>
        </p:nvGrpSpPr>
        <p:grpSpPr>
          <a:xfrm>
            <a:off x="7002095" y="3137896"/>
            <a:ext cx="228599" cy="443927"/>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3" name="図形グループ 62"/>
          <p:cNvGrpSpPr/>
          <p:nvPr/>
        </p:nvGrpSpPr>
        <p:grpSpPr>
          <a:xfrm>
            <a:off x="7630747" y="3137896"/>
            <a:ext cx="228599" cy="443927"/>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6" name="図形グループ 65"/>
          <p:cNvGrpSpPr/>
          <p:nvPr/>
        </p:nvGrpSpPr>
        <p:grpSpPr>
          <a:xfrm>
            <a:off x="8259396" y="3119504"/>
            <a:ext cx="228599" cy="443927"/>
            <a:chOff x="1946324" y="4125162"/>
            <a:chExt cx="969964" cy="2007872"/>
          </a:xfrm>
        </p:grpSpPr>
        <p:sp>
          <p:nvSpPr>
            <p:cNvPr id="67" name="円/楕円 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フローチャート: 論理積ゲート 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9" name="フローチャート: 複数書類 68"/>
          <p:cNvSpPr/>
          <p:nvPr/>
        </p:nvSpPr>
        <p:spPr>
          <a:xfrm>
            <a:off x="6938597"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0" name="図形グループ 69"/>
          <p:cNvGrpSpPr/>
          <p:nvPr/>
        </p:nvGrpSpPr>
        <p:grpSpPr>
          <a:xfrm>
            <a:off x="6989398" y="2264785"/>
            <a:ext cx="228599" cy="443927"/>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3" name="環状矢印 72"/>
          <p:cNvSpPr/>
          <p:nvPr/>
        </p:nvSpPr>
        <p:spPr>
          <a:xfrm>
            <a:off x="7186248"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ローチャート: 複数書類 73"/>
          <p:cNvSpPr/>
          <p:nvPr/>
        </p:nvSpPr>
        <p:spPr>
          <a:xfrm>
            <a:off x="7827598"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5" name="図形グループ 74"/>
          <p:cNvGrpSpPr/>
          <p:nvPr/>
        </p:nvGrpSpPr>
        <p:grpSpPr>
          <a:xfrm>
            <a:off x="7878399" y="2264785"/>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8" name="環状矢印 77"/>
          <p:cNvSpPr/>
          <p:nvPr/>
        </p:nvSpPr>
        <p:spPr>
          <a:xfrm>
            <a:off x="8075249"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フローチャート: 複数書類 78"/>
          <p:cNvSpPr/>
          <p:nvPr/>
        </p:nvSpPr>
        <p:spPr>
          <a:xfrm>
            <a:off x="7579946"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0" name="図形グループ 79"/>
          <p:cNvGrpSpPr/>
          <p:nvPr/>
        </p:nvGrpSpPr>
        <p:grpSpPr>
          <a:xfrm>
            <a:off x="7630747" y="1445323"/>
            <a:ext cx="228599" cy="443927"/>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3" name="フローチャート: 複数書類 82"/>
          <p:cNvSpPr/>
          <p:nvPr/>
        </p:nvSpPr>
        <p:spPr>
          <a:xfrm>
            <a:off x="6938597"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4" name="図形グループ 83"/>
          <p:cNvGrpSpPr/>
          <p:nvPr/>
        </p:nvGrpSpPr>
        <p:grpSpPr>
          <a:xfrm>
            <a:off x="6989398" y="1445323"/>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7" name="フローチャート: 複数書類 86"/>
          <p:cNvSpPr/>
          <p:nvPr/>
        </p:nvSpPr>
        <p:spPr>
          <a:xfrm>
            <a:off x="8214945" y="125107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8" name="図形グループ 87"/>
          <p:cNvGrpSpPr/>
          <p:nvPr/>
        </p:nvGrpSpPr>
        <p:grpSpPr>
          <a:xfrm>
            <a:off x="8265746" y="1452763"/>
            <a:ext cx="228599" cy="443927"/>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4" name="フローチャート: 複数書類 93"/>
          <p:cNvSpPr/>
          <p:nvPr/>
        </p:nvSpPr>
        <p:spPr>
          <a:xfrm>
            <a:off x="7090996" y="3750839"/>
            <a:ext cx="301627" cy="31800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フローチャート: 磁気ディスク 94"/>
          <p:cNvSpPr/>
          <p:nvPr/>
        </p:nvSpPr>
        <p:spPr>
          <a:xfrm>
            <a:off x="7643448" y="3766774"/>
            <a:ext cx="311150" cy="302070"/>
          </a:xfrm>
          <a:prstGeom prst="flowChartMagneticDisk">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96" name="フローチャート: 代替処理 95"/>
          <p:cNvSpPr/>
          <p:nvPr/>
        </p:nvSpPr>
        <p:spPr>
          <a:xfrm>
            <a:off x="8214944" y="3766773"/>
            <a:ext cx="279401" cy="286989"/>
          </a:xfrm>
          <a:prstGeom prst="flowChartAlternateProcess">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98" name="角丸四角形 97"/>
          <p:cNvSpPr/>
          <p:nvPr/>
        </p:nvSpPr>
        <p:spPr bwMode="auto">
          <a:xfrm>
            <a:off x="2674296" y="4630731"/>
            <a:ext cx="3807450" cy="1606581"/>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grpSp>
        <p:nvGrpSpPr>
          <p:cNvPr id="33" name="図形グループ 32"/>
          <p:cNvGrpSpPr/>
          <p:nvPr/>
        </p:nvGrpSpPr>
        <p:grpSpPr>
          <a:xfrm>
            <a:off x="7052895" y="3998681"/>
            <a:ext cx="228599" cy="443927"/>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7465646" y="3998681"/>
            <a:ext cx="228599" cy="443927"/>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7865696" y="3998681"/>
            <a:ext cx="228599" cy="443927"/>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41"/>
          <p:cNvGrpSpPr/>
          <p:nvPr/>
        </p:nvGrpSpPr>
        <p:grpSpPr>
          <a:xfrm>
            <a:off x="8265746" y="3998681"/>
            <a:ext cx="228599" cy="443927"/>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7281494" y="4061297"/>
            <a:ext cx="228599" cy="443927"/>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7694245" y="4061297"/>
            <a:ext cx="228599" cy="443927"/>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a:off x="8094295" y="4042905"/>
            <a:ext cx="228599" cy="443927"/>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9" name="図形グループ 98"/>
          <p:cNvGrpSpPr/>
          <p:nvPr/>
        </p:nvGrpSpPr>
        <p:grpSpPr>
          <a:xfrm>
            <a:off x="7682485" y="4769779"/>
            <a:ext cx="340225" cy="402722"/>
            <a:chOff x="2667295" y="1059799"/>
            <a:chExt cx="681672" cy="722281"/>
          </a:xfrm>
        </p:grpSpPr>
        <p:sp>
          <p:nvSpPr>
            <p:cNvPr id="100" name="角丸四角形 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01" name="図 100"/>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02" name="図形グループ 101"/>
          <p:cNvGrpSpPr/>
          <p:nvPr/>
        </p:nvGrpSpPr>
        <p:grpSpPr>
          <a:xfrm>
            <a:off x="7005216" y="4733183"/>
            <a:ext cx="297414" cy="253559"/>
            <a:chOff x="-62676" y="3965594"/>
            <a:chExt cx="679541" cy="593816"/>
          </a:xfrm>
        </p:grpSpPr>
        <p:sp>
          <p:nvSpPr>
            <p:cNvPr id="103" name="角丸四角形 102"/>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4" name="図 10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5" name="図形グループ 104"/>
          <p:cNvGrpSpPr/>
          <p:nvPr/>
        </p:nvGrpSpPr>
        <p:grpSpPr>
          <a:xfrm>
            <a:off x="7354203" y="4769779"/>
            <a:ext cx="155890" cy="267991"/>
            <a:chOff x="1140657" y="4229811"/>
            <a:chExt cx="341289" cy="550466"/>
          </a:xfrm>
        </p:grpSpPr>
        <p:sp>
          <p:nvSpPr>
            <p:cNvPr id="106" name="角丸四角形 105"/>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7" name="図 106"/>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20" name="図形グループ 119"/>
          <p:cNvGrpSpPr/>
          <p:nvPr/>
        </p:nvGrpSpPr>
        <p:grpSpPr>
          <a:xfrm>
            <a:off x="8022710" y="4801305"/>
            <a:ext cx="105803" cy="206170"/>
            <a:chOff x="5118100" y="4941610"/>
            <a:chExt cx="190500" cy="405090"/>
          </a:xfrm>
        </p:grpSpPr>
        <p:sp>
          <p:nvSpPr>
            <p:cNvPr id="121" name="正方形/長方形 12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角丸四角形 12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127"/>
          <p:cNvGrpSpPr/>
          <p:nvPr/>
        </p:nvGrpSpPr>
        <p:grpSpPr>
          <a:xfrm>
            <a:off x="8333436" y="4867614"/>
            <a:ext cx="228599" cy="443927"/>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1" name="図形グループ 130"/>
          <p:cNvGrpSpPr/>
          <p:nvPr/>
        </p:nvGrpSpPr>
        <p:grpSpPr>
          <a:xfrm>
            <a:off x="7391407" y="4880385"/>
            <a:ext cx="228599" cy="443927"/>
            <a:chOff x="1946324" y="4125162"/>
            <a:chExt cx="969964" cy="2007872"/>
          </a:xfrm>
        </p:grpSpPr>
        <p:sp>
          <p:nvSpPr>
            <p:cNvPr id="132" name="円/楕円 1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フローチャート: 論理積ゲート 1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4" name="図形グループ 133"/>
          <p:cNvGrpSpPr/>
          <p:nvPr/>
        </p:nvGrpSpPr>
        <p:grpSpPr>
          <a:xfrm>
            <a:off x="7682508" y="4880385"/>
            <a:ext cx="228599" cy="443927"/>
            <a:chOff x="1946324" y="4125162"/>
            <a:chExt cx="969964" cy="2007872"/>
          </a:xfrm>
        </p:grpSpPr>
        <p:sp>
          <p:nvSpPr>
            <p:cNvPr id="135" name="円/楕円 1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フローチャート: 論理積ゲート 1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7" name="図形グループ 136"/>
          <p:cNvGrpSpPr/>
          <p:nvPr/>
        </p:nvGrpSpPr>
        <p:grpSpPr>
          <a:xfrm>
            <a:off x="8042830" y="4880385"/>
            <a:ext cx="228599" cy="443927"/>
            <a:chOff x="1946324" y="4125162"/>
            <a:chExt cx="969964" cy="2007872"/>
          </a:xfrm>
        </p:grpSpPr>
        <p:sp>
          <p:nvSpPr>
            <p:cNvPr id="138" name="円/楕円 1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フローチャート: 論理積ゲート 1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0" name="図形グループ 139"/>
          <p:cNvGrpSpPr/>
          <p:nvPr/>
        </p:nvGrpSpPr>
        <p:grpSpPr>
          <a:xfrm>
            <a:off x="7074031" y="4880385"/>
            <a:ext cx="228599" cy="443927"/>
            <a:chOff x="1946324" y="4125162"/>
            <a:chExt cx="969964" cy="2007872"/>
          </a:xfrm>
        </p:grpSpPr>
        <p:sp>
          <p:nvSpPr>
            <p:cNvPr id="141" name="円/楕円 1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フローチャート: 論理積ゲート 1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7" name="角丸四角形 146"/>
          <p:cNvSpPr/>
          <p:nvPr/>
        </p:nvSpPr>
        <p:spPr>
          <a:xfrm>
            <a:off x="6932246" y="5539618"/>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2" name="図 161" descr="imgres.jpg"/>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68881" y="5682611"/>
            <a:ext cx="693789" cy="476180"/>
          </a:xfrm>
          <a:prstGeom prst="rect">
            <a:avLst/>
          </a:prstGeom>
        </p:spPr>
      </p:pic>
      <p:grpSp>
        <p:nvGrpSpPr>
          <p:cNvPr id="163" name="図形グループ 162"/>
          <p:cNvGrpSpPr/>
          <p:nvPr/>
        </p:nvGrpSpPr>
        <p:grpSpPr>
          <a:xfrm>
            <a:off x="7893674" y="5627346"/>
            <a:ext cx="273052" cy="345113"/>
            <a:chOff x="4000500" y="1182650"/>
            <a:chExt cx="499492" cy="545661"/>
          </a:xfrm>
        </p:grpSpPr>
        <p:sp>
          <p:nvSpPr>
            <p:cNvPr id="164" name="角丸四角形 16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正方形/長方形 16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grpSp>
        <p:nvGrpSpPr>
          <p:cNvPr id="4" name="図形グループ 3"/>
          <p:cNvGrpSpPr/>
          <p:nvPr/>
        </p:nvGrpSpPr>
        <p:grpSpPr>
          <a:xfrm>
            <a:off x="7686984" y="5831739"/>
            <a:ext cx="576064" cy="316907"/>
            <a:chOff x="6948264" y="2223989"/>
            <a:chExt cx="931292" cy="545661"/>
          </a:xfrm>
        </p:grpSpPr>
        <p:sp>
          <p:nvSpPr>
            <p:cNvPr id="167" name="角丸四角形 166"/>
            <p:cNvSpPr/>
            <p:nvPr/>
          </p:nvSpPr>
          <p:spPr>
            <a:xfrm>
              <a:off x="6948264" y="2223989"/>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円/楕円 167"/>
            <p:cNvSpPr/>
            <p:nvPr/>
          </p:nvSpPr>
          <p:spPr>
            <a:xfrm>
              <a:off x="7035800" y="228462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角丸四角形 168"/>
            <p:cNvSpPr/>
            <p:nvPr/>
          </p:nvSpPr>
          <p:spPr>
            <a:xfrm>
              <a:off x="7092280" y="235230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台形 169"/>
            <p:cNvSpPr/>
            <p:nvPr/>
          </p:nvSpPr>
          <p:spPr>
            <a:xfrm>
              <a:off x="7519764" y="2634024"/>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角丸四角形 170"/>
            <p:cNvSpPr/>
            <p:nvPr/>
          </p:nvSpPr>
          <p:spPr>
            <a:xfrm>
              <a:off x="7380064" y="2287489"/>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角丸四角形 171"/>
            <p:cNvSpPr/>
            <p:nvPr/>
          </p:nvSpPr>
          <p:spPr>
            <a:xfrm>
              <a:off x="7430864" y="2333038"/>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3" name="図形グループ 172"/>
          <p:cNvGrpSpPr/>
          <p:nvPr/>
        </p:nvGrpSpPr>
        <p:grpSpPr>
          <a:xfrm>
            <a:off x="8259396" y="5610771"/>
            <a:ext cx="155890" cy="267991"/>
            <a:chOff x="1140657" y="4229811"/>
            <a:chExt cx="341289" cy="550466"/>
          </a:xfrm>
        </p:grpSpPr>
        <p:sp>
          <p:nvSpPr>
            <p:cNvPr id="174" name="角丸四角形 1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75" name="図 17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76" name="図形グループ 175"/>
          <p:cNvGrpSpPr/>
          <p:nvPr/>
        </p:nvGrpSpPr>
        <p:grpSpPr>
          <a:xfrm>
            <a:off x="8296600" y="5721377"/>
            <a:ext cx="228599" cy="443927"/>
            <a:chOff x="1946324" y="4125162"/>
            <a:chExt cx="969964" cy="2007872"/>
          </a:xfrm>
        </p:grpSpPr>
        <p:sp>
          <p:nvSpPr>
            <p:cNvPr id="177" name="円/楕円 1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フローチャート: 論理積ゲート 1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9" name="下矢印 178"/>
          <p:cNvSpPr/>
          <p:nvPr/>
        </p:nvSpPr>
        <p:spPr bwMode="auto">
          <a:xfrm>
            <a:off x="4301441" y="1822315"/>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180" name="下矢印 179"/>
          <p:cNvSpPr/>
          <p:nvPr/>
        </p:nvSpPr>
        <p:spPr bwMode="auto">
          <a:xfrm>
            <a:off x="4301441" y="2690336"/>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181" name="下矢印 180"/>
          <p:cNvSpPr/>
          <p:nvPr/>
        </p:nvSpPr>
        <p:spPr bwMode="auto">
          <a:xfrm>
            <a:off x="4301441" y="3549352"/>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182" name="下矢印 181"/>
          <p:cNvSpPr/>
          <p:nvPr/>
        </p:nvSpPr>
        <p:spPr bwMode="auto">
          <a:xfrm>
            <a:off x="4301441" y="441737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8" name="テキスト ボックス 7"/>
          <p:cNvSpPr txBox="1"/>
          <p:nvPr/>
        </p:nvSpPr>
        <p:spPr>
          <a:xfrm>
            <a:off x="539552" y="1196103"/>
            <a:ext cx="1794882" cy="677108"/>
          </a:xfrm>
          <a:prstGeom prst="rect">
            <a:avLst/>
          </a:prstGeom>
          <a:noFill/>
        </p:spPr>
        <p:txBody>
          <a:bodyPr wrap="none" rtlCol="0">
            <a:spAutoFit/>
          </a:bodyPr>
          <a:lstStyle/>
          <a:p>
            <a:r>
              <a:rPr kumimoji="1" lang="en-US" altLang="ja-JP" sz="2800" dirty="0">
                <a:solidFill>
                  <a:schemeClr val="accent5">
                    <a:lumMod val="75000"/>
                  </a:schemeClr>
                </a:solidFill>
                <a:latin typeface="メイリオ"/>
                <a:ea typeface="メイリオ"/>
                <a:cs typeface="メイリオ"/>
              </a:rPr>
              <a:t>1960</a:t>
            </a:r>
            <a:r>
              <a:rPr lang="ja-JP" altLang="en-US" sz="2800" dirty="0">
                <a:solidFill>
                  <a:schemeClr val="accent5">
                    <a:lumMod val="75000"/>
                  </a:schemeClr>
                </a:solidFill>
                <a:latin typeface="メイリオ"/>
                <a:ea typeface="メイリオ"/>
                <a:cs typeface="メイリオ"/>
              </a:rPr>
              <a:t>年代</a:t>
            </a:r>
            <a:endParaRPr lang="en-US" altLang="ja-JP" sz="2800" dirty="0">
              <a:solidFill>
                <a:schemeClr val="accent5">
                  <a:lumMod val="75000"/>
                </a:schemeClr>
              </a:solidFill>
              <a:latin typeface="メイリオ"/>
              <a:ea typeface="メイリオ"/>
              <a:cs typeface="メイリオ"/>
            </a:endParaRPr>
          </a:p>
          <a:p>
            <a:r>
              <a:rPr kumimoji="1" lang="ja-JP" altLang="en-US" sz="1000" dirty="0">
                <a:solidFill>
                  <a:schemeClr val="accent5">
                    <a:lumMod val="75000"/>
                  </a:schemeClr>
                </a:solidFill>
                <a:latin typeface="メイリオ"/>
                <a:ea typeface="メイリオ"/>
                <a:cs typeface="メイリオ"/>
              </a:rPr>
              <a:t>メインフレームの登場</a:t>
            </a:r>
          </a:p>
        </p:txBody>
      </p:sp>
      <p:sp>
        <p:nvSpPr>
          <p:cNvPr id="184" name="テキスト ボックス 183"/>
          <p:cNvSpPr txBox="1"/>
          <p:nvPr/>
        </p:nvSpPr>
        <p:spPr>
          <a:xfrm>
            <a:off x="539552" y="2049013"/>
            <a:ext cx="1851789" cy="677108"/>
          </a:xfrm>
          <a:prstGeom prst="rect">
            <a:avLst/>
          </a:prstGeom>
          <a:noFill/>
        </p:spPr>
        <p:txBody>
          <a:bodyPr wrap="none" rtlCol="0">
            <a:spAutoFit/>
          </a:bodyPr>
          <a:lstStyle/>
          <a:p>
            <a:r>
              <a:rPr kumimoji="1" lang="en-US" altLang="ja-JP" sz="2800" dirty="0">
                <a:solidFill>
                  <a:schemeClr val="accent1">
                    <a:lumMod val="75000"/>
                  </a:schemeClr>
                </a:solidFill>
                <a:latin typeface="メイリオ"/>
                <a:ea typeface="メイリオ"/>
                <a:cs typeface="メイリオ"/>
              </a:rPr>
              <a:t>1970</a:t>
            </a:r>
            <a:r>
              <a:rPr lang="ja-JP" altLang="en-US" sz="2800" dirty="0">
                <a:solidFill>
                  <a:schemeClr val="accent1">
                    <a:lumMod val="75000"/>
                  </a:schemeClr>
                </a:solidFill>
                <a:latin typeface="メイリオ"/>
                <a:ea typeface="メイリオ"/>
                <a:cs typeface="メイリオ"/>
              </a:rPr>
              <a:t>年代</a:t>
            </a:r>
            <a:endParaRPr lang="en-US" altLang="ja-JP" sz="2800" dirty="0">
              <a:solidFill>
                <a:schemeClr val="accent1">
                  <a:lumMod val="75000"/>
                </a:schemeClr>
              </a:solidFill>
              <a:latin typeface="メイリオ"/>
              <a:ea typeface="メイリオ"/>
              <a:cs typeface="メイリオ"/>
            </a:endParaRPr>
          </a:p>
          <a:p>
            <a:r>
              <a:rPr lang="ja-JP" altLang="en-US" sz="1000" dirty="0">
                <a:solidFill>
                  <a:schemeClr val="accent1">
                    <a:lumMod val="75000"/>
                  </a:schemeClr>
                </a:solidFill>
                <a:latin typeface="メイリオ"/>
                <a:ea typeface="メイリオ"/>
                <a:cs typeface="メイリオ"/>
              </a:rPr>
              <a:t>事務処理・工場生産の自動化</a:t>
            </a:r>
            <a:endParaRPr kumimoji="1" lang="ja-JP" altLang="en-US" sz="1000" dirty="0">
              <a:solidFill>
                <a:schemeClr val="accent1">
                  <a:lumMod val="75000"/>
                </a:schemeClr>
              </a:solidFill>
              <a:latin typeface="メイリオ"/>
              <a:ea typeface="メイリオ"/>
              <a:cs typeface="メイリオ"/>
            </a:endParaRPr>
          </a:p>
        </p:txBody>
      </p:sp>
      <p:sp>
        <p:nvSpPr>
          <p:cNvPr id="185" name="テキスト ボックス 184"/>
          <p:cNvSpPr txBox="1"/>
          <p:nvPr/>
        </p:nvSpPr>
        <p:spPr>
          <a:xfrm>
            <a:off x="539552" y="2908294"/>
            <a:ext cx="1890261" cy="677108"/>
          </a:xfrm>
          <a:prstGeom prst="rect">
            <a:avLst/>
          </a:prstGeom>
          <a:noFill/>
        </p:spPr>
        <p:txBody>
          <a:bodyPr wrap="none" rtlCol="0">
            <a:spAutoFit/>
          </a:bodyPr>
          <a:lstStyle/>
          <a:p>
            <a:r>
              <a:rPr kumimoji="1" lang="en-US" altLang="ja-JP" sz="2800" dirty="0">
                <a:solidFill>
                  <a:schemeClr val="accent1">
                    <a:lumMod val="50000"/>
                  </a:schemeClr>
                </a:solidFill>
                <a:latin typeface="メイリオ"/>
                <a:ea typeface="メイリオ"/>
                <a:cs typeface="メイリオ"/>
              </a:rPr>
              <a:t>1980</a:t>
            </a:r>
            <a:r>
              <a:rPr lang="ja-JP" altLang="en-US" sz="2800" dirty="0">
                <a:solidFill>
                  <a:schemeClr val="accent1">
                    <a:lumMod val="50000"/>
                  </a:schemeClr>
                </a:solidFill>
                <a:latin typeface="メイリオ"/>
                <a:ea typeface="メイリオ"/>
                <a:cs typeface="メイリオ"/>
              </a:rPr>
              <a:t>年代</a:t>
            </a:r>
            <a:endParaRPr lang="en-US" altLang="ja-JP" sz="2800" dirty="0">
              <a:solidFill>
                <a:schemeClr val="accent1">
                  <a:lumMod val="50000"/>
                </a:schemeClr>
              </a:solidFill>
              <a:latin typeface="メイリオ"/>
              <a:ea typeface="メイリオ"/>
              <a:cs typeface="メイリオ"/>
            </a:endParaRPr>
          </a:p>
          <a:p>
            <a:r>
              <a:rPr kumimoji="1" lang="ja-JP" altLang="en-US" sz="1000" dirty="0">
                <a:solidFill>
                  <a:schemeClr val="accent1">
                    <a:lumMod val="50000"/>
                  </a:schemeClr>
                </a:solidFill>
                <a:latin typeface="メイリオ"/>
                <a:ea typeface="メイリオ"/>
                <a:cs typeface="メイリオ"/>
              </a:rPr>
              <a:t>小型コンピュータ・</a:t>
            </a:r>
            <a:r>
              <a:rPr kumimoji="1" lang="en-US" altLang="ja-JP" sz="1000" dirty="0">
                <a:solidFill>
                  <a:schemeClr val="accent1">
                    <a:lumMod val="50000"/>
                  </a:schemeClr>
                </a:solidFill>
                <a:latin typeface="メイリオ"/>
                <a:ea typeface="メイリオ"/>
                <a:cs typeface="メイリオ"/>
              </a:rPr>
              <a:t>PC</a:t>
            </a:r>
            <a:r>
              <a:rPr kumimoji="1" lang="ja-JP" altLang="en-US" sz="1000" dirty="0">
                <a:solidFill>
                  <a:schemeClr val="accent1">
                    <a:lumMod val="50000"/>
                  </a:schemeClr>
                </a:solidFill>
                <a:latin typeface="メイリオ"/>
                <a:ea typeface="メイリオ"/>
                <a:cs typeface="メイリオ"/>
              </a:rPr>
              <a:t>の登場</a:t>
            </a:r>
          </a:p>
        </p:txBody>
      </p:sp>
      <p:sp>
        <p:nvSpPr>
          <p:cNvPr id="186" name="テキスト ボックス 185"/>
          <p:cNvSpPr txBox="1"/>
          <p:nvPr/>
        </p:nvSpPr>
        <p:spPr>
          <a:xfrm>
            <a:off x="539552" y="3743880"/>
            <a:ext cx="1851789" cy="677108"/>
          </a:xfrm>
          <a:prstGeom prst="rect">
            <a:avLst/>
          </a:prstGeom>
          <a:noFill/>
        </p:spPr>
        <p:txBody>
          <a:bodyPr wrap="none" rtlCol="0">
            <a:spAutoFit/>
          </a:bodyPr>
          <a:lstStyle/>
          <a:p>
            <a:r>
              <a:rPr kumimoji="1" lang="en-US" altLang="ja-JP" sz="2800" dirty="0">
                <a:solidFill>
                  <a:srgbClr val="000090"/>
                </a:solidFill>
                <a:latin typeface="メイリオ"/>
                <a:ea typeface="メイリオ"/>
                <a:cs typeface="メイリオ"/>
              </a:rPr>
              <a:t>1990</a:t>
            </a:r>
            <a:r>
              <a:rPr lang="ja-JP" altLang="en-US" sz="2800" dirty="0">
                <a:solidFill>
                  <a:srgbClr val="000090"/>
                </a:solidFill>
                <a:latin typeface="メイリオ"/>
                <a:ea typeface="メイリオ"/>
                <a:cs typeface="メイリオ"/>
              </a:rPr>
              <a:t>年代</a:t>
            </a:r>
            <a:endParaRPr lang="en-US" altLang="ja-JP" sz="2800" dirty="0">
              <a:solidFill>
                <a:srgbClr val="000090"/>
              </a:solidFill>
              <a:latin typeface="メイリオ"/>
              <a:ea typeface="メイリオ"/>
              <a:cs typeface="メイリオ"/>
            </a:endParaRPr>
          </a:p>
          <a:p>
            <a:r>
              <a:rPr kumimoji="1" lang="ja-JP" altLang="en-US" sz="1000" dirty="0">
                <a:solidFill>
                  <a:srgbClr val="000090"/>
                </a:solidFill>
                <a:latin typeface="メイリオ"/>
                <a:ea typeface="メイリオ"/>
                <a:cs typeface="メイリオ"/>
              </a:rPr>
              <a:t>クライアント・サーバの普及</a:t>
            </a:r>
          </a:p>
        </p:txBody>
      </p:sp>
      <p:sp>
        <p:nvSpPr>
          <p:cNvPr id="187" name="テキスト ボックス 186"/>
          <p:cNvSpPr txBox="1"/>
          <p:nvPr/>
        </p:nvSpPr>
        <p:spPr>
          <a:xfrm>
            <a:off x="539552" y="4607537"/>
            <a:ext cx="1851789" cy="677108"/>
          </a:xfrm>
          <a:prstGeom prst="rect">
            <a:avLst/>
          </a:prstGeom>
          <a:noFill/>
        </p:spPr>
        <p:txBody>
          <a:bodyPr wrap="none" rtlCol="0">
            <a:spAutoFit/>
          </a:bodyPr>
          <a:lstStyle/>
          <a:p>
            <a:r>
              <a:rPr lang="en-US" altLang="ja-JP" sz="2800" dirty="0">
                <a:solidFill>
                  <a:srgbClr val="0000FF"/>
                </a:solidFill>
                <a:latin typeface="メイリオ"/>
                <a:ea typeface="メイリオ"/>
                <a:cs typeface="メイリオ"/>
              </a:rPr>
              <a:t>2000</a:t>
            </a:r>
            <a:r>
              <a:rPr lang="ja-JP" altLang="en-US" sz="2800" dirty="0">
                <a:solidFill>
                  <a:srgbClr val="0000FF"/>
                </a:solidFill>
                <a:latin typeface="メイリオ"/>
                <a:ea typeface="メイリオ"/>
                <a:cs typeface="メイリオ"/>
              </a:rPr>
              <a:t>年代</a:t>
            </a:r>
            <a:endParaRPr lang="en-US" altLang="ja-JP" sz="2800" dirty="0">
              <a:solidFill>
                <a:srgbClr val="0000FF"/>
              </a:solidFill>
              <a:latin typeface="メイリオ"/>
              <a:ea typeface="メイリオ"/>
              <a:cs typeface="メイリオ"/>
            </a:endParaRPr>
          </a:p>
          <a:p>
            <a:r>
              <a:rPr lang="ja-JP" altLang="en-US" sz="1000" dirty="0">
                <a:solidFill>
                  <a:srgbClr val="0000FF"/>
                </a:solidFill>
                <a:latin typeface="メイリオ"/>
                <a:ea typeface="メイリオ"/>
                <a:cs typeface="メイリオ"/>
              </a:rPr>
              <a:t>ソーシャル、モバイルの登場</a:t>
            </a:r>
            <a:endParaRPr kumimoji="1" lang="ja-JP" altLang="en-US" sz="1000" dirty="0">
              <a:solidFill>
                <a:srgbClr val="0000FF"/>
              </a:solidFill>
              <a:latin typeface="メイリオ"/>
              <a:ea typeface="メイリオ"/>
              <a:cs typeface="メイリオ"/>
            </a:endParaRPr>
          </a:p>
        </p:txBody>
      </p:sp>
      <p:sp>
        <p:nvSpPr>
          <p:cNvPr id="188" name="テキスト ボックス 187"/>
          <p:cNvSpPr txBox="1"/>
          <p:nvPr/>
        </p:nvSpPr>
        <p:spPr>
          <a:xfrm>
            <a:off x="539552" y="5488196"/>
            <a:ext cx="1812240" cy="677108"/>
          </a:xfrm>
          <a:prstGeom prst="rect">
            <a:avLst/>
          </a:prstGeom>
          <a:noFill/>
        </p:spPr>
        <p:txBody>
          <a:bodyPr wrap="none" rtlCol="0">
            <a:spAutoFit/>
          </a:bodyPr>
          <a:lstStyle/>
          <a:p>
            <a:r>
              <a:rPr lang="en-US" altLang="ja-JP" sz="2800" dirty="0">
                <a:solidFill>
                  <a:srgbClr val="3366FF"/>
                </a:solidFill>
                <a:latin typeface="メイリオ"/>
                <a:ea typeface="メイリオ"/>
                <a:cs typeface="メイリオ"/>
              </a:rPr>
              <a:t>201X</a:t>
            </a:r>
            <a:r>
              <a:rPr lang="ja-JP" altLang="en-US" sz="2800" dirty="0">
                <a:solidFill>
                  <a:srgbClr val="3366FF"/>
                </a:solidFill>
                <a:latin typeface="メイリオ"/>
                <a:ea typeface="メイリオ"/>
                <a:cs typeface="メイリオ"/>
              </a:rPr>
              <a:t>年</a:t>
            </a:r>
            <a:r>
              <a:rPr lang="en-US" altLang="ja-JP" sz="2800" dirty="0">
                <a:solidFill>
                  <a:srgbClr val="3366FF"/>
                </a:solidFill>
                <a:latin typeface="メイリオ"/>
                <a:ea typeface="メイリオ"/>
                <a:cs typeface="メイリオ"/>
              </a:rPr>
              <a:t>〜</a:t>
            </a:r>
          </a:p>
          <a:p>
            <a:r>
              <a:rPr lang="en-US" altLang="ja-JP" sz="1000" dirty="0" err="1">
                <a:solidFill>
                  <a:srgbClr val="3366FF"/>
                </a:solidFill>
                <a:latin typeface="メイリオ"/>
                <a:ea typeface="メイリオ"/>
                <a:cs typeface="メイリオ"/>
              </a:rPr>
              <a:t>IoT</a:t>
            </a:r>
            <a:r>
              <a:rPr lang="ja-JP" altLang="en-US" sz="1000" dirty="0">
                <a:solidFill>
                  <a:srgbClr val="3366FF"/>
                </a:solidFill>
                <a:latin typeface="メイリオ"/>
                <a:ea typeface="メイリオ"/>
                <a:cs typeface="メイリオ"/>
              </a:rPr>
              <a:t>・アナリティクスの進化</a:t>
            </a:r>
            <a:endParaRPr lang="en-US" altLang="ja-JP" sz="1000" dirty="0">
              <a:solidFill>
                <a:srgbClr val="3366FF"/>
              </a:solidFill>
              <a:latin typeface="メイリオ"/>
              <a:ea typeface="メイリオ"/>
              <a:cs typeface="メイリオ"/>
            </a:endParaRPr>
          </a:p>
        </p:txBody>
      </p:sp>
      <p:sp>
        <p:nvSpPr>
          <p:cNvPr id="7" name="正方形/長方形 6"/>
          <p:cNvSpPr/>
          <p:nvPr/>
        </p:nvSpPr>
        <p:spPr>
          <a:xfrm>
            <a:off x="2445330" y="1233670"/>
            <a:ext cx="425831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カリキュレーション</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大規模計算</a:t>
            </a:r>
          </a:p>
        </p:txBody>
      </p:sp>
      <p:sp>
        <p:nvSpPr>
          <p:cNvPr id="9" name="正方形/長方形 8"/>
          <p:cNvSpPr/>
          <p:nvPr/>
        </p:nvSpPr>
        <p:spPr>
          <a:xfrm>
            <a:off x="2484881" y="2058014"/>
            <a:ext cx="4186606"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ルーチンワーク</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大量・繰り返しの自動化</a:t>
            </a:r>
          </a:p>
        </p:txBody>
      </p:sp>
      <p:sp>
        <p:nvSpPr>
          <p:cNvPr id="10" name="正方形/長方形 9"/>
          <p:cNvSpPr/>
          <p:nvPr/>
        </p:nvSpPr>
        <p:spPr>
          <a:xfrm>
            <a:off x="2558482" y="2924944"/>
            <a:ext cx="4034035"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ワークフロー</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業務の流れを電子化</a:t>
            </a:r>
          </a:p>
        </p:txBody>
      </p:sp>
      <p:sp>
        <p:nvSpPr>
          <p:cNvPr id="11" name="正方形/長方形 10"/>
          <p:cNvSpPr/>
          <p:nvPr/>
        </p:nvSpPr>
        <p:spPr>
          <a:xfrm>
            <a:off x="2619938" y="3789040"/>
            <a:ext cx="393905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コラボレーション</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協働作業</a:t>
            </a:r>
          </a:p>
        </p:txBody>
      </p:sp>
      <p:sp>
        <p:nvSpPr>
          <p:cNvPr id="97" name="角丸四角形 96"/>
          <p:cNvSpPr/>
          <p:nvPr/>
        </p:nvSpPr>
        <p:spPr bwMode="auto">
          <a:xfrm>
            <a:off x="2755604" y="5578514"/>
            <a:ext cx="3600400" cy="686508"/>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2000" b="1" dirty="0">
                <a:solidFill>
                  <a:schemeClr val="bg1"/>
                </a:solidFill>
                <a:latin typeface="メイリオ"/>
                <a:ea typeface="メイリオ"/>
                <a:cs typeface="メイリオ"/>
              </a:rPr>
              <a:t>アクティビティ</a:t>
            </a:r>
            <a:endParaRPr kumimoji="0" lang="en-US" altLang="ja-JP" sz="2000" b="1" dirty="0">
              <a:solidFill>
                <a:schemeClr val="bg1"/>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1600" dirty="0">
                <a:solidFill>
                  <a:schemeClr val="bg1"/>
                </a:solidFill>
                <a:latin typeface="メイリオ"/>
                <a:ea typeface="メイリオ"/>
                <a:cs typeface="メイリオ"/>
              </a:rPr>
              <a:t>日常生活や社会活動</a:t>
            </a: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183" name="下矢印 182"/>
          <p:cNvSpPr/>
          <p:nvPr/>
        </p:nvSpPr>
        <p:spPr bwMode="auto">
          <a:xfrm>
            <a:off x="4301441" y="528669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12" name="正方形/長方形 11"/>
          <p:cNvSpPr/>
          <p:nvPr/>
        </p:nvSpPr>
        <p:spPr>
          <a:xfrm>
            <a:off x="2679372" y="4681537"/>
            <a:ext cx="3802373"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エンゲージメント</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ヒトとヒトのつながり</a:t>
            </a:r>
          </a:p>
        </p:txBody>
      </p:sp>
    </p:spTree>
    <p:extLst>
      <p:ext uri="{BB962C8B-B14F-4D97-AF65-F5344CB8AC3E}">
        <p14:creationId xmlns:p14="http://schemas.microsoft.com/office/powerpoint/2010/main" val="1009970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コレ一枚でわかる最新の</a:t>
            </a:r>
            <a:r>
              <a:rPr lang="en-US" altLang="ja-JP" dirty="0">
                <a:solidFill>
                  <a:schemeClr val="tx1">
                    <a:lumMod val="50000"/>
                    <a:lumOff val="50000"/>
                  </a:schemeClr>
                </a:solidFill>
              </a:rPr>
              <a:t>IT</a:t>
            </a:r>
            <a:r>
              <a:rPr lang="ja-JP" altLang="en-US" dirty="0">
                <a:solidFill>
                  <a:schemeClr val="tx1">
                    <a:lumMod val="50000"/>
                    <a:lumOff val="50000"/>
                  </a:schemeClr>
                </a:solidFill>
              </a:rPr>
              <a:t>トレンド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kumimoji="1" lang="en-US" altLang="ja-JP"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メイリオ"/>
                <a:ea typeface="メイリオ"/>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3202657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19</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effectLst/>
                <a:latin typeface="Arial"/>
                <a:ea typeface="HGP創英角ｺﾞｼｯｸUB" pitchFamily="50" charset="-128"/>
                <a:cs typeface="Arial"/>
              </a:rPr>
              <a:t>サイバー･フィジカル・システム と </a:t>
            </a:r>
            <a:r>
              <a:rPr lang="ja-JP" altLang="en-US" sz="2000" dirty="0">
                <a:solidFill>
                  <a:srgbClr val="FFFFFF"/>
                </a:solidFill>
                <a:latin typeface="Arial"/>
                <a:ea typeface="HGP創英角ｺﾞｼｯｸUB" pitchFamily="50" charset="-128"/>
                <a:cs typeface="Arial"/>
              </a:rPr>
              <a:t>デジタル・トランスフォーメーション</a:t>
            </a:r>
            <a:endParaRPr lang="en-US" altLang="ja-JP" sz="2000" dirty="0">
              <a:solidFill>
                <a:srgbClr val="FFFFFF"/>
              </a:solidFill>
              <a:latin typeface="Arial"/>
              <a:ea typeface="HGP創英角ｺﾞｼｯｸUB" pitchFamily="50" charset="-128"/>
              <a:cs typeface="Arial"/>
            </a:endParaRPr>
          </a:p>
          <a:p>
            <a:pPr algn="ctr"/>
            <a:r>
              <a:rPr lang="en-US" altLang="ja-JP" sz="2000" dirty="0">
                <a:solidFill>
                  <a:srgbClr val="FFFFFF"/>
                </a:solidFill>
                <a:effectLst/>
                <a:latin typeface="Arial"/>
                <a:ea typeface="HGP創英角ｺﾞｼｯｸUB" pitchFamily="50" charset="-128"/>
                <a:cs typeface="Arial"/>
              </a:rPr>
              <a:t>Cyber-Physical System &amp; Digital Transformation</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98206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320F10A-DEFF-C247-B90D-56FDDB8AAFC3}"/>
              </a:ext>
            </a:extLst>
          </p:cNvPr>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sp>
        <p:nvSpPr>
          <p:cNvPr id="5" name="テキスト ボックス 4">
            <a:extLst>
              <a:ext uri="{FF2B5EF4-FFF2-40B4-BE49-F238E27FC236}">
                <a16:creationId xmlns:a16="http://schemas.microsoft.com/office/drawing/2014/main" id="{69F6764D-E00A-5B45-8722-6CF2DBA1E2CE}"/>
              </a:ext>
            </a:extLst>
          </p:cNvPr>
          <p:cNvSpPr txBox="1"/>
          <p:nvPr/>
        </p:nvSpPr>
        <p:spPr>
          <a:xfrm>
            <a:off x="401156" y="2194796"/>
            <a:ext cx="8341687" cy="2616101"/>
          </a:xfrm>
          <a:prstGeom prst="rect">
            <a:avLst/>
          </a:prstGeom>
          <a:noFill/>
        </p:spPr>
        <p:txBody>
          <a:bodyPr wrap="square" lIns="90000" rtlCol="0">
            <a:spAutoFit/>
          </a:bodyPr>
          <a:lstStyle/>
          <a:p>
            <a:pPr marL="342900" indent="-342900">
              <a:spcBef>
                <a:spcPts val="1200"/>
              </a:spcBef>
              <a:buFont typeface="Wingdings" pitchFamily="2" charset="2"/>
              <a:buChar char="l"/>
            </a:pP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自分の「事前課題」についての回答を</a:t>
            </a:r>
            <a:r>
              <a:rPr lang="ja-JP" altLang="en-US" sz="2400">
                <a:solidFill>
                  <a:schemeClr val="tx1">
                    <a:lumMod val="50000"/>
                    <a:lumOff val="50000"/>
                  </a:schemeClr>
                </a:solidFill>
                <a:latin typeface="Meiryo" panose="020B0604030504040204" pitchFamily="34" charset="-128"/>
                <a:ea typeface="Meiryo" panose="020B0604030504040204" pitchFamily="34" charset="-128"/>
              </a:rPr>
              <a:t>前後・隣同士の</a:t>
            </a:r>
            <a:r>
              <a:rPr lang="en-US" altLang="ja-JP" sz="2400" dirty="0">
                <a:solidFill>
                  <a:schemeClr val="tx1">
                    <a:lumMod val="50000"/>
                    <a:lumOff val="50000"/>
                  </a:schemeClr>
                </a:solidFill>
                <a:latin typeface="Meiryo" panose="020B0604030504040204" pitchFamily="34" charset="-128"/>
                <a:ea typeface="Meiryo" panose="020B0604030504040204" pitchFamily="34" charset="-128"/>
              </a:rPr>
              <a:t>4</a:t>
            </a:r>
            <a:r>
              <a:rPr lang="ja-JP" altLang="en-US" sz="2400">
                <a:solidFill>
                  <a:schemeClr val="tx1">
                    <a:lumMod val="50000"/>
                    <a:lumOff val="50000"/>
                  </a:schemeClr>
                </a:solidFill>
                <a:latin typeface="Meiryo" panose="020B0604030504040204" pitchFamily="34" charset="-128"/>
                <a:ea typeface="Meiryo" panose="020B0604030504040204" pitchFamily="34" charset="-128"/>
              </a:rPr>
              <a:t>人で共有してください。</a:t>
            </a:r>
            <a:endParaRPr lang="en-US" altLang="ja-JP" sz="2400" dirty="0">
              <a:solidFill>
                <a:schemeClr val="tx1">
                  <a:lumMod val="50000"/>
                  <a:lumOff val="50000"/>
                </a:schemeClr>
              </a:solidFill>
              <a:latin typeface="Meiryo" panose="020B0604030504040204" pitchFamily="34" charset="-128"/>
              <a:ea typeface="Meiryo" panose="020B0604030504040204" pitchFamily="34" charset="-128"/>
            </a:endParaRPr>
          </a:p>
          <a:p>
            <a:pPr marL="342900" indent="-342900">
              <a:spcBef>
                <a:spcPts val="1200"/>
              </a:spcBef>
              <a:buFont typeface="Wingdings" pitchFamily="2" charset="2"/>
              <a:buChar char="l"/>
            </a:pPr>
            <a:r>
              <a:rPr lang="en-US" altLang="ja-JP" sz="2400" dirty="0">
                <a:solidFill>
                  <a:schemeClr val="tx1">
                    <a:lumMod val="50000"/>
                    <a:lumOff val="50000"/>
                  </a:schemeClr>
                </a:solidFill>
                <a:latin typeface="Meiryo" panose="020B0604030504040204" pitchFamily="34" charset="-128"/>
                <a:ea typeface="Meiryo" panose="020B0604030504040204" pitchFamily="34" charset="-128"/>
              </a:rPr>
              <a:t>15</a:t>
            </a:r>
            <a:r>
              <a:rPr lang="ja-JP" altLang="en-US" sz="2400">
                <a:solidFill>
                  <a:schemeClr val="tx1">
                    <a:lumMod val="50000"/>
                    <a:lumOff val="50000"/>
                  </a:schemeClr>
                </a:solidFill>
                <a:latin typeface="Meiryo" panose="020B0604030504040204" pitchFamily="34" charset="-128"/>
                <a:ea typeface="Meiryo" panose="020B0604030504040204" pitchFamily="34" charset="-128"/>
              </a:rPr>
              <a:t>分の時間を差し上げます。時間管理は自分たちで行ってください。</a:t>
            </a:r>
            <a:endParaRPr lang="en-US" altLang="ja-JP" sz="2400" dirty="0">
              <a:solidFill>
                <a:schemeClr val="tx1">
                  <a:lumMod val="50000"/>
                  <a:lumOff val="50000"/>
                </a:schemeClr>
              </a:solidFill>
              <a:latin typeface="Meiryo" panose="020B0604030504040204" pitchFamily="34" charset="-128"/>
              <a:ea typeface="Meiryo" panose="020B0604030504040204" pitchFamily="34" charset="-128"/>
            </a:endParaRPr>
          </a:p>
          <a:p>
            <a:pPr marL="342900" indent="-342900">
              <a:spcBef>
                <a:spcPts val="1200"/>
              </a:spcBef>
              <a:buFont typeface="Wingdings" pitchFamily="2" charset="2"/>
              <a:buChar char="l"/>
            </a:pPr>
            <a:r>
              <a:rPr lang="ja-JP" altLang="en-US" sz="2400">
                <a:solidFill>
                  <a:schemeClr val="tx1">
                    <a:lumMod val="50000"/>
                    <a:lumOff val="50000"/>
                  </a:schemeClr>
                </a:solidFill>
                <a:latin typeface="Meiryo" panose="020B0604030504040204" pitchFamily="34" charset="-128"/>
                <a:ea typeface="Meiryo" panose="020B0604030504040204" pitchFamily="34" charset="-128"/>
              </a:rPr>
              <a:t>全員が順番に説明するたけではなく、自分とはどう違うかについても意見を交わしてください。</a:t>
            </a:r>
            <a:endParaRPr lang="en-US" altLang="ja-JP" sz="2400" dirty="0">
              <a:solidFill>
                <a:schemeClr val="tx1">
                  <a:lumMod val="50000"/>
                  <a:lumOff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63516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179388" y="134599"/>
            <a:ext cx="8964612" cy="416221"/>
          </a:xfrm>
          <a:prstGeom prst="rect">
            <a:avLst/>
          </a:prstGeom>
        </p:spPr>
        <p:txBody>
          <a:bodyPr>
            <a:normAutofit fontScale="90000"/>
          </a:bodyPr>
          <a:lstStyle/>
          <a:p>
            <a:r>
              <a:rPr lang="ja-JP" altLang="en-US" dirty="0"/>
              <a:t>デジタル・トランスフォーメーションとサイバー・フィジカル･システム</a:t>
            </a:r>
            <a:endParaRPr kumimoji="1" lang="ja-JP" altLang="en-US" dirty="0"/>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2586393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8590"/>
            <a:ext cx="8686800" cy="416221"/>
          </a:xfrm>
          <a:prstGeom prst="rect">
            <a:avLst/>
          </a:prstGeom>
        </p:spPr>
        <p:txBody>
          <a:bodyPr>
            <a:normAutofit fontScale="90000"/>
          </a:bodyPr>
          <a:lstStyle/>
          <a:p>
            <a:r>
              <a:rPr kumimoji="1" lang="ja-JP" altLang="en-US" dirty="0"/>
              <a:t>デジタル・トランスフォーメーションとは何か</a:t>
            </a:r>
          </a:p>
        </p:txBody>
      </p:sp>
      <p:sp>
        <p:nvSpPr>
          <p:cNvPr id="22" name="正方形/長方形 21"/>
          <p:cNvSpPr/>
          <p:nvPr/>
        </p:nvSpPr>
        <p:spPr>
          <a:xfrm>
            <a:off x="675298" y="780596"/>
            <a:ext cx="7793404" cy="2008094"/>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675297" y="3758717"/>
            <a:ext cx="7793403" cy="2008094"/>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2122104" y="946758"/>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人間</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7" name="テキスト ボックス 26"/>
          <p:cNvSpPr txBox="1"/>
          <p:nvPr/>
        </p:nvSpPr>
        <p:spPr>
          <a:xfrm>
            <a:off x="2122104" y="3924462"/>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機械</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8" name="テキスト ボックス 27"/>
          <p:cNvSpPr txBox="1"/>
          <p:nvPr/>
        </p:nvSpPr>
        <p:spPr>
          <a:xfrm>
            <a:off x="2564346" y="1553810"/>
            <a:ext cx="5416868"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観察</a:t>
            </a:r>
            <a:r>
              <a:rPr kumimoji="1" lang="ja-JP" altLang="en-US" sz="2400" dirty="0">
                <a:solidFill>
                  <a:schemeClr val="bg1"/>
                </a:solidFill>
                <a:latin typeface="Meiryo" charset="-128"/>
                <a:ea typeface="Meiryo" charset="-128"/>
                <a:cs typeface="Meiryo" charset="-128"/>
              </a:rPr>
              <a:t>と</a:t>
            </a:r>
            <a:r>
              <a:rPr kumimoji="1" lang="ja-JP" altLang="en-US" sz="2400" b="1" dirty="0">
                <a:solidFill>
                  <a:schemeClr val="bg1"/>
                </a:solidFill>
                <a:latin typeface="Meiryo" charset="-128"/>
                <a:ea typeface="Meiryo" charset="-128"/>
                <a:cs typeface="Meiryo" charset="-128"/>
              </a:rPr>
              <a:t>経験値</a:t>
            </a:r>
            <a:r>
              <a:rPr kumimoji="1" lang="ja-JP" altLang="en-US" sz="2400" dirty="0">
                <a:solidFill>
                  <a:schemeClr val="bg1"/>
                </a:solidFill>
                <a:latin typeface="Meiryo" charset="-128"/>
                <a:ea typeface="Meiryo" charset="-128"/>
                <a:cs typeface="Meiryo" charset="-128"/>
              </a:rPr>
              <a:t>に基づく判断と意志決定</a:t>
            </a:r>
          </a:p>
        </p:txBody>
      </p:sp>
      <p:sp>
        <p:nvSpPr>
          <p:cNvPr id="29" name="テキスト ボックス 28"/>
          <p:cNvSpPr txBox="1"/>
          <p:nvPr/>
        </p:nvSpPr>
        <p:spPr>
          <a:xfrm>
            <a:off x="2545297" y="4479935"/>
            <a:ext cx="5186035" cy="461665"/>
          </a:xfrm>
          <a:prstGeom prst="rect">
            <a:avLst/>
          </a:prstGeom>
          <a:noFill/>
        </p:spPr>
        <p:txBody>
          <a:bodyPr wrap="none" rtlCol="0">
            <a:spAutoFit/>
          </a:bodyPr>
          <a:lstStyle/>
          <a:p>
            <a:pPr algn="ctr"/>
            <a:r>
              <a:rPr lang="ja-JP" altLang="en-US" sz="2400" b="1" dirty="0">
                <a:solidFill>
                  <a:schemeClr val="bg1"/>
                </a:solidFill>
                <a:latin typeface="Meiryo" charset="-128"/>
                <a:ea typeface="Meiryo" charset="-128"/>
                <a:cs typeface="Meiryo" charset="-128"/>
              </a:rPr>
              <a:t>データ</a:t>
            </a:r>
            <a:r>
              <a:rPr kumimoji="1" lang="ja-JP" altLang="en-US" sz="2400" dirty="0">
                <a:solidFill>
                  <a:schemeClr val="bg1"/>
                </a:solidFill>
                <a:latin typeface="Meiryo" charset="-128"/>
                <a:ea typeface="Meiryo" charset="-128"/>
                <a:cs typeface="Meiryo" charset="-128"/>
              </a:rPr>
              <a:t>と</a:t>
            </a:r>
            <a:r>
              <a:rPr kumimoji="1" lang="en-US" altLang="ja-JP" sz="2400" b="1" dirty="0">
                <a:solidFill>
                  <a:schemeClr val="bg1"/>
                </a:solidFill>
                <a:latin typeface="Meiryo" charset="-128"/>
                <a:ea typeface="Meiryo" charset="-128"/>
                <a:cs typeface="Meiryo" charset="-128"/>
              </a:rPr>
              <a:t>AI</a:t>
            </a:r>
            <a:r>
              <a:rPr kumimoji="1" lang="ja-JP" altLang="en-US" sz="2400" dirty="0">
                <a:solidFill>
                  <a:schemeClr val="bg1"/>
                </a:solidFill>
                <a:latin typeface="Meiryo" charset="-128"/>
                <a:ea typeface="Meiryo" charset="-128"/>
                <a:cs typeface="Meiryo" charset="-128"/>
              </a:rPr>
              <a:t>に基づく判断と意志決定</a:t>
            </a:r>
          </a:p>
        </p:txBody>
      </p:sp>
      <p:sp>
        <p:nvSpPr>
          <p:cNvPr id="33" name="テキスト ボックス 32"/>
          <p:cNvSpPr txBox="1"/>
          <p:nvPr/>
        </p:nvSpPr>
        <p:spPr>
          <a:xfrm>
            <a:off x="3254423" y="5128740"/>
            <a:ext cx="3501278"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ビッグデータ</a:t>
            </a:r>
            <a:r>
              <a:rPr lang="en-US" altLang="ja-JP" sz="3200" b="1" dirty="0">
                <a:solidFill>
                  <a:schemeClr val="bg1"/>
                </a:solidFill>
                <a:latin typeface="Meiryo" charset="-128"/>
                <a:ea typeface="Meiryo" charset="-128"/>
                <a:cs typeface="Meiryo" charset="-128"/>
              </a:rPr>
              <a:t>×AI</a:t>
            </a:r>
            <a:endParaRPr kumimoji="1" lang="ja-JP" altLang="en-US" sz="2000" dirty="0">
              <a:solidFill>
                <a:schemeClr val="bg1"/>
              </a:solidFill>
              <a:latin typeface="Meiryo" charset="-128"/>
              <a:ea typeface="Meiryo" charset="-128"/>
              <a:cs typeface="Meiryo" charset="-128"/>
            </a:endParaRPr>
          </a:p>
        </p:txBody>
      </p:sp>
      <p:sp>
        <p:nvSpPr>
          <p:cNvPr id="34" name="テキスト ボックス 33"/>
          <p:cNvSpPr txBox="1"/>
          <p:nvPr/>
        </p:nvSpPr>
        <p:spPr>
          <a:xfrm>
            <a:off x="3489737" y="2115947"/>
            <a:ext cx="2167581"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経験</a:t>
            </a:r>
            <a:r>
              <a:rPr lang="en-US" altLang="ja-JP" sz="3200" b="1" dirty="0">
                <a:solidFill>
                  <a:schemeClr val="bg1"/>
                </a:solidFill>
                <a:latin typeface="Meiryo" charset="-128"/>
                <a:ea typeface="Meiryo" charset="-128"/>
                <a:cs typeface="Meiryo" charset="-128"/>
              </a:rPr>
              <a:t>×</a:t>
            </a:r>
            <a:r>
              <a:rPr lang="ja-JP" altLang="en-US" sz="3200" b="1" dirty="0">
                <a:solidFill>
                  <a:schemeClr val="bg1"/>
                </a:solidFill>
                <a:latin typeface="Meiryo" charset="-128"/>
                <a:ea typeface="Meiryo" charset="-128"/>
                <a:cs typeface="Meiryo" charset="-128"/>
              </a:rPr>
              <a:t>思考</a:t>
            </a:r>
            <a:endParaRPr kumimoji="1" lang="ja-JP" altLang="en-US" sz="3200" dirty="0">
              <a:solidFill>
                <a:schemeClr val="bg1"/>
              </a:solidFill>
              <a:latin typeface="Meiryo" charset="-128"/>
              <a:ea typeface="Meiryo" charset="-128"/>
              <a:cs typeface="Meiryo" charset="-128"/>
            </a:endParaRPr>
          </a:p>
        </p:txBody>
      </p:sp>
      <p:sp>
        <p:nvSpPr>
          <p:cNvPr id="35" name="下矢印 34"/>
          <p:cNvSpPr/>
          <p:nvPr/>
        </p:nvSpPr>
        <p:spPr>
          <a:xfrm>
            <a:off x="3316072" y="2752800"/>
            <a:ext cx="2510043" cy="1124521"/>
          </a:xfrm>
          <a:prstGeom prst="downArrow">
            <a:avLst>
              <a:gd name="adj1" fmla="val 80324"/>
              <a:gd name="adj2" fmla="val 2904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p:cNvSpPr txBox="1"/>
          <p:nvPr/>
        </p:nvSpPr>
        <p:spPr>
          <a:xfrm>
            <a:off x="3020200" y="3051867"/>
            <a:ext cx="3101788" cy="438582"/>
          </a:xfrm>
          <a:prstGeom prst="rect">
            <a:avLst/>
          </a:prstGeom>
          <a:noFill/>
        </p:spPr>
        <p:txBody>
          <a:bodyPr wrap="square" rtlCol="0">
            <a:spAutoFit/>
          </a:bodyPr>
          <a:lstStyle/>
          <a:p>
            <a:pPr algn="ctr"/>
            <a:r>
              <a:rPr kumimoji="1" lang="ja-JP" altLang="en-US" sz="1200" b="1" dirty="0">
                <a:solidFill>
                  <a:schemeClr val="bg1"/>
                </a:solidFill>
                <a:latin typeface="Meiryo" charset="-128"/>
                <a:ea typeface="Meiryo" charset="-128"/>
                <a:cs typeface="Meiryo" charset="-128"/>
              </a:rPr>
              <a:t>トランスフォーメーション</a:t>
            </a:r>
            <a:endParaRPr kumimoji="1" lang="en-US" altLang="ja-JP" sz="1200" b="1" dirty="0">
              <a:solidFill>
                <a:schemeClr val="bg1"/>
              </a:solidFill>
              <a:latin typeface="Meiryo" charset="-128"/>
              <a:ea typeface="Meiryo" charset="-128"/>
              <a:cs typeface="Meiryo" charset="-128"/>
            </a:endParaRPr>
          </a:p>
          <a:p>
            <a:pPr algn="ctr"/>
            <a:r>
              <a:rPr lang="en-US" altLang="ja-JP" sz="1050" dirty="0">
                <a:solidFill>
                  <a:schemeClr val="bg1"/>
                </a:solidFill>
                <a:latin typeface="Meiryo" charset="-128"/>
                <a:ea typeface="Meiryo" charset="-128"/>
                <a:cs typeface="Meiryo" charset="-128"/>
              </a:rPr>
              <a:t>Transformation</a:t>
            </a:r>
            <a:r>
              <a:rPr lang="ja-JP" altLang="en-US" sz="1050" dirty="0">
                <a:solidFill>
                  <a:schemeClr val="bg1"/>
                </a:solidFill>
                <a:latin typeface="Meiryo" charset="-128"/>
                <a:ea typeface="Meiryo" charset="-128"/>
                <a:cs typeface="Meiryo" charset="-128"/>
              </a:rPr>
              <a:t>／置き換える</a:t>
            </a:r>
            <a:endParaRPr kumimoji="1" lang="ja-JP" altLang="en-US" sz="1050" dirty="0">
              <a:solidFill>
                <a:schemeClr val="bg1"/>
              </a:solidFill>
              <a:latin typeface="Meiryo" charset="-128"/>
              <a:ea typeface="Meiryo" charset="-128"/>
              <a:cs typeface="Meiryo" charset="-128"/>
            </a:endParaRPr>
          </a:p>
        </p:txBody>
      </p:sp>
      <p:sp>
        <p:nvSpPr>
          <p:cNvPr id="37" name="ホームベース 36"/>
          <p:cNvSpPr/>
          <p:nvPr/>
        </p:nvSpPr>
        <p:spPr>
          <a:xfrm>
            <a:off x="675298" y="2883374"/>
            <a:ext cx="2891400" cy="7946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ホームベース 37"/>
          <p:cNvSpPr/>
          <p:nvPr/>
        </p:nvSpPr>
        <p:spPr>
          <a:xfrm rot="10800000">
            <a:off x="5593523" y="2882498"/>
            <a:ext cx="2875177" cy="79638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p:cNvSpPr txBox="1"/>
          <p:nvPr/>
        </p:nvSpPr>
        <p:spPr>
          <a:xfrm>
            <a:off x="702972" y="2997956"/>
            <a:ext cx="239756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ビジネス環境への対応</a:t>
            </a:r>
          </a:p>
        </p:txBody>
      </p:sp>
      <p:sp>
        <p:nvSpPr>
          <p:cNvPr id="40" name="テキスト ボックス 39"/>
          <p:cNvSpPr txBox="1"/>
          <p:nvPr/>
        </p:nvSpPr>
        <p:spPr>
          <a:xfrm>
            <a:off x="6398575" y="2992491"/>
            <a:ext cx="175595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競争優位の確立</a:t>
            </a:r>
          </a:p>
        </p:txBody>
      </p:sp>
      <p:sp>
        <p:nvSpPr>
          <p:cNvPr id="41" name="テキスト ボックス 40"/>
          <p:cNvSpPr txBox="1"/>
          <p:nvPr/>
        </p:nvSpPr>
        <p:spPr>
          <a:xfrm>
            <a:off x="702972" y="3317485"/>
            <a:ext cx="2492990"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不確実性の増大・スピードの加速</a:t>
            </a:r>
          </a:p>
        </p:txBody>
      </p:sp>
      <p:sp>
        <p:nvSpPr>
          <p:cNvPr id="43" name="テキスト ボックス 42"/>
          <p:cNvSpPr txBox="1"/>
          <p:nvPr/>
        </p:nvSpPr>
        <p:spPr>
          <a:xfrm>
            <a:off x="6414775" y="3319028"/>
            <a:ext cx="1723549" cy="276999"/>
          </a:xfrm>
          <a:prstGeom prst="rect">
            <a:avLst/>
          </a:prstGeom>
          <a:noFill/>
        </p:spPr>
        <p:txBody>
          <a:bodyPr wrap="none" rtlCol="0">
            <a:spAutoFit/>
          </a:bodyPr>
          <a:lstStyle/>
          <a:p>
            <a:pPr algn="r"/>
            <a:r>
              <a:rPr kumimoji="1" lang="ja-JP" altLang="en-US" sz="1200" dirty="0">
                <a:solidFill>
                  <a:schemeClr val="bg1"/>
                </a:solidFill>
                <a:latin typeface="Meiryo" charset="-128"/>
                <a:ea typeface="Meiryo" charset="-128"/>
                <a:cs typeface="Meiryo" charset="-128"/>
              </a:rPr>
              <a:t>常識や価値基準の転換</a:t>
            </a:r>
          </a:p>
        </p:txBody>
      </p:sp>
      <p:pic>
        <p:nvPicPr>
          <p:cNvPr id="20" name="図 19" descr="brain-illustration-1940x900_35269.jpg"/>
          <p:cNvPicPr>
            <a:picLocks noChangeAspect="1"/>
          </p:cNvPicPr>
          <p:nvPr/>
        </p:nvPicPr>
        <p:blipFill>
          <a:blip r:embed="rId2" cstate="screen">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00525" y="3848367"/>
            <a:ext cx="1251025" cy="624402"/>
          </a:xfrm>
          <a:prstGeom prst="rect">
            <a:avLst/>
          </a:prstGeom>
          <a:effectLst>
            <a:outerShdw blurRad="50800" dist="38100" dir="2700000" algn="tl" rotWithShape="0">
              <a:prstClr val="black">
                <a:alpha val="40000"/>
              </a:prstClr>
            </a:outerShdw>
          </a:effectLst>
        </p:spPr>
      </p:pic>
      <p:pic>
        <p:nvPicPr>
          <p:cNvPr id="21" name="図 20"/>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470692" y="4280889"/>
            <a:ext cx="701830" cy="656581"/>
          </a:xfrm>
          <a:prstGeom prst="rect">
            <a:avLst/>
          </a:prstGeom>
          <a:effectLst>
            <a:outerShdw blurRad="50800" dist="38100" dir="2700000" algn="tl" rotWithShape="0">
              <a:prstClr val="black">
                <a:alpha val="40000"/>
              </a:prstClr>
            </a:outerShdw>
          </a:effectLst>
        </p:spPr>
      </p:pic>
      <p:grpSp>
        <p:nvGrpSpPr>
          <p:cNvPr id="4" name="図形グループ 3"/>
          <p:cNvGrpSpPr/>
          <p:nvPr/>
        </p:nvGrpSpPr>
        <p:grpSpPr>
          <a:xfrm>
            <a:off x="978676" y="963801"/>
            <a:ext cx="425859" cy="883356"/>
            <a:chOff x="1946324" y="4125162"/>
            <a:chExt cx="969964" cy="2007872"/>
          </a:xfrm>
          <a:solidFill>
            <a:schemeClr val="bg1">
              <a:lumMod val="75000"/>
            </a:schemeClr>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sp>
        <p:nvSpPr>
          <p:cNvPr id="24" name="テキスト ボックス 23"/>
          <p:cNvSpPr txBox="1"/>
          <p:nvPr/>
        </p:nvSpPr>
        <p:spPr>
          <a:xfrm>
            <a:off x="827701" y="213637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ヒトが主体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機械が支援</a:t>
            </a:r>
          </a:p>
        </p:txBody>
      </p:sp>
      <p:sp>
        <p:nvSpPr>
          <p:cNvPr id="25" name="テキスト ボックス 24"/>
          <p:cNvSpPr txBox="1"/>
          <p:nvPr/>
        </p:nvSpPr>
        <p:spPr>
          <a:xfrm>
            <a:off x="827701" y="512874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ヒトが支援</a:t>
            </a:r>
          </a:p>
        </p:txBody>
      </p:sp>
      <p:grpSp>
        <p:nvGrpSpPr>
          <p:cNvPr id="30" name="図形グループ 29"/>
          <p:cNvGrpSpPr/>
          <p:nvPr/>
        </p:nvGrpSpPr>
        <p:grpSpPr>
          <a:xfrm>
            <a:off x="966184" y="4405449"/>
            <a:ext cx="288287" cy="534166"/>
            <a:chOff x="1946324" y="4125162"/>
            <a:chExt cx="969964" cy="2007872"/>
          </a:xfrm>
          <a:solidFill>
            <a:schemeClr val="bg1">
              <a:lumMod val="75000"/>
            </a:schemeClr>
          </a:solidFill>
        </p:grpSpPr>
        <p:sp>
          <p:nvSpPr>
            <p:cNvPr id="31" name="円/楕円 3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32" name="フローチャート: 論理積ゲート 3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grpSp>
        <p:nvGrpSpPr>
          <p:cNvPr id="8" name="図形グループ 7"/>
          <p:cNvGrpSpPr/>
          <p:nvPr/>
        </p:nvGrpSpPr>
        <p:grpSpPr>
          <a:xfrm>
            <a:off x="1404534" y="1339813"/>
            <a:ext cx="663464" cy="675661"/>
            <a:chOff x="921147" y="2673903"/>
            <a:chExt cx="2035043" cy="2195257"/>
          </a:xfrm>
        </p:grpSpPr>
        <p:sp>
          <p:nvSpPr>
            <p:cNvPr id="9" name="台形 8"/>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正方形/長方形 9"/>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nvGrpSpPr>
            <p:cNvPr id="11" name="図形グループ 10"/>
            <p:cNvGrpSpPr/>
            <p:nvPr/>
          </p:nvGrpSpPr>
          <p:grpSpPr>
            <a:xfrm rot="18523230">
              <a:off x="289583" y="3305467"/>
              <a:ext cx="1602719" cy="339591"/>
              <a:chOff x="1084045" y="2295821"/>
              <a:chExt cx="1399064" cy="288032"/>
            </a:xfrm>
          </p:grpSpPr>
          <p:grpSp>
            <p:nvGrpSpPr>
              <p:cNvPr id="16" name="図形グループ 15"/>
              <p:cNvGrpSpPr/>
              <p:nvPr/>
            </p:nvGrpSpPr>
            <p:grpSpPr>
              <a:xfrm>
                <a:off x="1084045" y="2295821"/>
                <a:ext cx="1399064" cy="288032"/>
                <a:chOff x="531457" y="2456892"/>
                <a:chExt cx="1399064" cy="288032"/>
              </a:xfrm>
            </p:grpSpPr>
            <p:sp>
              <p:nvSpPr>
                <p:cNvPr id="18" name="正方形/長方形 17"/>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円/楕円 18"/>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7" name="円/楕円 16"/>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2" name="円/楕円 11"/>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3" name="正方形/長方形 12"/>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4" name="正方形/長方形 13"/>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5" name="台形 14"/>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42" name="正方形/長方形 41"/>
          <p:cNvSpPr/>
          <p:nvPr/>
        </p:nvSpPr>
        <p:spPr>
          <a:xfrm>
            <a:off x="675297" y="5822360"/>
            <a:ext cx="7793403" cy="6028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徹底した効率化と無駄の排除により</a:t>
            </a:r>
            <a:endParaRPr kumimoji="1" lang="en-US" altLang="ja-JP" sz="14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サスティナブルな社会の実現に貢献</a:t>
            </a:r>
          </a:p>
        </p:txBody>
      </p:sp>
    </p:spTree>
    <p:extLst>
      <p:ext uri="{BB962C8B-B14F-4D97-AF65-F5344CB8AC3E}">
        <p14:creationId xmlns:p14="http://schemas.microsoft.com/office/powerpoint/2010/main" val="2060175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a:t>
            </a:r>
            <a:r>
              <a:rPr kumimoji="1" lang="ja-JP" altLang="en-US" sz="2400" dirty="0">
                <a:latin typeface="Meiryo" charset="-128"/>
                <a:ea typeface="Meiryo" charset="-128"/>
                <a:cs typeface="Meiryo" charset="-128"/>
              </a:rPr>
              <a:t>を前提に最適化された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dirty="0">
                <a:solidFill>
                  <a:srgbClr val="0432FF"/>
                </a:solidFill>
                <a:latin typeface="Meiryo" charset="-128"/>
                <a:ea typeface="Meiryo" charset="-128"/>
                <a:cs typeface="Meiryo" charset="-128"/>
              </a:rPr>
              <a:t>機械</a:t>
            </a:r>
            <a:r>
              <a:rPr lang="ja-JP" altLang="en-US" sz="2400" dirty="0">
                <a:solidFill>
                  <a:srgbClr val="0432FF"/>
                </a:solidFill>
                <a:latin typeface="Meiryo" charset="-128"/>
                <a:ea typeface="Meiryo" charset="-128"/>
                <a:cs typeface="Meiryo" charset="-128"/>
              </a:rPr>
              <a:t>を前提に最適化された</a:t>
            </a:r>
            <a:endParaRPr lang="en-US" altLang="ja-JP" sz="2400" dirty="0">
              <a:solidFill>
                <a:srgbClr val="0432FF"/>
              </a:solidFill>
              <a:latin typeface="Meiryo" charset="-128"/>
              <a:ea typeface="Meiryo" charset="-128"/>
              <a:cs typeface="Meiryo" charset="-128"/>
            </a:endParaRPr>
          </a:p>
          <a:p>
            <a:pPr algn="ctr"/>
            <a:r>
              <a:rPr lang="ja-JP" altLang="en-US" sz="2400" dirty="0">
                <a:solidFill>
                  <a:srgbClr val="0432FF"/>
                </a:solidFill>
                <a:latin typeface="Meiryo" charset="-128"/>
                <a:ea typeface="Meiryo" charset="-128"/>
                <a:cs typeface="Meiryo" charset="-128"/>
              </a:rPr>
              <a:t>ビジネスの仕組み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277426" y="442376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10" name="テキスト ボックス 9"/>
          <p:cNvSpPr txBox="1"/>
          <p:nvPr/>
        </p:nvSpPr>
        <p:spPr>
          <a:xfrm>
            <a:off x="6447749" y="4425253"/>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11" name="テキスト ボックス 10"/>
          <p:cNvSpPr txBox="1"/>
          <p:nvPr/>
        </p:nvSpPr>
        <p:spPr>
          <a:xfrm>
            <a:off x="277426" y="4885429"/>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2" name="テキスト ボックス 11"/>
          <p:cNvSpPr txBox="1"/>
          <p:nvPr/>
        </p:nvSpPr>
        <p:spPr>
          <a:xfrm>
            <a:off x="277426" y="5448377"/>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3" name="テキスト ボックス 12"/>
          <p:cNvSpPr txBox="1"/>
          <p:nvPr/>
        </p:nvSpPr>
        <p:spPr>
          <a:xfrm>
            <a:off x="6569085" y="4885428"/>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4" name="テキスト ボックス 13"/>
          <p:cNvSpPr txBox="1"/>
          <p:nvPr/>
        </p:nvSpPr>
        <p:spPr>
          <a:xfrm>
            <a:off x="5618863" y="5443604"/>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530110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79210" y="5398679"/>
            <a:ext cx="1615440" cy="1109472"/>
          </a:xfrm>
          <a:prstGeom prst="rect">
            <a:avLst/>
          </a:prstGeom>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UBER</a:t>
            </a:r>
            <a:r>
              <a:rPr kumimoji="1" lang="ja-JP" altLang="en-US" dirty="0"/>
              <a:t>と</a:t>
            </a:r>
            <a:r>
              <a:rPr kumimoji="1" lang="en-US" altLang="ja-JP" dirty="0"/>
              <a:t>Taxi</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0169" y="2097164"/>
            <a:ext cx="1677876" cy="1258407"/>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タクシー資産</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コールセンター運営経費</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施設維持管理</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a:solidFill>
                  <a:schemeClr val="bg1"/>
                </a:solidFill>
                <a:latin typeface="Meiryo" charset="-128"/>
                <a:ea typeface="Meiryo" charset="-128"/>
                <a:cs typeface="Meiryo" charset="-128"/>
              </a:rPr>
              <a:t>事務・管理経費　など</a:t>
            </a: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grpSp>
        <p:nvGrpSpPr>
          <p:cNvPr id="6" name="図形グループ 5"/>
          <p:cNvGrpSpPr/>
          <p:nvPr/>
        </p:nvGrpSpPr>
        <p:grpSpPr>
          <a:xfrm>
            <a:off x="505509" y="899765"/>
            <a:ext cx="4391247" cy="5585451"/>
            <a:chOff x="505509" y="899765"/>
            <a:chExt cx="4391247" cy="5585451"/>
          </a:xfrm>
        </p:grpSpPr>
        <p:pic>
          <p:nvPicPr>
            <p:cNvPr id="13" name="図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1368" y="5446608"/>
              <a:ext cx="1510091" cy="1006728"/>
            </a:xfrm>
            <a:prstGeom prst="rect">
              <a:avLst/>
            </a:prstGeom>
            <a:effectLst>
              <a:outerShdw blurRad="50800" dist="38100" dir="2700000" algn="tl" rotWithShape="0">
                <a:prstClr val="black">
                  <a:alpha val="40000"/>
                </a:prstClr>
              </a:outerShdw>
            </a:effectLst>
          </p:spPr>
        </p:pic>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367" y="2097164"/>
              <a:ext cx="1510091" cy="1258408"/>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11760" y="2267359"/>
              <a:ext cx="1920241" cy="1088212"/>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アプリ開発・保守費</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a:solidFill>
                    <a:srgbClr val="0432FF"/>
                  </a:solidFill>
                  <a:latin typeface="Meiryo" charset="-128"/>
                  <a:ea typeface="Meiryo" charset="-128"/>
                  <a:cs typeface="Meiryo" charset="-128"/>
                </a:rPr>
                <a:t>機械を前提</a:t>
              </a:r>
              <a:r>
                <a:rPr lang="ja-JP" altLang="en-US" sz="1400" dirty="0">
                  <a:solidFill>
                    <a:srgbClr val="0432FF"/>
                  </a:solidFill>
                  <a:latin typeface="Meiryo" charset="-128"/>
                  <a:ea typeface="Meiryo" charset="-128"/>
                  <a:cs typeface="Meiryo" charset="-128"/>
                </a:rPr>
                <a:t>とした</a:t>
              </a:r>
              <a:endParaRPr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ビジネスプロセス</a:t>
              </a:r>
              <a:endParaRPr kumimoji="1"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の最適化</a:t>
              </a:r>
            </a:p>
          </p:txBody>
        </p:sp>
      </p:gr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a:solidFill>
                  <a:srgbClr val="C00000"/>
                </a:solidFill>
                <a:latin typeface="Meiryo" charset="-128"/>
                <a:ea typeface="Meiryo" charset="-128"/>
                <a:cs typeface="Meiryo" charset="-128"/>
              </a:rPr>
              <a:t>人間を前提</a:t>
            </a:r>
            <a:r>
              <a:rPr lang="ja-JP" altLang="en-US" sz="1400" dirty="0">
                <a:solidFill>
                  <a:srgbClr val="C00000"/>
                </a:solidFill>
                <a:latin typeface="Meiryo" charset="-128"/>
                <a:ea typeface="Meiryo" charset="-128"/>
                <a:cs typeface="Meiryo" charset="-128"/>
              </a:rPr>
              <a:t>とした</a:t>
            </a:r>
            <a:endParaRPr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ビジネスプロセス</a:t>
            </a:r>
            <a:endParaRPr kumimoji="1"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の最適化</a:t>
            </a: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8" name="図 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75247" y="2087345"/>
            <a:ext cx="1780032" cy="1365504"/>
          </a:xfrm>
          <a:prstGeom prst="rect">
            <a:avLst/>
          </a:prstGeom>
        </p:spPr>
      </p:pic>
    </p:spTree>
    <p:extLst>
      <p:ext uri="{BB962C8B-B14F-4D97-AF65-F5344CB8AC3E}">
        <p14:creationId xmlns:p14="http://schemas.microsoft.com/office/powerpoint/2010/main" val="410671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デジタル・トランスフォーメーションの実際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3944821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円/楕円 25">
            <a:extLst>
              <a:ext uri="{FF2B5EF4-FFF2-40B4-BE49-F238E27FC236}">
                <a16:creationId xmlns:a16="http://schemas.microsoft.com/office/drawing/2014/main" id="{72EB5F1B-0FBF-EB42-BCFF-8FA8794020FF}"/>
              </a:ext>
            </a:extLst>
          </p:cNvPr>
          <p:cNvSpPr/>
          <p:nvPr/>
        </p:nvSpPr>
        <p:spPr>
          <a:xfrm>
            <a:off x="203081" y="904740"/>
            <a:ext cx="8726690" cy="5428757"/>
          </a:xfrm>
          <a:prstGeom prst="ellipse">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267607A4-DD81-3A4D-9EA8-E15235EC57C7}"/>
              </a:ext>
            </a:extLst>
          </p:cNvPr>
          <p:cNvSpPr/>
          <p:nvPr/>
        </p:nvSpPr>
        <p:spPr>
          <a:xfrm>
            <a:off x="2227696" y="1732018"/>
            <a:ext cx="4688602" cy="377420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0D21DCA-5FBC-0C4B-B2A9-DCF35BD3B31E}"/>
              </a:ext>
            </a:extLst>
          </p:cNvPr>
          <p:cNvSpPr>
            <a:spLocks noGrp="1"/>
          </p:cNvSpPr>
          <p:nvPr>
            <p:ph type="title"/>
          </p:nvPr>
        </p:nvSpPr>
        <p:spPr>
          <a:xfrm>
            <a:off x="168810" y="102580"/>
            <a:ext cx="8772672" cy="451168"/>
          </a:xfrm>
        </p:spPr>
        <p:txBody>
          <a:bodyPr>
            <a:normAutofit fontScale="90000"/>
          </a:bodyPr>
          <a:lstStyle/>
          <a:p>
            <a:r>
              <a:rPr lang="ja-JP" altLang="ja-JP" dirty="0"/>
              <a:t>様々な産業に変革を促すデジタル･トランスフォーメーション</a:t>
            </a:r>
            <a:endParaRPr kumimoji="1" lang="ja-JP" altLang="en-US" dirty="0"/>
          </a:p>
        </p:txBody>
      </p:sp>
      <p:sp>
        <p:nvSpPr>
          <p:cNvPr id="7" name="三角形 6">
            <a:extLst>
              <a:ext uri="{FF2B5EF4-FFF2-40B4-BE49-F238E27FC236}">
                <a16:creationId xmlns:a16="http://schemas.microsoft.com/office/drawing/2014/main" id="{D6DBF2E8-3349-B449-80DD-BEEF838BABE8}"/>
              </a:ext>
            </a:extLst>
          </p:cNvPr>
          <p:cNvSpPr/>
          <p:nvPr/>
        </p:nvSpPr>
        <p:spPr>
          <a:xfrm flipV="1">
            <a:off x="2903888" y="910674"/>
            <a:ext cx="3325078" cy="1660692"/>
          </a:xfrm>
          <a:prstGeom prst="triangl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直角三角形 7">
            <a:extLst>
              <a:ext uri="{FF2B5EF4-FFF2-40B4-BE49-F238E27FC236}">
                <a16:creationId xmlns:a16="http://schemas.microsoft.com/office/drawing/2014/main" id="{05FCA0D4-7A4C-A848-A93F-8569BF89BE2A}"/>
              </a:ext>
            </a:extLst>
          </p:cNvPr>
          <p:cNvSpPr/>
          <p:nvPr/>
        </p:nvSpPr>
        <p:spPr>
          <a:xfrm>
            <a:off x="4712481" y="4740613"/>
            <a:ext cx="3343029" cy="1598818"/>
          </a:xfrm>
          <a:prstGeom prst="r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a:extLst>
              <a:ext uri="{FF2B5EF4-FFF2-40B4-BE49-F238E27FC236}">
                <a16:creationId xmlns:a16="http://schemas.microsoft.com/office/drawing/2014/main" id="{E65D5875-8F56-A54E-BC82-DBC41FB32216}"/>
              </a:ext>
            </a:extLst>
          </p:cNvPr>
          <p:cNvSpPr/>
          <p:nvPr/>
        </p:nvSpPr>
        <p:spPr>
          <a:xfrm flipH="1">
            <a:off x="1088484" y="4740613"/>
            <a:ext cx="3343029" cy="1598818"/>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AC289656-BDF0-D54F-8A0C-80516AAE3FF2}"/>
              </a:ext>
            </a:extLst>
          </p:cNvPr>
          <p:cNvSpPr txBox="1"/>
          <p:nvPr/>
        </p:nvSpPr>
        <p:spPr>
          <a:xfrm>
            <a:off x="3960331" y="971211"/>
            <a:ext cx="1212191" cy="523220"/>
          </a:xfrm>
          <a:prstGeom prst="rect">
            <a:avLst/>
          </a:prstGeom>
          <a:noFill/>
        </p:spPr>
        <p:txBody>
          <a:bodyPr wrap="none" rtlCol="0">
            <a:spAutoFit/>
          </a:bodyPr>
          <a:lstStyle/>
          <a:p>
            <a:pPr algn="ctr"/>
            <a:r>
              <a:rPr kumimoji="1" lang="en-US" altLang="ja-JP" sz="2800" b="1" dirty="0">
                <a:solidFill>
                  <a:schemeClr val="bg1"/>
                </a:solidFill>
                <a:latin typeface="Meiryo" panose="020B0604030504040204" pitchFamily="34" charset="-128"/>
                <a:ea typeface="Meiryo" panose="020B0604030504040204" pitchFamily="34" charset="-128"/>
              </a:rPr>
              <a:t>S</a:t>
            </a:r>
            <a:r>
              <a:rPr kumimoji="1" lang="en-US" altLang="ja-JP" sz="2800" dirty="0">
                <a:solidFill>
                  <a:schemeClr val="bg1"/>
                </a:solidFill>
                <a:latin typeface="Meiryo" panose="020B0604030504040204" pitchFamily="34" charset="-128"/>
                <a:ea typeface="Meiryo" panose="020B0604030504040204" pitchFamily="34" charset="-128"/>
              </a:rPr>
              <a:t>hare</a:t>
            </a:r>
            <a:endParaRPr kumimoji="1" lang="ja-JP" altLang="en-US" sz="28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63F88082-EEFD-FA42-849C-EE34D39BDA7C}"/>
              </a:ext>
            </a:extLst>
          </p:cNvPr>
          <p:cNvSpPr txBox="1"/>
          <p:nvPr/>
        </p:nvSpPr>
        <p:spPr>
          <a:xfrm>
            <a:off x="4108884" y="1548081"/>
            <a:ext cx="902811" cy="523220"/>
          </a:xfrm>
          <a:prstGeom prst="rect">
            <a:avLst/>
          </a:prstGeom>
          <a:noFill/>
        </p:spPr>
        <p:txBody>
          <a:bodyPr wrap="none" rtlCol="0">
            <a:spAutoFit/>
          </a:bodyPr>
          <a:lstStyle/>
          <a:p>
            <a:pPr algn="ctr"/>
            <a:r>
              <a:rPr kumimoji="1" lang="ja-JP" altLang="en-US" sz="2800" dirty="0">
                <a:solidFill>
                  <a:schemeClr val="bg1"/>
                </a:solidFill>
                <a:latin typeface="Meiryo" panose="020B0604030504040204" pitchFamily="34" charset="-128"/>
                <a:ea typeface="Meiryo" panose="020B0604030504040204" pitchFamily="34" charset="-128"/>
              </a:rPr>
              <a:t>共有</a:t>
            </a:r>
          </a:p>
        </p:txBody>
      </p:sp>
      <p:sp>
        <p:nvSpPr>
          <p:cNvPr id="12" name="テキスト ボックス 11">
            <a:extLst>
              <a:ext uri="{FF2B5EF4-FFF2-40B4-BE49-F238E27FC236}">
                <a16:creationId xmlns:a16="http://schemas.microsoft.com/office/drawing/2014/main" id="{C00865AD-D7BF-EC48-B833-0B4683F7E0CF}"/>
              </a:ext>
            </a:extLst>
          </p:cNvPr>
          <p:cNvSpPr txBox="1"/>
          <p:nvPr/>
        </p:nvSpPr>
        <p:spPr>
          <a:xfrm>
            <a:off x="2017069" y="5894332"/>
            <a:ext cx="2414444" cy="523220"/>
          </a:xfrm>
          <a:prstGeom prst="rect">
            <a:avLst/>
          </a:prstGeom>
          <a:noFill/>
        </p:spPr>
        <p:txBody>
          <a:bodyPr wrap="none" rtlCol="0">
            <a:spAutoFit/>
          </a:bodyPr>
          <a:lstStyle/>
          <a:p>
            <a:pPr algn="r"/>
            <a:r>
              <a:rPr kumimoji="1" lang="en-US" altLang="ja-JP" sz="2800" b="1" dirty="0">
                <a:solidFill>
                  <a:schemeClr val="bg1"/>
                </a:solidFill>
                <a:latin typeface="Meiryo" panose="020B0604030504040204" pitchFamily="34" charset="-128"/>
                <a:ea typeface="Meiryo" panose="020B0604030504040204" pitchFamily="34" charset="-128"/>
              </a:rPr>
              <a:t>A</a:t>
            </a:r>
            <a:r>
              <a:rPr kumimoji="1" lang="en-US" altLang="ja-JP" sz="2800" dirty="0">
                <a:solidFill>
                  <a:schemeClr val="bg1"/>
                </a:solidFill>
                <a:latin typeface="Meiryo" panose="020B0604030504040204" pitchFamily="34" charset="-128"/>
                <a:ea typeface="Meiryo" panose="020B0604030504040204" pitchFamily="34" charset="-128"/>
              </a:rPr>
              <a:t>utonomous</a:t>
            </a:r>
            <a:endParaRPr kumimoji="1" lang="ja-JP" altLang="en-US" sz="28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9F1063C9-925F-5446-88D9-300AE47170B6}"/>
              </a:ext>
            </a:extLst>
          </p:cNvPr>
          <p:cNvSpPr txBox="1"/>
          <p:nvPr/>
        </p:nvSpPr>
        <p:spPr>
          <a:xfrm>
            <a:off x="3528702" y="5428099"/>
            <a:ext cx="902811" cy="523220"/>
          </a:xfrm>
          <a:prstGeom prst="rect">
            <a:avLst/>
          </a:prstGeom>
          <a:noFill/>
        </p:spPr>
        <p:txBody>
          <a:bodyPr wrap="none" rtlCol="0">
            <a:spAutoFit/>
          </a:bodyPr>
          <a:lstStyle/>
          <a:p>
            <a:pPr algn="r"/>
            <a:r>
              <a:rPr kumimoji="1" lang="ja-JP" altLang="en-US" sz="2800" dirty="0">
                <a:solidFill>
                  <a:schemeClr val="bg1"/>
                </a:solidFill>
                <a:latin typeface="Meiryo" panose="020B0604030504040204" pitchFamily="34" charset="-128"/>
                <a:ea typeface="Meiryo" panose="020B0604030504040204" pitchFamily="34" charset="-128"/>
              </a:rPr>
              <a:t>共有</a:t>
            </a:r>
          </a:p>
        </p:txBody>
      </p:sp>
      <p:sp>
        <p:nvSpPr>
          <p:cNvPr id="14" name="テキスト ボックス 13">
            <a:extLst>
              <a:ext uri="{FF2B5EF4-FFF2-40B4-BE49-F238E27FC236}">
                <a16:creationId xmlns:a16="http://schemas.microsoft.com/office/drawing/2014/main" id="{444185F4-F448-8B44-9E3A-12E12E5F98B6}"/>
              </a:ext>
            </a:extLst>
          </p:cNvPr>
          <p:cNvSpPr txBox="1"/>
          <p:nvPr/>
        </p:nvSpPr>
        <p:spPr>
          <a:xfrm>
            <a:off x="4712481" y="5899826"/>
            <a:ext cx="1446230" cy="523220"/>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E</a:t>
            </a:r>
            <a:r>
              <a:rPr kumimoji="1" lang="en-US" altLang="ja-JP" sz="2800" dirty="0">
                <a:solidFill>
                  <a:schemeClr val="bg1"/>
                </a:solidFill>
                <a:latin typeface="Meiryo" panose="020B0604030504040204" pitchFamily="34" charset="-128"/>
                <a:ea typeface="Meiryo" panose="020B0604030504040204" pitchFamily="34" charset="-128"/>
              </a:rPr>
              <a:t>lectric</a:t>
            </a:r>
            <a:endParaRPr kumimoji="1" lang="ja-JP" altLang="en-US" sz="28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AD7A8B4A-2F50-7A4D-94E6-CC9D13E04839}"/>
              </a:ext>
            </a:extLst>
          </p:cNvPr>
          <p:cNvSpPr txBox="1"/>
          <p:nvPr/>
        </p:nvSpPr>
        <p:spPr>
          <a:xfrm>
            <a:off x="4712481" y="5428099"/>
            <a:ext cx="1261885" cy="523220"/>
          </a:xfrm>
          <a:prstGeom prst="rect">
            <a:avLst/>
          </a:prstGeom>
          <a:noFill/>
        </p:spPr>
        <p:txBody>
          <a:bodyPr wrap="none" rtlCol="0">
            <a:spAutoFit/>
          </a:bodyPr>
          <a:lstStyle/>
          <a:p>
            <a:pPr algn="ctr"/>
            <a:r>
              <a:rPr kumimoji="1" lang="ja-JP" altLang="en-US" sz="2800" dirty="0">
                <a:solidFill>
                  <a:schemeClr val="bg1"/>
                </a:solidFill>
                <a:latin typeface="Meiryo" panose="020B0604030504040204" pitchFamily="34" charset="-128"/>
                <a:ea typeface="Meiryo" panose="020B0604030504040204" pitchFamily="34" charset="-128"/>
              </a:rPr>
              <a:t>電動化</a:t>
            </a:r>
          </a:p>
        </p:txBody>
      </p:sp>
      <p:sp>
        <p:nvSpPr>
          <p:cNvPr id="16" name="テキスト ボックス 15">
            <a:extLst>
              <a:ext uri="{FF2B5EF4-FFF2-40B4-BE49-F238E27FC236}">
                <a16:creationId xmlns:a16="http://schemas.microsoft.com/office/drawing/2014/main" id="{F31127D9-9EED-1648-9C39-2C678F07D90C}"/>
              </a:ext>
            </a:extLst>
          </p:cNvPr>
          <p:cNvSpPr txBox="1"/>
          <p:nvPr/>
        </p:nvSpPr>
        <p:spPr>
          <a:xfrm>
            <a:off x="646703" y="2515649"/>
            <a:ext cx="1980029" cy="523220"/>
          </a:xfrm>
          <a:prstGeom prst="rect">
            <a:avLst/>
          </a:prstGeom>
          <a:noFill/>
        </p:spPr>
        <p:txBody>
          <a:bodyPr wrap="none" rtlCol="0">
            <a:spAutoFit/>
          </a:bodyPr>
          <a:lstStyle/>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タクシーやレンタカー</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が不要になる</a:t>
            </a:r>
          </a:p>
        </p:txBody>
      </p:sp>
      <p:sp>
        <p:nvSpPr>
          <p:cNvPr id="17" name="テキスト ボックス 16">
            <a:extLst>
              <a:ext uri="{FF2B5EF4-FFF2-40B4-BE49-F238E27FC236}">
                <a16:creationId xmlns:a16="http://schemas.microsoft.com/office/drawing/2014/main" id="{0D96EF32-89D6-364C-BA6C-E97625FBE301}"/>
              </a:ext>
            </a:extLst>
          </p:cNvPr>
          <p:cNvSpPr txBox="1"/>
          <p:nvPr/>
        </p:nvSpPr>
        <p:spPr>
          <a:xfrm>
            <a:off x="6278195" y="1708552"/>
            <a:ext cx="1980029" cy="523220"/>
          </a:xfrm>
          <a:prstGeom prst="rect">
            <a:avLst/>
          </a:prstGeom>
          <a:noFill/>
        </p:spPr>
        <p:txBody>
          <a:bodyPr wrap="none" rtlCol="0">
            <a:spAutoFit/>
          </a:bodyPr>
          <a:lstStyle/>
          <a:p>
            <a:pPr algn="r"/>
            <a:r>
              <a:rPr lang="ja-JP" altLang="en-US" sz="1400" dirty="0">
                <a:solidFill>
                  <a:schemeClr val="accent6">
                    <a:lumMod val="75000"/>
                  </a:schemeClr>
                </a:solidFill>
                <a:latin typeface="Meiryo" panose="020B0604030504040204" pitchFamily="34" charset="-128"/>
                <a:ea typeface="Meiryo" panose="020B0604030504040204" pitchFamily="34" charset="-128"/>
              </a:rPr>
              <a:t>自動車が売れなくなり</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400" dirty="0">
                <a:solidFill>
                  <a:schemeClr val="accent6">
                    <a:lumMod val="75000"/>
                  </a:schemeClr>
                </a:solidFill>
                <a:latin typeface="Meiryo" panose="020B0604030504040204" pitchFamily="34" charset="-128"/>
                <a:ea typeface="Meiryo" panose="020B0604030504040204" pitchFamily="34" charset="-128"/>
              </a:rPr>
              <a:t>売上が低下する</a:t>
            </a:r>
          </a:p>
        </p:txBody>
      </p:sp>
      <p:sp>
        <p:nvSpPr>
          <p:cNvPr id="18" name="テキスト ボックス 17">
            <a:extLst>
              <a:ext uri="{FF2B5EF4-FFF2-40B4-BE49-F238E27FC236}">
                <a16:creationId xmlns:a16="http://schemas.microsoft.com/office/drawing/2014/main" id="{5051FEC2-8C3A-2841-8973-3E5D02E9C1A5}"/>
              </a:ext>
            </a:extLst>
          </p:cNvPr>
          <p:cNvSpPr txBox="1"/>
          <p:nvPr/>
        </p:nvSpPr>
        <p:spPr>
          <a:xfrm>
            <a:off x="6882746" y="2528925"/>
            <a:ext cx="1620957" cy="523220"/>
          </a:xfrm>
          <a:prstGeom prst="rect">
            <a:avLst/>
          </a:prstGeom>
          <a:noFill/>
        </p:spPr>
        <p:txBody>
          <a:bodyPr wrap="none" rtlCol="0">
            <a:spAutoFit/>
          </a:bodyPr>
          <a:lstStyle/>
          <a:p>
            <a:pPr algn="r"/>
            <a:r>
              <a:rPr lang="ja-JP" altLang="ja-JP" sz="1400" dirty="0">
                <a:solidFill>
                  <a:schemeClr val="accent6">
                    <a:lumMod val="75000"/>
                  </a:schemeClr>
                </a:solidFill>
                <a:latin typeface="Meiryo" panose="020B0604030504040204" pitchFamily="34" charset="-128"/>
                <a:ea typeface="Meiryo" panose="020B0604030504040204" pitchFamily="34" charset="-128"/>
              </a:rPr>
              <a:t>バスや鉄道などの</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1400" dirty="0">
                <a:solidFill>
                  <a:schemeClr val="accent6">
                    <a:lumMod val="75000"/>
                  </a:schemeClr>
                </a:solidFill>
                <a:latin typeface="Meiryo" panose="020B0604030504040204" pitchFamily="34" charset="-128"/>
                <a:ea typeface="Meiryo" panose="020B0604030504040204" pitchFamily="34" charset="-128"/>
              </a:rPr>
              <a:t>役割が変わる</a:t>
            </a:r>
            <a:endParaRPr kumimoji="1" lang="ja-JP" altLang="en-US"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B383DE45-C437-EA4E-8C0A-B478FC8D65DB}"/>
              </a:ext>
            </a:extLst>
          </p:cNvPr>
          <p:cNvSpPr txBox="1"/>
          <p:nvPr/>
        </p:nvSpPr>
        <p:spPr>
          <a:xfrm>
            <a:off x="890608" y="1704559"/>
            <a:ext cx="1980029" cy="523220"/>
          </a:xfrm>
          <a:prstGeom prst="rect">
            <a:avLst/>
          </a:prstGeom>
          <a:noFill/>
        </p:spPr>
        <p:txBody>
          <a:bodyPr wrap="none" rtlCol="0">
            <a:spAutoFit/>
          </a:bodyPr>
          <a:lstStyle/>
          <a:p>
            <a:r>
              <a:rPr lang="ja-JP" altLang="en-US" sz="1400" dirty="0">
                <a:solidFill>
                  <a:schemeClr val="accent6">
                    <a:lumMod val="75000"/>
                  </a:schemeClr>
                </a:solidFill>
                <a:latin typeface="Meiryo" panose="020B0604030504040204" pitchFamily="34" charset="-128"/>
                <a:ea typeface="Meiryo" panose="020B0604030504040204" pitchFamily="34" charset="-128"/>
              </a:rPr>
              <a:t>自動車が低価格化し</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収益確保が難しくなる</a:t>
            </a:r>
          </a:p>
        </p:txBody>
      </p:sp>
      <p:sp>
        <p:nvSpPr>
          <p:cNvPr id="20" name="テキスト ボックス 19">
            <a:extLst>
              <a:ext uri="{FF2B5EF4-FFF2-40B4-BE49-F238E27FC236}">
                <a16:creationId xmlns:a16="http://schemas.microsoft.com/office/drawing/2014/main" id="{107E840F-59EC-E44C-92B4-2B6D9AAA1F27}"/>
              </a:ext>
            </a:extLst>
          </p:cNvPr>
          <p:cNvSpPr txBox="1"/>
          <p:nvPr/>
        </p:nvSpPr>
        <p:spPr>
          <a:xfrm>
            <a:off x="398072" y="3398028"/>
            <a:ext cx="1441420" cy="523220"/>
          </a:xfrm>
          <a:prstGeom prst="rect">
            <a:avLst/>
          </a:prstGeom>
          <a:noFill/>
        </p:spPr>
        <p:txBody>
          <a:bodyPr wrap="none" rtlCol="0">
            <a:spAutoFit/>
          </a:bodyPr>
          <a:lstStyle/>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自動車損害保険</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が不要になる</a:t>
            </a:r>
          </a:p>
        </p:txBody>
      </p:sp>
      <p:sp>
        <p:nvSpPr>
          <p:cNvPr id="21" name="テキスト ボックス 20">
            <a:extLst>
              <a:ext uri="{FF2B5EF4-FFF2-40B4-BE49-F238E27FC236}">
                <a16:creationId xmlns:a16="http://schemas.microsoft.com/office/drawing/2014/main" id="{41B86FBA-7C87-8F46-AA64-BEB17CDCADD6}"/>
              </a:ext>
            </a:extLst>
          </p:cNvPr>
          <p:cNvSpPr txBox="1"/>
          <p:nvPr/>
        </p:nvSpPr>
        <p:spPr>
          <a:xfrm>
            <a:off x="7128226" y="3393470"/>
            <a:ext cx="1620957" cy="523220"/>
          </a:xfrm>
          <a:prstGeom prst="rect">
            <a:avLst/>
          </a:prstGeom>
          <a:noFill/>
        </p:spPr>
        <p:txBody>
          <a:bodyPr wrap="none" rtlCol="0">
            <a:spAutoFit/>
          </a:bodyPr>
          <a:lstStyle/>
          <a:p>
            <a:pPr algn="r"/>
            <a:r>
              <a:rPr lang="ja-JP" altLang="en-US" sz="1400" dirty="0">
                <a:solidFill>
                  <a:schemeClr val="accent6">
                    <a:lumMod val="75000"/>
                  </a:schemeClr>
                </a:solidFill>
                <a:latin typeface="Meiryo" panose="020B0604030504040204" pitchFamily="34" charset="-128"/>
                <a:ea typeface="Meiryo" panose="020B0604030504040204" pitchFamily="34" charset="-128"/>
              </a:rPr>
              <a:t>不動産ビジネスが</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1400" dirty="0">
                <a:solidFill>
                  <a:schemeClr val="accent6">
                    <a:lumMod val="75000"/>
                  </a:schemeClr>
                </a:solidFill>
                <a:latin typeface="Meiryo" panose="020B0604030504040204" pitchFamily="34" charset="-128"/>
                <a:ea typeface="Meiryo" panose="020B0604030504040204" pitchFamily="34" charset="-128"/>
              </a:rPr>
              <a:t>影響を受ける</a:t>
            </a:r>
            <a:endParaRPr kumimoji="1" lang="ja-JP" altLang="en-US"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60EEE64F-ED42-4F46-BC9C-B5A9551F0340}"/>
              </a:ext>
            </a:extLst>
          </p:cNvPr>
          <p:cNvSpPr txBox="1"/>
          <p:nvPr/>
        </p:nvSpPr>
        <p:spPr>
          <a:xfrm>
            <a:off x="643552" y="4203459"/>
            <a:ext cx="1261884" cy="523220"/>
          </a:xfrm>
          <a:prstGeom prst="rect">
            <a:avLst/>
          </a:prstGeom>
          <a:noFill/>
        </p:spPr>
        <p:txBody>
          <a:bodyPr wrap="none" rtlCol="0">
            <a:spAutoFit/>
          </a:bodyPr>
          <a:lstStyle/>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物流コストが</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大幅に下がる</a:t>
            </a:r>
          </a:p>
        </p:txBody>
      </p:sp>
      <p:sp>
        <p:nvSpPr>
          <p:cNvPr id="23" name="テキスト ボックス 22">
            <a:extLst>
              <a:ext uri="{FF2B5EF4-FFF2-40B4-BE49-F238E27FC236}">
                <a16:creationId xmlns:a16="http://schemas.microsoft.com/office/drawing/2014/main" id="{8C995273-9FA4-264C-9931-476C97D49CAB}"/>
              </a:ext>
            </a:extLst>
          </p:cNvPr>
          <p:cNvSpPr txBox="1"/>
          <p:nvPr/>
        </p:nvSpPr>
        <p:spPr>
          <a:xfrm>
            <a:off x="6882746" y="4203459"/>
            <a:ext cx="1620957" cy="523220"/>
          </a:xfrm>
          <a:prstGeom prst="rect">
            <a:avLst/>
          </a:prstGeom>
          <a:noFill/>
        </p:spPr>
        <p:txBody>
          <a:bodyPr wrap="none" rtlCol="0">
            <a:spAutoFit/>
          </a:bodyPr>
          <a:lstStyle/>
          <a:p>
            <a:pPr algn="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ガソリンスタンド</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が不要になる</a:t>
            </a:r>
          </a:p>
        </p:txBody>
      </p:sp>
      <p:sp>
        <p:nvSpPr>
          <p:cNvPr id="24" name="テキスト ボックス 23">
            <a:extLst>
              <a:ext uri="{FF2B5EF4-FFF2-40B4-BE49-F238E27FC236}">
                <a16:creationId xmlns:a16="http://schemas.microsoft.com/office/drawing/2014/main" id="{8CEA010D-66C0-0348-B1E0-9D35ECB4759F}"/>
              </a:ext>
            </a:extLst>
          </p:cNvPr>
          <p:cNvSpPr txBox="1"/>
          <p:nvPr/>
        </p:nvSpPr>
        <p:spPr>
          <a:xfrm>
            <a:off x="890608" y="4996934"/>
            <a:ext cx="1800493" cy="523220"/>
          </a:xfrm>
          <a:prstGeom prst="rect">
            <a:avLst/>
          </a:prstGeom>
          <a:noFill/>
        </p:spPr>
        <p:txBody>
          <a:bodyPr wrap="none" rtlCol="0">
            <a:spAutoFit/>
          </a:bodyPr>
          <a:lstStyle/>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渋滞が解消し</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r>
              <a:rPr lang="ja-JP" altLang="en-US" sz="1400" dirty="0">
                <a:solidFill>
                  <a:schemeClr val="accent6">
                    <a:lumMod val="75000"/>
                  </a:schemeClr>
                </a:solidFill>
                <a:latin typeface="Meiryo" panose="020B0604030504040204" pitchFamily="34" charset="-128"/>
                <a:ea typeface="Meiryo" panose="020B0604030504040204" pitchFamily="34" charset="-128"/>
              </a:rPr>
              <a:t>環境負荷が低減する</a:t>
            </a:r>
            <a:endParaRPr kumimoji="1" lang="ja-JP" altLang="en-US"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DC441449-BE5A-874D-A968-1737D1534F3A}"/>
              </a:ext>
            </a:extLst>
          </p:cNvPr>
          <p:cNvSpPr/>
          <p:nvPr/>
        </p:nvSpPr>
        <p:spPr>
          <a:xfrm>
            <a:off x="5395347" y="4996934"/>
            <a:ext cx="2864452" cy="523220"/>
          </a:xfrm>
          <a:prstGeom prst="rect">
            <a:avLst/>
          </a:prstGeom>
        </p:spPr>
        <p:txBody>
          <a:bodyPr wrap="square">
            <a:spAutoFit/>
          </a:bodyPr>
          <a:lstStyle/>
          <a:p>
            <a:pPr algn="r"/>
            <a:r>
              <a:rPr lang="ja-JP" altLang="en-US" sz="1400" dirty="0">
                <a:solidFill>
                  <a:schemeClr val="accent6">
                    <a:lumMod val="75000"/>
                  </a:schemeClr>
                </a:solidFill>
                <a:latin typeface="Meiryo" panose="020B0604030504040204" pitchFamily="34" charset="-128"/>
                <a:ea typeface="Meiryo" panose="020B0604030504040204" pitchFamily="34" charset="-128"/>
              </a:rPr>
              <a:t>ドライブインやモーテル</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1400" dirty="0">
                <a:solidFill>
                  <a:schemeClr val="accent6">
                    <a:lumMod val="75000"/>
                  </a:schemeClr>
                </a:solidFill>
                <a:latin typeface="Meiryo" panose="020B0604030504040204" pitchFamily="34" charset="-128"/>
                <a:ea typeface="Meiryo" panose="020B0604030504040204" pitchFamily="34" charset="-128"/>
              </a:rPr>
              <a:t>が不要になる</a:t>
            </a:r>
          </a:p>
        </p:txBody>
      </p:sp>
      <p:pic>
        <p:nvPicPr>
          <p:cNvPr id="29" name="図 28">
            <a:extLst>
              <a:ext uri="{FF2B5EF4-FFF2-40B4-BE49-F238E27FC236}">
                <a16:creationId xmlns:a16="http://schemas.microsoft.com/office/drawing/2014/main" id="{388A517D-867D-6146-A3F5-E962A2E82B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33238" y="2531875"/>
            <a:ext cx="2877524" cy="2371708"/>
          </a:xfrm>
          <a:prstGeom prst="rect">
            <a:avLst/>
          </a:prstGeom>
          <a:ln>
            <a:noFill/>
          </a:ln>
          <a:effectLst>
            <a:outerShdw blurRad="292100" dist="139700" dir="2700000" algn="tl" rotWithShape="0">
              <a:srgbClr val="333333">
                <a:alpha val="65000"/>
              </a:srgbClr>
            </a:outerShdw>
          </a:effectLst>
        </p:spPr>
      </p:pic>
      <p:sp>
        <p:nvSpPr>
          <p:cNvPr id="5" name="テキスト ボックス 4">
            <a:extLst>
              <a:ext uri="{FF2B5EF4-FFF2-40B4-BE49-F238E27FC236}">
                <a16:creationId xmlns:a16="http://schemas.microsoft.com/office/drawing/2014/main" id="{7971F0A2-163A-4C48-B04A-C6A368C3FC1A}"/>
              </a:ext>
            </a:extLst>
          </p:cNvPr>
          <p:cNvSpPr txBox="1"/>
          <p:nvPr/>
        </p:nvSpPr>
        <p:spPr>
          <a:xfrm>
            <a:off x="3555535" y="2606476"/>
            <a:ext cx="2032929" cy="523220"/>
          </a:xfrm>
          <a:prstGeom prst="rect">
            <a:avLst/>
          </a:prstGeom>
          <a:noFill/>
        </p:spPr>
        <p:txBody>
          <a:bodyPr wrap="none" rtlCol="0">
            <a:spAutoFit/>
          </a:bodyPr>
          <a:lstStyle/>
          <a:p>
            <a:pPr algn="ctr"/>
            <a:r>
              <a:rPr kumimoji="1" lang="en-US" altLang="ja-JP" sz="2800" b="1" dirty="0">
                <a:solidFill>
                  <a:schemeClr val="bg1"/>
                </a:solidFill>
                <a:latin typeface="Meiryo" panose="020B0604030504040204" pitchFamily="34" charset="-128"/>
                <a:ea typeface="Meiryo" panose="020B0604030504040204" pitchFamily="34" charset="-128"/>
              </a:rPr>
              <a:t>C</a:t>
            </a:r>
            <a:r>
              <a:rPr kumimoji="1" lang="en-US" altLang="ja-JP" sz="2800" dirty="0">
                <a:solidFill>
                  <a:schemeClr val="bg1"/>
                </a:solidFill>
                <a:latin typeface="Meiryo" panose="020B0604030504040204" pitchFamily="34" charset="-128"/>
                <a:ea typeface="Meiryo" panose="020B0604030504040204" pitchFamily="34" charset="-128"/>
              </a:rPr>
              <a:t>onnected</a:t>
            </a:r>
            <a:endParaRPr kumimoji="1" lang="ja-JP" altLang="en-US" sz="28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2C2707F2-A1AB-2C4A-B7AB-3B4C23AA2868}"/>
              </a:ext>
            </a:extLst>
          </p:cNvPr>
          <p:cNvSpPr txBox="1"/>
          <p:nvPr/>
        </p:nvSpPr>
        <p:spPr>
          <a:xfrm>
            <a:off x="3761521" y="4293967"/>
            <a:ext cx="1620957" cy="523220"/>
          </a:xfrm>
          <a:prstGeom prst="rect">
            <a:avLst/>
          </a:prstGeom>
          <a:noFill/>
        </p:spPr>
        <p:txBody>
          <a:bodyPr wrap="none" rtlCol="0">
            <a:spAutoFit/>
          </a:bodyPr>
          <a:lstStyle/>
          <a:p>
            <a:pPr algn="ctr"/>
            <a:r>
              <a:rPr kumimoji="1" lang="ja-JP" altLang="en-US" sz="2800" dirty="0">
                <a:solidFill>
                  <a:schemeClr val="bg1"/>
                </a:solidFill>
                <a:latin typeface="Meiryo" panose="020B0604030504040204" pitchFamily="34" charset="-128"/>
                <a:ea typeface="Meiryo" panose="020B0604030504040204" pitchFamily="34" charset="-128"/>
              </a:rPr>
              <a:t>つながる</a:t>
            </a:r>
          </a:p>
        </p:txBody>
      </p:sp>
    </p:spTree>
    <p:extLst>
      <p:ext uri="{BB962C8B-B14F-4D97-AF65-F5344CB8AC3E}">
        <p14:creationId xmlns:p14="http://schemas.microsoft.com/office/powerpoint/2010/main" val="3721416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1A6BEEC-C4FE-D54B-AA01-00CAF819D499}"/>
              </a:ext>
            </a:extLst>
          </p:cNvPr>
          <p:cNvSpPr/>
          <p:nvPr/>
        </p:nvSpPr>
        <p:spPr>
          <a:xfrm>
            <a:off x="140197" y="4553616"/>
            <a:ext cx="4259274" cy="18630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EB478D72-1A5F-794D-98B9-4C991CC1C2A4}"/>
              </a:ext>
            </a:extLst>
          </p:cNvPr>
          <p:cNvSpPr/>
          <p:nvPr/>
        </p:nvSpPr>
        <p:spPr>
          <a:xfrm>
            <a:off x="4744526" y="4553616"/>
            <a:ext cx="4259274" cy="1863059"/>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0DF58F7-5BC5-6A48-A5AE-E7A80017DBB2}"/>
              </a:ext>
            </a:extLst>
          </p:cNvPr>
          <p:cNvSpPr/>
          <p:nvPr/>
        </p:nvSpPr>
        <p:spPr>
          <a:xfrm>
            <a:off x="140198" y="3875541"/>
            <a:ext cx="8863602" cy="58821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2E2141AC-73D6-1B4C-A9D0-C193F274EC21}"/>
              </a:ext>
            </a:extLst>
          </p:cNvPr>
          <p:cNvSpPr/>
          <p:nvPr/>
        </p:nvSpPr>
        <p:spPr>
          <a:xfrm>
            <a:off x="140198" y="765888"/>
            <a:ext cx="8863602" cy="301979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4B8C961-9FD9-004F-9FA0-97AF715BCB1C}"/>
              </a:ext>
            </a:extLst>
          </p:cNvPr>
          <p:cNvSpPr>
            <a:spLocks noGrp="1"/>
          </p:cNvSpPr>
          <p:nvPr>
            <p:ph type="title"/>
          </p:nvPr>
        </p:nvSpPr>
        <p:spPr/>
        <p:txBody>
          <a:bodyPr/>
          <a:lstStyle/>
          <a:p>
            <a:r>
              <a:rPr kumimoji="1" lang="ja-JP" altLang="en-US" sz="2000" dirty="0"/>
              <a:t>「限界費用ゼロ</a:t>
            </a:r>
            <a:r>
              <a:rPr kumimoji="1" lang="ja-JP" altLang="en-US" sz="2000"/>
              <a:t>社会」を引き寄せるデジタル</a:t>
            </a:r>
            <a:r>
              <a:rPr kumimoji="1" lang="ja-JP" altLang="en-US" sz="2000" dirty="0"/>
              <a:t>・トランスフォーメーション</a:t>
            </a:r>
          </a:p>
        </p:txBody>
      </p:sp>
      <p:sp>
        <p:nvSpPr>
          <p:cNvPr id="4" name="正方形/長方形 3">
            <a:extLst>
              <a:ext uri="{FF2B5EF4-FFF2-40B4-BE49-F238E27FC236}">
                <a16:creationId xmlns:a16="http://schemas.microsoft.com/office/drawing/2014/main" id="{4CD2AC4F-BCAA-4E42-8C9A-E1E8DD8020FD}"/>
              </a:ext>
            </a:extLst>
          </p:cNvPr>
          <p:cNvSpPr/>
          <p:nvPr/>
        </p:nvSpPr>
        <p:spPr>
          <a:xfrm>
            <a:off x="179926" y="1303539"/>
            <a:ext cx="8342972"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経済活動をより効率的に管理する新しい</a:t>
            </a:r>
            <a:r>
              <a:rPr lang="ja-JP" altLang="en-US" b="1" u="sng" dirty="0">
                <a:solidFill>
                  <a:srgbClr val="0070C0"/>
                </a:solidFill>
                <a:latin typeface="Meiryo" panose="020B0604030504040204" pitchFamily="34" charset="-128"/>
                <a:ea typeface="Meiryo" panose="020B0604030504040204" pitchFamily="34" charset="-128"/>
              </a:rPr>
              <a:t>コミュニケーション・テクノロジー</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5C9151EE-2E78-7D4E-A48D-4AC9DA5652C0}"/>
              </a:ext>
            </a:extLst>
          </p:cNvPr>
          <p:cNvSpPr txBox="1"/>
          <p:nvPr/>
        </p:nvSpPr>
        <p:spPr>
          <a:xfrm>
            <a:off x="1598498" y="1669516"/>
            <a:ext cx="2698175"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郵便制度、電信・電話</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管理型</a:t>
            </a:r>
          </a:p>
        </p:txBody>
      </p:sp>
      <p:sp>
        <p:nvSpPr>
          <p:cNvPr id="6" name="テキスト ボックス 5">
            <a:extLst>
              <a:ext uri="{FF2B5EF4-FFF2-40B4-BE49-F238E27FC236}">
                <a16:creationId xmlns:a16="http://schemas.microsoft.com/office/drawing/2014/main" id="{1C565E3C-90B9-C349-9465-8049997A827C}"/>
              </a:ext>
            </a:extLst>
          </p:cNvPr>
          <p:cNvSpPr txBox="1"/>
          <p:nvPr/>
        </p:nvSpPr>
        <p:spPr>
          <a:xfrm>
            <a:off x="1778035" y="246992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水力、蒸気、原子力／集中型</a:t>
            </a:r>
          </a:p>
        </p:txBody>
      </p:sp>
      <p:sp>
        <p:nvSpPr>
          <p:cNvPr id="7" name="テキスト ボックス 6">
            <a:extLst>
              <a:ext uri="{FF2B5EF4-FFF2-40B4-BE49-F238E27FC236}">
                <a16:creationId xmlns:a16="http://schemas.microsoft.com/office/drawing/2014/main" id="{27DB2DB6-28C5-984F-9E79-EE0913249749}"/>
              </a:ext>
            </a:extLst>
          </p:cNvPr>
          <p:cNvSpPr txBox="1"/>
          <p:nvPr/>
        </p:nvSpPr>
        <p:spPr>
          <a:xfrm>
            <a:off x="521280" y="3376458"/>
            <a:ext cx="3775393"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蒸気船、鉄道、自動車、航空機</a:t>
            </a:r>
            <a:r>
              <a:rPr lang="ja-JP" altLang="en-US" sz="1400" dirty="0">
                <a:solidFill>
                  <a:srgbClr val="0070C0"/>
                </a:solidFill>
                <a:latin typeface="Meiryo" panose="020B0604030504040204" pitchFamily="34" charset="-128"/>
                <a:ea typeface="Meiryo" panose="020B0604030504040204" pitchFamily="34" charset="-128"/>
              </a:rPr>
              <a:t>／人間制御型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1C01BD13-8312-C74B-AA04-984FFDA697FF}"/>
              </a:ext>
            </a:extLst>
          </p:cNvPr>
          <p:cNvSpPr txBox="1"/>
          <p:nvPr/>
        </p:nvSpPr>
        <p:spPr>
          <a:xfrm>
            <a:off x="4847326" y="246183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再生可能エネルギー／分散型</a:t>
            </a:r>
          </a:p>
        </p:txBody>
      </p:sp>
      <p:sp>
        <p:nvSpPr>
          <p:cNvPr id="9" name="テキスト ボックス 8">
            <a:extLst>
              <a:ext uri="{FF2B5EF4-FFF2-40B4-BE49-F238E27FC236}">
                <a16:creationId xmlns:a16="http://schemas.microsoft.com/office/drawing/2014/main" id="{665BF412-B607-8D4C-B2C9-A4BEDECF9595}"/>
              </a:ext>
            </a:extLst>
          </p:cNvPr>
          <p:cNvSpPr txBox="1"/>
          <p:nvPr/>
        </p:nvSpPr>
        <p:spPr>
          <a:xfrm>
            <a:off x="4847326" y="1645233"/>
            <a:ext cx="2159566"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インターネット</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自律型</a:t>
            </a:r>
          </a:p>
        </p:txBody>
      </p:sp>
      <p:sp>
        <p:nvSpPr>
          <p:cNvPr id="10" name="テキスト ボックス 9">
            <a:extLst>
              <a:ext uri="{FF2B5EF4-FFF2-40B4-BE49-F238E27FC236}">
                <a16:creationId xmlns:a16="http://schemas.microsoft.com/office/drawing/2014/main" id="{3C4DC558-4824-034A-8EF0-13ECEDCE31F8}"/>
              </a:ext>
            </a:extLst>
          </p:cNvPr>
          <p:cNvSpPr txBox="1"/>
          <p:nvPr/>
        </p:nvSpPr>
        <p:spPr>
          <a:xfrm>
            <a:off x="4847326" y="3374778"/>
            <a:ext cx="3416320"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様々な輸送手段の自動運転</a:t>
            </a:r>
            <a:r>
              <a:rPr lang="ja-JP" altLang="en-US" sz="1400" dirty="0">
                <a:solidFill>
                  <a:srgbClr val="0070C0"/>
                </a:solidFill>
                <a:latin typeface="Meiryo" panose="020B0604030504040204" pitchFamily="34" charset="-128"/>
                <a:ea typeface="Meiryo" panose="020B0604030504040204" pitchFamily="34" charset="-128"/>
              </a:rPr>
              <a:t>／自律制御型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1DE26D3-211C-544C-84A5-79DC5DDE3D53}"/>
              </a:ext>
            </a:extLst>
          </p:cNvPr>
          <p:cNvSpPr txBox="1"/>
          <p:nvPr/>
        </p:nvSpPr>
        <p:spPr>
          <a:xfrm>
            <a:off x="5106579" y="4703802"/>
            <a:ext cx="3570208" cy="830997"/>
          </a:xfrm>
          <a:prstGeom prst="rect">
            <a:avLst/>
          </a:prstGeom>
          <a:noFill/>
        </p:spPr>
        <p:txBody>
          <a:bodyPr wrap="none" rtlCol="0">
            <a:spAutoFit/>
          </a:bodyPr>
          <a:lstStyle/>
          <a:p>
            <a:pPr algn="ctr"/>
            <a:r>
              <a:rPr kumimoji="1" lang="en-US" altLang="ja-JP" sz="2400" b="1" dirty="0" err="1">
                <a:solidFill>
                  <a:schemeClr val="bg1"/>
                </a:solidFill>
                <a:latin typeface="Meiryo" panose="020B0604030504040204" pitchFamily="34" charset="-128"/>
                <a:ea typeface="Meiryo" panose="020B0604030504040204" pitchFamily="34" charset="-128"/>
              </a:rPr>
              <a:t>IoT</a:t>
            </a:r>
            <a:r>
              <a:rPr kumimoji="1" lang="ja-JP" altLang="en-US" sz="2400" b="1" dirty="0">
                <a:solidFill>
                  <a:schemeClr val="bg1"/>
                </a:solidFill>
                <a:latin typeface="Meiryo" panose="020B0604030504040204" pitchFamily="34" charset="-128"/>
                <a:ea typeface="Meiryo" panose="020B0604030504040204" pitchFamily="34" charset="-128"/>
              </a:rPr>
              <a:t>＝ビッグデータ</a:t>
            </a:r>
            <a:r>
              <a:rPr kumimoji="1" lang="en-US" altLang="ja-JP" sz="2400" b="1" dirty="0">
                <a:solidFill>
                  <a:schemeClr val="bg1"/>
                </a:solidFill>
                <a:latin typeface="Meiryo" panose="020B0604030504040204" pitchFamily="34" charset="-128"/>
                <a:ea typeface="Meiryo" panose="020B0604030504040204" pitchFamily="34" charset="-128"/>
              </a:rPr>
              <a:t>×AI</a:t>
            </a:r>
          </a:p>
          <a:p>
            <a:pPr algn="ctr"/>
            <a:r>
              <a:rPr lang="ja-JP" altLang="en-US" sz="2400" dirty="0">
                <a:solidFill>
                  <a:schemeClr val="bg1"/>
                </a:solidFill>
                <a:latin typeface="Meiryo" panose="020B0604030504040204" pitchFamily="34" charset="-128"/>
                <a:ea typeface="Meiryo" panose="020B0604030504040204" pitchFamily="34" charset="-128"/>
              </a:rPr>
              <a:t>効率・自律・分散の追求</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2046E6FC-764E-1046-BA49-959EFCA20763}"/>
              </a:ext>
            </a:extLst>
          </p:cNvPr>
          <p:cNvSpPr txBox="1"/>
          <p:nvPr/>
        </p:nvSpPr>
        <p:spPr>
          <a:xfrm>
            <a:off x="489930" y="3969227"/>
            <a:ext cx="8186857" cy="461665"/>
          </a:xfrm>
          <a:prstGeom prst="rect">
            <a:avLst/>
          </a:prstGeom>
          <a:noFill/>
        </p:spPr>
        <p:txBody>
          <a:bodyPr wrap="non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垂直階層型／管理制御型　　　　水平分散型／自律連係型</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C13AAB05-4CBE-EE49-A6A6-FBFDB4C213A8}"/>
              </a:ext>
            </a:extLst>
          </p:cNvPr>
          <p:cNvSpPr/>
          <p:nvPr/>
        </p:nvSpPr>
        <p:spPr>
          <a:xfrm>
            <a:off x="179926" y="922815"/>
            <a:ext cx="8885920" cy="369332"/>
          </a:xfrm>
          <a:prstGeom prst="rect">
            <a:avLst/>
          </a:prstGeom>
        </p:spPr>
        <p:txBody>
          <a:bodyPr wrap="square">
            <a:spAutoFit/>
          </a:bodyPr>
          <a:lstStyle/>
          <a:p>
            <a:r>
              <a:rPr lang="ja-JP" altLang="en-US" dirty="0">
                <a:solidFill>
                  <a:srgbClr val="0070C0"/>
                </a:solidFill>
                <a:latin typeface="Meiryo" panose="020B0604030504040204" pitchFamily="34" charset="-128"/>
                <a:ea typeface="Meiryo" panose="020B0604030504040204" pitchFamily="34" charset="-128"/>
              </a:rPr>
              <a:t>経済革命を特徴づけてきた三つの決定的に重要な要素から成り立っている。</a:t>
            </a:r>
          </a:p>
        </p:txBody>
      </p:sp>
      <p:sp>
        <p:nvSpPr>
          <p:cNvPr id="14" name="正方形/長方形 13">
            <a:extLst>
              <a:ext uri="{FF2B5EF4-FFF2-40B4-BE49-F238E27FC236}">
                <a16:creationId xmlns:a16="http://schemas.microsoft.com/office/drawing/2014/main" id="{1E2377C0-A538-A044-A6CF-3B2422E40717}"/>
              </a:ext>
            </a:extLst>
          </p:cNvPr>
          <p:cNvSpPr/>
          <p:nvPr/>
        </p:nvSpPr>
        <p:spPr>
          <a:xfrm>
            <a:off x="179926" y="2130727"/>
            <a:ext cx="8885920"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経済活動により効率的に動力を提供する新しい</a:t>
            </a:r>
            <a:r>
              <a:rPr lang="ja-JP" altLang="en-US" b="1" u="sng" dirty="0">
                <a:solidFill>
                  <a:srgbClr val="0070C0"/>
                </a:solidFill>
                <a:latin typeface="Meiryo" panose="020B0604030504040204" pitchFamily="34" charset="-128"/>
                <a:ea typeface="Meiryo" panose="020B0604030504040204" pitchFamily="34" charset="-128"/>
              </a:rPr>
              <a:t>エネルギー源</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0591BA23-4A06-324F-A970-0BC18BAEABA1}"/>
              </a:ext>
            </a:extLst>
          </p:cNvPr>
          <p:cNvSpPr/>
          <p:nvPr/>
        </p:nvSpPr>
        <p:spPr>
          <a:xfrm>
            <a:off x="179926" y="3005446"/>
            <a:ext cx="8466826"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経済活動をより効率的に動かす新しい</a:t>
            </a:r>
            <a:r>
              <a:rPr lang="ja-JP" altLang="en-US" b="1" u="sng" dirty="0">
                <a:solidFill>
                  <a:srgbClr val="0070C0"/>
                </a:solidFill>
                <a:latin typeface="Meiryo" panose="020B0604030504040204" pitchFamily="34" charset="-128"/>
                <a:ea typeface="Meiryo" panose="020B0604030504040204" pitchFamily="34" charset="-128"/>
              </a:rPr>
              <a:t>輸送手段</a:t>
            </a:r>
          </a:p>
        </p:txBody>
      </p:sp>
      <p:sp>
        <p:nvSpPr>
          <p:cNvPr id="16" name="右矢印 15">
            <a:extLst>
              <a:ext uri="{FF2B5EF4-FFF2-40B4-BE49-F238E27FC236}">
                <a16:creationId xmlns:a16="http://schemas.microsoft.com/office/drawing/2014/main" id="{C712AA0D-D066-0847-8E09-6837EE4BEC16}"/>
              </a:ext>
            </a:extLst>
          </p:cNvPr>
          <p:cNvSpPr/>
          <p:nvPr/>
        </p:nvSpPr>
        <p:spPr>
          <a:xfrm>
            <a:off x="4296673" y="1686638"/>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7" name="右矢印 16">
            <a:extLst>
              <a:ext uri="{FF2B5EF4-FFF2-40B4-BE49-F238E27FC236}">
                <a16:creationId xmlns:a16="http://schemas.microsoft.com/office/drawing/2014/main" id="{9D5033F5-6480-504C-804A-2CA2B94E7927}"/>
              </a:ext>
            </a:extLst>
          </p:cNvPr>
          <p:cNvSpPr/>
          <p:nvPr/>
        </p:nvSpPr>
        <p:spPr>
          <a:xfrm>
            <a:off x="4296673" y="2511622"/>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910590D2-D33A-034A-BAAA-C1D1362876D5}"/>
              </a:ext>
            </a:extLst>
          </p:cNvPr>
          <p:cNvSpPr/>
          <p:nvPr/>
        </p:nvSpPr>
        <p:spPr>
          <a:xfrm>
            <a:off x="4296673" y="3386341"/>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EC61846F-C2BB-3249-985E-9F4D2CB4AB04}"/>
              </a:ext>
            </a:extLst>
          </p:cNvPr>
          <p:cNvSpPr txBox="1"/>
          <p:nvPr/>
        </p:nvSpPr>
        <p:spPr>
          <a:xfrm>
            <a:off x="382137" y="4900369"/>
            <a:ext cx="3775393" cy="1169551"/>
          </a:xfrm>
          <a:prstGeom prst="rect">
            <a:avLst/>
          </a:prstGeom>
          <a:noFill/>
        </p:spPr>
        <p:txBody>
          <a:bodyPr wrap="none" rtlCol="0">
            <a:spAutoFit/>
          </a:bodyPr>
          <a:lstStyle/>
          <a:p>
            <a:pPr algn="ctr"/>
            <a:r>
              <a:rPr kumimoji="1" lang="ja-JP" altLang="en-US" sz="2800" b="1" dirty="0">
                <a:solidFill>
                  <a:schemeClr val="bg1"/>
                </a:solidFill>
                <a:latin typeface="Meiryo" panose="020B0604030504040204" pitchFamily="34" charset="-128"/>
                <a:ea typeface="Meiryo" panose="020B0604030504040204" pitchFamily="34" charset="-128"/>
              </a:rPr>
              <a:t>「限界費用ゼロ」社会</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適切な初期投資を行えば</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生産にともなう増加分の新たな費用が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限りなく「ゼロ」になる社会</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ECBB527E-0ED7-094F-A10E-2F90BAFED4EA}"/>
              </a:ext>
            </a:extLst>
          </p:cNvPr>
          <p:cNvSpPr txBox="1"/>
          <p:nvPr/>
        </p:nvSpPr>
        <p:spPr>
          <a:xfrm>
            <a:off x="5095846" y="5730596"/>
            <a:ext cx="3672800" cy="584775"/>
          </a:xfrm>
          <a:prstGeom prst="rect">
            <a:avLst/>
          </a:prstGeom>
          <a:noFill/>
        </p:spPr>
        <p:txBody>
          <a:bodyPr wrap="none" rtlCol="0">
            <a:spAutoFit/>
          </a:bodyPr>
          <a:lstStyle/>
          <a:p>
            <a:pPr algn="ctr"/>
            <a:r>
              <a:rPr kumimoji="1" lang="ja-JP" altLang="en-US" sz="1600" b="1" dirty="0">
                <a:solidFill>
                  <a:schemeClr val="bg1"/>
                </a:solidFill>
                <a:latin typeface="Meiryo" panose="020B0604030504040204" pitchFamily="34" charset="-128"/>
                <a:ea typeface="Meiryo" panose="020B0604030504040204" pitchFamily="34" charset="-128"/>
              </a:rPr>
              <a:t>デジタル･トランスフォーメーション</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dirty="0">
                <a:solidFill>
                  <a:schemeClr val="bg1"/>
                </a:solidFill>
                <a:latin typeface="Meiryo" panose="020B0604030504040204" pitchFamily="34" charset="-128"/>
                <a:ea typeface="Meiryo" panose="020B0604030504040204" pitchFamily="34" charset="-128"/>
              </a:rPr>
              <a:t>により実現される社会やビジネスの姿</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24" name="右矢印 23">
            <a:extLst>
              <a:ext uri="{FF2B5EF4-FFF2-40B4-BE49-F238E27FC236}">
                <a16:creationId xmlns:a16="http://schemas.microsoft.com/office/drawing/2014/main" id="{5D8758BF-D789-5E48-9DD1-3F9F986A17E9}"/>
              </a:ext>
            </a:extLst>
          </p:cNvPr>
          <p:cNvSpPr/>
          <p:nvPr/>
        </p:nvSpPr>
        <p:spPr>
          <a:xfrm>
            <a:off x="4296673" y="4043780"/>
            <a:ext cx="550653" cy="215754"/>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7" name="右矢印 26">
            <a:extLst>
              <a:ext uri="{FF2B5EF4-FFF2-40B4-BE49-F238E27FC236}">
                <a16:creationId xmlns:a16="http://schemas.microsoft.com/office/drawing/2014/main" id="{62A1ABA4-BDAC-1949-8B3A-6C229E39FC02}"/>
              </a:ext>
            </a:extLst>
          </p:cNvPr>
          <p:cNvSpPr/>
          <p:nvPr/>
        </p:nvSpPr>
        <p:spPr>
          <a:xfrm rot="10800000">
            <a:off x="4308031" y="5073820"/>
            <a:ext cx="550653" cy="8226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下矢印 27">
            <a:extLst>
              <a:ext uri="{FF2B5EF4-FFF2-40B4-BE49-F238E27FC236}">
                <a16:creationId xmlns:a16="http://schemas.microsoft.com/office/drawing/2014/main" id="{F46E4C84-7042-C541-B4F5-D08AB9448D1B}"/>
              </a:ext>
            </a:extLst>
          </p:cNvPr>
          <p:cNvSpPr/>
          <p:nvPr/>
        </p:nvSpPr>
        <p:spPr>
          <a:xfrm>
            <a:off x="6537733" y="5509973"/>
            <a:ext cx="672860" cy="195797"/>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chemeClr val="bg1"/>
              </a:solidFill>
              <a:latin typeface="ＭＳ Ｐゴシック"/>
              <a:ea typeface="ＭＳ Ｐゴシック"/>
            </a:endParaRPr>
          </a:p>
        </p:txBody>
      </p:sp>
      <p:pic>
        <p:nvPicPr>
          <p:cNvPr id="29" name="図 28">
            <a:extLst>
              <a:ext uri="{FF2B5EF4-FFF2-40B4-BE49-F238E27FC236}">
                <a16:creationId xmlns:a16="http://schemas.microsoft.com/office/drawing/2014/main" id="{57FA9332-2966-A84C-98FF-A457A3D7FE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09029" y="1690930"/>
            <a:ext cx="1005081" cy="1444699"/>
          </a:xfrm>
          <a:prstGeom prst="rect">
            <a:avLst/>
          </a:prstGeom>
          <a:effectLst>
            <a:outerShdw blurRad="50800" dist="38100" dir="2700000" algn="tl" rotWithShape="0">
              <a:prstClr val="black">
                <a:alpha val="40000"/>
              </a:prstClr>
            </a:outerShdw>
          </a:effectLst>
        </p:spPr>
      </p:pic>
      <p:sp>
        <p:nvSpPr>
          <p:cNvPr id="30" name="正方形/長方形 29">
            <a:extLst>
              <a:ext uri="{FF2B5EF4-FFF2-40B4-BE49-F238E27FC236}">
                <a16:creationId xmlns:a16="http://schemas.microsoft.com/office/drawing/2014/main" id="{57CA6A53-C963-A64C-9681-591B5CAAB8CB}"/>
              </a:ext>
            </a:extLst>
          </p:cNvPr>
          <p:cNvSpPr/>
          <p:nvPr/>
        </p:nvSpPr>
        <p:spPr>
          <a:xfrm>
            <a:off x="7606928" y="3160276"/>
            <a:ext cx="1210588" cy="215444"/>
          </a:xfrm>
          <a:prstGeom prst="rect">
            <a:avLst/>
          </a:prstGeom>
        </p:spPr>
        <p:txBody>
          <a:bodyPr wrap="none">
            <a:spAutoFit/>
          </a:bodyPr>
          <a:lstStyle/>
          <a:p>
            <a:r>
              <a:rPr lang="ja-JP" altLang="en-US" sz="800" dirty="0">
                <a:solidFill>
                  <a:srgbClr val="0070C0"/>
                </a:solidFill>
                <a:latin typeface="Meiryo" panose="020B0604030504040204" pitchFamily="34" charset="-128"/>
                <a:ea typeface="Meiryo" panose="020B0604030504040204" pitchFamily="34" charset="-128"/>
              </a:rPr>
              <a:t>ジェレミー・リフキン</a:t>
            </a:r>
          </a:p>
        </p:txBody>
      </p:sp>
    </p:spTree>
    <p:extLst>
      <p:ext uri="{BB962C8B-B14F-4D97-AF65-F5344CB8AC3E}">
        <p14:creationId xmlns:p14="http://schemas.microsoft.com/office/powerpoint/2010/main" val="3235249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76FF67A1-951C-D944-8601-794D471C74E4}"/>
              </a:ext>
            </a:extLst>
          </p:cNvPr>
          <p:cNvGrpSpPr/>
          <p:nvPr/>
        </p:nvGrpSpPr>
        <p:grpSpPr>
          <a:xfrm>
            <a:off x="697495" y="1768243"/>
            <a:ext cx="7739094" cy="3566765"/>
            <a:chOff x="697495" y="1768243"/>
            <a:chExt cx="7739094" cy="3566765"/>
          </a:xfrm>
        </p:grpSpPr>
        <p:sp>
          <p:nvSpPr>
            <p:cNvPr id="15" name="正方形/長方形 14">
              <a:extLst>
                <a:ext uri="{FF2B5EF4-FFF2-40B4-BE49-F238E27FC236}">
                  <a16:creationId xmlns:a16="http://schemas.microsoft.com/office/drawing/2014/main" id="{D26415BC-9251-624A-B491-CCFA69E7A1C8}"/>
                </a:ext>
              </a:extLst>
            </p:cNvPr>
            <p:cNvSpPr/>
            <p:nvPr/>
          </p:nvSpPr>
          <p:spPr>
            <a:xfrm>
              <a:off x="697495" y="1768243"/>
              <a:ext cx="7739094" cy="3566765"/>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CDDC580D-2E95-9741-9D1C-AC0FE6EBAF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56578" y="3614952"/>
              <a:ext cx="1166411" cy="1041286"/>
            </a:xfrm>
            <a:prstGeom prst="rect">
              <a:avLst/>
            </a:prstGeom>
          </p:spPr>
        </p:pic>
        <p:pic>
          <p:nvPicPr>
            <p:cNvPr id="8" name="図 7">
              <a:extLst>
                <a:ext uri="{FF2B5EF4-FFF2-40B4-BE49-F238E27FC236}">
                  <a16:creationId xmlns:a16="http://schemas.microsoft.com/office/drawing/2014/main" id="{A9B937CA-A3C0-A945-8614-61F8C14AFD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7891" y="3625558"/>
              <a:ext cx="1309302" cy="1171825"/>
            </a:xfrm>
            <a:prstGeom prst="rect">
              <a:avLst/>
            </a:prstGeom>
          </p:spPr>
        </p:pic>
        <p:pic>
          <p:nvPicPr>
            <p:cNvPr id="9" name="図 8">
              <a:extLst>
                <a:ext uri="{FF2B5EF4-FFF2-40B4-BE49-F238E27FC236}">
                  <a16:creationId xmlns:a16="http://schemas.microsoft.com/office/drawing/2014/main" id="{A1E967C2-0A10-154B-96C4-B9BEE1D5AD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5434" y="2279698"/>
              <a:ext cx="1545638" cy="1414259"/>
            </a:xfrm>
            <a:prstGeom prst="rect">
              <a:avLst/>
            </a:prstGeom>
          </p:spPr>
        </p:pic>
        <p:sp>
          <p:nvSpPr>
            <p:cNvPr id="11" name="テキスト ボックス 10">
              <a:extLst>
                <a:ext uri="{FF2B5EF4-FFF2-40B4-BE49-F238E27FC236}">
                  <a16:creationId xmlns:a16="http://schemas.microsoft.com/office/drawing/2014/main" id="{4F0EAAF5-0FCF-5241-8AC2-D233AA331BFB}"/>
                </a:ext>
              </a:extLst>
            </p:cNvPr>
            <p:cNvSpPr txBox="1"/>
            <p:nvPr/>
          </p:nvSpPr>
          <p:spPr>
            <a:xfrm>
              <a:off x="5122217" y="4797383"/>
              <a:ext cx="2852063" cy="338554"/>
            </a:xfrm>
            <a:prstGeom prst="rect">
              <a:avLst/>
            </a:prstGeom>
            <a:noFill/>
          </p:spPr>
          <p:txBody>
            <a:bodyPr wrap="none" rtlCol="0">
              <a:spAutoFit/>
            </a:bodyPr>
            <a:lstStyle/>
            <a:p>
              <a:pPr algn="ctr"/>
              <a:r>
                <a:rPr kumimoji="1" lang="ja-JP" altLang="en-US" sz="1600">
                  <a:solidFill>
                    <a:srgbClr val="0432FF"/>
                  </a:solidFill>
                  <a:latin typeface="Meiryo" panose="020B0604030504040204" pitchFamily="34" charset="-128"/>
                  <a:ea typeface="Meiryo" panose="020B0604030504040204" pitchFamily="34" charset="-128"/>
                </a:rPr>
                <a:t>事業の差別化・競争力の強化</a:t>
              </a:r>
            </a:p>
          </p:txBody>
        </p:sp>
        <p:sp>
          <p:nvSpPr>
            <p:cNvPr id="12" name="テキスト ボックス 11">
              <a:extLst>
                <a:ext uri="{FF2B5EF4-FFF2-40B4-BE49-F238E27FC236}">
                  <a16:creationId xmlns:a16="http://schemas.microsoft.com/office/drawing/2014/main" id="{406A304B-08D5-2C4A-B130-3C908183A115}"/>
                </a:ext>
              </a:extLst>
            </p:cNvPr>
            <p:cNvSpPr txBox="1"/>
            <p:nvPr/>
          </p:nvSpPr>
          <p:spPr>
            <a:xfrm>
              <a:off x="5635179" y="2048126"/>
              <a:ext cx="1826141" cy="338554"/>
            </a:xfrm>
            <a:prstGeom prst="rect">
              <a:avLst/>
            </a:prstGeom>
            <a:noFill/>
          </p:spPr>
          <p:txBody>
            <a:bodyPr wrap="none" rtlCol="0">
              <a:spAutoFit/>
            </a:bodyPr>
            <a:lstStyle/>
            <a:p>
              <a:pPr algn="ctr"/>
              <a:r>
                <a:rPr kumimoji="1" lang="ja-JP" altLang="en-US" sz="1600">
                  <a:solidFill>
                    <a:srgbClr val="0432FF"/>
                  </a:solidFill>
                  <a:latin typeface="Meiryo" panose="020B0604030504040204" pitchFamily="34" charset="-128"/>
                  <a:ea typeface="Meiryo" panose="020B0604030504040204" pitchFamily="34" charset="-128"/>
                </a:rPr>
                <a:t>社会的課題の解決</a:t>
              </a:r>
            </a:p>
          </p:txBody>
        </p:sp>
      </p:grpSp>
      <p:sp>
        <p:nvSpPr>
          <p:cNvPr id="14" name="正方形/長方形 13">
            <a:extLst>
              <a:ext uri="{FF2B5EF4-FFF2-40B4-BE49-F238E27FC236}">
                <a16:creationId xmlns:a16="http://schemas.microsoft.com/office/drawing/2014/main" id="{CC083B55-DF63-0F4E-B742-5DD06466BAB6}"/>
              </a:ext>
            </a:extLst>
          </p:cNvPr>
          <p:cNvSpPr/>
          <p:nvPr/>
        </p:nvSpPr>
        <p:spPr>
          <a:xfrm>
            <a:off x="821635" y="1915897"/>
            <a:ext cx="3745407" cy="327377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04EE064-602A-C546-8FFF-EF1503B66B93}"/>
              </a:ext>
            </a:extLst>
          </p:cNvPr>
          <p:cNvSpPr>
            <a:spLocks noGrp="1"/>
          </p:cNvSpPr>
          <p:nvPr>
            <p:ph type="title"/>
          </p:nvPr>
        </p:nvSpPr>
        <p:spPr/>
        <p:txBody>
          <a:bodyPr/>
          <a:lstStyle/>
          <a:p>
            <a:r>
              <a:rPr kumimoji="1" lang="en-US" altLang="ja-JP" dirty="0"/>
              <a:t>IT</a:t>
            </a:r>
            <a:r>
              <a:rPr kumimoji="1" lang="ja-JP" altLang="en-US"/>
              <a:t>の価値や可能性</a:t>
            </a:r>
          </a:p>
        </p:txBody>
      </p:sp>
      <p:sp>
        <p:nvSpPr>
          <p:cNvPr id="3" name="スライド番号プレースホルダー 2">
            <a:extLst>
              <a:ext uri="{FF2B5EF4-FFF2-40B4-BE49-F238E27FC236}">
                <a16:creationId xmlns:a16="http://schemas.microsoft.com/office/drawing/2014/main" id="{6EF8ABA3-3D3F-8C44-BAFF-D130BB8AFB3B}"/>
              </a:ext>
            </a:extLst>
          </p:cNvPr>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pic>
        <p:nvPicPr>
          <p:cNvPr id="4" name="図 3">
            <a:extLst>
              <a:ext uri="{FF2B5EF4-FFF2-40B4-BE49-F238E27FC236}">
                <a16:creationId xmlns:a16="http://schemas.microsoft.com/office/drawing/2014/main" id="{4F770E80-EA53-DC44-BB5A-AEEACE20C2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02846" y="3616779"/>
            <a:ext cx="1298706" cy="1301961"/>
          </a:xfrm>
          <a:prstGeom prst="rect">
            <a:avLst/>
          </a:prstGeom>
        </p:spPr>
      </p:pic>
      <p:pic>
        <p:nvPicPr>
          <p:cNvPr id="5" name="図 4">
            <a:extLst>
              <a:ext uri="{FF2B5EF4-FFF2-40B4-BE49-F238E27FC236}">
                <a16:creationId xmlns:a16="http://schemas.microsoft.com/office/drawing/2014/main" id="{BAB7D19D-884E-3347-8905-4CD168A6DF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25410" y="3743948"/>
            <a:ext cx="1502291" cy="1174792"/>
          </a:xfrm>
          <a:prstGeom prst="rect">
            <a:avLst/>
          </a:prstGeom>
        </p:spPr>
      </p:pic>
      <p:pic>
        <p:nvPicPr>
          <p:cNvPr id="6" name="図 5">
            <a:extLst>
              <a:ext uri="{FF2B5EF4-FFF2-40B4-BE49-F238E27FC236}">
                <a16:creationId xmlns:a16="http://schemas.microsoft.com/office/drawing/2014/main" id="{D245A34E-1197-B144-ABB6-ACCC8192C0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76555" y="2423821"/>
            <a:ext cx="1469212" cy="1267195"/>
          </a:xfrm>
          <a:prstGeom prst="rect">
            <a:avLst/>
          </a:prstGeom>
        </p:spPr>
      </p:pic>
      <p:sp>
        <p:nvSpPr>
          <p:cNvPr id="10" name="テキスト ボックス 9">
            <a:extLst>
              <a:ext uri="{FF2B5EF4-FFF2-40B4-BE49-F238E27FC236}">
                <a16:creationId xmlns:a16="http://schemas.microsoft.com/office/drawing/2014/main" id="{2EC541A8-DC74-2E48-9909-94E472F47345}"/>
              </a:ext>
            </a:extLst>
          </p:cNvPr>
          <p:cNvSpPr txBox="1"/>
          <p:nvPr/>
        </p:nvSpPr>
        <p:spPr>
          <a:xfrm>
            <a:off x="1249489" y="4802395"/>
            <a:ext cx="2852063"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生産性・効率・コストの改善</a:t>
            </a:r>
          </a:p>
        </p:txBody>
      </p:sp>
      <p:sp>
        <p:nvSpPr>
          <p:cNvPr id="13" name="テキスト ボックス 12">
            <a:extLst>
              <a:ext uri="{FF2B5EF4-FFF2-40B4-BE49-F238E27FC236}">
                <a16:creationId xmlns:a16="http://schemas.microsoft.com/office/drawing/2014/main" id="{801AF7D4-6B05-D342-A0C4-E5CC63BD0341}"/>
              </a:ext>
            </a:extLst>
          </p:cNvPr>
          <p:cNvSpPr txBox="1"/>
          <p:nvPr/>
        </p:nvSpPr>
        <p:spPr>
          <a:xfrm>
            <a:off x="1882857" y="2048126"/>
            <a:ext cx="1415772"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利便性の向上</a:t>
            </a:r>
          </a:p>
        </p:txBody>
      </p:sp>
    </p:spTree>
    <p:extLst>
      <p:ext uri="{BB962C8B-B14F-4D97-AF65-F5344CB8AC3E}">
        <p14:creationId xmlns:p14="http://schemas.microsoft.com/office/powerpoint/2010/main" val="180114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28</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effectLst/>
                <a:latin typeface="Arial"/>
                <a:ea typeface="HGP創英角ｺﾞｼｯｸUB" pitchFamily="50" charset="-128"/>
                <a:cs typeface="Arial"/>
              </a:rPr>
              <a:t>クラウド・コンピューティング</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79992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クラウド・コンピューティング</a:t>
            </a:r>
            <a:endParaRPr lang="en-US" altLang="ja-JP" sz="2400" dirty="0">
              <a:solidFill>
                <a:srgbClr val="FFFFFF"/>
              </a:solidFill>
              <a:effectLst/>
              <a:latin typeface="Arial"/>
              <a:ea typeface="HGP創英角ｺﾞｼｯｸUB" pitchFamily="50" charset="-128"/>
              <a:cs typeface="Arial"/>
            </a:endParaRPr>
          </a:p>
          <a:p>
            <a:pPr algn="r"/>
            <a:r>
              <a:rPr lang="ja-JP" altLang="en-US" sz="2400" dirty="0">
                <a:solidFill>
                  <a:srgbClr val="FFFFFF"/>
                </a:solidFill>
                <a:effectLst/>
                <a:latin typeface="Arial"/>
                <a:ea typeface="HGP創英角ｺﾞｼｯｸUB" pitchFamily="50" charset="-128"/>
                <a:cs typeface="Arial"/>
              </a:rPr>
              <a:t>で変わる</a:t>
            </a:r>
            <a:r>
              <a:rPr lang="en-US" altLang="ja-JP" sz="2400" dirty="0">
                <a:solidFill>
                  <a:srgbClr val="FFFFFF"/>
                </a:solidFill>
                <a:effectLst/>
                <a:latin typeface="Arial Black"/>
                <a:ea typeface="HGP創英角ｺﾞｼｯｸUB" pitchFamily="50" charset="-128"/>
                <a:cs typeface="Arial Black"/>
              </a:rPr>
              <a:t>IT</a:t>
            </a:r>
            <a:r>
              <a:rPr lang="ja-JP" altLang="en-US" sz="2400" dirty="0">
                <a:solidFill>
                  <a:srgbClr val="FFFFFF"/>
                </a:solidFill>
                <a:effectLst/>
                <a:latin typeface="Arial"/>
                <a:ea typeface="HGP創英角ｺﾞｼｯｸUB" pitchFamily="50" charset="-128"/>
                <a:cs typeface="Arial"/>
              </a:rPr>
              <a:t>の常識</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7208273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3</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effectLst/>
                <a:latin typeface="Arial"/>
                <a:ea typeface="HGP創英角ｺﾞｼｯｸUB" pitchFamily="50" charset="-128"/>
                <a:cs typeface="Arial"/>
              </a:rPr>
              <a:t>最新の</a:t>
            </a:r>
            <a:r>
              <a:rPr lang="en-US" altLang="ja-JP" sz="2800" dirty="0">
                <a:solidFill>
                  <a:srgbClr val="FFFFFF"/>
                </a:solidFill>
                <a:effectLst/>
                <a:latin typeface="Arial"/>
                <a:ea typeface="HGP創英角ｺﾞｼｯｸUB" pitchFamily="50" charset="-128"/>
                <a:cs typeface="Arial"/>
              </a:rPr>
              <a:t>IT</a:t>
            </a:r>
            <a:r>
              <a:rPr lang="ja-JP" altLang="en-US" sz="2800" dirty="0">
                <a:solidFill>
                  <a:srgbClr val="FFFFFF"/>
                </a:solidFill>
                <a:effectLst/>
                <a:latin typeface="Arial"/>
                <a:ea typeface="HGP創英角ｺﾞｼｯｸUB" pitchFamily="50" charset="-128"/>
                <a:cs typeface="Arial"/>
              </a:rPr>
              <a:t>トレンドと</a:t>
            </a:r>
            <a:r>
              <a:rPr lang="en-US" altLang="ja-JP" sz="2800" dirty="0">
                <a:solidFill>
                  <a:srgbClr val="FFFFFF"/>
                </a:solidFill>
                <a:effectLst/>
                <a:latin typeface="Arial"/>
                <a:ea typeface="HGP創英角ｺﾞｼｯｸUB" pitchFamily="50" charset="-128"/>
                <a:cs typeface="Arial"/>
              </a:rPr>
              <a:t>IT</a:t>
            </a:r>
            <a:r>
              <a:rPr lang="ja-JP" altLang="en-US" sz="2800" dirty="0">
                <a:solidFill>
                  <a:srgbClr val="FFFFFF"/>
                </a:solidFill>
                <a:effectLst/>
                <a:latin typeface="Arial"/>
                <a:ea typeface="HGP創英角ｺﾞｼｯｸUB" pitchFamily="50" charset="-128"/>
                <a:cs typeface="Arial"/>
              </a:rPr>
              <a:t>ビジネス</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40738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04416D2-3031-784D-8F51-43C024CEBB09}"/>
              </a:ext>
            </a:extLst>
          </p:cNvPr>
          <p:cNvSpPr>
            <a:spLocks noGrp="1"/>
          </p:cNvSpPr>
          <p:nvPr>
            <p:ph type="title"/>
          </p:nvPr>
        </p:nvSpPr>
        <p:spPr/>
        <p:txBody>
          <a:bodyPr/>
          <a:lstStyle/>
          <a:p>
            <a:r>
              <a:rPr kumimoji="1" lang="ja-JP" altLang="en-US"/>
              <a:t>コンピュータの構成と種類</a:t>
            </a:r>
          </a:p>
        </p:txBody>
      </p:sp>
      <p:sp>
        <p:nvSpPr>
          <p:cNvPr id="2" name="スライド番号プレースホルダー 1">
            <a:extLst>
              <a:ext uri="{FF2B5EF4-FFF2-40B4-BE49-F238E27FC236}">
                <a16:creationId xmlns:a16="http://schemas.microsoft.com/office/drawing/2014/main" id="{F85D0042-F643-2B47-A5A0-2C4ED6B24AF0}"/>
              </a:ext>
            </a:extLst>
          </p:cNvPr>
          <p:cNvSpPr>
            <a:spLocks noGrp="1"/>
          </p:cNvSpPr>
          <p:nvPr>
            <p:ph type="sldNum" sz="quarter" idx="12"/>
          </p:nvPr>
        </p:nvSpPr>
        <p:spPr>
          <a:xfrm>
            <a:off x="6918256" y="6640200"/>
            <a:ext cx="2133600" cy="217800"/>
          </a:xfrm>
        </p:spPr>
        <p:txBody>
          <a:bodyPr/>
          <a:lstStyle/>
          <a:p>
            <a:fld id="{8FF8CC5D-A65D-5946-99B5-645367A967AD}" type="slidenum">
              <a:rPr kumimoji="1" lang="ja-JP" altLang="en-US" smtClean="0"/>
              <a:t>30</a:t>
            </a:fld>
            <a:endParaRPr kumimoji="1" lang="ja-JP" altLang="en-US"/>
          </a:p>
        </p:txBody>
      </p:sp>
      <p:pic>
        <p:nvPicPr>
          <p:cNvPr id="16" name="図 15">
            <a:extLst>
              <a:ext uri="{FF2B5EF4-FFF2-40B4-BE49-F238E27FC236}">
                <a16:creationId xmlns:a16="http://schemas.microsoft.com/office/drawing/2014/main" id="{109F1C86-E7A2-734A-BD6A-2251EB127E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1149" y="985563"/>
            <a:ext cx="1731910" cy="1615006"/>
          </a:xfrm>
          <a:prstGeom prst="rect">
            <a:avLst/>
          </a:prstGeom>
        </p:spPr>
      </p:pic>
      <p:pic>
        <p:nvPicPr>
          <p:cNvPr id="17" name="図 16">
            <a:extLst>
              <a:ext uri="{FF2B5EF4-FFF2-40B4-BE49-F238E27FC236}">
                <a16:creationId xmlns:a16="http://schemas.microsoft.com/office/drawing/2014/main" id="{653D9E29-82BB-134C-BF9F-9A2433F610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4756163" y="3438391"/>
            <a:ext cx="921263" cy="859077"/>
          </a:xfrm>
          <a:prstGeom prst="rect">
            <a:avLst/>
          </a:prstGeom>
        </p:spPr>
      </p:pic>
      <p:pic>
        <p:nvPicPr>
          <p:cNvPr id="18" name="図 17">
            <a:extLst>
              <a:ext uri="{FF2B5EF4-FFF2-40B4-BE49-F238E27FC236}">
                <a16:creationId xmlns:a16="http://schemas.microsoft.com/office/drawing/2014/main" id="{83776116-4988-F344-A7E3-AB46410156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6745" y="3182665"/>
            <a:ext cx="485736" cy="649814"/>
          </a:xfrm>
          <a:prstGeom prst="rect">
            <a:avLst/>
          </a:prstGeom>
        </p:spPr>
      </p:pic>
      <p:pic>
        <p:nvPicPr>
          <p:cNvPr id="19" name="図 18">
            <a:extLst>
              <a:ext uri="{FF2B5EF4-FFF2-40B4-BE49-F238E27FC236}">
                <a16:creationId xmlns:a16="http://schemas.microsoft.com/office/drawing/2014/main" id="{AEA6C098-41B3-694B-88F0-98A248FFE3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5746" y="4684247"/>
            <a:ext cx="458052" cy="458052"/>
          </a:xfrm>
          <a:prstGeom prst="rect">
            <a:avLst/>
          </a:prstGeom>
        </p:spPr>
      </p:pic>
      <p:pic>
        <p:nvPicPr>
          <p:cNvPr id="20" name="図 19">
            <a:extLst>
              <a:ext uri="{FF2B5EF4-FFF2-40B4-BE49-F238E27FC236}">
                <a16:creationId xmlns:a16="http://schemas.microsoft.com/office/drawing/2014/main" id="{4AC4A703-6AAE-8D4A-9C14-7095CB5A15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89251" y="5552378"/>
            <a:ext cx="1083464" cy="804171"/>
          </a:xfrm>
          <a:prstGeom prst="rect">
            <a:avLst/>
          </a:prstGeom>
        </p:spPr>
      </p:pic>
      <p:pic>
        <p:nvPicPr>
          <p:cNvPr id="21" name="図 20">
            <a:extLst>
              <a:ext uri="{FF2B5EF4-FFF2-40B4-BE49-F238E27FC236}">
                <a16:creationId xmlns:a16="http://schemas.microsoft.com/office/drawing/2014/main" id="{102D59E3-6133-B042-9A77-50451AA5F8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61149" y="5338564"/>
            <a:ext cx="573777" cy="573777"/>
          </a:xfrm>
          <a:prstGeom prst="rect">
            <a:avLst/>
          </a:prstGeom>
        </p:spPr>
      </p:pic>
      <p:pic>
        <p:nvPicPr>
          <p:cNvPr id="22" name="図 21">
            <a:extLst>
              <a:ext uri="{FF2B5EF4-FFF2-40B4-BE49-F238E27FC236}">
                <a16:creationId xmlns:a16="http://schemas.microsoft.com/office/drawing/2014/main" id="{10FA4A35-63E3-E342-A87D-657ED7A4DF1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6846" y="5144091"/>
            <a:ext cx="533365" cy="481362"/>
          </a:xfrm>
          <a:prstGeom prst="rect">
            <a:avLst/>
          </a:prstGeom>
        </p:spPr>
      </p:pic>
      <p:pic>
        <p:nvPicPr>
          <p:cNvPr id="23" name="図 22">
            <a:extLst>
              <a:ext uri="{FF2B5EF4-FFF2-40B4-BE49-F238E27FC236}">
                <a16:creationId xmlns:a16="http://schemas.microsoft.com/office/drawing/2014/main" id="{B25A102D-8E9C-EB41-A0FE-E3D943E2CDF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1698" y="4642196"/>
            <a:ext cx="1133310" cy="1085144"/>
          </a:xfrm>
          <a:prstGeom prst="rect">
            <a:avLst/>
          </a:prstGeom>
        </p:spPr>
      </p:pic>
      <p:sp>
        <p:nvSpPr>
          <p:cNvPr id="24" name="テキスト ボックス 23">
            <a:extLst>
              <a:ext uri="{FF2B5EF4-FFF2-40B4-BE49-F238E27FC236}">
                <a16:creationId xmlns:a16="http://schemas.microsoft.com/office/drawing/2014/main" id="{00B9A0ED-94F5-E244-917C-2F1A16A3CA30}"/>
              </a:ext>
            </a:extLst>
          </p:cNvPr>
          <p:cNvSpPr txBox="1"/>
          <p:nvPr/>
        </p:nvSpPr>
        <p:spPr>
          <a:xfrm>
            <a:off x="5676289" y="1137635"/>
            <a:ext cx="2723823" cy="677108"/>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サーバー・コンピュータ</a:t>
            </a:r>
            <a:endParaRPr kumimoji="1" lang="en-US" altLang="ja-JP"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データセンターなどの専用設備に設置</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複数のユーザーが共用</a:t>
            </a:r>
          </a:p>
        </p:txBody>
      </p:sp>
      <p:sp>
        <p:nvSpPr>
          <p:cNvPr id="25" name="テキスト ボックス 24">
            <a:extLst>
              <a:ext uri="{FF2B5EF4-FFF2-40B4-BE49-F238E27FC236}">
                <a16:creationId xmlns:a16="http://schemas.microsoft.com/office/drawing/2014/main" id="{E573652D-2D77-5147-AB45-853CE1C50648}"/>
              </a:ext>
            </a:extLst>
          </p:cNvPr>
          <p:cNvSpPr txBox="1"/>
          <p:nvPr/>
        </p:nvSpPr>
        <p:spPr>
          <a:xfrm>
            <a:off x="5692270" y="2838638"/>
            <a:ext cx="3185487" cy="677108"/>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クライアント・コンピュータ</a:t>
            </a:r>
            <a:endParaRPr kumimoji="1" lang="en-US" altLang="ja-JP"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個人が所有する、あるいは交代で利用する</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個人ユーザーが一時点で占有して使用する</a:t>
            </a:r>
          </a:p>
        </p:txBody>
      </p:sp>
      <p:pic>
        <p:nvPicPr>
          <p:cNvPr id="26" name="図 25">
            <a:extLst>
              <a:ext uri="{FF2B5EF4-FFF2-40B4-BE49-F238E27FC236}">
                <a16:creationId xmlns:a16="http://schemas.microsoft.com/office/drawing/2014/main" id="{0B28F033-D8C9-5047-BD4A-6DE5F67B614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07016" y="3369259"/>
            <a:ext cx="818501" cy="924860"/>
          </a:xfrm>
          <a:prstGeom prst="rect">
            <a:avLst/>
          </a:prstGeom>
        </p:spPr>
      </p:pic>
      <p:pic>
        <p:nvPicPr>
          <p:cNvPr id="27" name="図 26">
            <a:extLst>
              <a:ext uri="{FF2B5EF4-FFF2-40B4-BE49-F238E27FC236}">
                <a16:creationId xmlns:a16="http://schemas.microsoft.com/office/drawing/2014/main" id="{AFD38C0D-C340-394A-98A7-0A3DA6DC83D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70649" y="2830879"/>
            <a:ext cx="580434" cy="583572"/>
          </a:xfrm>
          <a:prstGeom prst="rect">
            <a:avLst/>
          </a:prstGeom>
        </p:spPr>
      </p:pic>
      <p:sp>
        <p:nvSpPr>
          <p:cNvPr id="28" name="テキスト ボックス 27">
            <a:extLst>
              <a:ext uri="{FF2B5EF4-FFF2-40B4-BE49-F238E27FC236}">
                <a16:creationId xmlns:a16="http://schemas.microsoft.com/office/drawing/2014/main" id="{24AF80FE-CFE6-7F40-AD05-4FE022135B09}"/>
              </a:ext>
            </a:extLst>
          </p:cNvPr>
          <p:cNvSpPr txBox="1"/>
          <p:nvPr/>
        </p:nvSpPr>
        <p:spPr>
          <a:xfrm>
            <a:off x="5676289" y="4627518"/>
            <a:ext cx="2749471" cy="677108"/>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組み込みコンピュータ</a:t>
            </a:r>
            <a:endParaRPr kumimoji="1" lang="en-US" altLang="ja-JP"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モノの中に組み込まれている</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それぞれのモノの機能や性能を実現している</a:t>
            </a:r>
          </a:p>
        </p:txBody>
      </p:sp>
      <p:sp>
        <p:nvSpPr>
          <p:cNvPr id="37" name="三角形 36">
            <a:extLst>
              <a:ext uri="{FF2B5EF4-FFF2-40B4-BE49-F238E27FC236}">
                <a16:creationId xmlns:a16="http://schemas.microsoft.com/office/drawing/2014/main" id="{2F0D9B0B-2707-C740-9D6D-573B6AE26436}"/>
              </a:ext>
            </a:extLst>
          </p:cNvPr>
          <p:cNvSpPr/>
          <p:nvPr/>
        </p:nvSpPr>
        <p:spPr>
          <a:xfrm rot="5400000">
            <a:off x="1124361" y="2920219"/>
            <a:ext cx="4550323" cy="1148351"/>
          </a:xfrm>
          <a:prstGeom prst="triangle">
            <a:avLst>
              <a:gd name="adj" fmla="val 13063"/>
            </a:avLst>
          </a:prstGeom>
          <a:solidFill>
            <a:srgbClr val="FF6666">
              <a:alpha val="3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三角形 37">
            <a:extLst>
              <a:ext uri="{FF2B5EF4-FFF2-40B4-BE49-F238E27FC236}">
                <a16:creationId xmlns:a16="http://schemas.microsoft.com/office/drawing/2014/main" id="{CF7B9963-8749-D740-9DC1-C5D2C5D8B0A5}"/>
              </a:ext>
            </a:extLst>
          </p:cNvPr>
          <p:cNvSpPr/>
          <p:nvPr/>
        </p:nvSpPr>
        <p:spPr>
          <a:xfrm rot="5400000">
            <a:off x="1136282" y="2941570"/>
            <a:ext cx="4550323" cy="1148351"/>
          </a:xfrm>
          <a:prstGeom prst="triangle">
            <a:avLst>
              <a:gd name="adj" fmla="val 52987"/>
            </a:avLst>
          </a:prstGeom>
          <a:solidFill>
            <a:srgbClr val="FF6666">
              <a:alpha val="3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三角形 38">
            <a:extLst>
              <a:ext uri="{FF2B5EF4-FFF2-40B4-BE49-F238E27FC236}">
                <a16:creationId xmlns:a16="http://schemas.microsoft.com/office/drawing/2014/main" id="{8B7F3956-DC4D-474E-9823-5BFE108FE488}"/>
              </a:ext>
            </a:extLst>
          </p:cNvPr>
          <p:cNvSpPr/>
          <p:nvPr/>
        </p:nvSpPr>
        <p:spPr>
          <a:xfrm rot="5400000">
            <a:off x="1124047" y="2941570"/>
            <a:ext cx="4550323" cy="1148351"/>
          </a:xfrm>
          <a:prstGeom prst="triangle">
            <a:avLst>
              <a:gd name="adj" fmla="val 87322"/>
            </a:avLst>
          </a:prstGeom>
          <a:solidFill>
            <a:srgbClr val="FF6666">
              <a:alpha val="3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F996D60E-1F00-0244-ADF5-31B4639A7317}"/>
              </a:ext>
            </a:extLst>
          </p:cNvPr>
          <p:cNvSpPr/>
          <p:nvPr/>
        </p:nvSpPr>
        <p:spPr>
          <a:xfrm>
            <a:off x="457200" y="1217181"/>
            <a:ext cx="2361696" cy="455237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97302011-43E1-4040-9191-D135C868AAC8}"/>
              </a:ext>
            </a:extLst>
          </p:cNvPr>
          <p:cNvSpPr/>
          <p:nvPr/>
        </p:nvSpPr>
        <p:spPr>
          <a:xfrm>
            <a:off x="563174" y="1693330"/>
            <a:ext cx="2149748" cy="218832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0BD6CE73-B099-0D4E-8BC6-66E132C9A109}"/>
              </a:ext>
            </a:extLst>
          </p:cNvPr>
          <p:cNvSpPr/>
          <p:nvPr/>
        </p:nvSpPr>
        <p:spPr>
          <a:xfrm>
            <a:off x="563174" y="3948270"/>
            <a:ext cx="2149748" cy="163188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39047162-C56B-3347-AFF1-F7B5861CF7FC}"/>
              </a:ext>
            </a:extLst>
          </p:cNvPr>
          <p:cNvSpPr txBox="1"/>
          <p:nvPr/>
        </p:nvSpPr>
        <p:spPr>
          <a:xfrm>
            <a:off x="776273" y="1856831"/>
            <a:ext cx="1723549" cy="400110"/>
          </a:xfrm>
          <a:prstGeom prst="rect">
            <a:avLst/>
          </a:prstGeom>
          <a:noFill/>
        </p:spPr>
        <p:txBody>
          <a:bodyPr wrap="none" rtlCol="0">
            <a:spAutoFit/>
          </a:bodyPr>
          <a:lstStyle/>
          <a:p>
            <a:pPr algn="ctr"/>
            <a:r>
              <a:rPr kumimoji="1" lang="ja-JP" altLang="en-US" sz="2000">
                <a:solidFill>
                  <a:srgbClr val="0432FF"/>
                </a:solidFill>
                <a:latin typeface="Meiryo" panose="020B0604030504040204" pitchFamily="34" charset="-128"/>
                <a:ea typeface="Meiryo" panose="020B0604030504040204" pitchFamily="34" charset="-128"/>
              </a:rPr>
              <a:t>ソフトウェア</a:t>
            </a:r>
          </a:p>
        </p:txBody>
      </p:sp>
      <p:sp>
        <p:nvSpPr>
          <p:cNvPr id="13" name="テキスト ボックス 12">
            <a:extLst>
              <a:ext uri="{FF2B5EF4-FFF2-40B4-BE49-F238E27FC236}">
                <a16:creationId xmlns:a16="http://schemas.microsoft.com/office/drawing/2014/main" id="{321C0653-CE29-3844-8029-E6F2063B4E8A}"/>
              </a:ext>
            </a:extLst>
          </p:cNvPr>
          <p:cNvSpPr txBox="1"/>
          <p:nvPr/>
        </p:nvSpPr>
        <p:spPr>
          <a:xfrm>
            <a:off x="596725" y="2287194"/>
            <a:ext cx="1502334" cy="1384995"/>
          </a:xfrm>
          <a:prstGeom prst="rect">
            <a:avLst/>
          </a:prstGeom>
          <a:noFill/>
        </p:spPr>
        <p:txBody>
          <a:bodyPr wrap="none" rtlCol="0">
            <a:spAutoFit/>
          </a:bodyPr>
          <a:lstStyle/>
          <a:p>
            <a:r>
              <a:rPr kumimoji="1" lang="ja-JP" altLang="en-US" sz="1200">
                <a:solidFill>
                  <a:srgbClr val="0432FF"/>
                </a:solidFill>
                <a:latin typeface="Meiryo" panose="020B0604030504040204" pitchFamily="34" charset="-128"/>
                <a:ea typeface="Meiryo" panose="020B0604030504040204" pitchFamily="34" charset="-128"/>
              </a:rPr>
              <a:t>ゲーム</a:t>
            </a:r>
            <a:endParaRPr kumimoji="1"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ブラウザー</a:t>
            </a:r>
            <a:endParaRPr lang="en-US" altLang="ja-JP" sz="1200"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ワープロ</a:t>
            </a:r>
            <a:endParaRPr kumimoji="1"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データベース</a:t>
            </a:r>
            <a:endParaRPr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通信制御</a:t>
            </a:r>
            <a:endParaRPr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認証管理</a:t>
            </a:r>
            <a:endParaRPr lang="en-US" altLang="ja-JP" sz="1200" dirty="0">
              <a:solidFill>
                <a:srgbClr val="0432FF"/>
              </a:solidFill>
              <a:latin typeface="Meiryo" panose="020B0604030504040204" pitchFamily="34" charset="-128"/>
              <a:ea typeface="Meiryo" panose="020B0604030504040204" pitchFamily="34" charset="-128"/>
            </a:endParaRPr>
          </a:p>
          <a:p>
            <a:r>
              <a:rPr kumimoji="1" lang="en-US" altLang="ja-JP" sz="1200" dirty="0">
                <a:solidFill>
                  <a:srgbClr val="0432FF"/>
                </a:solidFill>
                <a:latin typeface="Meiryo" panose="020B0604030504040204" pitchFamily="34" charset="-128"/>
                <a:ea typeface="Meiryo" panose="020B0604030504040204" pitchFamily="34" charset="-128"/>
              </a:rPr>
              <a:t>OS</a:t>
            </a:r>
            <a:r>
              <a:rPr kumimoji="1" lang="ja-JP" altLang="en-US" sz="800">
                <a:solidFill>
                  <a:srgbClr val="0432FF"/>
                </a:solidFill>
                <a:latin typeface="Meiryo" panose="020B0604030504040204" pitchFamily="34" charset="-128"/>
                <a:ea typeface="Meiryo" panose="020B0604030504040204" pitchFamily="34" charset="-128"/>
              </a:rPr>
              <a:t>（</a:t>
            </a:r>
            <a:r>
              <a:rPr kumimoji="1" lang="en-US" altLang="ja-JP" sz="800" dirty="0">
                <a:solidFill>
                  <a:srgbClr val="0432FF"/>
                </a:solidFill>
                <a:latin typeface="Meiryo" panose="020B0604030504040204" pitchFamily="34" charset="-128"/>
                <a:ea typeface="Meiryo" panose="020B0604030504040204" pitchFamily="34" charset="-128"/>
              </a:rPr>
              <a:t>Operating System</a:t>
            </a:r>
            <a:r>
              <a:rPr kumimoji="1" lang="ja-JP" altLang="en-US" sz="800">
                <a:solidFill>
                  <a:srgbClr val="0432FF"/>
                </a:solidFill>
                <a:latin typeface="Meiryo" panose="020B0604030504040204" pitchFamily="34" charset="-128"/>
                <a:ea typeface="Meiryo" panose="020B0604030504040204" pitchFamily="34" charset="-128"/>
              </a:rPr>
              <a:t>）</a:t>
            </a:r>
          </a:p>
        </p:txBody>
      </p:sp>
      <p:sp>
        <p:nvSpPr>
          <p:cNvPr id="14" name="テキスト ボックス 13">
            <a:extLst>
              <a:ext uri="{FF2B5EF4-FFF2-40B4-BE49-F238E27FC236}">
                <a16:creationId xmlns:a16="http://schemas.microsoft.com/office/drawing/2014/main" id="{FC56B564-E560-7E4B-A49D-E3E9FAA8D74D}"/>
              </a:ext>
            </a:extLst>
          </p:cNvPr>
          <p:cNvSpPr txBox="1"/>
          <p:nvPr/>
        </p:nvSpPr>
        <p:spPr>
          <a:xfrm>
            <a:off x="758106" y="4097413"/>
            <a:ext cx="1723549" cy="400110"/>
          </a:xfrm>
          <a:prstGeom prst="rect">
            <a:avLst/>
          </a:prstGeom>
          <a:noFill/>
        </p:spPr>
        <p:txBody>
          <a:bodyPr wrap="none" rtlCol="0">
            <a:spAutoFit/>
          </a:bodyPr>
          <a:lstStyle/>
          <a:p>
            <a:pPr algn="ctr"/>
            <a:r>
              <a:rPr kumimoji="1" lang="ja-JP" altLang="en-US" sz="2000">
                <a:solidFill>
                  <a:schemeClr val="accent6">
                    <a:lumMod val="75000"/>
                  </a:schemeClr>
                </a:solidFill>
                <a:latin typeface="Meiryo" panose="020B0604030504040204" pitchFamily="34" charset="-128"/>
                <a:ea typeface="Meiryo" panose="020B0604030504040204" pitchFamily="34" charset="-128"/>
              </a:rPr>
              <a:t>ハードウェア</a:t>
            </a:r>
          </a:p>
        </p:txBody>
      </p:sp>
      <p:sp>
        <p:nvSpPr>
          <p:cNvPr id="15" name="テキスト ボックス 14">
            <a:extLst>
              <a:ext uri="{FF2B5EF4-FFF2-40B4-BE49-F238E27FC236}">
                <a16:creationId xmlns:a16="http://schemas.microsoft.com/office/drawing/2014/main" id="{D1EF0FAD-26BA-6D44-8EAB-5507D7C6233A}"/>
              </a:ext>
            </a:extLst>
          </p:cNvPr>
          <p:cNvSpPr txBox="1"/>
          <p:nvPr/>
        </p:nvSpPr>
        <p:spPr>
          <a:xfrm>
            <a:off x="593756" y="4428140"/>
            <a:ext cx="1774845" cy="1015663"/>
          </a:xfrm>
          <a:prstGeom prst="rect">
            <a:avLst/>
          </a:prstGeom>
          <a:noFill/>
        </p:spPr>
        <p:txBody>
          <a:bodyPr wrap="none" rtlCol="0">
            <a:spAutoFit/>
          </a:bodyPr>
          <a:lstStyle/>
          <a:p>
            <a:r>
              <a:rPr lang="en-US" altLang="ja-JP" sz="1200" dirty="0">
                <a:solidFill>
                  <a:schemeClr val="accent6">
                    <a:lumMod val="75000"/>
                  </a:schemeClr>
                </a:solidFill>
                <a:latin typeface="Meiryo" panose="020B0604030504040204" pitchFamily="34" charset="-128"/>
                <a:ea typeface="Meiryo" panose="020B0604030504040204" pitchFamily="34" charset="-128"/>
              </a:rPr>
              <a:t>CPU</a:t>
            </a:r>
            <a:r>
              <a:rPr lang="ja-JP" altLang="en-US" sz="800">
                <a:solidFill>
                  <a:schemeClr val="accent6">
                    <a:lumMod val="75000"/>
                  </a:schemeClr>
                </a:solidFill>
                <a:latin typeface="Meiryo" panose="020B0604030504040204" pitchFamily="34" charset="-128"/>
                <a:ea typeface="Meiryo" panose="020B0604030504040204" pitchFamily="34" charset="-128"/>
              </a:rPr>
              <a:t>（中央演算処理装置）</a:t>
            </a:r>
            <a:endParaRPr lang="en-US" altLang="ja-JP" sz="800" dirty="0">
              <a:solidFill>
                <a:schemeClr val="accent6">
                  <a:lumMod val="75000"/>
                </a:schemeClr>
              </a:solidFill>
              <a:latin typeface="Meiryo" panose="020B0604030504040204" pitchFamily="34" charset="-128"/>
              <a:ea typeface="Meiryo" panose="020B0604030504040204" pitchFamily="34" charset="-128"/>
            </a:endParaRPr>
          </a:p>
          <a:p>
            <a:r>
              <a:rPr lang="ja-JP" altLang="en-US" sz="1200">
                <a:solidFill>
                  <a:schemeClr val="accent6">
                    <a:lumMod val="75000"/>
                  </a:schemeClr>
                </a:solidFill>
                <a:latin typeface="Meiryo" panose="020B0604030504040204" pitchFamily="34" charset="-128"/>
                <a:ea typeface="Meiryo" panose="020B0604030504040204" pitchFamily="34" charset="-128"/>
              </a:rPr>
              <a:t>メモリー</a:t>
            </a:r>
            <a:r>
              <a:rPr lang="ja-JP" altLang="en-US" sz="800">
                <a:solidFill>
                  <a:schemeClr val="accent6">
                    <a:lumMod val="75000"/>
                  </a:schemeClr>
                </a:solidFill>
                <a:latin typeface="Meiryo" panose="020B0604030504040204" pitchFamily="34" charset="-128"/>
                <a:ea typeface="Meiryo" panose="020B0604030504040204" pitchFamily="34" charset="-128"/>
              </a:rPr>
              <a:t>（主記憶装置）</a:t>
            </a:r>
            <a:endParaRPr lang="en-US" altLang="ja-JP" sz="800" dirty="0">
              <a:solidFill>
                <a:schemeClr val="accent6">
                  <a:lumMod val="75000"/>
                </a:schemeClr>
              </a:solidFill>
              <a:latin typeface="Meiryo" panose="020B0604030504040204" pitchFamily="34" charset="-128"/>
              <a:ea typeface="Meiryo" panose="020B0604030504040204" pitchFamily="34" charset="-128"/>
            </a:endParaRPr>
          </a:p>
          <a:p>
            <a:r>
              <a:rPr lang="ja-JP" altLang="en-US" sz="1200">
                <a:solidFill>
                  <a:schemeClr val="accent6">
                    <a:lumMod val="75000"/>
                  </a:schemeClr>
                </a:solidFill>
                <a:latin typeface="Meiryo" panose="020B0604030504040204" pitchFamily="34" charset="-128"/>
                <a:ea typeface="Meiryo" panose="020B0604030504040204" pitchFamily="34" charset="-128"/>
              </a:rPr>
              <a:t>ストレージ</a:t>
            </a:r>
            <a:r>
              <a:rPr lang="ja-JP" altLang="en-US" sz="800">
                <a:solidFill>
                  <a:schemeClr val="accent6">
                    <a:lumMod val="75000"/>
                  </a:schemeClr>
                </a:solidFill>
                <a:latin typeface="Meiryo" panose="020B0604030504040204" pitchFamily="34" charset="-128"/>
                <a:ea typeface="Meiryo" panose="020B0604030504040204" pitchFamily="34" charset="-128"/>
              </a:rPr>
              <a:t>（補助記憶装置）</a:t>
            </a:r>
            <a:endParaRPr lang="en-US" altLang="ja-JP" sz="800" dirty="0">
              <a:solidFill>
                <a:schemeClr val="accent6">
                  <a:lumMod val="75000"/>
                </a:schemeClr>
              </a:solidFill>
              <a:latin typeface="Meiryo" panose="020B0604030504040204" pitchFamily="34" charset="-128"/>
              <a:ea typeface="Meiryo" panose="020B0604030504040204" pitchFamily="34" charset="-128"/>
            </a:endParaRPr>
          </a:p>
          <a:p>
            <a:r>
              <a:rPr lang="ja-JP" altLang="en-US" sz="1200">
                <a:solidFill>
                  <a:schemeClr val="accent6">
                    <a:lumMod val="75000"/>
                  </a:schemeClr>
                </a:solidFill>
                <a:latin typeface="Meiryo" panose="020B0604030504040204" pitchFamily="34" charset="-128"/>
                <a:ea typeface="Meiryo" panose="020B0604030504040204" pitchFamily="34" charset="-128"/>
              </a:rPr>
              <a:t>ネットワーク機器</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r>
              <a:rPr lang="ja-JP" altLang="en-US" sz="1200">
                <a:solidFill>
                  <a:schemeClr val="accent6">
                    <a:lumMod val="75000"/>
                  </a:schemeClr>
                </a:solidFill>
                <a:latin typeface="Meiryo" panose="020B0604030504040204" pitchFamily="34" charset="-128"/>
                <a:ea typeface="Meiryo" panose="020B0604030504040204" pitchFamily="34" charset="-128"/>
              </a:rPr>
              <a:t>電源装置</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pic>
        <p:nvPicPr>
          <p:cNvPr id="29" name="図 28">
            <a:extLst>
              <a:ext uri="{FF2B5EF4-FFF2-40B4-BE49-F238E27FC236}">
                <a16:creationId xmlns:a16="http://schemas.microsoft.com/office/drawing/2014/main" id="{FF284570-36F0-924C-B1A4-EC88854ED89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155431" y="4340675"/>
            <a:ext cx="504972" cy="435538"/>
          </a:xfrm>
          <a:prstGeom prst="rect">
            <a:avLst/>
          </a:prstGeom>
        </p:spPr>
      </p:pic>
      <p:pic>
        <p:nvPicPr>
          <p:cNvPr id="30" name="図 29">
            <a:extLst>
              <a:ext uri="{FF2B5EF4-FFF2-40B4-BE49-F238E27FC236}">
                <a16:creationId xmlns:a16="http://schemas.microsoft.com/office/drawing/2014/main" id="{3A9F917A-4680-934A-B603-EDCBAF42C2D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18893" y="5143054"/>
            <a:ext cx="504437" cy="445166"/>
          </a:xfrm>
          <a:prstGeom prst="rect">
            <a:avLst/>
          </a:prstGeom>
        </p:spPr>
      </p:pic>
      <p:pic>
        <p:nvPicPr>
          <p:cNvPr id="31" name="図 30">
            <a:extLst>
              <a:ext uri="{FF2B5EF4-FFF2-40B4-BE49-F238E27FC236}">
                <a16:creationId xmlns:a16="http://schemas.microsoft.com/office/drawing/2014/main" id="{FFF7BAB1-E094-E642-91A6-CFA5D583EC6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183661" y="4784669"/>
            <a:ext cx="439669" cy="400099"/>
          </a:xfrm>
          <a:prstGeom prst="rect">
            <a:avLst/>
          </a:prstGeom>
        </p:spPr>
      </p:pic>
      <p:pic>
        <p:nvPicPr>
          <p:cNvPr id="32" name="図 31">
            <a:extLst>
              <a:ext uri="{FF2B5EF4-FFF2-40B4-BE49-F238E27FC236}">
                <a16:creationId xmlns:a16="http://schemas.microsoft.com/office/drawing/2014/main" id="{8A0C4CCE-AF27-1F45-A268-188516E278D0}"/>
              </a:ext>
            </a:extLst>
          </p:cNvPr>
          <p:cNvPicPr>
            <a:picLocks noChangeAspect="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14271" y="3038286"/>
            <a:ext cx="860681" cy="860681"/>
          </a:xfrm>
          <a:prstGeom prst="rect">
            <a:avLst/>
          </a:prstGeom>
        </p:spPr>
      </p:pic>
      <p:pic>
        <p:nvPicPr>
          <p:cNvPr id="33" name="図 32">
            <a:extLst>
              <a:ext uri="{FF2B5EF4-FFF2-40B4-BE49-F238E27FC236}">
                <a16:creationId xmlns:a16="http://schemas.microsoft.com/office/drawing/2014/main" id="{3742B2F0-819D-2846-89E2-1F356276100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021728" y="2260582"/>
            <a:ext cx="599547" cy="436778"/>
          </a:xfrm>
          <a:prstGeom prst="rect">
            <a:avLst/>
          </a:prstGeom>
        </p:spPr>
      </p:pic>
      <p:pic>
        <p:nvPicPr>
          <p:cNvPr id="35" name="図 34">
            <a:extLst>
              <a:ext uri="{FF2B5EF4-FFF2-40B4-BE49-F238E27FC236}">
                <a16:creationId xmlns:a16="http://schemas.microsoft.com/office/drawing/2014/main" id="{954E61F1-9C30-3F44-8F69-6AFF6592E81F}"/>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17749" y="2777129"/>
            <a:ext cx="807504" cy="423702"/>
          </a:xfrm>
          <a:prstGeom prst="rect">
            <a:avLst/>
          </a:prstGeom>
        </p:spPr>
      </p:pic>
      <p:sp>
        <p:nvSpPr>
          <p:cNvPr id="36" name="テキスト ボックス 35">
            <a:extLst>
              <a:ext uri="{FF2B5EF4-FFF2-40B4-BE49-F238E27FC236}">
                <a16:creationId xmlns:a16="http://schemas.microsoft.com/office/drawing/2014/main" id="{C1B70B11-C1E7-B24E-BFC4-E2B7F80B4692}"/>
              </a:ext>
            </a:extLst>
          </p:cNvPr>
          <p:cNvSpPr txBox="1"/>
          <p:nvPr/>
        </p:nvSpPr>
        <p:spPr>
          <a:xfrm>
            <a:off x="776273" y="1307165"/>
            <a:ext cx="1723549" cy="400110"/>
          </a:xfrm>
          <a:prstGeom prst="rect">
            <a:avLst/>
          </a:prstGeom>
          <a:noFill/>
        </p:spPr>
        <p:txBody>
          <a:bodyPr wrap="none" rtlCol="0">
            <a:spAutoFit/>
          </a:bodyPr>
          <a:lstStyle/>
          <a:p>
            <a:pPr algn="ctr"/>
            <a:r>
              <a:rPr kumimoji="1" lang="ja-JP" altLang="en-US" sz="2000">
                <a:latin typeface="Meiryo" panose="020B0604030504040204" pitchFamily="34" charset="-128"/>
                <a:ea typeface="Meiryo" panose="020B0604030504040204" pitchFamily="34" charset="-128"/>
              </a:rPr>
              <a:t>コンピュータ</a:t>
            </a:r>
          </a:p>
        </p:txBody>
      </p:sp>
      <p:pic>
        <p:nvPicPr>
          <p:cNvPr id="40" name="図 39">
            <a:extLst>
              <a:ext uri="{FF2B5EF4-FFF2-40B4-BE49-F238E27FC236}">
                <a16:creationId xmlns:a16="http://schemas.microsoft.com/office/drawing/2014/main" id="{26E83846-45F8-2240-89C8-19E2CC14979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065750" y="2827360"/>
            <a:ext cx="630436" cy="630436"/>
          </a:xfrm>
          <a:prstGeom prst="rect">
            <a:avLst/>
          </a:prstGeom>
        </p:spPr>
      </p:pic>
    </p:spTree>
    <p:extLst>
      <p:ext uri="{BB962C8B-B14F-4D97-AF65-F5344CB8AC3E}">
        <p14:creationId xmlns:p14="http://schemas.microsoft.com/office/powerpoint/2010/main" val="73422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02624" y="2425538"/>
            <a:ext cx="8245839" cy="416619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情報システムの構造</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正方形/長方形 3"/>
          <p:cNvSpPr/>
          <p:nvPr/>
        </p:nvSpPr>
        <p:spPr>
          <a:xfrm>
            <a:off x="577997" y="2540077"/>
            <a:ext cx="8098459" cy="362522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13234" y="837609"/>
            <a:ext cx="8227110" cy="14416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77997" y="3764213"/>
            <a:ext cx="8026451" cy="233622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77997" y="4988349"/>
            <a:ext cx="7974013" cy="106519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696446" y="1292984"/>
            <a:ext cx="3980010" cy="646331"/>
          </a:xfrm>
          <a:prstGeom prst="rect">
            <a:avLst/>
          </a:prstGeom>
          <a:noFill/>
        </p:spPr>
        <p:txBody>
          <a:bodyPr wrap="square" rtlCol="0">
            <a:spAutoFit/>
          </a:bodyPr>
          <a:lstStyle/>
          <a:p>
            <a:r>
              <a:rPr kumimoji="1" lang="ja-JP" altLang="en-US" dirty="0">
                <a:solidFill>
                  <a:schemeClr val="bg1">
                    <a:lumMod val="50000"/>
                  </a:schemeClr>
                </a:solidFill>
                <a:latin typeface="Meiryo" charset="-128"/>
                <a:ea typeface="Meiryo" charset="-128"/>
                <a:cs typeface="Meiryo" charset="-128"/>
              </a:rPr>
              <a:t>業務や経営の目的を達成するための仕事の手順</a:t>
            </a:r>
          </a:p>
        </p:txBody>
      </p:sp>
      <p:sp>
        <p:nvSpPr>
          <p:cNvPr id="11" name="テキスト ボックス 10"/>
          <p:cNvSpPr txBox="1"/>
          <p:nvPr/>
        </p:nvSpPr>
        <p:spPr>
          <a:xfrm>
            <a:off x="494506" y="847077"/>
            <a:ext cx="8245838" cy="400110"/>
          </a:xfrm>
          <a:prstGeom prst="rect">
            <a:avLst/>
          </a:prstGeom>
          <a:noFill/>
        </p:spPr>
        <p:txBody>
          <a:bodyPr wrap="square" rtlCol="0">
            <a:spAutoFit/>
          </a:bodyPr>
          <a:lstStyle/>
          <a:p>
            <a:pPr algn="ctr"/>
            <a:r>
              <a:rPr kumimoji="1" lang="ja-JP" altLang="en-US" sz="2000" b="1" dirty="0">
                <a:solidFill>
                  <a:srgbClr val="00B050"/>
                </a:solidFill>
                <a:latin typeface="Meiryo" charset="-128"/>
                <a:ea typeface="Meiryo" charset="-128"/>
                <a:cs typeface="Meiryo" charset="-128"/>
              </a:rPr>
              <a:t>ビジネス・プロセス</a:t>
            </a:r>
          </a:p>
        </p:txBody>
      </p:sp>
      <p:sp>
        <p:nvSpPr>
          <p:cNvPr id="12" name="テキスト ボックス 11"/>
          <p:cNvSpPr txBox="1"/>
          <p:nvPr/>
        </p:nvSpPr>
        <p:spPr>
          <a:xfrm>
            <a:off x="502625" y="6234968"/>
            <a:ext cx="8245838" cy="400110"/>
          </a:xfrm>
          <a:prstGeom prst="rect">
            <a:avLst/>
          </a:prstGeom>
          <a:noFill/>
        </p:spPr>
        <p:txBody>
          <a:bodyPr wrap="square" rtlCol="0">
            <a:spAutoFit/>
          </a:bodyPr>
          <a:lstStyle/>
          <a:p>
            <a:pPr algn="ctr"/>
            <a:r>
              <a:rPr kumimoji="1" lang="ja-JP" altLang="en-US" sz="2000" b="1">
                <a:solidFill>
                  <a:srgbClr val="C00000"/>
                </a:solidFill>
                <a:latin typeface="Meiryo" charset="-128"/>
                <a:ea typeface="Meiryo" charset="-128"/>
                <a:cs typeface="Meiryo" charset="-128"/>
              </a:rPr>
              <a:t>情報システム</a:t>
            </a:r>
            <a:endParaRPr kumimoji="1" lang="ja-JP" altLang="en-US" sz="2000" b="1" dirty="0">
              <a:solidFill>
                <a:srgbClr val="C00000"/>
              </a:solidFill>
              <a:latin typeface="Meiryo" charset="-128"/>
              <a:ea typeface="Meiryo" charset="-128"/>
              <a:cs typeface="Meiryo" charset="-128"/>
            </a:endParaRPr>
          </a:p>
        </p:txBody>
      </p:sp>
      <p:sp>
        <p:nvSpPr>
          <p:cNvPr id="13" name="テキスト ボックス 12"/>
          <p:cNvSpPr txBox="1"/>
          <p:nvPr/>
        </p:nvSpPr>
        <p:spPr>
          <a:xfrm>
            <a:off x="4572000" y="2824054"/>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ビジネス・プロセスを効率的・効果的に機能させるためのソフトウエア</a:t>
            </a:r>
          </a:p>
        </p:txBody>
      </p:sp>
      <p:sp>
        <p:nvSpPr>
          <p:cNvPr id="14" name="テキスト ボックス 13"/>
          <p:cNvSpPr txBox="1"/>
          <p:nvPr/>
        </p:nvSpPr>
        <p:spPr>
          <a:xfrm>
            <a:off x="4572000" y="4076983"/>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アプリケーションの開発や実行に共通</a:t>
            </a:r>
            <a:r>
              <a:rPr kumimoji="1" lang="ja-JP" altLang="en-US">
                <a:solidFill>
                  <a:schemeClr val="bg1"/>
                </a:solidFill>
                <a:latin typeface="Meiryo" charset="-128"/>
                <a:ea typeface="Meiryo" charset="-128"/>
                <a:cs typeface="Meiryo" charset="-128"/>
              </a:rPr>
              <a:t>して使われるソフトウエア</a:t>
            </a:r>
            <a:endParaRPr kumimoji="1" lang="ja-JP" altLang="en-US" dirty="0">
              <a:solidFill>
                <a:schemeClr val="bg1"/>
              </a:solidFill>
              <a:latin typeface="Meiryo" charset="-128"/>
              <a:ea typeface="Meiryo" charset="-128"/>
              <a:cs typeface="Meiryo" charset="-128"/>
            </a:endParaRPr>
          </a:p>
        </p:txBody>
      </p:sp>
      <p:sp>
        <p:nvSpPr>
          <p:cNvPr id="15" name="テキスト ボックス 14"/>
          <p:cNvSpPr txBox="1"/>
          <p:nvPr/>
        </p:nvSpPr>
        <p:spPr>
          <a:xfrm>
            <a:off x="4579660" y="5229200"/>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ソフトウエアを稼働させるためのハードウェアや設備</a:t>
            </a:r>
          </a:p>
        </p:txBody>
      </p:sp>
      <p:sp>
        <p:nvSpPr>
          <p:cNvPr id="16" name="テキスト ボックス 15"/>
          <p:cNvSpPr txBox="1"/>
          <p:nvPr/>
        </p:nvSpPr>
        <p:spPr>
          <a:xfrm>
            <a:off x="502625" y="2591322"/>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アプリケーション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508343" y="3799466"/>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プラットフォーム</a:t>
            </a:r>
            <a:endParaRPr kumimoji="1" lang="ja-JP" altLang="en-US" sz="1600" b="1" dirty="0">
              <a:solidFill>
                <a:schemeClr val="bg1"/>
              </a:solidFill>
              <a:latin typeface="Meiryo" charset="-128"/>
              <a:ea typeface="Meiryo" charset="-128"/>
              <a:cs typeface="Meiryo" charset="-128"/>
            </a:endParaRPr>
          </a:p>
        </p:txBody>
      </p:sp>
      <p:sp>
        <p:nvSpPr>
          <p:cNvPr id="18" name="テキスト ボックス 17"/>
          <p:cNvSpPr txBox="1"/>
          <p:nvPr/>
        </p:nvSpPr>
        <p:spPr>
          <a:xfrm>
            <a:off x="506274" y="5023602"/>
            <a:ext cx="4114800" cy="338554"/>
          </a:xfrm>
          <a:prstGeom prst="rect">
            <a:avLst/>
          </a:prstGeom>
          <a:noFill/>
        </p:spPr>
        <p:txBody>
          <a:bodyPr wrap="square" rtlCol="0">
            <a:spAutoFit/>
          </a:bodyPr>
          <a:lstStyle/>
          <a:p>
            <a:pPr algn="ctr"/>
            <a:r>
              <a:rPr kumimoji="1" lang="ja-JP" altLang="en-US" sz="1600" b="1" dirty="0">
                <a:solidFill>
                  <a:schemeClr val="bg1"/>
                </a:solidFill>
                <a:latin typeface="Meiryo" charset="-128"/>
                <a:ea typeface="Meiryo" charset="-128"/>
                <a:cs typeface="Meiryo" charset="-128"/>
              </a:rPr>
              <a:t>インフラストラクチャー</a:t>
            </a:r>
          </a:p>
        </p:txBody>
      </p:sp>
      <p:sp>
        <p:nvSpPr>
          <p:cNvPr id="9" name="正方形/長方形 8"/>
          <p:cNvSpPr/>
          <p:nvPr/>
        </p:nvSpPr>
        <p:spPr>
          <a:xfrm>
            <a:off x="79582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51590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20" name="正方形/長方形 19"/>
          <p:cNvSpPr/>
          <p:nvPr/>
        </p:nvSpPr>
        <p:spPr>
          <a:xfrm>
            <a:off x="223598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295606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22" name="正方形/長方形 21"/>
          <p:cNvSpPr/>
          <p:nvPr/>
        </p:nvSpPr>
        <p:spPr>
          <a:xfrm>
            <a:off x="367614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grpSp>
        <p:nvGrpSpPr>
          <p:cNvPr id="24" name="図形グループ 23"/>
          <p:cNvGrpSpPr/>
          <p:nvPr/>
        </p:nvGrpSpPr>
        <p:grpSpPr>
          <a:xfrm>
            <a:off x="971600" y="1776354"/>
            <a:ext cx="295326" cy="351822"/>
            <a:chOff x="2667295" y="1059799"/>
            <a:chExt cx="681672" cy="722281"/>
          </a:xfrm>
        </p:grpSpPr>
        <p:sp>
          <p:nvSpPr>
            <p:cNvPr id="25" name="角丸四角形 2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6" name="図 2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7" name="図形グループ 26"/>
          <p:cNvGrpSpPr/>
          <p:nvPr/>
        </p:nvGrpSpPr>
        <p:grpSpPr>
          <a:xfrm>
            <a:off x="960992" y="1868105"/>
            <a:ext cx="145033" cy="331921"/>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0" name="図形グループ 29"/>
          <p:cNvGrpSpPr/>
          <p:nvPr/>
        </p:nvGrpSpPr>
        <p:grpSpPr>
          <a:xfrm>
            <a:off x="1689051" y="1779493"/>
            <a:ext cx="295326" cy="351822"/>
            <a:chOff x="2667295" y="1059799"/>
            <a:chExt cx="681672" cy="722281"/>
          </a:xfrm>
        </p:grpSpPr>
        <p:sp>
          <p:nvSpPr>
            <p:cNvPr id="31" name="角丸四角形 3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2" name="図 31"/>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 name="図形グループ 32"/>
          <p:cNvGrpSpPr/>
          <p:nvPr/>
        </p:nvGrpSpPr>
        <p:grpSpPr>
          <a:xfrm>
            <a:off x="1674607" y="1872536"/>
            <a:ext cx="145033" cy="331921"/>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408212" y="1775171"/>
            <a:ext cx="295326" cy="351822"/>
            <a:chOff x="2667295" y="1059799"/>
            <a:chExt cx="681672" cy="722281"/>
          </a:xfrm>
        </p:grpSpPr>
        <p:sp>
          <p:nvSpPr>
            <p:cNvPr id="37" name="角丸四角形 3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8" name="図 37"/>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9" name="図形グループ 38"/>
          <p:cNvGrpSpPr/>
          <p:nvPr/>
        </p:nvGrpSpPr>
        <p:grpSpPr>
          <a:xfrm>
            <a:off x="2397604" y="1866922"/>
            <a:ext cx="145033" cy="331921"/>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2" name="図形グループ 41"/>
          <p:cNvGrpSpPr/>
          <p:nvPr/>
        </p:nvGrpSpPr>
        <p:grpSpPr>
          <a:xfrm>
            <a:off x="3125663" y="1778310"/>
            <a:ext cx="295326" cy="351822"/>
            <a:chOff x="2667295" y="1059799"/>
            <a:chExt cx="681672" cy="722281"/>
          </a:xfrm>
        </p:grpSpPr>
        <p:sp>
          <p:nvSpPr>
            <p:cNvPr id="43" name="角丸四角形 4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4" name="図 4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5" name="図形グループ 44"/>
          <p:cNvGrpSpPr/>
          <p:nvPr/>
        </p:nvGrpSpPr>
        <p:grpSpPr>
          <a:xfrm>
            <a:off x="3111219" y="1871353"/>
            <a:ext cx="145033" cy="331921"/>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8" name="図形グループ 47"/>
          <p:cNvGrpSpPr/>
          <p:nvPr/>
        </p:nvGrpSpPr>
        <p:grpSpPr>
          <a:xfrm>
            <a:off x="3879355" y="1784716"/>
            <a:ext cx="295326" cy="351822"/>
            <a:chOff x="2667295" y="1059799"/>
            <a:chExt cx="681672" cy="722281"/>
          </a:xfrm>
        </p:grpSpPr>
        <p:sp>
          <p:nvSpPr>
            <p:cNvPr id="49" name="角丸四角形 4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0" name="図 49"/>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51" name="図形グループ 50"/>
          <p:cNvGrpSpPr/>
          <p:nvPr/>
        </p:nvGrpSpPr>
        <p:grpSpPr>
          <a:xfrm>
            <a:off x="3864911" y="1877759"/>
            <a:ext cx="145033" cy="331921"/>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4" name="正方形/長方形 53"/>
          <p:cNvSpPr/>
          <p:nvPr/>
        </p:nvSpPr>
        <p:spPr>
          <a:xfrm>
            <a:off x="79582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51590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56" name="正方形/長方形 55"/>
          <p:cNvSpPr/>
          <p:nvPr/>
        </p:nvSpPr>
        <p:spPr>
          <a:xfrm>
            <a:off x="223598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295606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58" name="正方形/長方形 57"/>
          <p:cNvSpPr/>
          <p:nvPr/>
        </p:nvSpPr>
        <p:spPr>
          <a:xfrm>
            <a:off x="367614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sp>
        <p:nvSpPr>
          <p:cNvPr id="59" name="円柱 58"/>
          <p:cNvSpPr/>
          <p:nvPr/>
        </p:nvSpPr>
        <p:spPr>
          <a:xfrm>
            <a:off x="795829" y="4087111"/>
            <a:ext cx="1023811" cy="74280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データベース</a:t>
            </a:r>
          </a:p>
        </p:txBody>
      </p:sp>
      <p:sp>
        <p:nvSpPr>
          <p:cNvPr id="60" name="正方形/長方形 59"/>
          <p:cNvSpPr/>
          <p:nvPr/>
        </p:nvSpPr>
        <p:spPr>
          <a:xfrm>
            <a:off x="1879956" y="4086260"/>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プログラム開発や実行を支援</a:t>
            </a:r>
          </a:p>
        </p:txBody>
      </p:sp>
      <p:sp>
        <p:nvSpPr>
          <p:cNvPr id="61" name="正方形/長方形 60"/>
          <p:cNvSpPr/>
          <p:nvPr/>
        </p:nvSpPr>
        <p:spPr>
          <a:xfrm>
            <a:off x="1879956" y="4340118"/>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稼働状況やセキュリティを管理</a:t>
            </a:r>
          </a:p>
        </p:txBody>
      </p:sp>
      <p:sp>
        <p:nvSpPr>
          <p:cNvPr id="62" name="正方形/長方形 61"/>
          <p:cNvSpPr/>
          <p:nvPr/>
        </p:nvSpPr>
        <p:spPr>
          <a:xfrm>
            <a:off x="1878616" y="4597315"/>
            <a:ext cx="2444265" cy="23260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ＭＳ Ｐゴシック"/>
                <a:ea typeface="ＭＳ Ｐゴシック"/>
                <a:cs typeface="ＭＳ Ｐゴシック"/>
              </a:rPr>
              <a:t>ハードウェアの動作を制御</a:t>
            </a:r>
            <a:endParaRPr kumimoji="1" lang="ja-JP" altLang="en-US" sz="900" dirty="0">
              <a:solidFill>
                <a:srgbClr val="FFFFFF"/>
              </a:solidFill>
              <a:latin typeface="ＭＳ Ｐゴシック"/>
              <a:ea typeface="ＭＳ Ｐゴシック"/>
              <a:cs typeface="ＭＳ Ｐゴシック"/>
            </a:endParaRPr>
          </a:p>
        </p:txBody>
      </p:sp>
      <p:sp>
        <p:nvSpPr>
          <p:cNvPr id="63" name="正方形/長方形 62"/>
          <p:cNvSpPr/>
          <p:nvPr/>
        </p:nvSpPr>
        <p:spPr>
          <a:xfrm>
            <a:off x="795829" y="5400215"/>
            <a:ext cx="648072" cy="44537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5" name="正方形/長方形 64"/>
          <p:cNvSpPr/>
          <p:nvPr/>
        </p:nvSpPr>
        <p:spPr>
          <a:xfrm>
            <a:off x="2954729" y="5377422"/>
            <a:ext cx="648072" cy="53588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ＭＳ Ｐゴシック"/>
                <a:ea typeface="ＭＳ Ｐゴシック"/>
                <a:cs typeface="ＭＳ Ｐゴシック"/>
              </a:rPr>
              <a:t>ネットワーク</a:t>
            </a:r>
            <a:endParaRPr kumimoji="1" lang="en-US" altLang="ja-JP" sz="7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機器</a:t>
            </a:r>
          </a:p>
        </p:txBody>
      </p:sp>
      <p:sp>
        <p:nvSpPr>
          <p:cNvPr id="66" name="正方形/長方形 65"/>
          <p:cNvSpPr/>
          <p:nvPr/>
        </p:nvSpPr>
        <p:spPr>
          <a:xfrm>
            <a:off x="3674809" y="5377422"/>
            <a:ext cx="648072" cy="53588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電源設備</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1116362" y="5472101"/>
            <a:ext cx="648072" cy="44537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サーバー</a:t>
            </a:r>
          </a:p>
        </p:txBody>
      </p:sp>
      <p:sp>
        <p:nvSpPr>
          <p:cNvPr id="68" name="円柱 67"/>
          <p:cNvSpPr/>
          <p:nvPr/>
        </p:nvSpPr>
        <p:spPr>
          <a:xfrm>
            <a:off x="1878616" y="5373216"/>
            <a:ext cx="660417" cy="420174"/>
          </a:xfrm>
          <a:prstGeom prst="can">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円柱 68"/>
          <p:cNvSpPr/>
          <p:nvPr/>
        </p:nvSpPr>
        <p:spPr>
          <a:xfrm>
            <a:off x="2162281" y="5508905"/>
            <a:ext cx="660417" cy="420174"/>
          </a:xfrm>
          <a:prstGeom prst="can">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ストレージ</a:t>
            </a:r>
            <a:endParaRPr kumimoji="1" lang="ja-JP" altLang="en-US" sz="8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56917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57200" y="4216400"/>
            <a:ext cx="8223250" cy="1193800"/>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a:solidFill>
                  <a:srgbClr val="0000FF"/>
                </a:solidFill>
                <a:latin typeface="ＭＳ Ｐゴシック"/>
                <a:ea typeface="ＭＳ Ｐゴシック"/>
                <a:cs typeface="ＭＳ Ｐゴシック"/>
              </a:rPr>
              <a:t>ネットワーク</a:t>
            </a:r>
            <a:endParaRPr kumimoji="1" lang="ja-JP" altLang="en-US" sz="3600" dirty="0">
              <a:solidFill>
                <a:srgbClr val="0000FF"/>
              </a:solidFill>
              <a:latin typeface="ＭＳ Ｐゴシック"/>
              <a:ea typeface="ＭＳ Ｐゴシック"/>
              <a:cs typeface="ＭＳ Ｐゴシック"/>
            </a:endParaRPr>
          </a:p>
        </p:txBody>
      </p:sp>
      <p:sp>
        <p:nvSpPr>
          <p:cNvPr id="8" name="正方形/長方形 7"/>
          <p:cNvSpPr/>
          <p:nvPr/>
        </p:nvSpPr>
        <p:spPr>
          <a:xfrm>
            <a:off x="458788" y="1276350"/>
            <a:ext cx="8223250" cy="3016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p:cNvSpPr>
            <a:spLocks noGrp="1"/>
          </p:cNvSpPr>
          <p:nvPr>
            <p:ph type="title"/>
          </p:nvPr>
        </p:nvSpPr>
        <p:spPr/>
        <p:txBody>
          <a:bodyPr/>
          <a:lstStyle/>
          <a:p>
            <a:r>
              <a:rPr kumimoji="1" lang="ja-JP" altLang="en-US" dirty="0"/>
              <a:t>コレ一枚でわかるクラウドコンピューティング</a:t>
            </a:r>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6" name="正方形/長方形 5"/>
          <p:cNvSpPr/>
          <p:nvPr/>
        </p:nvSpPr>
        <p:spPr>
          <a:xfrm>
            <a:off x="672307" y="1200150"/>
            <a:ext cx="7819231" cy="21780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826296" y="1098550"/>
            <a:ext cx="7491410" cy="109855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13111" y="5315964"/>
            <a:ext cx="896939" cy="950372"/>
          </a:xfrm>
          <a:prstGeom prst="rect">
            <a:avLst/>
          </a:prstGeom>
        </p:spPr>
      </p:pic>
      <p:pic>
        <p:nvPicPr>
          <p:cNvPr id="13" name="図 12"/>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65699" y="5452516"/>
            <a:ext cx="931863" cy="814308"/>
          </a:xfrm>
          <a:prstGeom prst="rect">
            <a:avLst/>
          </a:prstGeom>
        </p:spPr>
      </p:pic>
      <p:pic>
        <p:nvPicPr>
          <p:cNvPr id="14" name="図 13"/>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49646" y="5488437"/>
            <a:ext cx="482600" cy="778387"/>
          </a:xfrm>
          <a:prstGeom prst="rect">
            <a:avLst/>
          </a:prstGeom>
        </p:spPr>
      </p:pic>
      <p:pic>
        <p:nvPicPr>
          <p:cNvPr id="15" name="図 14" descr="accessory2_d16.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534160" y="5520183"/>
            <a:ext cx="199341" cy="746641"/>
          </a:xfrm>
          <a:prstGeom prst="rect">
            <a:avLst/>
          </a:prstGeom>
        </p:spPr>
      </p:pic>
      <p:pic>
        <p:nvPicPr>
          <p:cNvPr id="16" name="図 15" descr="imgres.jpg"/>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85087" y="5359400"/>
            <a:ext cx="1322106" cy="907424"/>
          </a:xfrm>
          <a:prstGeom prst="rect">
            <a:avLst/>
          </a:prstGeom>
        </p:spPr>
      </p:pic>
      <p:sp>
        <p:nvSpPr>
          <p:cNvPr id="18" name="角丸四角形 17"/>
          <p:cNvSpPr/>
          <p:nvPr/>
        </p:nvSpPr>
        <p:spPr>
          <a:xfrm>
            <a:off x="1004359" y="364490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ＭＳ Ｐゴシック"/>
                <a:ea typeface="ＭＳ Ｐゴシック"/>
                <a:cs typeface="ＭＳ Ｐゴシック"/>
              </a:rPr>
              <a:t>インフラストラクチャー</a:t>
            </a:r>
          </a:p>
        </p:txBody>
      </p:sp>
      <p:sp>
        <p:nvSpPr>
          <p:cNvPr id="19" name="角丸四角形 18"/>
          <p:cNvSpPr/>
          <p:nvPr/>
        </p:nvSpPr>
        <p:spPr>
          <a:xfrm>
            <a:off x="1004359" y="255905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ＭＳ Ｐゴシック"/>
                <a:ea typeface="ＭＳ Ｐゴシック"/>
                <a:cs typeface="ＭＳ Ｐゴシック"/>
              </a:rPr>
              <a:t>プラットフォーム</a:t>
            </a:r>
          </a:p>
        </p:txBody>
      </p:sp>
      <p:sp>
        <p:nvSpPr>
          <p:cNvPr id="20" name="角丸四角形 19"/>
          <p:cNvSpPr/>
          <p:nvPr/>
        </p:nvSpPr>
        <p:spPr>
          <a:xfrm>
            <a:off x="1004359" y="144145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ＭＳ Ｐゴシック"/>
                <a:ea typeface="ＭＳ Ｐゴシック"/>
                <a:cs typeface="ＭＳ Ｐゴシック"/>
              </a:rPr>
              <a:t>アプリケーション</a:t>
            </a:r>
          </a:p>
        </p:txBody>
      </p:sp>
      <p:sp>
        <p:nvSpPr>
          <p:cNvPr id="21" name="正方形/長方形 20"/>
          <p:cNvSpPr/>
          <p:nvPr/>
        </p:nvSpPr>
        <p:spPr>
          <a:xfrm>
            <a:off x="3917951" y="3543300"/>
            <a:ext cx="13604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ＭＳ Ｐゴシック"/>
                <a:ea typeface="ＭＳ Ｐゴシック"/>
                <a:cs typeface="ＭＳ Ｐゴシック"/>
              </a:rPr>
              <a:t>計算装置</a:t>
            </a:r>
          </a:p>
        </p:txBody>
      </p:sp>
      <p:sp>
        <p:nvSpPr>
          <p:cNvPr id="22" name="正方形/長方形 21"/>
          <p:cNvSpPr/>
          <p:nvPr/>
        </p:nvSpPr>
        <p:spPr>
          <a:xfrm>
            <a:off x="5329238" y="3543300"/>
            <a:ext cx="133350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ＭＳ Ｐゴシック"/>
                <a:ea typeface="ＭＳ Ｐゴシック"/>
                <a:cs typeface="ＭＳ Ｐゴシック"/>
              </a:rPr>
              <a:t>記憶装置</a:t>
            </a:r>
          </a:p>
        </p:txBody>
      </p:sp>
      <p:sp>
        <p:nvSpPr>
          <p:cNvPr id="23" name="正方形/長方形 22"/>
          <p:cNvSpPr/>
          <p:nvPr/>
        </p:nvSpPr>
        <p:spPr>
          <a:xfrm>
            <a:off x="6705600" y="3543300"/>
            <a:ext cx="12842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0000FF"/>
                </a:solidFill>
                <a:latin typeface="ＭＳ Ｐゴシック"/>
                <a:ea typeface="ＭＳ Ｐゴシック"/>
                <a:cs typeface="ＭＳ Ｐゴシック"/>
              </a:rPr>
              <a:t>ネットワーク</a:t>
            </a:r>
            <a:endParaRPr kumimoji="1" lang="ja-JP" altLang="en-US" sz="1200" dirty="0">
              <a:solidFill>
                <a:srgbClr val="0000FF"/>
              </a:solidFill>
              <a:latin typeface="ＭＳ Ｐゴシック"/>
              <a:ea typeface="ＭＳ Ｐゴシック"/>
              <a:cs typeface="ＭＳ Ｐゴシック"/>
            </a:endParaRPr>
          </a:p>
        </p:txBody>
      </p:sp>
      <p:sp>
        <p:nvSpPr>
          <p:cNvPr id="24" name="正方形/長方形 23"/>
          <p:cNvSpPr/>
          <p:nvPr/>
        </p:nvSpPr>
        <p:spPr>
          <a:xfrm>
            <a:off x="391795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データ</a:t>
            </a:r>
          </a:p>
          <a:p>
            <a:pPr algn="ctr"/>
            <a:r>
              <a:rPr kumimoji="1" lang="ja-JP" altLang="en-US" sz="1000" dirty="0">
                <a:solidFill>
                  <a:srgbClr val="3366FF"/>
                </a:solidFill>
                <a:latin typeface="ＭＳ Ｐゴシック"/>
                <a:ea typeface="ＭＳ Ｐゴシック"/>
                <a:cs typeface="ＭＳ Ｐゴシック"/>
              </a:rPr>
              <a:t>ベース</a:t>
            </a:r>
          </a:p>
        </p:txBody>
      </p:sp>
      <p:sp>
        <p:nvSpPr>
          <p:cNvPr id="25" name="正方形/長方形 24"/>
          <p:cNvSpPr/>
          <p:nvPr/>
        </p:nvSpPr>
        <p:spPr>
          <a:xfrm>
            <a:off x="4742657"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運用管理</a:t>
            </a:r>
          </a:p>
        </p:txBody>
      </p:sp>
      <p:sp>
        <p:nvSpPr>
          <p:cNvPr id="26" name="正方形/長方形 25"/>
          <p:cNvSpPr/>
          <p:nvPr/>
        </p:nvSpPr>
        <p:spPr>
          <a:xfrm>
            <a:off x="558403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プログラム</a:t>
            </a:r>
          </a:p>
          <a:p>
            <a:pPr algn="ctr"/>
            <a:r>
              <a:rPr kumimoji="1" lang="ja-JP" altLang="en-US" sz="1000" dirty="0">
                <a:solidFill>
                  <a:srgbClr val="3366FF"/>
                </a:solidFill>
                <a:latin typeface="ＭＳ Ｐゴシック"/>
                <a:ea typeface="ＭＳ Ｐゴシック"/>
                <a:cs typeface="ＭＳ Ｐゴシック"/>
              </a:rPr>
              <a:t>実行環境</a:t>
            </a:r>
          </a:p>
        </p:txBody>
      </p:sp>
      <p:sp>
        <p:nvSpPr>
          <p:cNvPr id="27" name="正方形/長方形 26"/>
          <p:cNvSpPr/>
          <p:nvPr/>
        </p:nvSpPr>
        <p:spPr>
          <a:xfrm>
            <a:off x="6407543"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プログラム</a:t>
            </a:r>
          </a:p>
          <a:p>
            <a:pPr algn="ctr"/>
            <a:r>
              <a:rPr lang="ja-JP" altLang="en-US" sz="1000" dirty="0">
                <a:solidFill>
                  <a:srgbClr val="3366FF"/>
                </a:solidFill>
                <a:latin typeface="ＭＳ Ｐゴシック"/>
                <a:ea typeface="ＭＳ Ｐゴシック"/>
                <a:cs typeface="ＭＳ Ｐゴシック"/>
              </a:rPr>
              <a:t>開発環境</a:t>
            </a:r>
            <a:endParaRPr kumimoji="1" lang="ja-JP" altLang="en-US" sz="1000" dirty="0">
              <a:solidFill>
                <a:srgbClr val="3366FF"/>
              </a:solidFill>
              <a:latin typeface="ＭＳ Ｐゴシック"/>
              <a:ea typeface="ＭＳ Ｐゴシック"/>
              <a:cs typeface="ＭＳ Ｐゴシック"/>
            </a:endParaRPr>
          </a:p>
        </p:txBody>
      </p:sp>
      <p:sp>
        <p:nvSpPr>
          <p:cNvPr id="28" name="正方形/長方形 27"/>
          <p:cNvSpPr/>
          <p:nvPr/>
        </p:nvSpPr>
        <p:spPr>
          <a:xfrm>
            <a:off x="7233439"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認証管理</a:t>
            </a:r>
          </a:p>
        </p:txBody>
      </p:sp>
      <p:sp>
        <p:nvSpPr>
          <p:cNvPr id="29" name="正方形/長方形 28"/>
          <p:cNvSpPr/>
          <p:nvPr/>
        </p:nvSpPr>
        <p:spPr>
          <a:xfrm>
            <a:off x="3916757" y="1397000"/>
            <a:ext cx="589762"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a:solidFill>
                  <a:srgbClr val="33ACBD"/>
                </a:solidFill>
                <a:latin typeface="ＭＳ Ｐゴシック"/>
                <a:ea typeface="ＭＳ Ｐゴシック"/>
                <a:cs typeface="ＭＳ Ｐゴシック"/>
              </a:rPr>
              <a:t>電子</a:t>
            </a:r>
          </a:p>
          <a:p>
            <a:pPr algn="ctr"/>
            <a:r>
              <a:rPr kumimoji="1" lang="ja-JP" altLang="en-US" sz="900" dirty="0">
                <a:solidFill>
                  <a:srgbClr val="33ACBD"/>
                </a:solidFill>
                <a:latin typeface="ＭＳ Ｐゴシック"/>
                <a:ea typeface="ＭＳ Ｐゴシック"/>
                <a:cs typeface="ＭＳ Ｐゴシック"/>
              </a:rPr>
              <a:t>メール</a:t>
            </a:r>
          </a:p>
        </p:txBody>
      </p:sp>
      <p:sp>
        <p:nvSpPr>
          <p:cNvPr id="30" name="正方形/長方形 29"/>
          <p:cNvSpPr/>
          <p:nvPr/>
        </p:nvSpPr>
        <p:spPr>
          <a:xfrm>
            <a:off x="454660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ＭＳ Ｐゴシック"/>
                <a:ea typeface="ＭＳ Ｐゴシック"/>
                <a:cs typeface="ＭＳ Ｐゴシック"/>
              </a:rPr>
              <a:t>ソーシャル</a:t>
            </a:r>
          </a:p>
          <a:p>
            <a:pPr algn="ctr"/>
            <a:r>
              <a:rPr lang="ja-JP" altLang="en-US" sz="800" dirty="0">
                <a:solidFill>
                  <a:srgbClr val="33ACBD"/>
                </a:solidFill>
                <a:latin typeface="ＭＳ Ｐゴシック"/>
                <a:ea typeface="ＭＳ Ｐゴシック"/>
                <a:cs typeface="ＭＳ Ｐゴシック"/>
              </a:rPr>
              <a:t>メディア</a:t>
            </a:r>
            <a:endParaRPr kumimoji="1" lang="ja-JP" altLang="en-US" sz="800" dirty="0">
              <a:solidFill>
                <a:srgbClr val="33ACBD"/>
              </a:solidFill>
              <a:latin typeface="ＭＳ Ｐゴシック"/>
              <a:ea typeface="ＭＳ Ｐゴシック"/>
              <a:cs typeface="ＭＳ Ｐゴシック"/>
            </a:endParaRPr>
          </a:p>
        </p:txBody>
      </p:sp>
      <p:sp>
        <p:nvSpPr>
          <p:cNvPr id="31" name="正方形/長方形 30"/>
          <p:cNvSpPr/>
          <p:nvPr/>
        </p:nvSpPr>
        <p:spPr>
          <a:xfrm>
            <a:off x="523478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a:solidFill>
                  <a:srgbClr val="33ACBD"/>
                </a:solidFill>
                <a:latin typeface="ＭＳ Ｐゴシック"/>
                <a:ea typeface="ＭＳ Ｐゴシック"/>
                <a:cs typeface="ＭＳ Ｐゴシック"/>
              </a:rPr>
              <a:t>新聞</a:t>
            </a:r>
          </a:p>
          <a:p>
            <a:pPr algn="ctr"/>
            <a:r>
              <a:rPr lang="ja-JP" altLang="en-US" sz="900" dirty="0">
                <a:solidFill>
                  <a:srgbClr val="33ACBD"/>
                </a:solidFill>
                <a:latin typeface="ＭＳ Ｐゴシック"/>
                <a:ea typeface="ＭＳ Ｐゴシック"/>
                <a:cs typeface="ＭＳ Ｐゴシック"/>
              </a:rPr>
              <a:t>ニュース</a:t>
            </a:r>
            <a:endParaRPr kumimoji="1" lang="ja-JP" altLang="en-US" sz="900" dirty="0">
              <a:solidFill>
                <a:srgbClr val="33ACBD"/>
              </a:solidFill>
              <a:latin typeface="ＭＳ Ｐゴシック"/>
              <a:ea typeface="ＭＳ Ｐゴシック"/>
              <a:cs typeface="ＭＳ Ｐゴシック"/>
            </a:endParaRPr>
          </a:p>
        </p:txBody>
      </p:sp>
      <p:sp>
        <p:nvSpPr>
          <p:cNvPr id="32" name="正方形/長方形 31"/>
          <p:cNvSpPr/>
          <p:nvPr/>
        </p:nvSpPr>
        <p:spPr>
          <a:xfrm>
            <a:off x="5924550" y="1397000"/>
            <a:ext cx="711201"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ＭＳ Ｐゴシック"/>
                <a:ea typeface="ＭＳ Ｐゴシック"/>
                <a:cs typeface="ＭＳ Ｐゴシック"/>
              </a:rPr>
              <a:t>ショッピング</a:t>
            </a:r>
          </a:p>
        </p:txBody>
      </p:sp>
      <p:sp>
        <p:nvSpPr>
          <p:cNvPr id="33" name="正方形/長方形 32"/>
          <p:cNvSpPr/>
          <p:nvPr/>
        </p:nvSpPr>
        <p:spPr>
          <a:xfrm>
            <a:off x="6675439" y="1397000"/>
            <a:ext cx="6349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a:solidFill>
                  <a:srgbClr val="33ACBD"/>
                </a:solidFill>
                <a:latin typeface="ＭＳ Ｐゴシック"/>
                <a:ea typeface="ＭＳ Ｐゴシック"/>
                <a:cs typeface="ＭＳ Ｐゴシック"/>
              </a:rPr>
              <a:t>金融取引</a:t>
            </a:r>
          </a:p>
        </p:txBody>
      </p:sp>
      <p:sp>
        <p:nvSpPr>
          <p:cNvPr id="34" name="正方形/長方形 33"/>
          <p:cNvSpPr/>
          <p:nvPr/>
        </p:nvSpPr>
        <p:spPr>
          <a:xfrm>
            <a:off x="7341389"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900" dirty="0">
                <a:solidFill>
                  <a:srgbClr val="33ACBD"/>
                </a:solidFill>
                <a:latin typeface="ＭＳ Ｐゴシック"/>
                <a:ea typeface="ＭＳ Ｐゴシック"/>
                <a:cs typeface="ＭＳ Ｐゴシック"/>
              </a:rPr>
              <a:t>財務</a:t>
            </a:r>
          </a:p>
          <a:p>
            <a:pPr algn="ctr"/>
            <a:r>
              <a:rPr kumimoji="1" lang="ja-JP" altLang="en-US" sz="900" dirty="0">
                <a:solidFill>
                  <a:srgbClr val="33ACBD"/>
                </a:solidFill>
                <a:latin typeface="ＭＳ Ｐゴシック"/>
                <a:ea typeface="ＭＳ Ｐゴシック"/>
                <a:cs typeface="ＭＳ Ｐゴシック"/>
              </a:rPr>
              <a:t>会計</a:t>
            </a:r>
          </a:p>
        </p:txBody>
      </p:sp>
      <p:sp>
        <p:nvSpPr>
          <p:cNvPr id="35" name="正方形/長方形 34"/>
          <p:cNvSpPr/>
          <p:nvPr/>
        </p:nvSpPr>
        <p:spPr>
          <a:xfrm>
            <a:off x="3916756" y="3873500"/>
            <a:ext cx="407313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ＭＳ Ｐゴシック"/>
                <a:ea typeface="ＭＳ Ｐゴシック"/>
                <a:cs typeface="ＭＳ Ｐゴシック"/>
              </a:rPr>
              <a:t>施設や設備</a:t>
            </a:r>
          </a:p>
        </p:txBody>
      </p:sp>
    </p:spTree>
    <p:extLst>
      <p:ext uri="{BB962C8B-B14F-4D97-AF65-F5344CB8AC3E}">
        <p14:creationId xmlns:p14="http://schemas.microsoft.com/office/powerpoint/2010/main" val="3640921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9F5492-2BC2-D948-A008-B479A9BEDC22}"/>
              </a:ext>
            </a:extLst>
          </p:cNvPr>
          <p:cNvSpPr>
            <a:spLocks noGrp="1"/>
          </p:cNvSpPr>
          <p:nvPr>
            <p:ph type="title"/>
          </p:nvPr>
        </p:nvSpPr>
        <p:spPr>
          <a:xfrm>
            <a:off x="457200" y="274638"/>
            <a:ext cx="8686800" cy="416221"/>
          </a:xfrm>
        </p:spPr>
        <p:txBody>
          <a:bodyPr/>
          <a:lstStyle/>
          <a:p>
            <a:r>
              <a:rPr kumimoji="1" lang="ja-JP" altLang="en-US"/>
              <a:t>「クラウド･コンピューティング」という名称の由来</a:t>
            </a:r>
          </a:p>
        </p:txBody>
      </p:sp>
      <p:sp>
        <p:nvSpPr>
          <p:cNvPr id="3" name="スライド番号プレースホルダー 2">
            <a:extLst>
              <a:ext uri="{FF2B5EF4-FFF2-40B4-BE49-F238E27FC236}">
                <a16:creationId xmlns:a16="http://schemas.microsoft.com/office/drawing/2014/main" id="{B493FBE2-BB27-BC4A-8841-0E3818B20ECF}"/>
              </a:ext>
            </a:extLst>
          </p:cNvPr>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pic>
        <p:nvPicPr>
          <p:cNvPr id="4" name="図 3">
            <a:extLst>
              <a:ext uri="{FF2B5EF4-FFF2-40B4-BE49-F238E27FC236}">
                <a16:creationId xmlns:a16="http://schemas.microsoft.com/office/drawing/2014/main" id="{E646C75F-C573-C14B-8882-6D35FA45BA82}"/>
              </a:ext>
            </a:extLst>
          </p:cNvPr>
          <p:cNvPicPr>
            <a:picLocks noChangeAspect="1"/>
          </p:cNvPicPr>
          <p:nvPr/>
        </p:nvPicPr>
        <p:blipFill>
          <a:blip r:embed="rId2"/>
          <a:stretch>
            <a:fillRect/>
          </a:stretch>
        </p:blipFill>
        <p:spPr>
          <a:xfrm>
            <a:off x="62958" y="754644"/>
            <a:ext cx="9045755" cy="5833272"/>
          </a:xfrm>
          <a:prstGeom prst="rect">
            <a:avLst/>
          </a:prstGeom>
        </p:spPr>
      </p:pic>
      <p:pic>
        <p:nvPicPr>
          <p:cNvPr id="5" name="図 4">
            <a:extLst>
              <a:ext uri="{FF2B5EF4-FFF2-40B4-BE49-F238E27FC236}">
                <a16:creationId xmlns:a16="http://schemas.microsoft.com/office/drawing/2014/main" id="{C52D0182-B266-AE4D-9511-2C0F261B79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0632" y="1547424"/>
            <a:ext cx="1223535" cy="1140946"/>
          </a:xfrm>
          <a:prstGeom prst="rect">
            <a:avLst/>
          </a:prstGeom>
        </p:spPr>
      </p:pic>
      <p:pic>
        <p:nvPicPr>
          <p:cNvPr id="6" name="図 5">
            <a:extLst>
              <a:ext uri="{FF2B5EF4-FFF2-40B4-BE49-F238E27FC236}">
                <a16:creationId xmlns:a16="http://schemas.microsoft.com/office/drawing/2014/main" id="{8A1C8773-70FD-0340-825F-01BD754C31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7230" y="1111361"/>
            <a:ext cx="1223535" cy="1140946"/>
          </a:xfrm>
          <a:prstGeom prst="rect">
            <a:avLst/>
          </a:prstGeom>
        </p:spPr>
      </p:pic>
      <p:pic>
        <p:nvPicPr>
          <p:cNvPr id="7" name="図 6">
            <a:extLst>
              <a:ext uri="{FF2B5EF4-FFF2-40B4-BE49-F238E27FC236}">
                <a16:creationId xmlns:a16="http://schemas.microsoft.com/office/drawing/2014/main" id="{DBD9C428-3E36-2E43-9015-A0C90F3447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3575" y="1169401"/>
            <a:ext cx="1223535" cy="1140946"/>
          </a:xfrm>
          <a:prstGeom prst="rect">
            <a:avLst/>
          </a:prstGeom>
        </p:spPr>
      </p:pic>
      <p:pic>
        <p:nvPicPr>
          <p:cNvPr id="8" name="図 7">
            <a:extLst>
              <a:ext uri="{FF2B5EF4-FFF2-40B4-BE49-F238E27FC236}">
                <a16:creationId xmlns:a16="http://schemas.microsoft.com/office/drawing/2014/main" id="{68021C9F-F4E5-1445-815C-BFBBBDE63E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112515" y="4174943"/>
            <a:ext cx="1334199" cy="1244140"/>
          </a:xfrm>
          <a:prstGeom prst="rect">
            <a:avLst/>
          </a:prstGeom>
        </p:spPr>
      </p:pic>
      <p:pic>
        <p:nvPicPr>
          <p:cNvPr id="9" name="図 8">
            <a:extLst>
              <a:ext uri="{FF2B5EF4-FFF2-40B4-BE49-F238E27FC236}">
                <a16:creationId xmlns:a16="http://schemas.microsoft.com/office/drawing/2014/main" id="{501DA7AA-A667-D849-A49B-FFBF1AB37E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2524" y="3948122"/>
            <a:ext cx="822054" cy="1099739"/>
          </a:xfrm>
          <a:prstGeom prst="rect">
            <a:avLst/>
          </a:prstGeom>
        </p:spPr>
      </p:pic>
      <p:pic>
        <p:nvPicPr>
          <p:cNvPr id="10" name="図 9">
            <a:extLst>
              <a:ext uri="{FF2B5EF4-FFF2-40B4-BE49-F238E27FC236}">
                <a16:creationId xmlns:a16="http://schemas.microsoft.com/office/drawing/2014/main" id="{C1F752B3-C74A-554C-B786-F478B3BA3C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64136" y="4071971"/>
            <a:ext cx="1008582" cy="1008582"/>
          </a:xfrm>
          <a:prstGeom prst="rect">
            <a:avLst/>
          </a:prstGeom>
        </p:spPr>
      </p:pic>
      <p:pic>
        <p:nvPicPr>
          <p:cNvPr id="11" name="図 10">
            <a:extLst>
              <a:ext uri="{FF2B5EF4-FFF2-40B4-BE49-F238E27FC236}">
                <a16:creationId xmlns:a16="http://schemas.microsoft.com/office/drawing/2014/main" id="{BA9815B7-6F23-354F-96E8-A58A0CCF40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73894" y="4273071"/>
            <a:ext cx="1446419" cy="1073564"/>
          </a:xfrm>
          <a:prstGeom prst="rect">
            <a:avLst/>
          </a:prstGeom>
        </p:spPr>
      </p:pic>
      <p:pic>
        <p:nvPicPr>
          <p:cNvPr id="12" name="図 11">
            <a:extLst>
              <a:ext uri="{FF2B5EF4-FFF2-40B4-BE49-F238E27FC236}">
                <a16:creationId xmlns:a16="http://schemas.microsoft.com/office/drawing/2014/main" id="{26D6F020-C6AC-BE41-8392-92D5DAD203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95150" y="4565898"/>
            <a:ext cx="1117365" cy="1262560"/>
          </a:xfrm>
          <a:prstGeom prst="rect">
            <a:avLst/>
          </a:prstGeom>
        </p:spPr>
      </p:pic>
      <p:grpSp>
        <p:nvGrpSpPr>
          <p:cNvPr id="20" name="グループ化 19">
            <a:extLst>
              <a:ext uri="{FF2B5EF4-FFF2-40B4-BE49-F238E27FC236}">
                <a16:creationId xmlns:a16="http://schemas.microsoft.com/office/drawing/2014/main" id="{856C9691-DFAF-9942-A756-F9FD0825A129}"/>
              </a:ext>
            </a:extLst>
          </p:cNvPr>
          <p:cNvGrpSpPr/>
          <p:nvPr/>
        </p:nvGrpSpPr>
        <p:grpSpPr>
          <a:xfrm>
            <a:off x="6383100" y="1102320"/>
            <a:ext cx="939310" cy="900114"/>
            <a:chOff x="7429574" y="1248019"/>
            <a:chExt cx="939310" cy="900114"/>
          </a:xfrm>
        </p:grpSpPr>
        <p:sp>
          <p:nvSpPr>
            <p:cNvPr id="14" name="正方形/長方形 13">
              <a:extLst>
                <a:ext uri="{FF2B5EF4-FFF2-40B4-BE49-F238E27FC236}">
                  <a16:creationId xmlns:a16="http://schemas.microsoft.com/office/drawing/2014/main" id="{1E28D4D2-3ED3-6B4B-BC73-E104A5D90B7A}"/>
                </a:ext>
              </a:extLst>
            </p:cNvPr>
            <p:cNvSpPr/>
            <p:nvPr/>
          </p:nvSpPr>
          <p:spPr>
            <a:xfrm>
              <a:off x="7493649" y="1248019"/>
              <a:ext cx="869555" cy="90011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6CB33341-9C6F-4B42-A30C-0CA45353EEB9}"/>
                </a:ext>
              </a:extLst>
            </p:cNvPr>
            <p:cNvSpPr/>
            <p:nvPr/>
          </p:nvSpPr>
          <p:spPr>
            <a:xfrm>
              <a:off x="7462308" y="1552213"/>
              <a:ext cx="869555" cy="580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EC12BB93-D49B-CE4C-8B51-E6DC300BE32C}"/>
                </a:ext>
              </a:extLst>
            </p:cNvPr>
            <p:cNvSpPr/>
            <p:nvPr/>
          </p:nvSpPr>
          <p:spPr>
            <a:xfrm>
              <a:off x="7436647" y="1789069"/>
              <a:ext cx="863875" cy="264479"/>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36AEA249-4EBF-A344-A948-B686BB74BCA3}"/>
                </a:ext>
              </a:extLst>
            </p:cNvPr>
            <p:cNvSpPr txBox="1"/>
            <p:nvPr/>
          </p:nvSpPr>
          <p:spPr>
            <a:xfrm>
              <a:off x="7436647" y="1301089"/>
              <a:ext cx="932237"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アプリケーション</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sp>
          <p:nvSpPr>
            <p:cNvPr id="18" name="テキスト ボックス 17">
              <a:extLst>
                <a:ext uri="{FF2B5EF4-FFF2-40B4-BE49-F238E27FC236}">
                  <a16:creationId xmlns:a16="http://schemas.microsoft.com/office/drawing/2014/main" id="{620EE0C1-86CC-1941-AB83-30E6BC5F043A}"/>
                </a:ext>
              </a:extLst>
            </p:cNvPr>
            <p:cNvSpPr txBox="1"/>
            <p:nvPr/>
          </p:nvSpPr>
          <p:spPr>
            <a:xfrm>
              <a:off x="7429574" y="1575568"/>
              <a:ext cx="932237"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プラットフォーム</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sp>
          <p:nvSpPr>
            <p:cNvPr id="19" name="テキスト ボックス 18">
              <a:extLst>
                <a:ext uri="{FF2B5EF4-FFF2-40B4-BE49-F238E27FC236}">
                  <a16:creationId xmlns:a16="http://schemas.microsoft.com/office/drawing/2014/main" id="{F5388998-5DA1-4345-8265-7A4A0EF721B3}"/>
                </a:ext>
              </a:extLst>
            </p:cNvPr>
            <p:cNvSpPr txBox="1"/>
            <p:nvPr/>
          </p:nvSpPr>
          <p:spPr>
            <a:xfrm>
              <a:off x="7444282" y="1850047"/>
              <a:ext cx="905858"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インフラ</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grpSp>
      <p:sp>
        <p:nvSpPr>
          <p:cNvPr id="21" name="左矢印 20">
            <a:extLst>
              <a:ext uri="{FF2B5EF4-FFF2-40B4-BE49-F238E27FC236}">
                <a16:creationId xmlns:a16="http://schemas.microsoft.com/office/drawing/2014/main" id="{E63D098B-F6DB-5844-925E-0BB04147B8E5}"/>
              </a:ext>
            </a:extLst>
          </p:cNvPr>
          <p:cNvSpPr/>
          <p:nvPr/>
        </p:nvSpPr>
        <p:spPr>
          <a:xfrm>
            <a:off x="6048186" y="1313387"/>
            <a:ext cx="199836" cy="47798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7942121C-E811-294E-85B9-76594EF9B52B}"/>
              </a:ext>
            </a:extLst>
          </p:cNvPr>
          <p:cNvSpPr txBox="1"/>
          <p:nvPr/>
        </p:nvSpPr>
        <p:spPr>
          <a:xfrm>
            <a:off x="2672924" y="3112455"/>
            <a:ext cx="3773790" cy="800219"/>
          </a:xfrm>
          <a:prstGeom prst="rect">
            <a:avLst/>
          </a:prstGeom>
          <a:noFill/>
        </p:spPr>
        <p:txBody>
          <a:bodyPr wrap="none" rtlCol="0">
            <a:spAutoFit/>
          </a:bodyPr>
          <a:lstStyle/>
          <a:p>
            <a:r>
              <a:rPr kumimoji="1" lang="ja-JP" altLang="en-US" sz="3200">
                <a:solidFill>
                  <a:srgbClr val="0432FF"/>
                </a:solidFill>
                <a:latin typeface="Meiryo" panose="020B0604030504040204" pitchFamily="34" charset="-128"/>
                <a:ea typeface="Meiryo" panose="020B0604030504040204" pitchFamily="34" charset="-128"/>
              </a:rPr>
              <a:t>クラウド（</a:t>
            </a:r>
            <a:r>
              <a:rPr kumimoji="1" lang="en-US" altLang="ja-JP" sz="3200" dirty="0">
                <a:solidFill>
                  <a:srgbClr val="0432FF"/>
                </a:solidFill>
                <a:latin typeface="Meiryo" panose="020B0604030504040204" pitchFamily="34" charset="-128"/>
                <a:ea typeface="Meiryo" panose="020B0604030504040204" pitchFamily="34" charset="-128"/>
              </a:rPr>
              <a:t>Cloud</a:t>
            </a:r>
            <a:r>
              <a:rPr kumimoji="1" lang="ja-JP" altLang="en-US" sz="3200">
                <a:solidFill>
                  <a:srgbClr val="0432FF"/>
                </a:solidFill>
                <a:latin typeface="Meiryo" panose="020B0604030504040204" pitchFamily="34" charset="-128"/>
                <a:ea typeface="Meiryo" panose="020B0604030504040204" pitchFamily="34" charset="-128"/>
              </a:rPr>
              <a:t>）</a:t>
            </a:r>
            <a:endParaRPr kumimoji="1" lang="en-US" altLang="ja-JP" sz="3200" dirty="0">
              <a:solidFill>
                <a:srgbClr val="0432FF"/>
              </a:solidFill>
              <a:latin typeface="Meiryo" panose="020B0604030504040204" pitchFamily="34" charset="-128"/>
              <a:ea typeface="Meiryo" panose="020B0604030504040204" pitchFamily="34" charset="-128"/>
            </a:endParaRPr>
          </a:p>
          <a:p>
            <a:r>
              <a:rPr kumimoji="1" lang="ja-JP" altLang="en-US" sz="1400">
                <a:solidFill>
                  <a:srgbClr val="0432FF"/>
                </a:solidFill>
                <a:latin typeface="Meiryo" panose="020B0604030504040204" pitchFamily="34" charset="-128"/>
                <a:ea typeface="Meiryo" panose="020B0604030504040204" pitchFamily="34" charset="-128"/>
              </a:rPr>
              <a:t>＝ネットワークあるいは</a:t>
            </a:r>
            <a:r>
              <a:rPr lang="ja-JP" altLang="en-US" sz="1400">
                <a:solidFill>
                  <a:srgbClr val="0432FF"/>
                </a:solidFill>
                <a:latin typeface="Meiryo" panose="020B0604030504040204" pitchFamily="34" charset="-128"/>
                <a:ea typeface="Meiryo" panose="020B0604030504040204" pitchFamily="34" charset="-128"/>
              </a:rPr>
              <a:t>インターネット</a:t>
            </a:r>
            <a:endParaRPr kumimoji="1" lang="en-US" altLang="ja-JP" sz="1400" dirty="0">
              <a:solidFill>
                <a:srgbClr val="0432FF"/>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FD554E3B-6253-1A4B-BBCB-5A9593B6CECE}"/>
              </a:ext>
            </a:extLst>
          </p:cNvPr>
          <p:cNvSpPr txBox="1"/>
          <p:nvPr/>
        </p:nvSpPr>
        <p:spPr>
          <a:xfrm>
            <a:off x="3659396" y="5985927"/>
            <a:ext cx="4339650" cy="461665"/>
          </a:xfrm>
          <a:prstGeom prst="rect">
            <a:avLst/>
          </a:prstGeom>
          <a:noFill/>
        </p:spPr>
        <p:txBody>
          <a:bodyPr wrap="none" rtlCol="0">
            <a:spAutoFit/>
          </a:bodyPr>
          <a:lstStyle/>
          <a:p>
            <a:r>
              <a:rPr kumimoji="1" lang="ja-JP" altLang="en-US" sz="1200">
                <a:solidFill>
                  <a:srgbClr val="0432FF"/>
                </a:solidFill>
                <a:latin typeface="Meiryo" panose="020B0604030504040204" pitchFamily="34" charset="-128"/>
                <a:ea typeface="Meiryo" panose="020B0604030504040204" pitchFamily="34" charset="-128"/>
              </a:rPr>
              <a:t>ネットワークの向こう側にあるコンピュータ（サーバー）を</a:t>
            </a:r>
            <a:endParaRPr kumimoji="1" lang="en-US" altLang="ja-JP" sz="1200"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ネットワークを介して使う仕組み</a:t>
            </a:r>
          </a:p>
        </p:txBody>
      </p:sp>
      <p:sp>
        <p:nvSpPr>
          <p:cNvPr id="24" name="テキスト ボックス 23">
            <a:extLst>
              <a:ext uri="{FF2B5EF4-FFF2-40B4-BE49-F238E27FC236}">
                <a16:creationId xmlns:a16="http://schemas.microsoft.com/office/drawing/2014/main" id="{6D013371-EBD1-144C-8432-5434723FBC80}"/>
              </a:ext>
            </a:extLst>
          </p:cNvPr>
          <p:cNvSpPr txBox="1"/>
          <p:nvPr/>
        </p:nvSpPr>
        <p:spPr>
          <a:xfrm>
            <a:off x="997792" y="5937118"/>
            <a:ext cx="2698175" cy="553998"/>
          </a:xfrm>
          <a:prstGeom prst="rect">
            <a:avLst/>
          </a:prstGeom>
          <a:noFill/>
        </p:spPr>
        <p:txBody>
          <a:bodyPr wrap="none" rtlCol="0">
            <a:spAutoFit/>
          </a:bodyPr>
          <a:lstStyle/>
          <a:p>
            <a:r>
              <a:rPr kumimoji="1" lang="ja-JP" altLang="en-US" sz="1400" b="1">
                <a:solidFill>
                  <a:srgbClr val="0432FF"/>
                </a:solidFill>
                <a:latin typeface="Meiryo" panose="020B0604030504040204" pitchFamily="34" charset="-128"/>
                <a:ea typeface="Meiryo" panose="020B0604030504040204" pitchFamily="34" charset="-128"/>
              </a:rPr>
              <a:t>クラウド・コンピューティング</a:t>
            </a:r>
            <a:endParaRPr kumimoji="1" lang="en-US" altLang="ja-JP" sz="1400" b="1" dirty="0">
              <a:solidFill>
                <a:srgbClr val="0432FF"/>
              </a:solidFill>
              <a:latin typeface="Meiryo" panose="020B0604030504040204" pitchFamily="34" charset="-128"/>
              <a:ea typeface="Meiryo" panose="020B0604030504040204" pitchFamily="34" charset="-128"/>
            </a:endParaRPr>
          </a:p>
          <a:p>
            <a:pPr algn="r"/>
            <a:r>
              <a:rPr lang="en-US" altLang="ja-JP" sz="1600" dirty="0">
                <a:solidFill>
                  <a:srgbClr val="0432FF"/>
                </a:solidFill>
                <a:latin typeface="Meiryo" panose="020B0604030504040204" pitchFamily="34" charset="-128"/>
                <a:ea typeface="Meiryo" panose="020B0604030504040204" pitchFamily="34" charset="-128"/>
              </a:rPr>
              <a:t>Cloud Computing</a:t>
            </a:r>
            <a:endParaRPr kumimoji="1" lang="ja-JP" altLang="en-US" sz="16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4263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正方形/長方形 133"/>
          <p:cNvSpPr/>
          <p:nvPr/>
        </p:nvSpPr>
        <p:spPr>
          <a:xfrm>
            <a:off x="722631" y="876150"/>
            <a:ext cx="2089150" cy="54527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二等辺三角形 22"/>
          <p:cNvSpPr/>
          <p:nvPr/>
        </p:nvSpPr>
        <p:spPr>
          <a:xfrm flipV="1">
            <a:off x="1295400" y="1737776"/>
            <a:ext cx="381000" cy="135469"/>
          </a:xfrm>
          <a:prstGeom prst="triangle">
            <a:avLst/>
          </a:prstGeom>
          <a:noFill/>
          <a:ln>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1440181" y="1681904"/>
            <a:ext cx="90169" cy="527896"/>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「自家発電モデル」から「発電所モデル」へ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20" name="直角三角形 19"/>
          <p:cNvSpPr/>
          <p:nvPr/>
        </p:nvSpPr>
        <p:spPr>
          <a:xfrm>
            <a:off x="1244600" y="1873249"/>
            <a:ext cx="488950" cy="336551"/>
          </a:xfrm>
          <a:prstGeom prst="rtTriangle">
            <a:avLst/>
          </a:prstGeom>
          <a:solidFill>
            <a:srgbClr val="59595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片側の 2 つの角を切り取った四角形 20"/>
          <p:cNvSpPr/>
          <p:nvPr/>
        </p:nvSpPr>
        <p:spPr>
          <a:xfrm>
            <a:off x="1746250" y="1435100"/>
            <a:ext cx="387350" cy="674359"/>
          </a:xfrm>
          <a:prstGeom prst="snip2Same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244600" y="20324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1746250" y="1692491"/>
            <a:ext cx="273050" cy="186267"/>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p:cNvSpPr/>
          <p:nvPr/>
        </p:nvSpPr>
        <p:spPr>
          <a:xfrm>
            <a:off x="1746250" y="1508760"/>
            <a:ext cx="387350" cy="45719"/>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3" name="図形グループ 112"/>
          <p:cNvGrpSpPr/>
          <p:nvPr/>
        </p:nvGrpSpPr>
        <p:grpSpPr>
          <a:xfrm>
            <a:off x="1014147" y="4754752"/>
            <a:ext cx="1552502" cy="596988"/>
            <a:chOff x="946150" y="4404782"/>
            <a:chExt cx="1885950" cy="569809"/>
          </a:xfrm>
        </p:grpSpPr>
        <p:sp>
          <p:nvSpPr>
            <p:cNvPr id="101" name="正方形/長方形 100"/>
            <p:cNvSpPr/>
            <p:nvPr/>
          </p:nvSpPr>
          <p:spPr>
            <a:xfrm>
              <a:off x="22984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フローチャート: 論理積ゲート 99"/>
            <p:cNvSpPr/>
            <p:nvPr/>
          </p:nvSpPr>
          <p:spPr>
            <a:xfrm>
              <a:off x="25082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p:cNvSpPr/>
            <p:nvPr/>
          </p:nvSpPr>
          <p:spPr>
            <a:xfrm>
              <a:off x="19809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18954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p:cNvSpPr/>
            <p:nvPr/>
          </p:nvSpPr>
          <p:spPr>
            <a:xfrm>
              <a:off x="18158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フローチャート: 論理積ゲート 105"/>
            <p:cNvSpPr/>
            <p:nvPr/>
          </p:nvSpPr>
          <p:spPr>
            <a:xfrm>
              <a:off x="20256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p:cNvSpPr/>
            <p:nvPr/>
          </p:nvSpPr>
          <p:spPr>
            <a:xfrm>
              <a:off x="14983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正方形/長方形 107"/>
            <p:cNvSpPr/>
            <p:nvPr/>
          </p:nvSpPr>
          <p:spPr>
            <a:xfrm>
              <a:off x="14128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正方形/長方形 108"/>
            <p:cNvSpPr/>
            <p:nvPr/>
          </p:nvSpPr>
          <p:spPr>
            <a:xfrm>
              <a:off x="1349166" y="45829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フローチャート: 論理積ゲート 109"/>
            <p:cNvSpPr/>
            <p:nvPr/>
          </p:nvSpPr>
          <p:spPr>
            <a:xfrm>
              <a:off x="1558925" y="45829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p:cNvSpPr/>
            <p:nvPr/>
          </p:nvSpPr>
          <p:spPr>
            <a:xfrm>
              <a:off x="1031666" y="44301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正方形/長方形 111"/>
            <p:cNvSpPr/>
            <p:nvPr/>
          </p:nvSpPr>
          <p:spPr>
            <a:xfrm>
              <a:off x="946150" y="47121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7" name="テキスト ボックス 136"/>
          <p:cNvSpPr txBox="1"/>
          <p:nvPr/>
        </p:nvSpPr>
        <p:spPr>
          <a:xfrm>
            <a:off x="784693" y="959686"/>
            <a:ext cx="1915909" cy="369332"/>
          </a:xfrm>
          <a:prstGeom prst="rect">
            <a:avLst/>
          </a:prstGeom>
          <a:noFill/>
        </p:spPr>
        <p:txBody>
          <a:bodyPr wrap="none" rtlCol="0">
            <a:spAutoFit/>
          </a:bodyPr>
          <a:lstStyle/>
          <a:p>
            <a:pPr algn="ctr"/>
            <a:r>
              <a:rPr kumimoji="1" lang="ja-JP" altLang="en-US" dirty="0"/>
              <a:t>工場内・発電設備</a:t>
            </a:r>
          </a:p>
        </p:txBody>
      </p:sp>
      <p:sp>
        <p:nvSpPr>
          <p:cNvPr id="197" name="テキスト ボックス 196"/>
          <p:cNvSpPr txBox="1"/>
          <p:nvPr/>
        </p:nvSpPr>
        <p:spPr>
          <a:xfrm>
            <a:off x="716281" y="5821107"/>
            <a:ext cx="2094605" cy="400110"/>
          </a:xfrm>
          <a:prstGeom prst="rect">
            <a:avLst/>
          </a:prstGeom>
          <a:noFill/>
        </p:spPr>
        <p:txBody>
          <a:bodyPr wrap="square" rtlCol="0">
            <a:spAutoFit/>
          </a:bodyPr>
          <a:lstStyle/>
          <a:p>
            <a:pPr marL="171450" indent="-171450">
              <a:buFont typeface="Wingdings" charset="2"/>
              <a:buChar char="v"/>
            </a:pPr>
            <a:r>
              <a:rPr lang="ja-JP" altLang="en-US" sz="1000" dirty="0">
                <a:effectLst/>
              </a:rPr>
              <a:t>設備の運用・管理・保守は自前</a:t>
            </a:r>
          </a:p>
          <a:p>
            <a:pPr marL="171450" indent="-171450">
              <a:buFont typeface="Wingdings" charset="2"/>
              <a:buChar char="v"/>
            </a:pPr>
            <a:r>
              <a:rPr kumimoji="1" lang="ja-JP" altLang="en-US" sz="1000" dirty="0">
                <a:effectLst/>
              </a:rPr>
              <a:t>需要変動に柔軟性なし</a:t>
            </a:r>
          </a:p>
        </p:txBody>
      </p:sp>
      <p:sp>
        <p:nvSpPr>
          <p:cNvPr id="198" name="正方形/長方形 197"/>
          <p:cNvSpPr/>
          <p:nvPr/>
        </p:nvSpPr>
        <p:spPr>
          <a:xfrm>
            <a:off x="698626" y="2332760"/>
            <a:ext cx="2118610" cy="461665"/>
          </a:xfrm>
          <a:prstGeom prst="rect">
            <a:avLst/>
          </a:prstGeom>
        </p:spPr>
        <p:txBody>
          <a:bodyPr wrap="square">
            <a:spAutoFit/>
          </a:bodyPr>
          <a:lstStyle/>
          <a:p>
            <a:pPr lvl="0" algn="ctr"/>
            <a:r>
              <a:rPr lang="ja-JP" altLang="en-US" sz="1200" dirty="0">
                <a:solidFill>
                  <a:prstClr val="black"/>
                </a:solidFill>
              </a:rPr>
              <a:t>電力供給が不安定</a:t>
            </a:r>
          </a:p>
          <a:p>
            <a:pPr lvl="0" algn="ctr"/>
            <a:r>
              <a:rPr lang="ja-JP" altLang="en-US" sz="1200" dirty="0">
                <a:solidFill>
                  <a:prstClr val="black"/>
                </a:solidFill>
              </a:rPr>
              <a:t>自前で発電設備を所有</a:t>
            </a:r>
            <a:endParaRPr lang="en-US" altLang="ja-JP" sz="1200" dirty="0">
              <a:solidFill>
                <a:prstClr val="black"/>
              </a:solidFill>
            </a:endParaRPr>
          </a:p>
        </p:txBody>
      </p:sp>
      <p:sp>
        <p:nvSpPr>
          <p:cNvPr id="203" name="テキスト ボックス 202"/>
          <p:cNvSpPr txBox="1"/>
          <p:nvPr/>
        </p:nvSpPr>
        <p:spPr>
          <a:xfrm>
            <a:off x="1019128" y="5338051"/>
            <a:ext cx="1454244" cy="369332"/>
          </a:xfrm>
          <a:prstGeom prst="rect">
            <a:avLst/>
          </a:prstGeom>
          <a:noFill/>
        </p:spPr>
        <p:txBody>
          <a:bodyPr wrap="none" rtlCol="0">
            <a:spAutoFit/>
          </a:bodyPr>
          <a:lstStyle/>
          <a:p>
            <a:r>
              <a:rPr kumimoji="1" lang="ja-JP" altLang="en-US" dirty="0"/>
              <a:t>工場内・設備</a:t>
            </a:r>
          </a:p>
        </p:txBody>
      </p:sp>
      <p:sp>
        <p:nvSpPr>
          <p:cNvPr id="206" name="下矢印 205"/>
          <p:cNvSpPr/>
          <p:nvPr/>
        </p:nvSpPr>
        <p:spPr>
          <a:xfrm>
            <a:off x="1468748" y="2868503"/>
            <a:ext cx="508789" cy="155274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ＭＳ Ｐゴシック"/>
                <a:ea typeface="ＭＳ Ｐゴシック"/>
                <a:cs typeface="ＭＳ Ｐゴシック"/>
              </a:rPr>
              <a:t>電　力</a:t>
            </a:r>
          </a:p>
        </p:txBody>
      </p:sp>
      <p:grpSp>
        <p:nvGrpSpPr>
          <p:cNvPr id="13" name="図形グループ 12"/>
          <p:cNvGrpSpPr/>
          <p:nvPr/>
        </p:nvGrpSpPr>
        <p:grpSpPr>
          <a:xfrm>
            <a:off x="2920484" y="871069"/>
            <a:ext cx="2851665" cy="5462467"/>
            <a:chOff x="2920484" y="871069"/>
            <a:chExt cx="2851665" cy="5462467"/>
          </a:xfrm>
        </p:grpSpPr>
        <p:sp>
          <p:nvSpPr>
            <p:cNvPr id="212" name="下矢印 211"/>
            <p:cNvSpPr/>
            <p:nvPr/>
          </p:nvSpPr>
          <p:spPr>
            <a:xfrm rot="16200000" flipH="1">
              <a:off x="5080645" y="3277089"/>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下矢印 212"/>
            <p:cNvSpPr/>
            <p:nvPr/>
          </p:nvSpPr>
          <p:spPr>
            <a:xfrm rot="5400000">
              <a:off x="3665921" y="3277088"/>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下矢印 209"/>
            <p:cNvSpPr/>
            <p:nvPr/>
          </p:nvSpPr>
          <p:spPr>
            <a:xfrm rot="2759071">
              <a:off x="3838035" y="3774858"/>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下矢印 210"/>
            <p:cNvSpPr/>
            <p:nvPr/>
          </p:nvSpPr>
          <p:spPr>
            <a:xfrm rot="18840929" flipH="1">
              <a:off x="4848116" y="3779477"/>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下矢印 208"/>
            <p:cNvSpPr/>
            <p:nvPr/>
          </p:nvSpPr>
          <p:spPr>
            <a:xfrm>
              <a:off x="4360276" y="2868503"/>
              <a:ext cx="427624" cy="1552742"/>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正方形/長方形 191"/>
            <p:cNvSpPr/>
            <p:nvPr/>
          </p:nvSpPr>
          <p:spPr>
            <a:xfrm>
              <a:off x="3531791" y="4499505"/>
              <a:ext cx="2088038" cy="1834031"/>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正方形/長方形 134"/>
            <p:cNvSpPr/>
            <p:nvPr/>
          </p:nvSpPr>
          <p:spPr>
            <a:xfrm>
              <a:off x="3531712" y="871069"/>
              <a:ext cx="2088038" cy="1949227"/>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台形 5"/>
            <p:cNvSpPr/>
            <p:nvPr/>
          </p:nvSpPr>
          <p:spPr>
            <a:xfrm>
              <a:off x="4080933" y="1703917"/>
              <a:ext cx="482600" cy="550333"/>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419600" y="1873249"/>
              <a:ext cx="736600" cy="389468"/>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051300" y="2067983"/>
              <a:ext cx="736600" cy="23199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936068" y="1441450"/>
              <a:ext cx="84667" cy="4317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838701" y="1441450"/>
              <a:ext cx="84667" cy="4317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4834467" y="163618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4931835" y="163618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834461" y="153457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4931829" y="153457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4834455" y="1737777"/>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4931823" y="1737777"/>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台形 21"/>
            <p:cNvSpPr/>
            <p:nvPr/>
          </p:nvSpPr>
          <p:spPr>
            <a:xfrm flipV="1">
              <a:off x="4156869" y="1635762"/>
              <a:ext cx="326231" cy="185831"/>
            </a:xfrm>
            <a:prstGeom prst="trapezoid">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二等辺三角形 126"/>
            <p:cNvSpPr/>
            <p:nvPr/>
          </p:nvSpPr>
          <p:spPr>
            <a:xfrm flipV="1">
              <a:off x="4575810" y="3226827"/>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p:cNvSpPr/>
            <p:nvPr/>
          </p:nvSpPr>
          <p:spPr>
            <a:xfrm>
              <a:off x="4720591" y="3170955"/>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二等辺三角形 128"/>
            <p:cNvSpPr/>
            <p:nvPr/>
          </p:nvSpPr>
          <p:spPr>
            <a:xfrm flipV="1">
              <a:off x="4393992" y="3360177"/>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538773" y="3304305"/>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二等辺三角形 130"/>
            <p:cNvSpPr/>
            <p:nvPr/>
          </p:nvSpPr>
          <p:spPr>
            <a:xfrm flipV="1">
              <a:off x="4193541" y="3490775"/>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p:cNvSpPr/>
            <p:nvPr/>
          </p:nvSpPr>
          <p:spPr>
            <a:xfrm>
              <a:off x="4338322" y="3434903"/>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テキスト ボックス 132"/>
            <p:cNvSpPr txBox="1"/>
            <p:nvPr/>
          </p:nvSpPr>
          <p:spPr>
            <a:xfrm>
              <a:off x="3617857" y="959686"/>
              <a:ext cx="1915909" cy="369332"/>
            </a:xfrm>
            <a:prstGeom prst="rect">
              <a:avLst/>
            </a:prstGeom>
            <a:noFill/>
          </p:spPr>
          <p:txBody>
            <a:bodyPr wrap="none" rtlCol="0">
              <a:spAutoFit/>
            </a:bodyPr>
            <a:lstStyle/>
            <a:p>
              <a:pPr algn="ctr"/>
              <a:r>
                <a:rPr kumimoji="1" lang="ja-JP" altLang="en-US" dirty="0"/>
                <a:t>電力会社・発電所</a:t>
              </a:r>
            </a:p>
          </p:txBody>
        </p:sp>
        <p:grpSp>
          <p:nvGrpSpPr>
            <p:cNvPr id="179" name="図形グループ 178"/>
            <p:cNvGrpSpPr/>
            <p:nvPr/>
          </p:nvGrpSpPr>
          <p:grpSpPr>
            <a:xfrm>
              <a:off x="3794162" y="4747061"/>
              <a:ext cx="1552502" cy="596988"/>
              <a:chOff x="946150" y="4404782"/>
              <a:chExt cx="1885950" cy="569809"/>
            </a:xfrm>
          </p:grpSpPr>
          <p:sp>
            <p:nvSpPr>
              <p:cNvPr id="180" name="正方形/長方形 179"/>
              <p:cNvSpPr/>
              <p:nvPr/>
            </p:nvSpPr>
            <p:spPr>
              <a:xfrm>
                <a:off x="22984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フローチャート: 論理積ゲート 180"/>
              <p:cNvSpPr/>
              <p:nvPr/>
            </p:nvSpPr>
            <p:spPr>
              <a:xfrm>
                <a:off x="25082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正方形/長方形 181"/>
              <p:cNvSpPr/>
              <p:nvPr/>
            </p:nvSpPr>
            <p:spPr>
              <a:xfrm>
                <a:off x="19809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正方形/長方形 182"/>
              <p:cNvSpPr/>
              <p:nvPr/>
            </p:nvSpPr>
            <p:spPr>
              <a:xfrm>
                <a:off x="18954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p:cNvSpPr/>
              <p:nvPr/>
            </p:nvSpPr>
            <p:spPr>
              <a:xfrm>
                <a:off x="18158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a:off x="20256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正方形/長方形 185"/>
              <p:cNvSpPr/>
              <p:nvPr/>
            </p:nvSpPr>
            <p:spPr>
              <a:xfrm>
                <a:off x="14983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正方形/長方形 186"/>
              <p:cNvSpPr/>
              <p:nvPr/>
            </p:nvSpPr>
            <p:spPr>
              <a:xfrm>
                <a:off x="14128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正方形/長方形 187"/>
              <p:cNvSpPr/>
              <p:nvPr/>
            </p:nvSpPr>
            <p:spPr>
              <a:xfrm>
                <a:off x="1349166" y="45829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フローチャート: 論理積ゲート 188"/>
              <p:cNvSpPr/>
              <p:nvPr/>
            </p:nvSpPr>
            <p:spPr>
              <a:xfrm>
                <a:off x="1558925" y="45829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p:cNvSpPr/>
              <p:nvPr/>
            </p:nvSpPr>
            <p:spPr>
              <a:xfrm>
                <a:off x="1031666" y="44301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正方形/長方形 190"/>
              <p:cNvSpPr/>
              <p:nvPr/>
            </p:nvSpPr>
            <p:spPr>
              <a:xfrm>
                <a:off x="946150" y="47121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5" name="正方形/長方形 194"/>
            <p:cNvSpPr/>
            <p:nvPr/>
          </p:nvSpPr>
          <p:spPr>
            <a:xfrm>
              <a:off x="3652704" y="2332760"/>
              <a:ext cx="1899138" cy="461665"/>
            </a:xfrm>
            <a:prstGeom prst="rect">
              <a:avLst/>
            </a:prstGeom>
          </p:spPr>
          <p:txBody>
            <a:bodyPr wrap="square">
              <a:spAutoFit/>
            </a:bodyPr>
            <a:lstStyle/>
            <a:p>
              <a:pPr algn="ctr"/>
              <a:r>
                <a:rPr lang="ja-JP" altLang="en-US" sz="1200" dirty="0"/>
                <a:t>大規模な発電設備</a:t>
              </a:r>
            </a:p>
            <a:p>
              <a:pPr algn="ctr"/>
              <a:r>
                <a:rPr lang="ja-JP" altLang="en-US" sz="1200" dirty="0"/>
                <a:t>低料金で安定供給を実現</a:t>
              </a:r>
            </a:p>
          </p:txBody>
        </p:sp>
        <p:sp>
          <p:nvSpPr>
            <p:cNvPr id="199" name="テキスト ボックス 198"/>
            <p:cNvSpPr txBox="1"/>
            <p:nvPr/>
          </p:nvSpPr>
          <p:spPr>
            <a:xfrm>
              <a:off x="3524250" y="5821107"/>
              <a:ext cx="2247899" cy="400110"/>
            </a:xfrm>
            <a:prstGeom prst="rect">
              <a:avLst/>
            </a:prstGeom>
            <a:noFill/>
          </p:spPr>
          <p:txBody>
            <a:bodyPr wrap="square" rtlCol="0">
              <a:spAutoFit/>
            </a:bodyPr>
            <a:lstStyle/>
            <a:p>
              <a:pPr marL="171450" indent="-171450">
                <a:buFont typeface="Wingdings" charset="2"/>
                <a:buChar char="v"/>
              </a:pPr>
              <a:r>
                <a:rPr lang="ja-JP" altLang="en-US" sz="1000" dirty="0"/>
                <a:t>設備の運用・管理・保守から解放</a:t>
              </a:r>
            </a:p>
            <a:p>
              <a:pPr marL="171450" indent="-171450">
                <a:buFont typeface="Wingdings" charset="2"/>
                <a:buChar char="v"/>
              </a:pPr>
              <a:r>
                <a:rPr lang="ja-JP" altLang="en-US" sz="1000" dirty="0"/>
                <a:t>需要変動に柔軟に対応</a:t>
              </a:r>
              <a:endParaRPr kumimoji="1" lang="ja-JP" altLang="en-US" sz="1000" dirty="0"/>
            </a:p>
          </p:txBody>
        </p:sp>
        <p:sp>
          <p:nvSpPr>
            <p:cNvPr id="204" name="テキスト ボックス 203"/>
            <p:cNvSpPr txBox="1"/>
            <p:nvPr/>
          </p:nvSpPr>
          <p:spPr>
            <a:xfrm>
              <a:off x="3848518" y="5340845"/>
              <a:ext cx="1454244" cy="369332"/>
            </a:xfrm>
            <a:prstGeom prst="rect">
              <a:avLst/>
            </a:prstGeom>
            <a:noFill/>
          </p:spPr>
          <p:txBody>
            <a:bodyPr wrap="none" rtlCol="0">
              <a:spAutoFit/>
            </a:bodyPr>
            <a:lstStyle/>
            <a:p>
              <a:r>
                <a:rPr kumimoji="1" lang="ja-JP" altLang="en-US" dirty="0"/>
                <a:t>工場内・設備</a:t>
              </a:r>
            </a:p>
          </p:txBody>
        </p:sp>
        <p:sp>
          <p:nvSpPr>
            <p:cNvPr id="224" name="テキスト ボックス 223"/>
            <p:cNvSpPr txBox="1"/>
            <p:nvPr/>
          </p:nvSpPr>
          <p:spPr>
            <a:xfrm>
              <a:off x="4178367" y="3922296"/>
              <a:ext cx="800219" cy="338554"/>
            </a:xfrm>
            <a:prstGeom prst="rect">
              <a:avLst/>
            </a:prstGeom>
            <a:noFill/>
          </p:spPr>
          <p:txBody>
            <a:bodyPr wrap="none" rtlCol="0">
              <a:spAutoFit/>
            </a:bodyPr>
            <a:lstStyle/>
            <a:p>
              <a:r>
                <a:rPr kumimoji="1" lang="ja-JP" altLang="en-US" sz="1600" dirty="0"/>
                <a:t>送電網</a:t>
              </a:r>
            </a:p>
          </p:txBody>
        </p:sp>
        <p:sp>
          <p:nvSpPr>
            <p:cNvPr id="226" name="二等辺三角形 225"/>
            <p:cNvSpPr/>
            <p:nvPr/>
          </p:nvSpPr>
          <p:spPr>
            <a:xfrm rot="5400000">
              <a:off x="2203602" y="3416181"/>
              <a:ext cx="1853892" cy="420127"/>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13"/>
          <p:cNvGrpSpPr/>
          <p:nvPr/>
        </p:nvGrpSpPr>
        <p:grpSpPr>
          <a:xfrm>
            <a:off x="5619829" y="876150"/>
            <a:ext cx="2974162" cy="5452768"/>
            <a:chOff x="5619829" y="876150"/>
            <a:chExt cx="2974162" cy="5452768"/>
          </a:xfrm>
        </p:grpSpPr>
        <p:sp>
          <p:nvSpPr>
            <p:cNvPr id="194" name="正方形/長方形 193"/>
            <p:cNvSpPr/>
            <p:nvPr/>
          </p:nvSpPr>
          <p:spPr>
            <a:xfrm>
              <a:off x="6346092" y="4494886"/>
              <a:ext cx="2089150" cy="183403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p:cNvSpPr/>
            <p:nvPr/>
          </p:nvSpPr>
          <p:spPr>
            <a:xfrm>
              <a:off x="6346092" y="876150"/>
              <a:ext cx="2089150" cy="19441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8"/>
            <p:cNvGrpSpPr/>
            <p:nvPr/>
          </p:nvGrpSpPr>
          <p:grpSpPr>
            <a:xfrm>
              <a:off x="6500446" y="1403350"/>
              <a:ext cx="317500" cy="157483"/>
              <a:chOff x="6769100" y="1390650"/>
              <a:chExt cx="317500" cy="157483"/>
            </a:xfrm>
          </p:grpSpPr>
          <p:sp>
            <p:nvSpPr>
              <p:cNvPr id="31" name="正方形/長方形 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コネクタ 33"/>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 name="図形グループ 39"/>
            <p:cNvGrpSpPr/>
            <p:nvPr/>
          </p:nvGrpSpPr>
          <p:grpSpPr>
            <a:xfrm>
              <a:off x="6500446" y="1596812"/>
              <a:ext cx="317500" cy="157483"/>
              <a:chOff x="6769100" y="1390650"/>
              <a:chExt cx="317500" cy="157483"/>
            </a:xfrm>
          </p:grpSpPr>
          <p:sp>
            <p:nvSpPr>
              <p:cNvPr id="41" name="正方形/長方形 4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直線コネクタ 42"/>
              <p:cNvCxnSpPr>
                <a:stCxn id="42" idx="6"/>
                <a:endCxn id="4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4" name="図形グループ 43"/>
            <p:cNvGrpSpPr/>
            <p:nvPr/>
          </p:nvGrpSpPr>
          <p:grpSpPr>
            <a:xfrm>
              <a:off x="6500446" y="1778405"/>
              <a:ext cx="317500" cy="157483"/>
              <a:chOff x="6769100" y="1390650"/>
              <a:chExt cx="317500" cy="157483"/>
            </a:xfrm>
          </p:grpSpPr>
          <p:sp>
            <p:nvSpPr>
              <p:cNvPr id="45" name="正方形/長方形 4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コネクタ 46"/>
              <p:cNvCxnSpPr>
                <a:stCxn id="46" idx="6"/>
                <a:endCxn id="4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6500446" y="2137408"/>
              <a:ext cx="317500" cy="157483"/>
              <a:chOff x="6769100" y="1390650"/>
              <a:chExt cx="317500" cy="157483"/>
            </a:xfrm>
          </p:grpSpPr>
          <p:sp>
            <p:nvSpPr>
              <p:cNvPr id="49" name="正方形/長方形 4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p:cNvCxnSpPr>
                <a:stCxn id="50" idx="6"/>
                <a:endCxn id="4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51"/>
            <p:cNvGrpSpPr/>
            <p:nvPr/>
          </p:nvGrpSpPr>
          <p:grpSpPr>
            <a:xfrm>
              <a:off x="6500446" y="1954093"/>
              <a:ext cx="317500" cy="157483"/>
              <a:chOff x="6769100" y="1390650"/>
              <a:chExt cx="317500" cy="157483"/>
            </a:xfrm>
          </p:grpSpPr>
          <p:sp>
            <p:nvSpPr>
              <p:cNvPr id="53" name="正方形/長方形 5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a:stCxn id="54" idx="6"/>
                <a:endCxn id="5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55"/>
            <p:cNvGrpSpPr/>
            <p:nvPr/>
          </p:nvGrpSpPr>
          <p:grpSpPr>
            <a:xfrm>
              <a:off x="6870700" y="1405891"/>
              <a:ext cx="317500" cy="157483"/>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a:stCxn id="58" idx="6"/>
                <a:endCxn id="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59"/>
            <p:cNvGrpSpPr/>
            <p:nvPr/>
          </p:nvGrpSpPr>
          <p:grpSpPr>
            <a:xfrm>
              <a:off x="6870700" y="1599353"/>
              <a:ext cx="317500" cy="157483"/>
              <a:chOff x="6769100" y="1390650"/>
              <a:chExt cx="317500" cy="157483"/>
            </a:xfrm>
          </p:grpSpPr>
          <p:sp>
            <p:nvSpPr>
              <p:cNvPr id="61" name="正方形/長方形 6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a:stCxn id="62" idx="6"/>
                <a:endCxn id="6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4" name="図形グループ 63"/>
            <p:cNvGrpSpPr/>
            <p:nvPr/>
          </p:nvGrpSpPr>
          <p:grpSpPr>
            <a:xfrm>
              <a:off x="6870700" y="1780946"/>
              <a:ext cx="317500" cy="157483"/>
              <a:chOff x="6769100" y="1390650"/>
              <a:chExt cx="317500" cy="157483"/>
            </a:xfrm>
          </p:grpSpPr>
          <p:sp>
            <p:nvSpPr>
              <p:cNvPr id="65" name="正方形/長方形 6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7" name="直線コネクタ 66"/>
              <p:cNvCxnSpPr>
                <a:stCxn id="66" idx="6"/>
                <a:endCxn id="6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8" name="図形グループ 67"/>
            <p:cNvGrpSpPr/>
            <p:nvPr/>
          </p:nvGrpSpPr>
          <p:grpSpPr>
            <a:xfrm>
              <a:off x="6870700" y="2139949"/>
              <a:ext cx="317500" cy="157483"/>
              <a:chOff x="6769100" y="1390650"/>
              <a:chExt cx="317500" cy="157483"/>
            </a:xfrm>
          </p:grpSpPr>
          <p:sp>
            <p:nvSpPr>
              <p:cNvPr id="69" name="正方形/長方形 6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a:stCxn id="70" idx="6"/>
                <a:endCxn id="6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2" name="図形グループ 71"/>
            <p:cNvGrpSpPr/>
            <p:nvPr/>
          </p:nvGrpSpPr>
          <p:grpSpPr>
            <a:xfrm>
              <a:off x="6870700" y="1956634"/>
              <a:ext cx="317500" cy="157483"/>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a:stCxn id="74" idx="6"/>
                <a:endCxn id="7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7245350" y="1408432"/>
              <a:ext cx="317500" cy="157483"/>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a:stCxn id="78" idx="6"/>
                <a:endCxn id="7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0" name="図形グループ 79"/>
            <p:cNvGrpSpPr/>
            <p:nvPr/>
          </p:nvGrpSpPr>
          <p:grpSpPr>
            <a:xfrm>
              <a:off x="7245350" y="1601894"/>
              <a:ext cx="317500" cy="157483"/>
              <a:chOff x="6769100" y="1390650"/>
              <a:chExt cx="317500" cy="157483"/>
            </a:xfrm>
          </p:grpSpPr>
          <p:sp>
            <p:nvSpPr>
              <p:cNvPr id="81" name="正方形/長方形 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a:stCxn id="82" idx="6"/>
                <a:endCxn id="8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4" name="図形グループ 83"/>
            <p:cNvGrpSpPr/>
            <p:nvPr/>
          </p:nvGrpSpPr>
          <p:grpSpPr>
            <a:xfrm>
              <a:off x="7245350" y="1783487"/>
              <a:ext cx="317500" cy="157483"/>
              <a:chOff x="6769100" y="1390650"/>
              <a:chExt cx="317500" cy="157483"/>
            </a:xfrm>
          </p:grpSpPr>
          <p:sp>
            <p:nvSpPr>
              <p:cNvPr id="85" name="正方形/長方形 8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円/楕円 8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7" name="直線コネクタ 86"/>
              <p:cNvCxnSpPr>
                <a:stCxn id="86" idx="6"/>
                <a:endCxn id="8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8" name="図形グループ 87"/>
            <p:cNvGrpSpPr/>
            <p:nvPr/>
          </p:nvGrpSpPr>
          <p:grpSpPr>
            <a:xfrm>
              <a:off x="7245350" y="2142490"/>
              <a:ext cx="317500" cy="157483"/>
              <a:chOff x="6769100" y="1390650"/>
              <a:chExt cx="317500" cy="157483"/>
            </a:xfrm>
          </p:grpSpPr>
          <p:sp>
            <p:nvSpPr>
              <p:cNvPr id="89" name="正方形/長方形 8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円/楕円 8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1" name="直線コネクタ 90"/>
              <p:cNvCxnSpPr>
                <a:stCxn id="90" idx="6"/>
                <a:endCxn id="8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2" name="図形グループ 91"/>
            <p:cNvGrpSpPr/>
            <p:nvPr/>
          </p:nvGrpSpPr>
          <p:grpSpPr>
            <a:xfrm>
              <a:off x="7245350" y="1959175"/>
              <a:ext cx="317500" cy="157483"/>
              <a:chOff x="6769100" y="1390650"/>
              <a:chExt cx="317500" cy="157483"/>
            </a:xfrm>
          </p:grpSpPr>
          <p:sp>
            <p:nvSpPr>
              <p:cNvPr id="93" name="正方形/長方形 9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コネクタ 94"/>
              <p:cNvCxnSpPr>
                <a:stCxn id="94" idx="6"/>
                <a:endCxn id="9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2" name="Picture 26" descr="j043394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63903" y="4646656"/>
              <a:ext cx="587543" cy="587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 name="Picture 26" descr="j043394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94003" y="4646656"/>
              <a:ext cx="587543" cy="587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 name="Picture 26" descr="j043394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25492" y="4646656"/>
              <a:ext cx="587543" cy="587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 name="テキスト ボックス 137"/>
            <p:cNvSpPr txBox="1"/>
            <p:nvPr/>
          </p:nvSpPr>
          <p:spPr>
            <a:xfrm>
              <a:off x="6577699" y="959686"/>
              <a:ext cx="1613843" cy="369332"/>
            </a:xfrm>
            <a:prstGeom prst="rect">
              <a:avLst/>
            </a:prstGeom>
            <a:noFill/>
          </p:spPr>
          <p:txBody>
            <a:bodyPr wrap="none" rtlCol="0">
              <a:spAutoFit/>
            </a:bodyPr>
            <a:lstStyle/>
            <a:p>
              <a:pPr algn="ctr"/>
              <a:r>
                <a:rPr lang="ja-JP" altLang="en-US" dirty="0"/>
                <a:t>データセンター</a:t>
              </a:r>
              <a:endParaRPr kumimoji="1" lang="ja-JP" altLang="en-US" dirty="0"/>
            </a:p>
          </p:txBody>
        </p:sp>
        <p:grpSp>
          <p:nvGrpSpPr>
            <p:cNvPr id="139" name="図形グループ 138"/>
            <p:cNvGrpSpPr/>
            <p:nvPr/>
          </p:nvGrpSpPr>
          <p:grpSpPr>
            <a:xfrm>
              <a:off x="7598996" y="1405891"/>
              <a:ext cx="317500" cy="157483"/>
              <a:chOff x="6769100" y="1390650"/>
              <a:chExt cx="317500" cy="157483"/>
            </a:xfrm>
          </p:grpSpPr>
          <p:sp>
            <p:nvSpPr>
              <p:cNvPr id="140" name="正方形/長方形 1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円/楕円 1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2" name="直線コネクタ 141"/>
              <p:cNvCxnSpPr>
                <a:stCxn id="141" idx="6"/>
                <a:endCxn id="14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3" name="図形グループ 142"/>
            <p:cNvGrpSpPr/>
            <p:nvPr/>
          </p:nvGrpSpPr>
          <p:grpSpPr>
            <a:xfrm>
              <a:off x="7598996" y="1599353"/>
              <a:ext cx="317500" cy="157483"/>
              <a:chOff x="6769100" y="1390650"/>
              <a:chExt cx="317500" cy="157483"/>
            </a:xfrm>
          </p:grpSpPr>
          <p:sp>
            <p:nvSpPr>
              <p:cNvPr id="144" name="正方形/長方形 14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円/楕円 14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6" name="直線コネクタ 145"/>
              <p:cNvCxnSpPr>
                <a:stCxn id="145" idx="6"/>
                <a:endCxn id="14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 name="図形グループ 146"/>
            <p:cNvGrpSpPr/>
            <p:nvPr/>
          </p:nvGrpSpPr>
          <p:grpSpPr>
            <a:xfrm>
              <a:off x="7598996" y="1780946"/>
              <a:ext cx="317500" cy="157483"/>
              <a:chOff x="6769100" y="1390650"/>
              <a:chExt cx="317500" cy="157483"/>
            </a:xfrm>
          </p:grpSpPr>
          <p:sp>
            <p:nvSpPr>
              <p:cNvPr id="148" name="正方形/長方形 14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円/楕円 14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0" name="直線コネクタ 149"/>
              <p:cNvCxnSpPr>
                <a:stCxn id="149" idx="6"/>
                <a:endCxn id="14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 name="図形グループ 150"/>
            <p:cNvGrpSpPr/>
            <p:nvPr/>
          </p:nvGrpSpPr>
          <p:grpSpPr>
            <a:xfrm>
              <a:off x="7598996" y="2139949"/>
              <a:ext cx="317500" cy="157483"/>
              <a:chOff x="6769100" y="1390650"/>
              <a:chExt cx="317500" cy="157483"/>
            </a:xfrm>
          </p:grpSpPr>
          <p:sp>
            <p:nvSpPr>
              <p:cNvPr id="152" name="正方形/長方形 15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4" name="直線コネクタ 153"/>
              <p:cNvCxnSpPr>
                <a:stCxn id="153" idx="6"/>
                <a:endCxn id="15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 name="図形グループ 154"/>
            <p:cNvGrpSpPr/>
            <p:nvPr/>
          </p:nvGrpSpPr>
          <p:grpSpPr>
            <a:xfrm>
              <a:off x="7598996" y="1956634"/>
              <a:ext cx="317500" cy="157483"/>
              <a:chOff x="6769100" y="1390650"/>
              <a:chExt cx="317500" cy="157483"/>
            </a:xfrm>
          </p:grpSpPr>
          <p:sp>
            <p:nvSpPr>
              <p:cNvPr id="156" name="正方形/長方形 15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直線コネクタ 157"/>
              <p:cNvCxnSpPr>
                <a:stCxn id="157" idx="6"/>
                <a:endCxn id="15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 name="図形グループ 158"/>
            <p:cNvGrpSpPr/>
            <p:nvPr/>
          </p:nvGrpSpPr>
          <p:grpSpPr>
            <a:xfrm>
              <a:off x="7973646" y="1408432"/>
              <a:ext cx="317500" cy="157483"/>
              <a:chOff x="6769100" y="1390650"/>
              <a:chExt cx="317500" cy="157483"/>
            </a:xfrm>
          </p:grpSpPr>
          <p:sp>
            <p:nvSpPr>
              <p:cNvPr id="160" name="正方形/長方形 15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2" name="直線コネクタ 161"/>
              <p:cNvCxnSpPr>
                <a:stCxn id="161" idx="6"/>
                <a:endCxn id="16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 name="図形グループ 162"/>
            <p:cNvGrpSpPr/>
            <p:nvPr/>
          </p:nvGrpSpPr>
          <p:grpSpPr>
            <a:xfrm>
              <a:off x="7973646" y="1601894"/>
              <a:ext cx="317500" cy="157483"/>
              <a:chOff x="6769100" y="1390650"/>
              <a:chExt cx="317500" cy="157483"/>
            </a:xfrm>
          </p:grpSpPr>
          <p:sp>
            <p:nvSpPr>
              <p:cNvPr id="164" name="正方形/長方形 16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6" name="直線コネクタ 165"/>
              <p:cNvCxnSpPr>
                <a:stCxn id="165" idx="6"/>
                <a:endCxn id="1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 name="図形グループ 166"/>
            <p:cNvGrpSpPr/>
            <p:nvPr/>
          </p:nvGrpSpPr>
          <p:grpSpPr>
            <a:xfrm>
              <a:off x="7973646" y="1783487"/>
              <a:ext cx="317500" cy="157483"/>
              <a:chOff x="6769100" y="1390650"/>
              <a:chExt cx="317500" cy="157483"/>
            </a:xfrm>
          </p:grpSpPr>
          <p:sp>
            <p:nvSpPr>
              <p:cNvPr id="168" name="正方形/長方形 16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円/楕円 16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0" name="直線コネクタ 169"/>
              <p:cNvCxnSpPr>
                <a:stCxn id="169" idx="6"/>
                <a:endCxn id="1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1" name="図形グループ 170"/>
            <p:cNvGrpSpPr/>
            <p:nvPr/>
          </p:nvGrpSpPr>
          <p:grpSpPr>
            <a:xfrm>
              <a:off x="7973646" y="2142490"/>
              <a:ext cx="317500" cy="157483"/>
              <a:chOff x="6769100" y="1390650"/>
              <a:chExt cx="317500" cy="157483"/>
            </a:xfrm>
          </p:grpSpPr>
          <p:sp>
            <p:nvSpPr>
              <p:cNvPr id="172" name="正方形/長方形 17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円/楕円 17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4" name="直線コネクタ 173"/>
              <p:cNvCxnSpPr>
                <a:stCxn id="173" idx="6"/>
                <a:endCxn id="17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5" name="図形グループ 174"/>
            <p:cNvGrpSpPr/>
            <p:nvPr/>
          </p:nvGrpSpPr>
          <p:grpSpPr>
            <a:xfrm>
              <a:off x="7973646" y="1959175"/>
              <a:ext cx="317500" cy="157483"/>
              <a:chOff x="6769100" y="1390650"/>
              <a:chExt cx="317500" cy="157483"/>
            </a:xfrm>
          </p:grpSpPr>
          <p:sp>
            <p:nvSpPr>
              <p:cNvPr id="176" name="正方形/長方形 1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円/楕円 1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8" name="直線コネクタ 177"/>
              <p:cNvCxnSpPr>
                <a:stCxn id="177" idx="6"/>
                <a:endCxn id="17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0" name="正方形/長方形 199"/>
            <p:cNvSpPr/>
            <p:nvPr/>
          </p:nvSpPr>
          <p:spPr>
            <a:xfrm>
              <a:off x="6346092" y="2332760"/>
              <a:ext cx="2089150" cy="461665"/>
            </a:xfrm>
            <a:prstGeom prst="rect">
              <a:avLst/>
            </a:prstGeom>
          </p:spPr>
          <p:txBody>
            <a:bodyPr wrap="square">
              <a:spAutoFit/>
            </a:bodyPr>
            <a:lstStyle/>
            <a:p>
              <a:pPr algn="ctr"/>
              <a:r>
                <a:rPr lang="ja-JP" altLang="en-US" sz="1200" dirty="0"/>
                <a:t>大規模なシステム資源</a:t>
              </a:r>
            </a:p>
            <a:p>
              <a:pPr algn="ctr"/>
              <a:r>
                <a:rPr lang="ja-JP" altLang="en-US" sz="1200" dirty="0"/>
                <a:t>低料金で安定供給を実現</a:t>
              </a:r>
            </a:p>
          </p:txBody>
        </p:sp>
        <p:sp>
          <p:nvSpPr>
            <p:cNvPr id="201" name="テキスト ボックス 200"/>
            <p:cNvSpPr txBox="1"/>
            <p:nvPr/>
          </p:nvSpPr>
          <p:spPr>
            <a:xfrm>
              <a:off x="6346092" y="5821107"/>
              <a:ext cx="2247899" cy="400110"/>
            </a:xfrm>
            <a:prstGeom prst="rect">
              <a:avLst/>
            </a:prstGeom>
            <a:noFill/>
          </p:spPr>
          <p:txBody>
            <a:bodyPr wrap="square" rtlCol="0">
              <a:spAutoFit/>
            </a:bodyPr>
            <a:lstStyle/>
            <a:p>
              <a:pPr marL="171450" indent="-171450">
                <a:buFont typeface="Wingdings" charset="2"/>
                <a:buChar char="v"/>
              </a:pPr>
              <a:r>
                <a:rPr lang="ja-JP" altLang="en-US" sz="1000" dirty="0"/>
                <a:t>設備の運用・管理・保守から解放</a:t>
              </a:r>
            </a:p>
            <a:p>
              <a:pPr marL="171450" indent="-171450">
                <a:buFont typeface="Wingdings" charset="2"/>
                <a:buChar char="v"/>
              </a:pPr>
              <a:r>
                <a:rPr lang="ja-JP" altLang="en-US" sz="1000" dirty="0"/>
                <a:t>需要変動に柔軟に対応</a:t>
              </a:r>
              <a:endParaRPr kumimoji="1" lang="ja-JP" altLang="en-US" sz="1000" dirty="0"/>
            </a:p>
          </p:txBody>
        </p:sp>
        <p:sp>
          <p:nvSpPr>
            <p:cNvPr id="205" name="テキスト ボックス 204"/>
            <p:cNvSpPr txBox="1"/>
            <p:nvPr/>
          </p:nvSpPr>
          <p:spPr>
            <a:xfrm>
              <a:off x="6346093" y="5340845"/>
              <a:ext cx="2102606" cy="369332"/>
            </a:xfrm>
            <a:prstGeom prst="rect">
              <a:avLst/>
            </a:prstGeom>
            <a:noFill/>
          </p:spPr>
          <p:txBody>
            <a:bodyPr wrap="square" rtlCol="0">
              <a:spAutoFit/>
            </a:bodyPr>
            <a:lstStyle/>
            <a:p>
              <a:pPr algn="ctr"/>
              <a:r>
                <a:rPr kumimoji="1" lang="ja-JP" altLang="en-US" dirty="0"/>
                <a:t>システム・ユーザー</a:t>
              </a:r>
            </a:p>
          </p:txBody>
        </p:sp>
        <p:sp>
          <p:nvSpPr>
            <p:cNvPr id="214" name="角丸四角形 213"/>
            <p:cNvSpPr/>
            <p:nvPr/>
          </p:nvSpPr>
          <p:spPr>
            <a:xfrm>
              <a:off x="6346093" y="3059843"/>
              <a:ext cx="2156557" cy="1232757"/>
            </a:xfrm>
            <a:prstGeom prst="roundRect">
              <a:avLst>
                <a:gd name="adj" fmla="val 5000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rgbClr val="FFFFFF"/>
                </a:solidFill>
                <a:latin typeface="ＭＳ Ｐゴシック"/>
                <a:ea typeface="ＭＳ Ｐゴシック"/>
                <a:cs typeface="ＭＳ Ｐゴシック"/>
              </a:endParaRPr>
            </a:p>
          </p:txBody>
        </p:sp>
        <p:sp>
          <p:nvSpPr>
            <p:cNvPr id="216" name="上下矢印 215"/>
            <p:cNvSpPr/>
            <p:nvPr/>
          </p:nvSpPr>
          <p:spPr>
            <a:xfrm>
              <a:off x="7172980" y="2868503"/>
              <a:ext cx="468512" cy="155274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ＭＳ Ｐゴシック"/>
                  <a:ea typeface="ＭＳ Ｐゴシック"/>
                  <a:cs typeface="ＭＳ Ｐゴシック"/>
                </a:rPr>
                <a:t>データ</a:t>
              </a:r>
            </a:p>
          </p:txBody>
        </p:sp>
        <p:sp>
          <p:nvSpPr>
            <p:cNvPr id="217" name="上下矢印 216"/>
            <p:cNvSpPr/>
            <p:nvPr/>
          </p:nvSpPr>
          <p:spPr>
            <a:xfrm rot="5400000">
              <a:off x="6676562" y="3286603"/>
              <a:ext cx="296574" cy="77637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上下矢印 217"/>
            <p:cNvSpPr/>
            <p:nvPr/>
          </p:nvSpPr>
          <p:spPr>
            <a:xfrm rot="5400000">
              <a:off x="7873086" y="3286604"/>
              <a:ext cx="296574" cy="77637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上下矢印 219"/>
            <p:cNvSpPr/>
            <p:nvPr/>
          </p:nvSpPr>
          <p:spPr>
            <a:xfrm rot="2954820">
              <a:off x="7701486" y="3026248"/>
              <a:ext cx="296574" cy="54089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上下矢印 220"/>
            <p:cNvSpPr/>
            <p:nvPr/>
          </p:nvSpPr>
          <p:spPr>
            <a:xfrm rot="18645180" flipH="1">
              <a:off x="6837887" y="3023464"/>
              <a:ext cx="296574" cy="540891"/>
            </a:xfrm>
            <a:prstGeom prst="upDownArrow">
              <a:avLst>
                <a:gd name="adj1" fmla="val 72363"/>
                <a:gd name="adj2" fmla="val 5000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上下矢印 221"/>
            <p:cNvSpPr/>
            <p:nvPr/>
          </p:nvSpPr>
          <p:spPr>
            <a:xfrm rot="18645180" flipV="1">
              <a:off x="7701486" y="3776149"/>
              <a:ext cx="296574" cy="54089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上下矢印 222"/>
            <p:cNvSpPr/>
            <p:nvPr/>
          </p:nvSpPr>
          <p:spPr>
            <a:xfrm rot="2954820" flipH="1" flipV="1">
              <a:off x="6837887" y="3773365"/>
              <a:ext cx="296574" cy="540891"/>
            </a:xfrm>
            <a:prstGeom prst="upDownArrow">
              <a:avLst>
                <a:gd name="adj1" fmla="val 72363"/>
                <a:gd name="adj2" fmla="val 5000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テキスト ボックス 224"/>
            <p:cNvSpPr txBox="1"/>
            <p:nvPr/>
          </p:nvSpPr>
          <p:spPr>
            <a:xfrm>
              <a:off x="6800738" y="3922296"/>
              <a:ext cx="1236237" cy="338554"/>
            </a:xfrm>
            <a:prstGeom prst="rect">
              <a:avLst/>
            </a:prstGeom>
            <a:noFill/>
          </p:spPr>
          <p:txBody>
            <a:bodyPr wrap="none" rtlCol="0">
              <a:spAutoFit/>
            </a:bodyPr>
            <a:lstStyle/>
            <a:p>
              <a:pPr algn="ctr"/>
              <a:r>
                <a:rPr lang="ja-JP" altLang="en-US" sz="1600">
                  <a:solidFill>
                    <a:schemeClr val="bg1"/>
                  </a:solidFill>
                </a:rPr>
                <a:t>ネットワーク</a:t>
              </a:r>
              <a:endParaRPr kumimoji="1" lang="ja-JP" altLang="en-US" sz="1600" dirty="0">
                <a:solidFill>
                  <a:schemeClr val="bg1"/>
                </a:solidFill>
              </a:endParaRPr>
            </a:p>
          </p:txBody>
        </p:sp>
        <p:sp>
          <p:nvSpPr>
            <p:cNvPr id="228" name="等号 227"/>
            <p:cNvSpPr/>
            <p:nvPr/>
          </p:nvSpPr>
          <p:spPr>
            <a:xfrm>
              <a:off x="5619829" y="3237838"/>
              <a:ext cx="726264" cy="724961"/>
            </a:xfrm>
            <a:prstGeom prst="mathEqual">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92585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クラウド・コンピューティング</a:t>
            </a:r>
            <a:endParaRPr lang="en-US" altLang="ja-JP" sz="2400" dirty="0">
              <a:solidFill>
                <a:srgbClr val="FFFFFF"/>
              </a:solidFill>
              <a:effectLst/>
              <a:latin typeface="Arial"/>
              <a:ea typeface="HGP創英角ｺﾞｼｯｸUB" pitchFamily="50" charset="-128"/>
              <a:cs typeface="Arial"/>
            </a:endParaRPr>
          </a:p>
          <a:p>
            <a:pPr algn="r"/>
            <a:r>
              <a:rPr lang="ja-JP" altLang="en-US" sz="2400" dirty="0">
                <a:solidFill>
                  <a:srgbClr val="FFFFFF"/>
                </a:solidFill>
                <a:effectLst/>
                <a:latin typeface="Arial"/>
                <a:ea typeface="HGP創英角ｺﾞｼｯｸUB" pitchFamily="50" charset="-128"/>
                <a:cs typeface="Arial"/>
              </a:rPr>
              <a:t>の価値</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4783674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8"/>
          <p:cNvSpPr>
            <a:spLocks noGrp="1" noChangeArrowheads="1"/>
          </p:cNvSpPr>
          <p:nvPr>
            <p:ph type="title"/>
          </p:nvPr>
        </p:nvSpPr>
        <p:spPr>
          <a:xfrm>
            <a:off x="250825" y="228600"/>
            <a:ext cx="8893175" cy="533400"/>
          </a:xfrm>
        </p:spPr>
        <p:txBody>
          <a:bodyPr/>
          <a:lstStyle/>
          <a:p>
            <a:pPr eaLnBrk="1" hangingPunct="1"/>
            <a:r>
              <a:rPr lang="ja-JP" altLang="en-US" sz="2800" dirty="0">
                <a:solidFill>
                  <a:srgbClr val="7F7F7F"/>
                </a:solidFill>
                <a:ea typeface="ＭＳ Ｐゴシック" charset="-128"/>
              </a:rPr>
              <a:t>歴史的背景から考えるクラウドへの期待</a:t>
            </a:r>
            <a:endParaRPr lang="en-US" altLang="ja-JP" sz="2800" dirty="0">
              <a:solidFill>
                <a:srgbClr val="7F7F7F"/>
              </a:solidFill>
              <a:ea typeface="ＭＳ Ｐゴシック" charset="-128"/>
            </a:endParaRPr>
          </a:p>
        </p:txBody>
      </p:sp>
      <p:sp>
        <p:nvSpPr>
          <p:cNvPr id="760841" name="AutoShape 9"/>
          <p:cNvSpPr>
            <a:spLocks noChangeArrowheads="1"/>
          </p:cNvSpPr>
          <p:nvPr/>
        </p:nvSpPr>
        <p:spPr bwMode="auto">
          <a:xfrm>
            <a:off x="279791" y="3016363"/>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sp>
        <p:nvSpPr>
          <p:cNvPr id="760842" name="AutoShape 10"/>
          <p:cNvSpPr>
            <a:spLocks noChangeArrowheads="1"/>
          </p:cNvSpPr>
          <p:nvPr/>
        </p:nvSpPr>
        <p:spPr bwMode="auto">
          <a:xfrm>
            <a:off x="279791" y="4065644"/>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sp>
        <p:nvSpPr>
          <p:cNvPr id="760843" name="AutoShape 11"/>
          <p:cNvSpPr>
            <a:spLocks noChangeArrowheads="1"/>
          </p:cNvSpPr>
          <p:nvPr/>
        </p:nvSpPr>
        <p:spPr bwMode="auto">
          <a:xfrm>
            <a:off x="279845" y="5202733"/>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sp>
        <p:nvSpPr>
          <p:cNvPr id="760844" name="AutoShape 12"/>
          <p:cNvSpPr>
            <a:spLocks noChangeArrowheads="1"/>
          </p:cNvSpPr>
          <p:nvPr/>
        </p:nvSpPr>
        <p:spPr bwMode="auto">
          <a:xfrm>
            <a:off x="279791" y="1849715"/>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grpSp>
        <p:nvGrpSpPr>
          <p:cNvPr id="8" name="図形グループ 7"/>
          <p:cNvGrpSpPr/>
          <p:nvPr/>
        </p:nvGrpSpPr>
        <p:grpSpPr>
          <a:xfrm>
            <a:off x="5057728" y="1849715"/>
            <a:ext cx="1906971" cy="3962619"/>
            <a:chOff x="5057728" y="1849715"/>
            <a:chExt cx="1906971" cy="3962619"/>
          </a:xfrm>
        </p:grpSpPr>
        <p:sp>
          <p:nvSpPr>
            <p:cNvPr id="87" name="右矢印 86"/>
            <p:cNvSpPr/>
            <p:nvPr/>
          </p:nvSpPr>
          <p:spPr bwMode="auto">
            <a:xfrm>
              <a:off x="5119970" y="3885656"/>
              <a:ext cx="457200" cy="471216"/>
            </a:xfrm>
            <a:prstGeom prst="rightArrow">
              <a:avLst/>
            </a:prstGeom>
            <a:solidFill>
              <a:schemeClr val="accent6">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cxnSp>
          <p:nvCxnSpPr>
            <p:cNvPr id="23595" name="AutoShape 41"/>
            <p:cNvCxnSpPr>
              <a:cxnSpLocks noChangeShapeType="1"/>
              <a:stCxn id="23602" idx="3"/>
              <a:endCxn id="23597" idx="1"/>
            </p:cNvCxnSpPr>
            <p:nvPr/>
          </p:nvCxnSpPr>
          <p:spPr bwMode="auto">
            <a:xfrm>
              <a:off x="5057728" y="5598842"/>
              <a:ext cx="535371" cy="1"/>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3596" name="AutoShape 42"/>
            <p:cNvSpPr>
              <a:spLocks noChangeArrowheads="1"/>
            </p:cNvSpPr>
            <p:nvPr/>
          </p:nvSpPr>
          <p:spPr bwMode="auto">
            <a:xfrm>
              <a:off x="5577170" y="2761706"/>
              <a:ext cx="1371600" cy="412750"/>
            </a:xfrm>
            <a:prstGeom prst="roundRect">
              <a:avLst>
                <a:gd name="adj" fmla="val 0"/>
              </a:avLst>
            </a:prstGeom>
            <a:solidFill>
              <a:schemeClr val="accent3">
                <a:lumMod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80000"/>
                </a:lnSpc>
              </a:pPr>
              <a:r>
                <a:rPr lang="en-US" altLang="ja-JP" sz="1400" dirty="0">
                  <a:solidFill>
                    <a:srgbClr val="FFFFFF"/>
                  </a:solidFill>
                  <a:ea typeface="HGP創英角ｺﾞｼｯｸUB" pitchFamily="50" charset="-128"/>
                </a:rPr>
                <a:t>UNIX</a:t>
              </a:r>
              <a:r>
                <a:rPr lang="ja-JP" altLang="en-US" sz="1400" dirty="0">
                  <a:solidFill>
                    <a:srgbClr val="FFFFFF"/>
                  </a:solidFill>
                  <a:ea typeface="HGP創英角ｺﾞｼｯｸUB" pitchFamily="50" charset="-128"/>
                </a:rPr>
                <a:t>サーバー</a:t>
              </a:r>
            </a:p>
          </p:txBody>
        </p:sp>
        <p:sp>
          <p:nvSpPr>
            <p:cNvPr id="23597" name="AutoShape 43"/>
            <p:cNvSpPr>
              <a:spLocks noChangeArrowheads="1"/>
            </p:cNvSpPr>
            <p:nvPr/>
          </p:nvSpPr>
          <p:spPr bwMode="auto">
            <a:xfrm>
              <a:off x="5593099" y="5385351"/>
              <a:ext cx="1371600" cy="426983"/>
            </a:xfrm>
            <a:prstGeom prst="roundRect">
              <a:avLst>
                <a:gd name="adj" fmla="val 0"/>
              </a:avLst>
            </a:prstGeom>
            <a:solidFill>
              <a:schemeClr val="accent2">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ＰＣ</a:t>
              </a:r>
            </a:p>
          </p:txBody>
        </p:sp>
        <p:sp>
          <p:nvSpPr>
            <p:cNvPr id="23598" name="AutoShape 44"/>
            <p:cNvSpPr>
              <a:spLocks noChangeArrowheads="1"/>
            </p:cNvSpPr>
            <p:nvPr/>
          </p:nvSpPr>
          <p:spPr bwMode="auto">
            <a:xfrm>
              <a:off x="5589870" y="3289413"/>
              <a:ext cx="1371600" cy="412750"/>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ＰＣサーバー</a:t>
              </a:r>
            </a:p>
          </p:txBody>
        </p:sp>
        <p:cxnSp>
          <p:nvCxnSpPr>
            <p:cNvPr id="75" name="AutoShape 57"/>
            <p:cNvCxnSpPr>
              <a:cxnSpLocks noChangeShapeType="1"/>
              <a:stCxn id="23607" idx="3"/>
              <a:endCxn id="23597" idx="1"/>
            </p:cNvCxnSpPr>
            <p:nvPr/>
          </p:nvCxnSpPr>
          <p:spPr bwMode="auto">
            <a:xfrm>
              <a:off x="5057728" y="4822938"/>
              <a:ext cx="535371" cy="775905"/>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09" name="AutoShape 31"/>
            <p:cNvCxnSpPr>
              <a:cxnSpLocks noChangeShapeType="1"/>
              <a:stCxn id="23601" idx="3"/>
              <a:endCxn id="23596" idx="1"/>
            </p:cNvCxnSpPr>
            <p:nvPr/>
          </p:nvCxnSpPr>
          <p:spPr bwMode="auto">
            <a:xfrm flipV="1">
              <a:off x="5057728" y="2968081"/>
              <a:ext cx="519442" cy="3832"/>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12" name="AutoShape 31"/>
            <p:cNvCxnSpPr>
              <a:cxnSpLocks noChangeShapeType="1"/>
              <a:stCxn id="23605" idx="3"/>
              <a:endCxn id="23598" idx="1"/>
            </p:cNvCxnSpPr>
            <p:nvPr/>
          </p:nvCxnSpPr>
          <p:spPr bwMode="auto">
            <a:xfrm>
              <a:off x="5057728" y="3495788"/>
              <a:ext cx="532142" cy="0"/>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04" name="AutoShape 28"/>
            <p:cNvSpPr>
              <a:spLocks noChangeArrowheads="1"/>
            </p:cNvSpPr>
            <p:nvPr/>
          </p:nvSpPr>
          <p:spPr bwMode="auto">
            <a:xfrm>
              <a:off x="5593099" y="3934156"/>
              <a:ext cx="1371600" cy="381000"/>
            </a:xfrm>
            <a:prstGeom prst="roundRect">
              <a:avLst>
                <a:gd name="adj" fmla="val 5000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ja-JP" sz="1000" dirty="0">
                  <a:solidFill>
                    <a:schemeClr val="bg1"/>
                  </a:solidFill>
                  <a:latin typeface="HGP創英角ｺﾞｼｯｸUB" pitchFamily="50" charset="-128"/>
                  <a:ea typeface="HGP創英角ｺﾞｼｯｸUB" pitchFamily="50" charset="-128"/>
                </a:rPr>
                <a:t>Intel </a:t>
              </a:r>
            </a:p>
            <a:p>
              <a:pPr algn="ctr"/>
              <a:r>
                <a:rPr lang="ja-JP" altLang="en-US" sz="1000" dirty="0">
                  <a:solidFill>
                    <a:schemeClr val="bg1"/>
                  </a:solidFill>
                  <a:latin typeface="HGP創英角ｺﾞｼｯｸUB" pitchFamily="50" charset="-128"/>
                  <a:ea typeface="HGP創英角ｺﾞｼｯｸUB" pitchFamily="50" charset="-128"/>
                </a:rPr>
                <a:t>アーキテクチャ</a:t>
              </a:r>
            </a:p>
          </p:txBody>
        </p:sp>
        <p:sp>
          <p:nvSpPr>
            <p:cNvPr id="66" name="AutoShape 15"/>
            <p:cNvSpPr>
              <a:spLocks noChangeArrowheads="1"/>
            </p:cNvSpPr>
            <p:nvPr/>
          </p:nvSpPr>
          <p:spPr bwMode="auto">
            <a:xfrm>
              <a:off x="5589870" y="1849715"/>
              <a:ext cx="137160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cxnSp>
          <p:nvCxnSpPr>
            <p:cNvPr id="138" name="直線矢印コネクタ 137"/>
            <p:cNvCxnSpPr>
              <a:stCxn id="127" idx="3"/>
              <a:endCxn id="66" idx="1"/>
            </p:cNvCxnSpPr>
            <p:nvPr/>
          </p:nvCxnSpPr>
          <p:spPr bwMode="auto">
            <a:xfrm>
              <a:off x="5057728" y="2154515"/>
              <a:ext cx="532142" cy="0"/>
            </a:xfrm>
            <a:prstGeom prst="straightConnector1">
              <a:avLst/>
            </a:prstGeom>
            <a:noFill/>
            <a:ln w="38100">
              <a:solidFill>
                <a:srgbClr val="4F81BD"/>
              </a:solidFill>
              <a:miter lim="800000"/>
              <a:headEnd/>
              <a:tailEnd type="triangle" w="med" len="med"/>
            </a:ln>
            <a:extLst/>
          </p:spPr>
        </p:cxnSp>
      </p:grpSp>
      <p:grpSp>
        <p:nvGrpSpPr>
          <p:cNvPr id="2" name="図形グループ 1"/>
          <p:cNvGrpSpPr/>
          <p:nvPr/>
        </p:nvGrpSpPr>
        <p:grpSpPr>
          <a:xfrm>
            <a:off x="1498991" y="1320914"/>
            <a:ext cx="1708540" cy="4186619"/>
            <a:chOff x="1498991" y="1320914"/>
            <a:chExt cx="1708540" cy="4186619"/>
          </a:xfrm>
        </p:grpSpPr>
        <p:sp>
          <p:nvSpPr>
            <p:cNvPr id="64" name="AutoShape 15"/>
            <p:cNvSpPr>
              <a:spLocks noChangeArrowheads="1"/>
            </p:cNvSpPr>
            <p:nvPr/>
          </p:nvSpPr>
          <p:spPr bwMode="auto">
            <a:xfrm>
              <a:off x="2016961" y="2076563"/>
              <a:ext cx="1190570" cy="609600"/>
            </a:xfrm>
            <a:prstGeom prst="roundRect">
              <a:avLst>
                <a:gd name="adj" fmla="val 0"/>
              </a:avLst>
            </a:prstGeom>
            <a:solidFill>
              <a:srgbClr val="000090"/>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endParaRPr lang="en-US" altLang="ja-JP" sz="1200" dirty="0">
                <a:solidFill>
                  <a:srgbClr val="FFFFFF"/>
                </a:solidFill>
                <a:ea typeface="HGP創英角ｺﾞｼｯｸUB" pitchFamily="50" charset="-128"/>
              </a:endParaRPr>
            </a:p>
            <a:p>
              <a:pPr algn="ctr">
                <a:spcBef>
                  <a:spcPts val="0"/>
                </a:spcBef>
              </a:pPr>
              <a:endParaRPr lang="en-US" altLang="ja-JP" sz="1200" dirty="0">
                <a:solidFill>
                  <a:srgbClr val="FFFFFF"/>
                </a:solidFill>
                <a:ea typeface="HGP創英角ｺﾞｼｯｸUB" pitchFamily="50" charset="-128"/>
              </a:endParaRPr>
            </a:p>
            <a:p>
              <a:pPr algn="ctr">
                <a:spcBef>
                  <a:spcPts val="0"/>
                </a:spcBef>
              </a:pPr>
              <a:r>
                <a:rPr lang="en-US" altLang="ja-JP" sz="1200" dirty="0">
                  <a:solidFill>
                    <a:srgbClr val="FFFFFF"/>
                  </a:solidFill>
                  <a:ea typeface="HGP創英角ｺﾞｼｯｸUB" pitchFamily="50" charset="-128"/>
                </a:rPr>
                <a:t>IBM System/360</a:t>
              </a:r>
              <a:endParaRPr lang="ja-JP" altLang="en-US" sz="1200" dirty="0">
                <a:solidFill>
                  <a:srgbClr val="FFFFFF"/>
                </a:solidFill>
                <a:ea typeface="HGP創英角ｺﾞｼｯｸUB" pitchFamily="50" charset="-128"/>
              </a:endParaRPr>
            </a:p>
          </p:txBody>
        </p:sp>
        <p:sp>
          <p:nvSpPr>
            <p:cNvPr id="205" name="AutoShape 28"/>
            <p:cNvSpPr>
              <a:spLocks noChangeArrowheads="1"/>
            </p:cNvSpPr>
            <p:nvPr/>
          </p:nvSpPr>
          <p:spPr bwMode="auto">
            <a:xfrm>
              <a:off x="1964130" y="3934156"/>
              <a:ext cx="1190570" cy="381000"/>
            </a:xfrm>
            <a:prstGeom prst="roundRect">
              <a:avLst>
                <a:gd name="adj" fmla="val 5000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altLang="ja-JP" sz="1000" dirty="0">
                  <a:solidFill>
                    <a:srgbClr val="FFFFFF"/>
                  </a:solidFill>
                  <a:ea typeface="HGP創英角ｺﾞｼｯｸUB" pitchFamily="50" charset="-128"/>
                </a:rPr>
                <a:t>IBM System/360</a:t>
              </a:r>
            </a:p>
            <a:p>
              <a:pPr algn="ctr"/>
              <a:r>
                <a:rPr lang="ja-JP" altLang="en-US" sz="1000" dirty="0">
                  <a:solidFill>
                    <a:srgbClr val="FFFFFF"/>
                  </a:solidFill>
                  <a:ea typeface="HGP創英角ｺﾞｼｯｸUB" pitchFamily="50" charset="-128"/>
                </a:rPr>
                <a:t>アーキテクチャ</a:t>
              </a:r>
            </a:p>
          </p:txBody>
        </p:sp>
        <p:sp>
          <p:nvSpPr>
            <p:cNvPr id="23610" name="Text Box 20"/>
            <p:cNvSpPr txBox="1">
              <a:spLocks noChangeArrowheads="1"/>
            </p:cNvSpPr>
            <p:nvPr/>
          </p:nvSpPr>
          <p:spPr bwMode="auto">
            <a:xfrm>
              <a:off x="1878403" y="1320914"/>
              <a:ext cx="1200150" cy="396875"/>
            </a:xfrm>
            <a:prstGeom prst="rect">
              <a:avLst/>
            </a:prstGeom>
            <a:noFill/>
            <a:ln w="9525">
              <a:noFill/>
              <a:miter lim="800000"/>
              <a:headEnd/>
              <a:tailEnd/>
            </a:ln>
          </p:spPr>
          <p:txBody>
            <a:bodyPr wrap="none">
              <a:spAutoFit/>
            </a:bodyPr>
            <a:lstStyle/>
            <a:p>
              <a:r>
                <a:rPr lang="ja-JP" altLang="en-US" sz="2000" dirty="0">
                  <a:solidFill>
                    <a:srgbClr val="0000FF"/>
                  </a:solidFill>
                  <a:ea typeface="HGP創英角ｺﾞｼｯｸUB" pitchFamily="50" charset="-128"/>
                </a:rPr>
                <a:t>～１９６４</a:t>
              </a:r>
            </a:p>
          </p:txBody>
        </p:sp>
        <p:sp>
          <p:nvSpPr>
            <p:cNvPr id="23611" name="AutoShape 15"/>
            <p:cNvSpPr>
              <a:spLocks noChangeArrowheads="1"/>
            </p:cNvSpPr>
            <p:nvPr/>
          </p:nvSpPr>
          <p:spPr bwMode="auto">
            <a:xfrm>
              <a:off x="1964130" y="1849715"/>
              <a:ext cx="119057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cxnSp>
          <p:nvCxnSpPr>
            <p:cNvPr id="23612" name="AutoShape 16"/>
            <p:cNvCxnSpPr>
              <a:cxnSpLocks noChangeShapeType="1"/>
              <a:stCxn id="760844" idx="3"/>
              <a:endCxn id="23611" idx="1"/>
            </p:cNvCxnSpPr>
            <p:nvPr/>
          </p:nvCxnSpPr>
          <p:spPr bwMode="auto">
            <a:xfrm>
              <a:off x="1498991" y="2154515"/>
              <a:ext cx="465139" cy="12700"/>
            </a:xfrm>
            <a:prstGeom prst="bentConnector3">
              <a:avLst>
                <a:gd name="adj1" fmla="val 50000"/>
              </a:avLst>
            </a:prstGeom>
            <a:noFill/>
            <a:ln w="38100">
              <a:solidFill>
                <a:srgbClr val="4F81BD"/>
              </a:solidFill>
              <a:miter lim="800000"/>
              <a:headEnd/>
              <a:tailEnd type="triangle" w="med" len="med"/>
            </a:ln>
          </p:spPr>
        </p:cxnSp>
        <p:cxnSp>
          <p:nvCxnSpPr>
            <p:cNvPr id="23613" name="AutoShape 17"/>
            <p:cNvCxnSpPr>
              <a:cxnSpLocks noChangeShapeType="1"/>
              <a:stCxn id="760841" idx="3"/>
              <a:endCxn id="23611" idx="1"/>
            </p:cNvCxnSpPr>
            <p:nvPr/>
          </p:nvCxnSpPr>
          <p:spPr bwMode="auto">
            <a:xfrm flipV="1">
              <a:off x="1498991" y="2154515"/>
              <a:ext cx="465139" cy="1166648"/>
            </a:xfrm>
            <a:prstGeom prst="bentConnector3">
              <a:avLst>
                <a:gd name="adj1" fmla="val 50000"/>
              </a:avLst>
            </a:prstGeom>
            <a:noFill/>
            <a:ln w="38100">
              <a:solidFill>
                <a:srgbClr val="4F81BD"/>
              </a:solidFill>
              <a:miter lim="800000"/>
              <a:headEnd/>
              <a:tailEnd type="triangle" w="med" len="med"/>
            </a:ln>
          </p:spPr>
        </p:cxnSp>
        <p:cxnSp>
          <p:nvCxnSpPr>
            <p:cNvPr id="23614" name="AutoShape 18"/>
            <p:cNvCxnSpPr>
              <a:cxnSpLocks noChangeShapeType="1"/>
              <a:stCxn id="760842" idx="3"/>
              <a:endCxn id="23611" idx="1"/>
            </p:cNvCxnSpPr>
            <p:nvPr/>
          </p:nvCxnSpPr>
          <p:spPr bwMode="auto">
            <a:xfrm flipV="1">
              <a:off x="1498991" y="2154515"/>
              <a:ext cx="465139" cy="2215929"/>
            </a:xfrm>
            <a:prstGeom prst="bentConnector3">
              <a:avLst>
                <a:gd name="adj1" fmla="val 50000"/>
              </a:avLst>
            </a:prstGeom>
            <a:noFill/>
            <a:ln w="38100">
              <a:solidFill>
                <a:srgbClr val="4F81BD"/>
              </a:solidFill>
              <a:miter lim="800000"/>
              <a:headEnd/>
              <a:tailEnd type="triangle" w="med" len="med"/>
            </a:ln>
          </p:spPr>
        </p:cxnSp>
        <p:cxnSp>
          <p:nvCxnSpPr>
            <p:cNvPr id="23615" name="AutoShape 19"/>
            <p:cNvCxnSpPr>
              <a:cxnSpLocks noChangeShapeType="1"/>
              <a:stCxn id="760843" idx="3"/>
              <a:endCxn id="23611" idx="1"/>
            </p:cNvCxnSpPr>
            <p:nvPr/>
          </p:nvCxnSpPr>
          <p:spPr bwMode="auto">
            <a:xfrm flipV="1">
              <a:off x="1499045" y="2154515"/>
              <a:ext cx="465085" cy="3353018"/>
            </a:xfrm>
            <a:prstGeom prst="bentConnector3">
              <a:avLst>
                <a:gd name="adj1" fmla="val 50000"/>
              </a:avLst>
            </a:prstGeom>
            <a:noFill/>
            <a:ln w="38100">
              <a:solidFill>
                <a:srgbClr val="4F81BD"/>
              </a:solidFill>
              <a:miter lim="800000"/>
              <a:headEnd/>
              <a:tailEnd type="triangle" w="med" len="med"/>
            </a:ln>
          </p:spPr>
        </p:cxnSp>
      </p:grpSp>
      <p:grpSp>
        <p:nvGrpSpPr>
          <p:cNvPr id="3" name="図形グループ 2"/>
          <p:cNvGrpSpPr/>
          <p:nvPr/>
        </p:nvGrpSpPr>
        <p:grpSpPr>
          <a:xfrm>
            <a:off x="3154700" y="1320914"/>
            <a:ext cx="1904999" cy="4491419"/>
            <a:chOff x="3154700" y="1320914"/>
            <a:chExt cx="1904999" cy="4491419"/>
          </a:xfrm>
        </p:grpSpPr>
        <p:sp>
          <p:nvSpPr>
            <p:cNvPr id="23602" name="AutoShape 30"/>
            <p:cNvSpPr>
              <a:spLocks noChangeArrowheads="1"/>
            </p:cNvSpPr>
            <p:nvPr/>
          </p:nvSpPr>
          <p:spPr bwMode="auto">
            <a:xfrm>
              <a:off x="3686128" y="5385351"/>
              <a:ext cx="1371600" cy="426982"/>
            </a:xfrm>
            <a:prstGeom prst="roundRect">
              <a:avLst>
                <a:gd name="adj" fmla="val 0"/>
              </a:avLst>
            </a:prstGeom>
            <a:solidFill>
              <a:schemeClr val="accent2">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ＰＣ</a:t>
              </a:r>
            </a:p>
          </p:txBody>
        </p:sp>
        <p:sp>
          <p:nvSpPr>
            <p:cNvPr id="23608" name="Text Box 36"/>
            <p:cNvSpPr txBox="1">
              <a:spLocks noChangeArrowheads="1"/>
            </p:cNvSpPr>
            <p:nvPr/>
          </p:nvSpPr>
          <p:spPr bwMode="auto">
            <a:xfrm>
              <a:off x="3659578" y="1320914"/>
              <a:ext cx="1200150" cy="396875"/>
            </a:xfrm>
            <a:prstGeom prst="rect">
              <a:avLst/>
            </a:prstGeom>
            <a:noFill/>
            <a:ln w="9525">
              <a:noFill/>
              <a:miter lim="800000"/>
              <a:headEnd/>
              <a:tailEnd/>
            </a:ln>
          </p:spPr>
          <p:txBody>
            <a:bodyPr wrap="none">
              <a:spAutoFit/>
            </a:bodyPr>
            <a:lstStyle/>
            <a:p>
              <a:r>
                <a:rPr lang="ja-JP" altLang="en-US" sz="2000" dirty="0">
                  <a:solidFill>
                    <a:srgbClr val="0000FF"/>
                  </a:solidFill>
                  <a:ea typeface="HGP創英角ｺﾞｼｯｸUB" pitchFamily="50" charset="-128"/>
                </a:rPr>
                <a:t>１９８０～</a:t>
              </a:r>
            </a:p>
          </p:txBody>
        </p:sp>
        <p:sp>
          <p:nvSpPr>
            <p:cNvPr id="23635" name="上下矢印 23634"/>
            <p:cNvSpPr/>
            <p:nvPr/>
          </p:nvSpPr>
          <p:spPr bwMode="auto">
            <a:xfrm>
              <a:off x="4104243" y="2482963"/>
              <a:ext cx="533400" cy="2902387"/>
            </a:xfrm>
            <a:prstGeom prst="upDownArrow">
              <a:avLst>
                <a:gd name="adj1" fmla="val 50000"/>
                <a:gd name="adj2" fmla="val 30952"/>
              </a:avLst>
            </a:prstGeom>
            <a:solidFill>
              <a:srgbClr val="FFC000"/>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sp>
          <p:nvSpPr>
            <p:cNvPr id="23601" name="AutoShape 29"/>
            <p:cNvSpPr>
              <a:spLocks noChangeArrowheads="1"/>
            </p:cNvSpPr>
            <p:nvPr/>
          </p:nvSpPr>
          <p:spPr bwMode="auto">
            <a:xfrm>
              <a:off x="3686128" y="2765538"/>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ミニコン</a:t>
              </a:r>
            </a:p>
          </p:txBody>
        </p:sp>
        <p:sp>
          <p:nvSpPr>
            <p:cNvPr id="23605" name="AutoShape 33"/>
            <p:cNvSpPr>
              <a:spLocks noChangeArrowheads="1"/>
            </p:cNvSpPr>
            <p:nvPr/>
          </p:nvSpPr>
          <p:spPr bwMode="auto">
            <a:xfrm>
              <a:off x="3686128" y="3289413"/>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オフコン</a:t>
              </a:r>
            </a:p>
          </p:txBody>
        </p:sp>
        <p:sp>
          <p:nvSpPr>
            <p:cNvPr id="23607" name="AutoShape 35"/>
            <p:cNvSpPr>
              <a:spLocks noChangeArrowheads="1"/>
            </p:cNvSpPr>
            <p:nvPr/>
          </p:nvSpPr>
          <p:spPr bwMode="auto">
            <a:xfrm>
              <a:off x="3686128" y="4616563"/>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pPr>
              <a:r>
                <a:rPr lang="ja-JP" altLang="en-US" sz="1200" dirty="0">
                  <a:solidFill>
                    <a:srgbClr val="FFFFFF"/>
                  </a:solidFill>
                  <a:ea typeface="HGP創英角ｺﾞｼｯｸUB" pitchFamily="50" charset="-128"/>
                </a:rPr>
                <a:t>エンジニアリング</a:t>
              </a:r>
            </a:p>
            <a:p>
              <a:pPr algn="ctr">
                <a:spcBef>
                  <a:spcPts val="0"/>
                </a:spcBef>
              </a:pPr>
              <a:r>
                <a:rPr lang="ja-JP" altLang="en-US" sz="1200" dirty="0">
                  <a:solidFill>
                    <a:srgbClr val="FFFFFF"/>
                  </a:solidFill>
                  <a:ea typeface="HGP創英角ｺﾞｼｯｸUB" pitchFamily="50" charset="-128"/>
                </a:rPr>
                <a:t>ワークステーション</a:t>
              </a:r>
            </a:p>
          </p:txBody>
        </p:sp>
        <p:cxnSp>
          <p:nvCxnSpPr>
            <p:cNvPr id="23630" name="直線矢印コネクタ 23629"/>
            <p:cNvCxnSpPr>
              <a:stCxn id="23611" idx="3"/>
              <a:endCxn id="127" idx="1"/>
            </p:cNvCxnSpPr>
            <p:nvPr/>
          </p:nvCxnSpPr>
          <p:spPr bwMode="auto">
            <a:xfrm>
              <a:off x="3154700" y="2154515"/>
              <a:ext cx="531428" cy="0"/>
            </a:xfrm>
            <a:prstGeom prst="straightConnector1">
              <a:avLst/>
            </a:prstGeom>
            <a:noFill/>
            <a:ln w="38100">
              <a:solidFill>
                <a:srgbClr val="4F81BD"/>
              </a:solidFill>
              <a:miter lim="800000"/>
              <a:headEnd/>
              <a:tailEnd type="triangle" w="med" len="med"/>
            </a:ln>
            <a:extLst/>
          </p:spPr>
        </p:cxnSp>
        <p:sp>
          <p:nvSpPr>
            <p:cNvPr id="127" name="AutoShape 15"/>
            <p:cNvSpPr>
              <a:spLocks noChangeArrowheads="1"/>
            </p:cNvSpPr>
            <p:nvPr/>
          </p:nvSpPr>
          <p:spPr bwMode="auto">
            <a:xfrm>
              <a:off x="3686128" y="1849715"/>
              <a:ext cx="137160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sp>
          <p:nvSpPr>
            <p:cNvPr id="23600" name="AutoShape 28"/>
            <p:cNvSpPr>
              <a:spLocks noChangeArrowheads="1"/>
            </p:cNvSpPr>
            <p:nvPr/>
          </p:nvSpPr>
          <p:spPr bwMode="auto">
            <a:xfrm>
              <a:off x="3688099" y="3934156"/>
              <a:ext cx="1371600" cy="381000"/>
            </a:xfrm>
            <a:prstGeom prst="roundRect">
              <a:avLst>
                <a:gd name="adj" fmla="val 5000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000" dirty="0">
                  <a:solidFill>
                    <a:srgbClr val="FFFFFF"/>
                  </a:solidFill>
                  <a:ea typeface="HGP創英角ｺﾞｼｯｸUB" pitchFamily="50" charset="-128"/>
                </a:rPr>
                <a:t>ダウンサイジング</a:t>
              </a:r>
              <a:endParaRPr lang="en-US" altLang="ja-JP" sz="1000" dirty="0">
                <a:solidFill>
                  <a:srgbClr val="FFFFFF"/>
                </a:solidFill>
                <a:ea typeface="HGP創英角ｺﾞｼｯｸUB" pitchFamily="50" charset="-128"/>
              </a:endParaRPr>
            </a:p>
            <a:p>
              <a:pPr algn="ctr"/>
              <a:r>
                <a:rPr lang="ja-JP" altLang="en-US" sz="1000" dirty="0">
                  <a:solidFill>
                    <a:srgbClr val="FFFFFF"/>
                  </a:solidFill>
                  <a:ea typeface="HGP創英角ｺﾞｼｯｸUB" pitchFamily="50" charset="-128"/>
                </a:rPr>
                <a:t>マルチベンダー</a:t>
              </a:r>
            </a:p>
          </p:txBody>
        </p:sp>
        <p:sp>
          <p:nvSpPr>
            <p:cNvPr id="23636" name="右矢印 23635"/>
            <p:cNvSpPr/>
            <p:nvPr/>
          </p:nvSpPr>
          <p:spPr bwMode="auto">
            <a:xfrm>
              <a:off x="3202378" y="3883138"/>
              <a:ext cx="457200" cy="471216"/>
            </a:xfrm>
            <a:prstGeom prst="rightArrow">
              <a:avLst/>
            </a:prstGeom>
            <a:solidFill>
              <a:schemeClr val="accent6">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grpSp>
      <p:pic>
        <p:nvPicPr>
          <p:cNvPr id="74" name="図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909" y="6690380"/>
            <a:ext cx="892142" cy="15231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pic>
      <p:grpSp>
        <p:nvGrpSpPr>
          <p:cNvPr id="9" name="図形グループ 8"/>
          <p:cNvGrpSpPr/>
          <p:nvPr/>
        </p:nvGrpSpPr>
        <p:grpSpPr>
          <a:xfrm>
            <a:off x="6948770" y="1320914"/>
            <a:ext cx="1788619" cy="4491419"/>
            <a:chOff x="6948770" y="1320914"/>
            <a:chExt cx="1788619" cy="4491419"/>
          </a:xfrm>
        </p:grpSpPr>
        <p:sp>
          <p:nvSpPr>
            <p:cNvPr id="13" name="正方形/長方形 12"/>
            <p:cNvSpPr/>
            <p:nvPr/>
          </p:nvSpPr>
          <p:spPr>
            <a:xfrm>
              <a:off x="7410450" y="1717789"/>
              <a:ext cx="1326939" cy="263908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581" name="Text Box 48"/>
            <p:cNvSpPr txBox="1">
              <a:spLocks noChangeArrowheads="1"/>
            </p:cNvSpPr>
            <p:nvPr/>
          </p:nvSpPr>
          <p:spPr bwMode="auto">
            <a:xfrm>
              <a:off x="7489943" y="1320914"/>
              <a:ext cx="1200150" cy="396875"/>
            </a:xfrm>
            <a:prstGeom prst="rect">
              <a:avLst/>
            </a:prstGeom>
            <a:noFill/>
            <a:ln w="9525">
              <a:noFill/>
              <a:miter lim="800000"/>
              <a:headEnd/>
              <a:tailEnd/>
            </a:ln>
          </p:spPr>
          <p:txBody>
            <a:bodyPr wrap="none">
              <a:spAutoFit/>
            </a:bodyPr>
            <a:lstStyle/>
            <a:p>
              <a:r>
                <a:rPr lang="ja-JP" altLang="en-US" sz="2000" dirty="0">
                  <a:solidFill>
                    <a:srgbClr val="0000FF"/>
                  </a:solidFill>
                  <a:ea typeface="HGP創英角ｺﾞｼｯｸUB" pitchFamily="50" charset="-128"/>
                </a:rPr>
                <a:t>２０１０～</a:t>
              </a:r>
            </a:p>
          </p:txBody>
        </p:sp>
        <p:sp>
          <p:nvSpPr>
            <p:cNvPr id="23582" name="AutoShape 49"/>
            <p:cNvSpPr>
              <a:spLocks noChangeArrowheads="1"/>
            </p:cNvSpPr>
            <p:nvPr/>
          </p:nvSpPr>
          <p:spPr bwMode="auto">
            <a:xfrm>
              <a:off x="7365789" y="5385350"/>
              <a:ext cx="1371600" cy="426983"/>
            </a:xfrm>
            <a:prstGeom prst="roundRect">
              <a:avLst>
                <a:gd name="adj" fmla="val 0"/>
              </a:avLst>
            </a:prstGeom>
            <a:solidFill>
              <a:srgbClr val="660066"/>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altLang="ja-JP" sz="1200" dirty="0">
                  <a:solidFill>
                    <a:srgbClr val="FFFFFF"/>
                  </a:solidFill>
                  <a:latin typeface="Arial"/>
                  <a:ea typeface="HGP創英角ｺﾞｼｯｸUB" pitchFamily="50" charset="-128"/>
                  <a:cs typeface="Arial"/>
                </a:rPr>
                <a:t>PC+</a:t>
              </a:r>
              <a:r>
                <a:rPr lang="ja-JP" altLang="en-US" sz="1200" dirty="0">
                  <a:solidFill>
                    <a:srgbClr val="FFFFFF"/>
                  </a:solidFill>
                  <a:latin typeface="Arial"/>
                  <a:ea typeface="HGP創英角ｺﾞｼｯｸUB" pitchFamily="50" charset="-128"/>
                  <a:cs typeface="Arial"/>
                </a:rPr>
                <a:t>モバイル</a:t>
              </a:r>
              <a:r>
                <a:rPr lang="en-US" altLang="ja-JP" sz="1200" dirty="0">
                  <a:solidFill>
                    <a:srgbClr val="FFFFFF"/>
                  </a:solidFill>
                  <a:latin typeface="Arial"/>
                  <a:ea typeface="HGP創英角ｺﾞｼｯｸUB" pitchFamily="50" charset="-128"/>
                  <a:cs typeface="Arial"/>
                </a:rPr>
                <a:t>+</a:t>
              </a:r>
              <a:r>
                <a:rPr lang="en-US" altLang="ja-JP" sz="1200" dirty="0" err="1">
                  <a:solidFill>
                    <a:srgbClr val="FFFFFF"/>
                  </a:solidFill>
                  <a:latin typeface="Arial"/>
                  <a:ea typeface="HGP創英角ｺﾞｼｯｸUB" pitchFamily="50" charset="-128"/>
                  <a:cs typeface="Arial"/>
                </a:rPr>
                <a:t>IoT</a:t>
              </a:r>
              <a:endParaRPr lang="en-US" altLang="ja-JP" sz="800" dirty="0">
                <a:solidFill>
                  <a:srgbClr val="FFFFFF"/>
                </a:solidFill>
                <a:latin typeface="Arial"/>
                <a:ea typeface="HGP創英角ｺﾞｼｯｸUB" pitchFamily="50" charset="-128"/>
                <a:cs typeface="Arial"/>
              </a:endParaRPr>
            </a:p>
          </p:txBody>
        </p:sp>
        <p:cxnSp>
          <p:nvCxnSpPr>
            <p:cNvPr id="23588" name="AutoShape 55"/>
            <p:cNvCxnSpPr>
              <a:cxnSpLocks noChangeShapeType="1"/>
              <a:stCxn id="23598" idx="3"/>
              <a:endCxn id="68" idx="1"/>
            </p:cNvCxnSpPr>
            <p:nvPr/>
          </p:nvCxnSpPr>
          <p:spPr bwMode="auto">
            <a:xfrm flipV="1">
              <a:off x="6961470" y="2968081"/>
              <a:ext cx="545552" cy="527707"/>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77" name="AutoShape 57"/>
            <p:cNvCxnSpPr>
              <a:cxnSpLocks noChangeShapeType="1"/>
              <a:stCxn id="23597" idx="3"/>
              <a:endCxn id="23582" idx="1"/>
            </p:cNvCxnSpPr>
            <p:nvPr/>
          </p:nvCxnSpPr>
          <p:spPr bwMode="auto">
            <a:xfrm flipV="1">
              <a:off x="6964699" y="5598842"/>
              <a:ext cx="401090" cy="1"/>
            </a:xfrm>
            <a:prstGeom prst="bentConnector3">
              <a:avLst>
                <a:gd name="adj1" fmla="val 50000"/>
              </a:avLst>
            </a:prstGeom>
            <a:ln>
              <a:no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44" name="AutoShape 55"/>
            <p:cNvCxnSpPr>
              <a:cxnSpLocks noChangeShapeType="1"/>
              <a:stCxn id="23596" idx="3"/>
              <a:endCxn id="68" idx="1"/>
            </p:cNvCxnSpPr>
            <p:nvPr/>
          </p:nvCxnSpPr>
          <p:spPr bwMode="auto">
            <a:xfrm>
              <a:off x="6948770" y="2968081"/>
              <a:ext cx="558252" cy="12700"/>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47" name="AutoShape 15"/>
            <p:cNvSpPr>
              <a:spLocks noChangeArrowheads="1"/>
            </p:cNvSpPr>
            <p:nvPr/>
          </p:nvSpPr>
          <p:spPr bwMode="auto">
            <a:xfrm>
              <a:off x="7505700" y="1837891"/>
              <a:ext cx="1143000" cy="633248"/>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cxnSp>
          <p:nvCxnSpPr>
            <p:cNvPr id="157" name="AutoShape 55"/>
            <p:cNvCxnSpPr>
              <a:cxnSpLocks noChangeShapeType="1"/>
              <a:stCxn id="23597" idx="3"/>
              <a:endCxn id="68" idx="1"/>
            </p:cNvCxnSpPr>
            <p:nvPr/>
          </p:nvCxnSpPr>
          <p:spPr bwMode="auto">
            <a:xfrm flipV="1">
              <a:off x="6964699" y="2968081"/>
              <a:ext cx="542323" cy="2630762"/>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67" name="AutoShape 44"/>
            <p:cNvSpPr>
              <a:spLocks noChangeArrowheads="1"/>
            </p:cNvSpPr>
            <p:nvPr/>
          </p:nvSpPr>
          <p:spPr bwMode="auto">
            <a:xfrm>
              <a:off x="7506365" y="2538418"/>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200" dirty="0">
                  <a:solidFill>
                    <a:srgbClr val="FFFFFF"/>
                  </a:solidFill>
                  <a:ea typeface="HGP創英角ｺﾞｼｯｸUB" pitchFamily="50" charset="-128"/>
                </a:rPr>
                <a:t>ＰＣサーバー</a:t>
              </a:r>
            </a:p>
          </p:txBody>
        </p:sp>
        <p:sp>
          <p:nvSpPr>
            <p:cNvPr id="68" name="AutoShape 44"/>
            <p:cNvSpPr>
              <a:spLocks noChangeArrowheads="1"/>
            </p:cNvSpPr>
            <p:nvPr/>
          </p:nvSpPr>
          <p:spPr bwMode="auto">
            <a:xfrm>
              <a:off x="7507022" y="2832925"/>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200" dirty="0">
                  <a:solidFill>
                    <a:srgbClr val="FFFFFF"/>
                  </a:solidFill>
                  <a:ea typeface="HGP創英角ｺﾞｼｯｸUB" pitchFamily="50" charset="-128"/>
                </a:rPr>
                <a:t>ＰＣサーバー</a:t>
              </a:r>
            </a:p>
          </p:txBody>
        </p:sp>
        <p:sp>
          <p:nvSpPr>
            <p:cNvPr id="69" name="AutoShape 44"/>
            <p:cNvSpPr>
              <a:spLocks noChangeArrowheads="1"/>
            </p:cNvSpPr>
            <p:nvPr/>
          </p:nvSpPr>
          <p:spPr bwMode="auto">
            <a:xfrm>
              <a:off x="7506365" y="3137451"/>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200" dirty="0">
                  <a:solidFill>
                    <a:srgbClr val="FFFFFF"/>
                  </a:solidFill>
                  <a:ea typeface="HGP創英角ｺﾞｼｯｸUB" pitchFamily="50" charset="-128"/>
                </a:rPr>
                <a:t>ＰＣサーバー</a:t>
              </a:r>
            </a:p>
          </p:txBody>
        </p:sp>
        <p:cxnSp>
          <p:nvCxnSpPr>
            <p:cNvPr id="142" name="直線矢印コネクタ 141"/>
            <p:cNvCxnSpPr>
              <a:stCxn id="66" idx="3"/>
              <a:endCxn id="147" idx="1"/>
            </p:cNvCxnSpPr>
            <p:nvPr/>
          </p:nvCxnSpPr>
          <p:spPr bwMode="auto">
            <a:xfrm>
              <a:off x="6961470" y="2154515"/>
              <a:ext cx="544230" cy="0"/>
            </a:xfrm>
            <a:prstGeom prst="straightConnector1">
              <a:avLst/>
            </a:prstGeom>
            <a:noFill/>
            <a:ln w="38100">
              <a:solidFill>
                <a:srgbClr val="4F81BD"/>
              </a:solidFill>
              <a:miter lim="800000"/>
              <a:headEnd/>
              <a:tailEnd type="triangle" w="med" len="med"/>
            </a:ln>
            <a:extLst/>
          </p:spPr>
        </p:cxnSp>
        <p:sp>
          <p:nvSpPr>
            <p:cNvPr id="65" name="上下矢印 64"/>
            <p:cNvSpPr/>
            <p:nvPr/>
          </p:nvSpPr>
          <p:spPr bwMode="auto">
            <a:xfrm>
              <a:off x="7810500" y="3702163"/>
              <a:ext cx="533400" cy="1683187"/>
            </a:xfrm>
            <a:prstGeom prst="upDownArrow">
              <a:avLst>
                <a:gd name="adj1" fmla="val 50000"/>
                <a:gd name="adj2" fmla="val 30952"/>
              </a:avLst>
            </a:prstGeom>
            <a:solidFill>
              <a:srgbClr val="FFC000"/>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sp>
          <p:nvSpPr>
            <p:cNvPr id="23586" name="Text Box 53"/>
            <p:cNvSpPr txBox="1">
              <a:spLocks noChangeArrowheads="1"/>
            </p:cNvSpPr>
            <p:nvPr/>
          </p:nvSpPr>
          <p:spPr bwMode="auto">
            <a:xfrm>
              <a:off x="7617428" y="3819422"/>
              <a:ext cx="919543" cy="492443"/>
            </a:xfrm>
            <a:prstGeom prst="rect">
              <a:avLst/>
            </a:prstGeom>
            <a:no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dirty="0">
                  <a:solidFill>
                    <a:srgbClr val="FF6600"/>
                  </a:solidFill>
                  <a:effectLst/>
                  <a:ea typeface="HGP創英角ｺﾞｼｯｸUB" pitchFamily="50" charset="-128"/>
                </a:rPr>
                <a:t>クラウド</a:t>
              </a:r>
            </a:p>
            <a:p>
              <a:r>
                <a:rPr lang="ja-JP" altLang="en-US" sz="800" dirty="0">
                  <a:solidFill>
                    <a:srgbClr val="FF6600"/>
                  </a:solidFill>
                  <a:effectLst/>
                  <a:ea typeface="HGP創英角ｺﾞｼｯｸUB" pitchFamily="50" charset="-128"/>
                </a:rPr>
                <a:t>コンピューティング</a:t>
              </a:r>
            </a:p>
          </p:txBody>
        </p:sp>
        <p:sp>
          <p:nvSpPr>
            <p:cNvPr id="70" name="Text Box 53"/>
            <p:cNvSpPr txBox="1">
              <a:spLocks noChangeArrowheads="1"/>
            </p:cNvSpPr>
            <p:nvPr/>
          </p:nvSpPr>
          <p:spPr bwMode="auto">
            <a:xfrm>
              <a:off x="7548038" y="3450677"/>
              <a:ext cx="1101984" cy="276999"/>
            </a:xfrm>
            <a:prstGeom prst="rect">
              <a:avLst/>
            </a:prstGeom>
            <a:no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a:r>
                <a:rPr lang="ja-JP" altLang="en-US" sz="1200" dirty="0">
                  <a:solidFill>
                    <a:srgbClr val="0000FF"/>
                  </a:solidFill>
                  <a:effectLst/>
                  <a:ea typeface="HGP創英角ｺﾞｼｯｸUB" pitchFamily="50" charset="-128"/>
                </a:rPr>
                <a:t>データセンター</a:t>
              </a:r>
            </a:p>
          </p:txBody>
        </p:sp>
      </p:grpSp>
    </p:spTree>
    <p:extLst>
      <p:ext uri="{BB962C8B-B14F-4D97-AF65-F5344CB8AC3E}">
        <p14:creationId xmlns:p14="http://schemas.microsoft.com/office/powerpoint/2010/main" val="5276410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60841"/>
                                        </p:tgtEl>
                                        <p:attrNameLst>
                                          <p:attrName>style.visibility</p:attrName>
                                        </p:attrNameLst>
                                      </p:cBhvr>
                                      <p:to>
                                        <p:strVal val="visible"/>
                                      </p:to>
                                    </p:set>
                                    <p:anim calcmode="lin" valueType="num">
                                      <p:cBhvr>
                                        <p:cTn id="7" dur="500" fill="hold"/>
                                        <p:tgtEl>
                                          <p:spTgt spid="760841"/>
                                        </p:tgtEl>
                                        <p:attrNameLst>
                                          <p:attrName>ppt_w</p:attrName>
                                        </p:attrNameLst>
                                      </p:cBhvr>
                                      <p:tavLst>
                                        <p:tav tm="0">
                                          <p:val>
                                            <p:fltVal val="0"/>
                                          </p:val>
                                        </p:tav>
                                        <p:tav tm="100000">
                                          <p:val>
                                            <p:strVal val="#ppt_w"/>
                                          </p:val>
                                        </p:tav>
                                      </p:tavLst>
                                    </p:anim>
                                    <p:anim calcmode="lin" valueType="num">
                                      <p:cBhvr>
                                        <p:cTn id="8" dur="500" fill="hold"/>
                                        <p:tgtEl>
                                          <p:spTgt spid="760841"/>
                                        </p:tgtEl>
                                        <p:attrNameLst>
                                          <p:attrName>ppt_h</p:attrName>
                                        </p:attrNameLst>
                                      </p:cBhvr>
                                      <p:tavLst>
                                        <p:tav tm="0">
                                          <p:val>
                                            <p:fltVal val="0"/>
                                          </p:val>
                                        </p:tav>
                                        <p:tav tm="100000">
                                          <p:val>
                                            <p:strVal val="#ppt_h"/>
                                          </p:val>
                                        </p:tav>
                                      </p:tavLst>
                                    </p:anim>
                                    <p:animEffect transition="in" filter="fade">
                                      <p:cBhvr>
                                        <p:cTn id="9" dur="500"/>
                                        <p:tgtEl>
                                          <p:spTgt spid="76084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60844"/>
                                        </p:tgtEl>
                                        <p:attrNameLst>
                                          <p:attrName>style.visibility</p:attrName>
                                        </p:attrNameLst>
                                      </p:cBhvr>
                                      <p:to>
                                        <p:strVal val="visible"/>
                                      </p:to>
                                    </p:set>
                                    <p:anim calcmode="lin" valueType="num">
                                      <p:cBhvr>
                                        <p:cTn id="12" dur="500" fill="hold"/>
                                        <p:tgtEl>
                                          <p:spTgt spid="760844"/>
                                        </p:tgtEl>
                                        <p:attrNameLst>
                                          <p:attrName>ppt_w</p:attrName>
                                        </p:attrNameLst>
                                      </p:cBhvr>
                                      <p:tavLst>
                                        <p:tav tm="0">
                                          <p:val>
                                            <p:fltVal val="0"/>
                                          </p:val>
                                        </p:tav>
                                        <p:tav tm="100000">
                                          <p:val>
                                            <p:strVal val="#ppt_w"/>
                                          </p:val>
                                        </p:tav>
                                      </p:tavLst>
                                    </p:anim>
                                    <p:anim calcmode="lin" valueType="num">
                                      <p:cBhvr>
                                        <p:cTn id="13" dur="500" fill="hold"/>
                                        <p:tgtEl>
                                          <p:spTgt spid="760844"/>
                                        </p:tgtEl>
                                        <p:attrNameLst>
                                          <p:attrName>ppt_h</p:attrName>
                                        </p:attrNameLst>
                                      </p:cBhvr>
                                      <p:tavLst>
                                        <p:tav tm="0">
                                          <p:val>
                                            <p:fltVal val="0"/>
                                          </p:val>
                                        </p:tav>
                                        <p:tav tm="100000">
                                          <p:val>
                                            <p:strVal val="#ppt_h"/>
                                          </p:val>
                                        </p:tav>
                                      </p:tavLst>
                                    </p:anim>
                                    <p:animEffect transition="in" filter="fade">
                                      <p:cBhvr>
                                        <p:cTn id="14" dur="500"/>
                                        <p:tgtEl>
                                          <p:spTgt spid="76084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60842"/>
                                        </p:tgtEl>
                                        <p:attrNameLst>
                                          <p:attrName>style.visibility</p:attrName>
                                        </p:attrNameLst>
                                      </p:cBhvr>
                                      <p:to>
                                        <p:strVal val="visible"/>
                                      </p:to>
                                    </p:set>
                                    <p:anim calcmode="lin" valueType="num">
                                      <p:cBhvr>
                                        <p:cTn id="17" dur="500" fill="hold"/>
                                        <p:tgtEl>
                                          <p:spTgt spid="760842"/>
                                        </p:tgtEl>
                                        <p:attrNameLst>
                                          <p:attrName>ppt_w</p:attrName>
                                        </p:attrNameLst>
                                      </p:cBhvr>
                                      <p:tavLst>
                                        <p:tav tm="0">
                                          <p:val>
                                            <p:fltVal val="0"/>
                                          </p:val>
                                        </p:tav>
                                        <p:tav tm="100000">
                                          <p:val>
                                            <p:strVal val="#ppt_w"/>
                                          </p:val>
                                        </p:tav>
                                      </p:tavLst>
                                    </p:anim>
                                    <p:anim calcmode="lin" valueType="num">
                                      <p:cBhvr>
                                        <p:cTn id="18" dur="500" fill="hold"/>
                                        <p:tgtEl>
                                          <p:spTgt spid="760842"/>
                                        </p:tgtEl>
                                        <p:attrNameLst>
                                          <p:attrName>ppt_h</p:attrName>
                                        </p:attrNameLst>
                                      </p:cBhvr>
                                      <p:tavLst>
                                        <p:tav tm="0">
                                          <p:val>
                                            <p:fltVal val="0"/>
                                          </p:val>
                                        </p:tav>
                                        <p:tav tm="100000">
                                          <p:val>
                                            <p:strVal val="#ppt_h"/>
                                          </p:val>
                                        </p:tav>
                                      </p:tavLst>
                                    </p:anim>
                                    <p:animEffect transition="in" filter="fade">
                                      <p:cBhvr>
                                        <p:cTn id="19" dur="500"/>
                                        <p:tgtEl>
                                          <p:spTgt spid="76084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60843"/>
                                        </p:tgtEl>
                                        <p:attrNameLst>
                                          <p:attrName>style.visibility</p:attrName>
                                        </p:attrNameLst>
                                      </p:cBhvr>
                                      <p:to>
                                        <p:strVal val="visible"/>
                                      </p:to>
                                    </p:set>
                                    <p:anim calcmode="lin" valueType="num">
                                      <p:cBhvr>
                                        <p:cTn id="22" dur="500" fill="hold"/>
                                        <p:tgtEl>
                                          <p:spTgt spid="760843"/>
                                        </p:tgtEl>
                                        <p:attrNameLst>
                                          <p:attrName>ppt_w</p:attrName>
                                        </p:attrNameLst>
                                      </p:cBhvr>
                                      <p:tavLst>
                                        <p:tav tm="0">
                                          <p:val>
                                            <p:fltVal val="0"/>
                                          </p:val>
                                        </p:tav>
                                        <p:tav tm="100000">
                                          <p:val>
                                            <p:strVal val="#ppt_w"/>
                                          </p:val>
                                        </p:tav>
                                      </p:tavLst>
                                    </p:anim>
                                    <p:anim calcmode="lin" valueType="num">
                                      <p:cBhvr>
                                        <p:cTn id="23" dur="500" fill="hold"/>
                                        <p:tgtEl>
                                          <p:spTgt spid="760843"/>
                                        </p:tgtEl>
                                        <p:attrNameLst>
                                          <p:attrName>ppt_h</p:attrName>
                                        </p:attrNameLst>
                                      </p:cBhvr>
                                      <p:tavLst>
                                        <p:tav tm="0">
                                          <p:val>
                                            <p:fltVal val="0"/>
                                          </p:val>
                                        </p:tav>
                                        <p:tav tm="100000">
                                          <p:val>
                                            <p:strVal val="#ppt_h"/>
                                          </p:val>
                                        </p:tav>
                                      </p:tavLst>
                                    </p:anim>
                                    <p:animEffect transition="in" filter="fade">
                                      <p:cBhvr>
                                        <p:cTn id="24" dur="500"/>
                                        <p:tgtEl>
                                          <p:spTgt spid="76084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41" grpId="0" animBg="1"/>
      <p:bldP spid="760842" grpId="0" animBg="1"/>
      <p:bldP spid="760843" grpId="0" animBg="1"/>
      <p:bldP spid="7608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15400" cy="533400"/>
          </a:xfrm>
        </p:spPr>
        <p:txBody>
          <a:bodyPr/>
          <a:lstStyle/>
          <a:p>
            <a:r>
              <a:rPr kumimoji="1" lang="ja-JP" altLang="en-US" dirty="0"/>
              <a:t>情報システム部門の現状から考えるクラウドへの期待（２）</a:t>
            </a:r>
          </a:p>
        </p:txBody>
      </p:sp>
      <p:sp>
        <p:nvSpPr>
          <p:cNvPr id="4" name="円柱 3"/>
          <p:cNvSpPr/>
          <p:nvPr/>
        </p:nvSpPr>
        <p:spPr>
          <a:xfrm>
            <a:off x="1116147" y="2960858"/>
            <a:ext cx="2614795" cy="2250463"/>
          </a:xfrm>
          <a:prstGeom prst="can">
            <a:avLst>
              <a:gd name="adj" fmla="val 20777"/>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5" name="円柱 4"/>
          <p:cNvSpPr/>
          <p:nvPr/>
        </p:nvSpPr>
        <p:spPr>
          <a:xfrm>
            <a:off x="1116147" y="1720622"/>
            <a:ext cx="2614795" cy="1738263"/>
          </a:xfrm>
          <a:prstGeom prst="can">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6" name="テキスト ボックス 5"/>
          <p:cNvSpPr txBox="1"/>
          <p:nvPr/>
        </p:nvSpPr>
        <p:spPr>
          <a:xfrm>
            <a:off x="1215402" y="2249690"/>
            <a:ext cx="2416246" cy="307777"/>
          </a:xfrm>
          <a:prstGeom prst="rect">
            <a:avLst/>
          </a:prstGeom>
          <a:noFill/>
          <a:ln>
            <a:noFill/>
          </a:ln>
        </p:spPr>
        <p:txBody>
          <a:bodyPr wrap="none" rtlCol="0">
            <a:spAutoFit/>
          </a:bodyPr>
          <a:lstStyle/>
          <a:p>
            <a:pPr algn="ctr"/>
            <a:r>
              <a:rPr kumimoji="1" lang="ja-JP" altLang="en-US" sz="1400" dirty="0">
                <a:solidFill>
                  <a:srgbClr val="FFFFFF"/>
                </a:solidFill>
                <a:latin typeface="ＭＳ Ｐゴシック"/>
                <a:ea typeface="ＭＳ Ｐゴシック"/>
                <a:cs typeface="ＭＳ Ｐゴシック"/>
              </a:rPr>
              <a:t>新規システムに投資する予算</a:t>
            </a:r>
          </a:p>
        </p:txBody>
      </p:sp>
      <p:sp>
        <p:nvSpPr>
          <p:cNvPr id="7" name="テキスト ボックス 6"/>
          <p:cNvSpPr txBox="1"/>
          <p:nvPr/>
        </p:nvSpPr>
        <p:spPr>
          <a:xfrm>
            <a:off x="1221915" y="3634453"/>
            <a:ext cx="2403222" cy="615553"/>
          </a:xfrm>
          <a:prstGeom prst="rect">
            <a:avLst/>
          </a:prstGeom>
          <a:noFill/>
          <a:ln>
            <a:noFill/>
          </a:ln>
        </p:spPr>
        <p:txBody>
          <a:bodyPr wrap="none" rtlCol="0">
            <a:spAutoFit/>
          </a:bodyPr>
          <a:lstStyle/>
          <a:p>
            <a:pPr algn="ctr"/>
            <a:r>
              <a:rPr kumimoji="1" lang="ja-JP" altLang="en-US" sz="1400" dirty="0">
                <a:solidFill>
                  <a:srgbClr val="FFFFFF"/>
                </a:solidFill>
                <a:latin typeface="ＭＳ Ｐゴシック"/>
                <a:ea typeface="ＭＳ Ｐゴシック"/>
                <a:cs typeface="ＭＳ Ｐゴシック"/>
              </a:rPr>
              <a:t>既存システムを維持する予算</a:t>
            </a:r>
            <a:endParaRPr kumimoji="1" lang="en-US" altLang="ja-JP" sz="1400" dirty="0">
              <a:solidFill>
                <a:srgbClr val="FFFFFF"/>
              </a:solidFill>
              <a:latin typeface="ＭＳ Ｐゴシック"/>
              <a:ea typeface="ＭＳ Ｐゴシック"/>
              <a:cs typeface="ＭＳ Ｐゴシック"/>
            </a:endParaRPr>
          </a:p>
          <a:p>
            <a:pPr algn="ctr"/>
            <a:r>
              <a:rPr kumimoji="1" lang="ja-JP" altLang="en-US" sz="2000" dirty="0">
                <a:solidFill>
                  <a:srgbClr val="FFFFFF"/>
                </a:solidFill>
                <a:latin typeface="ＭＳ Ｐゴシック"/>
                <a:ea typeface="ＭＳ Ｐゴシック"/>
                <a:cs typeface="ＭＳ Ｐゴシック"/>
              </a:rPr>
              <a:t>（</a:t>
            </a:r>
            <a:r>
              <a:rPr kumimoji="1" lang="en-US" altLang="ja-JP" sz="2000" dirty="0">
                <a:solidFill>
                  <a:srgbClr val="FFFFFF"/>
                </a:solidFill>
                <a:latin typeface="ＭＳ Ｐゴシック"/>
                <a:ea typeface="ＭＳ Ｐゴシック"/>
                <a:cs typeface="ＭＳ Ｐゴシック"/>
              </a:rPr>
              <a:t>TCO</a:t>
            </a:r>
            <a:r>
              <a:rPr kumimoji="1" lang="ja-JP" altLang="en-US" sz="2000" dirty="0">
                <a:solidFill>
                  <a:srgbClr val="FFFFFF"/>
                </a:solidFill>
                <a:latin typeface="ＭＳ Ｐゴシック"/>
                <a:ea typeface="ＭＳ Ｐゴシック"/>
                <a:cs typeface="ＭＳ Ｐゴシック"/>
              </a:rPr>
              <a:t>）</a:t>
            </a:r>
          </a:p>
        </p:txBody>
      </p:sp>
      <p:sp>
        <p:nvSpPr>
          <p:cNvPr id="8" name="テキスト ボックス 7"/>
          <p:cNvSpPr txBox="1"/>
          <p:nvPr/>
        </p:nvSpPr>
        <p:spPr>
          <a:xfrm>
            <a:off x="1676267" y="2552498"/>
            <a:ext cx="1501633" cy="769441"/>
          </a:xfrm>
          <a:prstGeom prst="rect">
            <a:avLst/>
          </a:prstGeom>
          <a:noFill/>
          <a:ln>
            <a:noFill/>
          </a:ln>
        </p:spPr>
        <p:txBody>
          <a:bodyPr wrap="none" rtlCol="0">
            <a:spAutoFit/>
          </a:bodyPr>
          <a:lstStyle/>
          <a:p>
            <a:pPr algn="ctr"/>
            <a:r>
              <a:rPr lang="en-US" altLang="ja-JP" sz="4400" dirty="0">
                <a:solidFill>
                  <a:srgbClr val="FFFFFF"/>
                </a:solidFill>
                <a:latin typeface="Arial Black"/>
                <a:ea typeface="ＭＳ Ｐゴシック"/>
                <a:cs typeface="Arial Black"/>
              </a:rPr>
              <a:t>40%</a:t>
            </a:r>
            <a:endParaRPr kumimoji="1" lang="ja-JP" altLang="en-US" sz="4400" dirty="0">
              <a:solidFill>
                <a:srgbClr val="FFFFFF"/>
              </a:solidFill>
              <a:latin typeface="Arial Black"/>
              <a:ea typeface="ＭＳ Ｐゴシック"/>
              <a:cs typeface="Arial Black"/>
            </a:endParaRPr>
          </a:p>
        </p:txBody>
      </p:sp>
      <p:sp>
        <p:nvSpPr>
          <p:cNvPr id="9" name="テキスト ボックス 8"/>
          <p:cNvSpPr txBox="1"/>
          <p:nvPr/>
        </p:nvSpPr>
        <p:spPr>
          <a:xfrm>
            <a:off x="1676267" y="4127512"/>
            <a:ext cx="1501633" cy="769441"/>
          </a:xfrm>
          <a:prstGeom prst="rect">
            <a:avLst/>
          </a:prstGeom>
          <a:noFill/>
          <a:ln>
            <a:noFill/>
          </a:ln>
        </p:spPr>
        <p:txBody>
          <a:bodyPr wrap="none" rtlCol="0">
            <a:spAutoFit/>
          </a:bodyPr>
          <a:lstStyle/>
          <a:p>
            <a:pPr algn="ctr"/>
            <a:r>
              <a:rPr lang="en-US" altLang="ja-JP" sz="4400" dirty="0">
                <a:solidFill>
                  <a:srgbClr val="FFFFFF"/>
                </a:solidFill>
                <a:latin typeface="Arial Black"/>
                <a:ea typeface="ＭＳ Ｐゴシック"/>
                <a:cs typeface="Arial Black"/>
              </a:rPr>
              <a:t>60%</a:t>
            </a:r>
            <a:endParaRPr kumimoji="1" lang="ja-JP" altLang="en-US" sz="4400" dirty="0">
              <a:solidFill>
                <a:srgbClr val="FFFFFF"/>
              </a:solidFill>
              <a:latin typeface="Arial Black"/>
              <a:ea typeface="ＭＳ Ｐゴシック"/>
              <a:cs typeface="Arial Black"/>
            </a:endParaRPr>
          </a:p>
        </p:txBody>
      </p:sp>
      <p:sp>
        <p:nvSpPr>
          <p:cNvPr id="11" name="円柱 10"/>
          <p:cNvSpPr/>
          <p:nvPr/>
        </p:nvSpPr>
        <p:spPr>
          <a:xfrm>
            <a:off x="5474139" y="3651872"/>
            <a:ext cx="2614795" cy="1556336"/>
          </a:xfrm>
          <a:prstGeom prst="can">
            <a:avLst>
              <a:gd name="adj" fmla="val 29653"/>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12" name="円柱 11"/>
          <p:cNvSpPr/>
          <p:nvPr/>
        </p:nvSpPr>
        <p:spPr>
          <a:xfrm>
            <a:off x="5474139" y="1720622"/>
            <a:ext cx="2614795" cy="2398151"/>
          </a:xfrm>
          <a:prstGeom prst="can">
            <a:avLst>
              <a:gd name="adj" fmla="val 18770"/>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cxnSp>
        <p:nvCxnSpPr>
          <p:cNvPr id="13" name="直線コネクタ 12"/>
          <p:cNvCxnSpPr/>
          <p:nvPr/>
        </p:nvCxnSpPr>
        <p:spPr>
          <a:xfrm>
            <a:off x="3742676" y="1927450"/>
            <a:ext cx="1743197" cy="6225"/>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3742676" y="3265900"/>
            <a:ext cx="1743197" cy="666112"/>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5585790" y="2960858"/>
            <a:ext cx="2416246" cy="307777"/>
          </a:xfrm>
          <a:prstGeom prst="rect">
            <a:avLst/>
          </a:prstGeom>
          <a:noFill/>
        </p:spPr>
        <p:txBody>
          <a:bodyPr wrap="none" rtlCol="0">
            <a:spAutoFit/>
          </a:bodyPr>
          <a:lstStyle/>
          <a:p>
            <a:pPr algn="ctr"/>
            <a:r>
              <a:rPr kumimoji="1" lang="ja-JP" altLang="en-US" sz="1400" dirty="0">
                <a:solidFill>
                  <a:srgbClr val="FFFFFF"/>
                </a:solidFill>
                <a:latin typeface="ＭＳ Ｐゴシック"/>
                <a:ea typeface="ＭＳ Ｐゴシック"/>
                <a:cs typeface="ＭＳ Ｐゴシック"/>
              </a:rPr>
              <a:t>新規システムに投資する予算</a:t>
            </a:r>
          </a:p>
        </p:txBody>
      </p:sp>
      <p:sp>
        <p:nvSpPr>
          <p:cNvPr id="16" name="テキスト ボックス 15"/>
          <p:cNvSpPr txBox="1"/>
          <p:nvPr/>
        </p:nvSpPr>
        <p:spPr>
          <a:xfrm>
            <a:off x="5592303" y="4499775"/>
            <a:ext cx="2403222" cy="307777"/>
          </a:xfrm>
          <a:prstGeom prst="rect">
            <a:avLst/>
          </a:prstGeom>
          <a:noFill/>
        </p:spPr>
        <p:txBody>
          <a:bodyPr wrap="none" rtlCol="0">
            <a:spAutoFit/>
          </a:bodyPr>
          <a:lstStyle/>
          <a:p>
            <a:pPr algn="ctr"/>
            <a:r>
              <a:rPr kumimoji="1" lang="ja-JP" altLang="en-US" sz="1400" dirty="0">
                <a:solidFill>
                  <a:srgbClr val="FFFFFF"/>
                </a:solidFill>
                <a:latin typeface="ＭＳ Ｐゴシック"/>
                <a:ea typeface="ＭＳ Ｐゴシック"/>
                <a:cs typeface="ＭＳ Ｐゴシック"/>
              </a:rPr>
              <a:t>既存システムを維持する予算</a:t>
            </a:r>
          </a:p>
        </p:txBody>
      </p:sp>
      <p:sp>
        <p:nvSpPr>
          <p:cNvPr id="17" name="上矢印 16"/>
          <p:cNvSpPr/>
          <p:nvPr/>
        </p:nvSpPr>
        <p:spPr>
          <a:xfrm>
            <a:off x="6479515" y="2249690"/>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18" name="上矢印 17"/>
          <p:cNvSpPr/>
          <p:nvPr/>
        </p:nvSpPr>
        <p:spPr>
          <a:xfrm flipV="1">
            <a:off x="6479515" y="3346091"/>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19" name="上矢印 18"/>
          <p:cNvSpPr/>
          <p:nvPr/>
        </p:nvSpPr>
        <p:spPr>
          <a:xfrm>
            <a:off x="6479515" y="4782652"/>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20" name="上矢印 19"/>
          <p:cNvSpPr/>
          <p:nvPr/>
        </p:nvSpPr>
        <p:spPr>
          <a:xfrm flipV="1">
            <a:off x="6479515" y="4175303"/>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cxnSp>
        <p:nvCxnSpPr>
          <p:cNvPr id="21" name="直線コネクタ 20"/>
          <p:cNvCxnSpPr/>
          <p:nvPr/>
        </p:nvCxnSpPr>
        <p:spPr>
          <a:xfrm>
            <a:off x="3742676" y="4996547"/>
            <a:ext cx="1743197" cy="6225"/>
          </a:xfrm>
          <a:prstGeom prst="line">
            <a:avLst/>
          </a:prstGeom>
          <a:ln w="38100" cmpd="sng">
            <a:solidFill>
              <a:schemeClr val="bg1">
                <a:lumMod val="50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1299362" y="835294"/>
            <a:ext cx="6621191" cy="646331"/>
          </a:xfrm>
          <a:prstGeom prst="rect">
            <a:avLst/>
          </a:prstGeom>
          <a:noFill/>
        </p:spPr>
        <p:txBody>
          <a:bodyPr wrap="none" rtlCol="0">
            <a:spAutoFit/>
          </a:bodyPr>
          <a:lstStyle/>
          <a:p>
            <a:pPr algn="ctr"/>
            <a:r>
              <a:rPr lang="en-US" altLang="ja-JP" sz="3600" dirty="0">
                <a:solidFill>
                  <a:srgbClr val="FF0000"/>
                </a:solidFill>
                <a:effectLst>
                  <a:glow rad="101600">
                    <a:schemeClr val="bg1">
                      <a:alpha val="75000"/>
                    </a:schemeClr>
                  </a:glow>
                </a:effectLst>
                <a:latin typeface="ＭＳ Ｐゴシック"/>
                <a:ea typeface="ＭＳ Ｐゴシック"/>
                <a:cs typeface="ＭＳ Ｐゴシック"/>
              </a:rPr>
              <a:t>IT</a:t>
            </a:r>
            <a:r>
              <a:rPr lang="ja-JP" altLang="en-US" sz="3600" dirty="0">
                <a:solidFill>
                  <a:srgbClr val="FF0000"/>
                </a:solidFill>
                <a:effectLst>
                  <a:glow rad="101600">
                    <a:schemeClr val="bg1">
                      <a:alpha val="75000"/>
                    </a:schemeClr>
                  </a:glow>
                </a:effectLst>
                <a:latin typeface="ＭＳ Ｐゴシック"/>
                <a:ea typeface="ＭＳ Ｐゴシック"/>
                <a:cs typeface="ＭＳ Ｐゴシック"/>
              </a:rPr>
              <a:t>予算の増加は期待できない！</a:t>
            </a:r>
            <a:endParaRPr lang="en-US" altLang="ja-JP" sz="3600" dirty="0">
              <a:solidFill>
                <a:srgbClr val="FF0000"/>
              </a:solidFill>
              <a:effectLst>
                <a:glow rad="101600">
                  <a:schemeClr val="bg1">
                    <a:alpha val="75000"/>
                  </a:schemeClr>
                </a:glow>
              </a:effectLst>
              <a:latin typeface="ＭＳ Ｐゴシック"/>
              <a:ea typeface="ＭＳ Ｐゴシック"/>
              <a:cs typeface="ＭＳ Ｐゴシック"/>
            </a:endParaRPr>
          </a:p>
        </p:txBody>
      </p:sp>
      <p:sp>
        <p:nvSpPr>
          <p:cNvPr id="24" name="上矢印 23"/>
          <p:cNvSpPr/>
          <p:nvPr/>
        </p:nvSpPr>
        <p:spPr>
          <a:xfrm flipV="1">
            <a:off x="1812591"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25" name="上矢印 24"/>
          <p:cNvSpPr/>
          <p:nvPr/>
        </p:nvSpPr>
        <p:spPr>
          <a:xfrm flipV="1">
            <a:off x="6188082"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29" name="ホームベース 28"/>
          <p:cNvSpPr/>
          <p:nvPr/>
        </p:nvSpPr>
        <p:spPr bwMode="gray">
          <a:xfrm>
            <a:off x="3859880" y="4000015"/>
            <a:ext cx="1502196" cy="821244"/>
          </a:xfrm>
          <a:prstGeom prst="homePlate">
            <a:avLst>
              <a:gd name="adj" fmla="val 32564"/>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none" lIns="90000" tIns="1440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a:ln>
                  <a:noFill/>
                </a:ln>
                <a:solidFill>
                  <a:schemeClr val="bg1"/>
                </a:solidFill>
                <a:effectLst/>
                <a:latin typeface="ＭＳ Ｐゴシック"/>
                <a:ea typeface="ＭＳ Ｐゴシック"/>
                <a:cs typeface="ＭＳ Ｐゴシック"/>
              </a:rPr>
              <a:t>既存システムを</a:t>
            </a:r>
            <a:endParaRPr kumimoji="1" lang="en-US" altLang="ja-JP" sz="1200" i="0" u="none" strike="noStrike" cap="none" normalizeH="0" baseline="0" dirty="0">
              <a:ln>
                <a:noFill/>
              </a:ln>
              <a:solidFill>
                <a:schemeClr val="bg1"/>
              </a:solidFill>
              <a:effectLst/>
              <a:latin typeface="ＭＳ Ｐゴシック"/>
              <a:ea typeface="ＭＳ Ｐゴシック"/>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a:ln>
                  <a:noFill/>
                </a:ln>
                <a:solidFill>
                  <a:schemeClr val="bg1"/>
                </a:solidFill>
                <a:effectLst/>
                <a:latin typeface="ＭＳ Ｐゴシック"/>
                <a:ea typeface="ＭＳ Ｐゴシック"/>
                <a:cs typeface="ＭＳ Ｐゴシック"/>
              </a:rPr>
              <a:t>維持するための</a:t>
            </a:r>
            <a:endParaRPr kumimoji="1" lang="en-US" altLang="ja-JP" sz="1200" i="0" u="none" strike="noStrike" cap="none" normalizeH="0" baseline="0" dirty="0">
              <a:ln>
                <a:noFill/>
              </a:ln>
              <a:solidFill>
                <a:schemeClr val="bg1"/>
              </a:solidFill>
              <a:effectLst/>
              <a:latin typeface="ＭＳ Ｐゴシック"/>
              <a:ea typeface="ＭＳ Ｐゴシック"/>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lang="ja-JP" altLang="en-US" sz="1200" dirty="0">
                <a:solidFill>
                  <a:schemeClr val="bg1"/>
                </a:solidFill>
                <a:latin typeface="ＭＳ Ｐゴシック"/>
                <a:ea typeface="ＭＳ Ｐゴシック"/>
                <a:cs typeface="ＭＳ Ｐゴシック"/>
              </a:rPr>
              <a:t>コスト削減</a:t>
            </a:r>
            <a:endParaRPr kumimoji="1" lang="ja-JP" altLang="en-US" sz="1200" i="0" u="none" strike="noStrike" cap="none" normalizeH="0" baseline="0" dirty="0">
              <a:ln>
                <a:noFill/>
              </a:ln>
              <a:solidFill>
                <a:schemeClr val="bg1"/>
              </a:solidFill>
              <a:effectLst/>
              <a:latin typeface="ＭＳ Ｐゴシック"/>
              <a:ea typeface="ＭＳ Ｐゴシック"/>
              <a:cs typeface="ＭＳ Ｐゴシック"/>
            </a:endParaRPr>
          </a:p>
        </p:txBody>
      </p:sp>
      <p:sp>
        <p:nvSpPr>
          <p:cNvPr id="26" name="テキスト ボックス 25"/>
          <p:cNvSpPr txBox="1"/>
          <p:nvPr/>
        </p:nvSpPr>
        <p:spPr>
          <a:xfrm>
            <a:off x="1116147" y="5417483"/>
            <a:ext cx="2993127" cy="954107"/>
          </a:xfrm>
          <a:prstGeom prst="rect">
            <a:avLst/>
          </a:prstGeom>
          <a:noFill/>
        </p:spPr>
        <p:txBody>
          <a:bodyPr wrap="none" rtlCol="0">
            <a:spAutoFit/>
          </a:bodyPr>
          <a:lstStyle/>
          <a:p>
            <a:pPr marL="457200" indent="-457200">
              <a:buFont typeface="Wingdings" charset="2"/>
              <a:buChar char="v"/>
            </a:pPr>
            <a:r>
              <a:rPr kumimoji="1" lang="en-US" altLang="ja-JP" sz="2800" dirty="0">
                <a:solidFill>
                  <a:srgbClr val="FF0000"/>
                </a:solidFill>
                <a:effectLst/>
              </a:rPr>
              <a:t>TCO</a:t>
            </a:r>
            <a:r>
              <a:rPr kumimoji="1" lang="ja-JP" altLang="en-US" sz="2800" dirty="0">
                <a:solidFill>
                  <a:srgbClr val="FF0000"/>
                </a:solidFill>
                <a:effectLst/>
              </a:rPr>
              <a:t>の上昇</a:t>
            </a:r>
            <a:endParaRPr kumimoji="1" lang="en-US" altLang="ja-JP" sz="2800" dirty="0">
              <a:solidFill>
                <a:srgbClr val="FF0000"/>
              </a:solidFill>
              <a:effectLst/>
            </a:endParaRPr>
          </a:p>
          <a:p>
            <a:pPr marL="457200" indent="-457200">
              <a:buFont typeface="Wingdings" charset="2"/>
              <a:buChar char="v"/>
            </a:pPr>
            <a:r>
              <a:rPr lang="en-US" altLang="ja-JP" sz="2800" dirty="0">
                <a:solidFill>
                  <a:srgbClr val="FF0000"/>
                </a:solidFill>
                <a:effectLst/>
              </a:rPr>
              <a:t>IT</a:t>
            </a:r>
            <a:r>
              <a:rPr lang="ja-JP" altLang="en-US" sz="2800" dirty="0">
                <a:solidFill>
                  <a:srgbClr val="FF0000"/>
                </a:solidFill>
                <a:effectLst/>
              </a:rPr>
              <a:t>予算の頭打ち</a:t>
            </a:r>
            <a:endParaRPr kumimoji="1" lang="ja-JP" altLang="en-US" sz="2800" dirty="0">
              <a:solidFill>
                <a:srgbClr val="FF0000"/>
              </a:solidFill>
              <a:effectLst/>
            </a:endParaRPr>
          </a:p>
        </p:txBody>
      </p:sp>
      <p:grpSp>
        <p:nvGrpSpPr>
          <p:cNvPr id="27" name="図形グループ 26"/>
          <p:cNvGrpSpPr/>
          <p:nvPr/>
        </p:nvGrpSpPr>
        <p:grpSpPr>
          <a:xfrm>
            <a:off x="4109274" y="5468192"/>
            <a:ext cx="4324707" cy="939891"/>
            <a:chOff x="3897590" y="1193709"/>
            <a:chExt cx="4324707" cy="939891"/>
          </a:xfrm>
        </p:grpSpPr>
        <p:sp>
          <p:nvSpPr>
            <p:cNvPr id="28" name="右矢印 27"/>
            <p:cNvSpPr/>
            <p:nvPr/>
          </p:nvSpPr>
          <p:spPr bwMode="auto">
            <a:xfrm>
              <a:off x="3897590" y="1219200"/>
              <a:ext cx="787562" cy="914400"/>
            </a:xfrm>
            <a:prstGeom prst="rightArrow">
              <a:avLst/>
            </a:prstGeom>
            <a:solidFill>
              <a:srgbClr val="FF6600"/>
            </a:solidFill>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0000FF"/>
                </a:solidFill>
                <a:effectLst/>
                <a:latin typeface="Arial" charset="0"/>
                <a:ea typeface="HG丸ｺﾞｼｯｸM-PRO" pitchFamily="50" charset="-128"/>
              </a:endParaRPr>
            </a:p>
          </p:txBody>
        </p:sp>
        <p:sp>
          <p:nvSpPr>
            <p:cNvPr id="30" name="テキスト ボックス 29"/>
            <p:cNvSpPr txBox="1"/>
            <p:nvPr/>
          </p:nvSpPr>
          <p:spPr>
            <a:xfrm>
              <a:off x="4685151" y="1193709"/>
              <a:ext cx="3537146" cy="861774"/>
            </a:xfrm>
            <a:prstGeom prst="rect">
              <a:avLst/>
            </a:prstGeom>
            <a:noFill/>
          </p:spPr>
          <p:txBody>
            <a:bodyPr wrap="none" rtlCol="0">
              <a:spAutoFit/>
            </a:bodyPr>
            <a:lstStyle/>
            <a:p>
              <a:pPr algn="ctr"/>
              <a:r>
                <a:rPr kumimoji="1" lang="ja-JP" altLang="en-US" sz="3600" dirty="0">
                  <a:solidFill>
                    <a:srgbClr val="0000FF"/>
                  </a:solidFill>
                  <a:effectLst/>
                </a:rPr>
                <a:t>クラウドへの期待</a:t>
              </a:r>
              <a:endParaRPr kumimoji="1" lang="en-US" altLang="ja-JP" sz="3600" dirty="0">
                <a:solidFill>
                  <a:srgbClr val="0000FF"/>
                </a:solidFill>
                <a:effectLst/>
              </a:endParaRPr>
            </a:p>
            <a:p>
              <a:r>
                <a:rPr kumimoji="1" lang="ja-JP" altLang="en-US" sz="1400" dirty="0">
                  <a:solidFill>
                    <a:srgbClr val="0000FF"/>
                  </a:solidFill>
                  <a:effectLst/>
                </a:rPr>
                <a:t>「所有」の限界、使えればいいという割り切り</a:t>
              </a:r>
              <a:endParaRPr kumimoji="1" lang="en-US" altLang="ja-JP" sz="1400" dirty="0">
                <a:solidFill>
                  <a:srgbClr val="0000FF"/>
                </a:solidFill>
                <a:effectLst/>
              </a:endParaRPr>
            </a:p>
          </p:txBody>
        </p:sp>
      </p:grpSp>
    </p:spTree>
    <p:extLst>
      <p:ext uri="{BB962C8B-B14F-4D97-AF65-F5344CB8AC3E}">
        <p14:creationId xmlns:p14="http://schemas.microsoft.com/office/powerpoint/2010/main" val="231903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511675" y="827249"/>
            <a:ext cx="3548650" cy="5708645"/>
          </a:xfrm>
          <a:prstGeom prst="roundRect">
            <a:avLst>
              <a:gd name="adj" fmla="val 0"/>
            </a:avLst>
          </a:prstGeom>
          <a:solidFill>
            <a:srgbClr val="FFFB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角丸四角形 37"/>
          <p:cNvSpPr/>
          <p:nvPr/>
        </p:nvSpPr>
        <p:spPr>
          <a:xfrm>
            <a:off x="5083675" y="840427"/>
            <a:ext cx="3548650" cy="5708645"/>
          </a:xfrm>
          <a:prstGeom prst="roundRect">
            <a:avLst>
              <a:gd name="adj" fmla="val 0"/>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システム資源の</a:t>
            </a:r>
            <a:r>
              <a:rPr kumimoji="1" lang="en-US" altLang="ja-JP" dirty="0"/>
              <a:t>EC</a:t>
            </a:r>
            <a:r>
              <a:rPr kumimoji="1" lang="ja-JP" altLang="en-US" dirty="0"/>
              <a:t>サイト</a:t>
            </a:r>
          </a:p>
        </p:txBody>
      </p:sp>
      <p:pic>
        <p:nvPicPr>
          <p:cNvPr id="30" name="図 29"/>
          <p:cNvPicPr>
            <a:picLocks noChangeAspect="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667000" y="2814675"/>
            <a:ext cx="1066800" cy="935229"/>
          </a:xfrm>
          <a:prstGeom prst="rect">
            <a:avLst/>
          </a:prstGeom>
        </p:spPr>
      </p:pic>
      <p:sp>
        <p:nvSpPr>
          <p:cNvPr id="10" name="メモ 9"/>
          <p:cNvSpPr/>
          <p:nvPr/>
        </p:nvSpPr>
        <p:spPr bwMode="auto">
          <a:xfrm>
            <a:off x="1066800" y="2738475"/>
            <a:ext cx="762000" cy="838200"/>
          </a:xfrm>
          <a:prstGeom prst="foldedCorner">
            <a:avLst/>
          </a:prstGeom>
          <a:solidFill>
            <a:srgbClr val="CCFFCC"/>
          </a:solidFill>
          <a:ln>
            <a:headEnd type="none" w="med" len="med"/>
            <a:tailEnd type="none" w="med" len="med"/>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32" name="メモ 31"/>
          <p:cNvSpPr/>
          <p:nvPr/>
        </p:nvSpPr>
        <p:spPr bwMode="auto">
          <a:xfrm>
            <a:off x="1219200" y="3043275"/>
            <a:ext cx="762000" cy="838200"/>
          </a:xfrm>
          <a:prstGeom prst="foldedCorner">
            <a:avLst/>
          </a:prstGeom>
          <a:solidFill>
            <a:srgbClr val="CCFFCC"/>
          </a:solidFill>
          <a:ln>
            <a:headEnd type="none" w="med" len="med"/>
            <a:tailEnd type="none" w="med" len="med"/>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12" name="テキスト ボックス 11"/>
          <p:cNvSpPr txBox="1"/>
          <p:nvPr/>
        </p:nvSpPr>
        <p:spPr>
          <a:xfrm>
            <a:off x="1143000" y="2738475"/>
            <a:ext cx="646331" cy="276999"/>
          </a:xfrm>
          <a:prstGeom prst="rect">
            <a:avLst/>
          </a:prstGeom>
          <a:noFill/>
        </p:spPr>
        <p:txBody>
          <a:bodyPr wrap="none" rtlCol="0">
            <a:spAutoFit/>
          </a:bodyPr>
          <a:lstStyle/>
          <a:p>
            <a:r>
              <a:rPr kumimoji="1" lang="ja-JP" altLang="en-US" sz="1200" dirty="0">
                <a:solidFill>
                  <a:srgbClr val="800000"/>
                </a:solidFill>
              </a:rPr>
              <a:t>見積書</a:t>
            </a:r>
          </a:p>
        </p:txBody>
      </p:sp>
      <p:sp>
        <p:nvSpPr>
          <p:cNvPr id="33" name="テキスト ボックス 32"/>
          <p:cNvSpPr txBox="1"/>
          <p:nvPr/>
        </p:nvSpPr>
        <p:spPr>
          <a:xfrm>
            <a:off x="1295400" y="3119475"/>
            <a:ext cx="646331" cy="276999"/>
          </a:xfrm>
          <a:prstGeom prst="rect">
            <a:avLst/>
          </a:prstGeom>
          <a:noFill/>
        </p:spPr>
        <p:txBody>
          <a:bodyPr wrap="none" rtlCol="0">
            <a:spAutoFit/>
          </a:bodyPr>
          <a:lstStyle/>
          <a:p>
            <a:r>
              <a:rPr kumimoji="1" lang="ja-JP" altLang="en-US" sz="1200" dirty="0">
                <a:solidFill>
                  <a:srgbClr val="800000"/>
                </a:solidFill>
              </a:rPr>
              <a:t>契約書</a:t>
            </a:r>
          </a:p>
        </p:txBody>
      </p:sp>
      <p:pic>
        <p:nvPicPr>
          <p:cNvPr id="6" name="図 5" descr="MC900433925.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200" y="3348075"/>
            <a:ext cx="1447800" cy="1447800"/>
          </a:xfrm>
          <a:prstGeom prst="rect">
            <a:avLst/>
          </a:prstGeom>
        </p:spPr>
      </p:pic>
      <p:pic>
        <p:nvPicPr>
          <p:cNvPr id="8" name="図 7" descr="MC900433949.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7000" y="3805275"/>
            <a:ext cx="1066800" cy="1066800"/>
          </a:xfrm>
          <a:prstGeom prst="rect">
            <a:avLst/>
          </a:prstGeom>
        </p:spPr>
      </p:pic>
      <p:sp>
        <p:nvSpPr>
          <p:cNvPr id="13" name="テキスト ボックス 12"/>
          <p:cNvSpPr txBox="1"/>
          <p:nvPr/>
        </p:nvSpPr>
        <p:spPr>
          <a:xfrm>
            <a:off x="3057207" y="3057992"/>
            <a:ext cx="697627" cy="400110"/>
          </a:xfrm>
          <a:prstGeom prst="rect">
            <a:avLst/>
          </a:prstGeom>
          <a:noFill/>
        </p:spPr>
        <p:txBody>
          <a:bodyPr wrap="none" rtlCol="0">
            <a:spAutoFit/>
          </a:bodyPr>
          <a:lstStyle/>
          <a:p>
            <a:r>
              <a:rPr kumimoji="1" lang="ja-JP" altLang="en-US" sz="1000" dirty="0">
                <a:solidFill>
                  <a:schemeClr val="bg1"/>
                </a:solidFill>
              </a:rPr>
              <a:t>調達手配</a:t>
            </a:r>
            <a:endParaRPr kumimoji="1" lang="en-US" altLang="ja-JP" sz="1000" dirty="0">
              <a:solidFill>
                <a:schemeClr val="bg1"/>
              </a:solidFill>
            </a:endParaRPr>
          </a:p>
          <a:p>
            <a:r>
              <a:rPr lang="ja-JP" altLang="en-US" sz="1000" dirty="0">
                <a:solidFill>
                  <a:schemeClr val="bg1"/>
                </a:solidFill>
              </a:rPr>
              <a:t>導入作業</a:t>
            </a:r>
            <a:endParaRPr kumimoji="1" lang="ja-JP" altLang="en-US" sz="1000" dirty="0">
              <a:solidFill>
                <a:schemeClr val="bg1"/>
              </a:solidFill>
            </a:endParaRPr>
          </a:p>
        </p:txBody>
      </p:sp>
      <p:pic>
        <p:nvPicPr>
          <p:cNvPr id="14" name="図 13" descr="MM900283085.GI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00200" y="1443075"/>
            <a:ext cx="1547117" cy="990600"/>
          </a:xfrm>
          <a:prstGeom prst="rect">
            <a:avLst/>
          </a:prstGeom>
        </p:spPr>
      </p:pic>
      <p:sp>
        <p:nvSpPr>
          <p:cNvPr id="34" name="下カーブ矢印 33"/>
          <p:cNvSpPr/>
          <p:nvPr/>
        </p:nvSpPr>
        <p:spPr bwMode="auto">
          <a:xfrm>
            <a:off x="1905000" y="2509875"/>
            <a:ext cx="1143000" cy="457200"/>
          </a:xfrm>
          <a:prstGeom prst="curvedDownArrow">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37" name="テキスト ボックス 36"/>
          <p:cNvSpPr txBox="1"/>
          <p:nvPr/>
        </p:nvSpPr>
        <p:spPr>
          <a:xfrm>
            <a:off x="2209800" y="1910455"/>
            <a:ext cx="847407" cy="523220"/>
          </a:xfrm>
          <a:prstGeom prst="rect">
            <a:avLst/>
          </a:prstGeom>
          <a:noFill/>
        </p:spPr>
        <p:txBody>
          <a:bodyPr wrap="none" rtlCol="0">
            <a:spAutoFit/>
          </a:bodyPr>
          <a:lstStyle/>
          <a:p>
            <a:r>
              <a:rPr kumimoji="1" lang="ja-JP" altLang="en-US" sz="1400" dirty="0">
                <a:solidFill>
                  <a:schemeClr val="bg1"/>
                </a:solidFill>
                <a:effectLst>
                  <a:glow rad="101600">
                    <a:schemeClr val="accent6">
                      <a:satMod val="175000"/>
                      <a:alpha val="40000"/>
                    </a:schemeClr>
                  </a:glow>
                </a:effectLst>
              </a:rPr>
              <a:t>メーカー</a:t>
            </a:r>
            <a:endParaRPr kumimoji="1" lang="en-US" altLang="ja-JP" sz="1400" dirty="0">
              <a:solidFill>
                <a:schemeClr val="bg1"/>
              </a:solidFill>
              <a:effectLst>
                <a:glow rad="101600">
                  <a:schemeClr val="accent6">
                    <a:satMod val="175000"/>
                    <a:alpha val="40000"/>
                  </a:schemeClr>
                </a:glow>
              </a:effectLst>
            </a:endParaRPr>
          </a:p>
          <a:p>
            <a:r>
              <a:rPr lang="ja-JP" altLang="en-US" sz="1400" dirty="0">
                <a:solidFill>
                  <a:schemeClr val="bg1"/>
                </a:solidFill>
                <a:effectLst>
                  <a:glow rad="101600">
                    <a:schemeClr val="accent6">
                      <a:satMod val="175000"/>
                      <a:alpha val="40000"/>
                    </a:schemeClr>
                  </a:glow>
                </a:effectLst>
              </a:rPr>
              <a:t>ベンダー</a:t>
            </a:r>
            <a:endParaRPr kumimoji="1" lang="ja-JP" altLang="en-US" sz="1400" dirty="0">
              <a:solidFill>
                <a:schemeClr val="bg1"/>
              </a:solidFill>
              <a:effectLst>
                <a:glow rad="101600">
                  <a:schemeClr val="accent6">
                    <a:satMod val="175000"/>
                    <a:alpha val="40000"/>
                  </a:schemeClr>
                </a:glow>
              </a:effectLst>
            </a:endParaRPr>
          </a:p>
        </p:txBody>
      </p:sp>
      <p:sp>
        <p:nvSpPr>
          <p:cNvPr id="41" name="六角形 40"/>
          <p:cNvSpPr/>
          <p:nvPr/>
        </p:nvSpPr>
        <p:spPr bwMode="auto">
          <a:xfrm>
            <a:off x="3845719" y="53991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rPr>
              <a:t>サイジング</a:t>
            </a:r>
          </a:p>
        </p:txBody>
      </p:sp>
      <p:sp>
        <p:nvSpPr>
          <p:cNvPr id="42" name="六角形 41"/>
          <p:cNvSpPr/>
          <p:nvPr/>
        </p:nvSpPr>
        <p:spPr bwMode="auto">
          <a:xfrm>
            <a:off x="3845719" y="48657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chemeClr val="bg1"/>
                </a:solidFill>
              </a:rPr>
              <a:t>調　達</a:t>
            </a:r>
            <a:endParaRPr kumimoji="0" lang="ja-JP" altLang="en-US" sz="1400" b="0" i="0" u="none" strike="noStrike" cap="none" normalizeH="0" baseline="0" dirty="0">
              <a:ln>
                <a:noFill/>
              </a:ln>
              <a:solidFill>
                <a:schemeClr val="bg1"/>
              </a:solidFill>
              <a:effectLst/>
            </a:endParaRPr>
          </a:p>
        </p:txBody>
      </p:sp>
      <p:sp>
        <p:nvSpPr>
          <p:cNvPr id="44" name="六角形 43"/>
          <p:cNvSpPr/>
          <p:nvPr/>
        </p:nvSpPr>
        <p:spPr bwMode="auto">
          <a:xfrm>
            <a:off x="3845719" y="59325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rPr>
              <a:t>費　用</a:t>
            </a:r>
          </a:p>
        </p:txBody>
      </p:sp>
      <p:sp>
        <p:nvSpPr>
          <p:cNvPr id="45" name="角丸四角形 44"/>
          <p:cNvSpPr/>
          <p:nvPr/>
        </p:nvSpPr>
        <p:spPr bwMode="auto">
          <a:xfrm>
            <a:off x="838200" y="4859375"/>
            <a:ext cx="2895600" cy="457200"/>
          </a:xfrm>
          <a:prstGeom prst="roundRect">
            <a:avLst>
              <a:gd name="adj" fmla="val 0"/>
            </a:avLst>
          </a:prstGeom>
          <a:solidFill>
            <a:srgbClr val="FF6666"/>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数週間から数ヶ月</a:t>
            </a:r>
          </a:p>
        </p:txBody>
      </p:sp>
      <p:sp>
        <p:nvSpPr>
          <p:cNvPr id="46" name="角丸四角形 45"/>
          <p:cNvSpPr/>
          <p:nvPr/>
        </p:nvSpPr>
        <p:spPr bwMode="auto">
          <a:xfrm>
            <a:off x="838200" y="5392775"/>
            <a:ext cx="2895600" cy="457200"/>
          </a:xfrm>
          <a:prstGeom prst="roundRect">
            <a:avLst>
              <a:gd name="adj" fmla="val 0"/>
            </a:avLst>
          </a:prstGeom>
          <a:solidFill>
            <a:srgbClr val="FF6666"/>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数ヶ月から数年を想定</a:t>
            </a:r>
          </a:p>
        </p:txBody>
      </p:sp>
      <p:sp>
        <p:nvSpPr>
          <p:cNvPr id="47" name="角丸四角形 46"/>
          <p:cNvSpPr/>
          <p:nvPr/>
        </p:nvSpPr>
        <p:spPr bwMode="auto">
          <a:xfrm>
            <a:off x="838200" y="5926175"/>
            <a:ext cx="2895600" cy="457200"/>
          </a:xfrm>
          <a:prstGeom prst="roundRect">
            <a:avLst>
              <a:gd name="adj" fmla="val 0"/>
            </a:avLst>
          </a:prstGeom>
          <a:solidFill>
            <a:srgbClr val="FF6666"/>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現物資産またはリース資産</a:t>
            </a:r>
          </a:p>
        </p:txBody>
      </p:sp>
      <p:sp>
        <p:nvSpPr>
          <p:cNvPr id="51" name="テキスト ボックス 50"/>
          <p:cNvSpPr txBox="1"/>
          <p:nvPr/>
        </p:nvSpPr>
        <p:spPr>
          <a:xfrm>
            <a:off x="1460279" y="909675"/>
            <a:ext cx="1723549" cy="461665"/>
          </a:xfrm>
          <a:prstGeom prst="rect">
            <a:avLst/>
          </a:prstGeom>
          <a:noFill/>
        </p:spPr>
        <p:txBody>
          <a:bodyPr wrap="none" rtlCol="0">
            <a:spAutoFit/>
          </a:bodyPr>
          <a:lstStyle/>
          <a:p>
            <a:pPr algn="ctr"/>
            <a:r>
              <a:rPr kumimoji="1" lang="ja-JP" altLang="en-US" sz="2400" dirty="0">
                <a:solidFill>
                  <a:srgbClr val="800000"/>
                </a:solidFill>
                <a:effectLst/>
              </a:rPr>
              <a:t>従来の方法</a:t>
            </a:r>
          </a:p>
        </p:txBody>
      </p:sp>
      <p:grpSp>
        <p:nvGrpSpPr>
          <p:cNvPr id="7" name="図形グループ 6"/>
          <p:cNvGrpSpPr/>
          <p:nvPr/>
        </p:nvGrpSpPr>
        <p:grpSpPr>
          <a:xfrm>
            <a:off x="5133280" y="468150"/>
            <a:ext cx="3429000" cy="5921700"/>
            <a:chOff x="5133280" y="555300"/>
            <a:chExt cx="3429000" cy="5921700"/>
          </a:xfrm>
        </p:grpSpPr>
        <p:grpSp>
          <p:nvGrpSpPr>
            <p:cNvPr id="3" name="図形グループ 2"/>
            <p:cNvGrpSpPr/>
            <p:nvPr/>
          </p:nvGrpSpPr>
          <p:grpSpPr>
            <a:xfrm>
              <a:off x="5133280" y="555300"/>
              <a:ext cx="3429000" cy="5921700"/>
              <a:chOff x="5133280" y="555300"/>
              <a:chExt cx="3429000" cy="5921700"/>
            </a:xfrm>
          </p:grpSpPr>
          <p:pic>
            <p:nvPicPr>
              <p:cNvPr id="19" name="図 18" descr="MC900441809.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33280" y="555300"/>
                <a:ext cx="3429000" cy="3429000"/>
              </a:xfrm>
              <a:prstGeom prst="rect">
                <a:avLst/>
              </a:prstGeom>
            </p:spPr>
          </p:pic>
          <p:pic>
            <p:nvPicPr>
              <p:cNvPr id="27" name="図 26"/>
              <p:cNvPicPr>
                <a:picLocks noChangeAspect="1"/>
              </p:cNvPicPr>
              <p:nvPr/>
            </p:nvPicPr>
            <p:blipFill>
              <a:blip r:embed="rId8"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407485" y="1600200"/>
                <a:ext cx="831515" cy="728962"/>
              </a:xfrm>
              <a:prstGeom prst="rect">
                <a:avLst/>
              </a:prstGeom>
            </p:spPr>
          </p:pic>
          <p:pic>
            <p:nvPicPr>
              <p:cNvPr id="28" name="図 27"/>
              <p:cNvPicPr>
                <a:picLocks noChangeAspect="1"/>
              </p:cNvPicPr>
              <p:nvPr/>
            </p:nvPicPr>
            <p:blipFill>
              <a:blip r:embed="rId8"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245685" y="1600200"/>
                <a:ext cx="831515" cy="728962"/>
              </a:xfrm>
              <a:prstGeom prst="rect">
                <a:avLst/>
              </a:prstGeom>
            </p:spPr>
          </p:pic>
          <p:pic>
            <p:nvPicPr>
              <p:cNvPr id="29" name="図 28"/>
              <p:cNvPicPr>
                <a:picLocks noChangeAspect="1"/>
              </p:cNvPicPr>
              <p:nvPr/>
            </p:nvPicPr>
            <p:blipFill>
              <a:blip r:embed="rId8"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569285" y="1600200"/>
                <a:ext cx="831515" cy="728962"/>
              </a:xfrm>
              <a:prstGeom prst="rect">
                <a:avLst/>
              </a:prstGeom>
            </p:spPr>
          </p:pic>
          <p:sp>
            <p:nvSpPr>
              <p:cNvPr id="35" name="角丸四角形 34"/>
              <p:cNvSpPr/>
              <p:nvPr/>
            </p:nvSpPr>
            <p:spPr bwMode="auto">
              <a:xfrm>
                <a:off x="6019800" y="3124200"/>
                <a:ext cx="1828800" cy="1447800"/>
              </a:xfrm>
              <a:prstGeom prst="roundRect">
                <a:avLst>
                  <a:gd name="adj" fmla="val 0"/>
                </a:avLst>
              </a:prstGeom>
              <a:solidFill>
                <a:schemeClr val="accent6">
                  <a:lumMod val="75000"/>
                </a:schemeClr>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pic>
            <p:nvPicPr>
              <p:cNvPr id="20" name="Picture 26" descr="j0433941[1]"/>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858000" y="3810000"/>
                <a:ext cx="1066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テキスト ボックス 35"/>
              <p:cNvSpPr txBox="1"/>
              <p:nvPr/>
            </p:nvSpPr>
            <p:spPr>
              <a:xfrm>
                <a:off x="6026485" y="3200400"/>
                <a:ext cx="1828800" cy="246221"/>
              </a:xfrm>
              <a:prstGeom prst="rect">
                <a:avLst/>
              </a:prstGeom>
              <a:noFill/>
            </p:spPr>
            <p:txBody>
              <a:bodyPr wrap="square" rtlCol="0">
                <a:spAutoFit/>
              </a:bodyPr>
              <a:lstStyle/>
              <a:p>
                <a:pPr algn="ctr"/>
                <a:r>
                  <a:rPr kumimoji="1" lang="ja-JP" altLang="en-US" sz="1000" dirty="0">
                    <a:solidFill>
                      <a:srgbClr val="FFFFFF"/>
                    </a:solidFill>
                  </a:rPr>
                  <a:t>セルフ</a:t>
                </a:r>
                <a:r>
                  <a:rPr kumimoji="1" lang="en-US" altLang="ja-JP" sz="1000" dirty="0">
                    <a:solidFill>
                      <a:srgbClr val="FFFFFF"/>
                    </a:solidFill>
                  </a:rPr>
                  <a:t>･</a:t>
                </a:r>
                <a:r>
                  <a:rPr kumimoji="1" lang="ja-JP" altLang="en-US" sz="1000" dirty="0">
                    <a:solidFill>
                      <a:srgbClr val="FFFFFF"/>
                    </a:solidFill>
                  </a:rPr>
                  <a:t>サービス・ポータル</a:t>
                </a:r>
              </a:p>
            </p:txBody>
          </p:sp>
          <p:sp>
            <p:nvSpPr>
              <p:cNvPr id="40" name="テキスト ボックス 39"/>
              <p:cNvSpPr txBox="1"/>
              <p:nvPr/>
            </p:nvSpPr>
            <p:spPr>
              <a:xfrm>
                <a:off x="6019800" y="3505200"/>
                <a:ext cx="1828800" cy="830997"/>
              </a:xfrm>
              <a:prstGeom prst="rect">
                <a:avLst/>
              </a:prstGeom>
              <a:noFill/>
            </p:spPr>
            <p:txBody>
              <a:bodyPr wrap="square" rtlCol="0">
                <a:spAutoFit/>
              </a:bodyPr>
              <a:lstStyle/>
              <a:p>
                <a:pPr marL="171450" indent="-171450">
                  <a:buFont typeface="Wingdings" charset="2"/>
                  <a:buChar char="l"/>
                </a:pPr>
                <a:r>
                  <a:rPr kumimoji="1" lang="ja-JP" altLang="en-US" sz="1200" dirty="0">
                    <a:solidFill>
                      <a:srgbClr val="FFFFFF"/>
                    </a:solidFill>
                  </a:rPr>
                  <a:t>調達・構成変更</a:t>
                </a:r>
                <a:endParaRPr kumimoji="1" lang="en-US" altLang="ja-JP" sz="1200" dirty="0">
                  <a:solidFill>
                    <a:srgbClr val="FFFFFF"/>
                  </a:solidFill>
                </a:endParaRPr>
              </a:p>
              <a:p>
                <a:pPr marL="171450" indent="-171450">
                  <a:buFont typeface="Wingdings" charset="2"/>
                  <a:buChar char="l"/>
                </a:pPr>
                <a:r>
                  <a:rPr lang="ja-JP" altLang="en-US" sz="1200" dirty="0">
                    <a:solidFill>
                      <a:srgbClr val="FFFFFF"/>
                    </a:solidFill>
                  </a:rPr>
                  <a:t>サービスレベル設定</a:t>
                </a:r>
                <a:endParaRPr lang="en-US" altLang="ja-JP" sz="1200" dirty="0">
                  <a:solidFill>
                    <a:srgbClr val="FFFFFF"/>
                  </a:solidFill>
                </a:endParaRPr>
              </a:p>
              <a:p>
                <a:pPr marL="171450" indent="-171450">
                  <a:buFont typeface="Wingdings" charset="2"/>
                  <a:buChar char="l"/>
                </a:pPr>
                <a:r>
                  <a:rPr lang="ja-JP" altLang="en-US" sz="1200" dirty="0">
                    <a:solidFill>
                      <a:srgbClr val="FFFFFF"/>
                    </a:solidFill>
                  </a:rPr>
                  <a:t>運用設定</a:t>
                </a:r>
                <a:endParaRPr lang="en-US" altLang="ja-JP" sz="1200" dirty="0">
                  <a:solidFill>
                    <a:srgbClr val="FFFFFF"/>
                  </a:solidFill>
                </a:endParaRPr>
              </a:p>
              <a:p>
                <a:pPr marL="171450" indent="-171450">
                  <a:buFont typeface="Wingdings" charset="2"/>
                  <a:buChar char="l"/>
                </a:pPr>
                <a:r>
                  <a:rPr lang="ja-JP" altLang="en-US" sz="1200" dirty="0">
                    <a:solidFill>
                      <a:srgbClr val="FFFFFF"/>
                    </a:solidFill>
                  </a:rPr>
                  <a:t>・・・</a:t>
                </a:r>
                <a:endParaRPr kumimoji="1" lang="ja-JP" altLang="en-US" sz="1200" dirty="0">
                  <a:solidFill>
                    <a:srgbClr val="FFFFFF"/>
                  </a:solidFill>
                </a:endParaRPr>
              </a:p>
            </p:txBody>
          </p:sp>
          <p:sp>
            <p:nvSpPr>
              <p:cNvPr id="48" name="角丸四角形 47"/>
              <p:cNvSpPr/>
              <p:nvPr/>
            </p:nvSpPr>
            <p:spPr bwMode="auto">
              <a:xfrm>
                <a:off x="5410200" y="4953000"/>
                <a:ext cx="2895600" cy="4572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数分から数十分</a:t>
                </a:r>
              </a:p>
            </p:txBody>
          </p:sp>
          <p:sp>
            <p:nvSpPr>
              <p:cNvPr id="49" name="角丸四角形 48"/>
              <p:cNvSpPr/>
              <p:nvPr/>
            </p:nvSpPr>
            <p:spPr bwMode="auto">
              <a:xfrm>
                <a:off x="5410200" y="5486400"/>
                <a:ext cx="2895600" cy="4572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Arial" charset="0"/>
                    <a:ea typeface="HG丸ｺﾞｼｯｸM-PRO" pitchFamily="50" charset="-128"/>
                  </a:rPr>
                  <a:t>直近のみ</a:t>
                </a:r>
                <a:r>
                  <a:rPr kumimoji="0" lang="ja-JP" altLang="en-US" sz="1400" b="0" i="0" u="none" strike="noStrike" cap="none" normalizeH="0" baseline="0" dirty="0">
                    <a:ln>
                      <a:noFill/>
                    </a:ln>
                    <a:solidFill>
                      <a:srgbClr val="FFFFFF"/>
                    </a:solidFill>
                    <a:effectLst/>
                    <a:latin typeface="Arial" charset="0"/>
                    <a:ea typeface="HG丸ｺﾞｼｯｸM-PRO" pitchFamily="50" charset="-128"/>
                  </a:rPr>
                  <a:t>・必要に応じて増減</a:t>
                </a:r>
              </a:p>
            </p:txBody>
          </p:sp>
          <p:sp>
            <p:nvSpPr>
              <p:cNvPr id="50" name="角丸四角形 49"/>
              <p:cNvSpPr/>
              <p:nvPr/>
            </p:nvSpPr>
            <p:spPr bwMode="auto">
              <a:xfrm>
                <a:off x="5410200" y="6019800"/>
                <a:ext cx="2895600" cy="4572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経費・</a:t>
                </a:r>
                <a:r>
                  <a:rPr kumimoji="0" lang="ja-JP" altLang="en-US" sz="1400" dirty="0">
                    <a:solidFill>
                      <a:srgbClr val="FFFFFF"/>
                    </a:solidFill>
                  </a:rPr>
                  <a:t>従量課金／定額課金</a:t>
                </a:r>
                <a:endParaRPr kumimoji="0" lang="ja-JP" altLang="en-US" sz="1400" b="0" i="0" u="none" strike="noStrike" cap="none" normalizeH="0" baseline="0" dirty="0">
                  <a:ln>
                    <a:noFill/>
                  </a:ln>
                  <a:solidFill>
                    <a:srgbClr val="FFFFFF"/>
                  </a:solidFill>
                  <a:effectLst/>
                  <a:latin typeface="Arial" charset="0"/>
                  <a:ea typeface="HG丸ｺﾞｼｯｸM-PRO" pitchFamily="50" charset="-128"/>
                </a:endParaRPr>
              </a:p>
            </p:txBody>
          </p:sp>
          <p:sp>
            <p:nvSpPr>
              <p:cNvPr id="52" name="テキスト ボックス 51"/>
              <p:cNvSpPr txBox="1"/>
              <p:nvPr/>
            </p:nvSpPr>
            <p:spPr>
              <a:xfrm>
                <a:off x="6263726" y="990600"/>
                <a:ext cx="1188547" cy="461665"/>
              </a:xfrm>
              <a:prstGeom prst="rect">
                <a:avLst/>
              </a:prstGeom>
              <a:noFill/>
            </p:spPr>
            <p:txBody>
              <a:bodyPr wrap="none" rtlCol="0">
                <a:spAutoFit/>
              </a:bodyPr>
              <a:lstStyle/>
              <a:p>
                <a:pPr algn="ctr"/>
                <a:r>
                  <a:rPr kumimoji="1" lang="ja-JP" altLang="en-US" sz="2400" dirty="0">
                    <a:solidFill>
                      <a:srgbClr val="0000FF"/>
                    </a:solidFill>
                    <a:effectLst/>
                  </a:rPr>
                  <a:t>クラウド</a:t>
                </a:r>
              </a:p>
            </p:txBody>
          </p:sp>
        </p:grpSp>
        <p:sp>
          <p:nvSpPr>
            <p:cNvPr id="4" name="上下矢印 3"/>
            <p:cNvSpPr/>
            <p:nvPr/>
          </p:nvSpPr>
          <p:spPr bwMode="auto">
            <a:xfrm>
              <a:off x="6705600" y="2286000"/>
              <a:ext cx="381000" cy="838200"/>
            </a:xfrm>
            <a:prstGeom prst="upDownArrow">
              <a:avLst/>
            </a:prstGeom>
            <a:solidFill>
              <a:srgbClr val="FF6600"/>
            </a:solidFill>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 name="テキスト ボックス 4"/>
            <p:cNvSpPr txBox="1"/>
            <p:nvPr/>
          </p:nvSpPr>
          <p:spPr>
            <a:xfrm>
              <a:off x="5416108" y="2427748"/>
              <a:ext cx="2225289" cy="338554"/>
            </a:xfrm>
            <a:prstGeom prst="rect">
              <a:avLst/>
            </a:prstGeom>
            <a:noFill/>
          </p:spPr>
          <p:txBody>
            <a:bodyPr wrap="none" rtlCol="0">
              <a:spAutoFit/>
            </a:bodyPr>
            <a:lstStyle/>
            <a:p>
              <a:r>
                <a:rPr kumimoji="1" lang="ja-JP" altLang="en-US" sz="1600" dirty="0">
                  <a:solidFill>
                    <a:srgbClr val="FFFFFF"/>
                  </a:solidFill>
                  <a:effectLst>
                    <a:glow rad="101600">
                      <a:schemeClr val="accent1">
                        <a:satMod val="175000"/>
                        <a:alpha val="40000"/>
                      </a:schemeClr>
                    </a:glow>
                  </a:effectLst>
                </a:rPr>
                <a:t>オンライン</a:t>
              </a:r>
              <a:r>
                <a:rPr kumimoji="1" lang="en-US" altLang="ja-JP" sz="1600" dirty="0">
                  <a:solidFill>
                    <a:srgbClr val="FFFFFF"/>
                  </a:solidFill>
                  <a:effectLst>
                    <a:glow rad="101600">
                      <a:schemeClr val="accent1">
                        <a:satMod val="175000"/>
                        <a:alpha val="40000"/>
                      </a:schemeClr>
                    </a:glow>
                  </a:effectLst>
                </a:rPr>
                <a:t>･</a:t>
              </a:r>
              <a:r>
                <a:rPr lang="ja-JP" altLang="en-US" sz="1600" dirty="0">
                  <a:solidFill>
                    <a:srgbClr val="FFFFFF"/>
                  </a:solidFill>
                  <a:effectLst>
                    <a:glow rad="101600">
                      <a:schemeClr val="accent1">
                        <a:satMod val="175000"/>
                        <a:alpha val="40000"/>
                      </a:schemeClr>
                    </a:glow>
                  </a:effectLst>
                </a:rPr>
                <a:t>リアルタイム</a:t>
              </a:r>
              <a:endParaRPr kumimoji="1" lang="ja-JP" altLang="en-US" sz="1600" dirty="0">
                <a:solidFill>
                  <a:srgbClr val="FFFFFF"/>
                </a:solidFill>
                <a:effectLst>
                  <a:glow rad="101600">
                    <a:schemeClr val="accent1">
                      <a:satMod val="175000"/>
                      <a:alpha val="40000"/>
                    </a:schemeClr>
                  </a:glow>
                </a:effectLst>
              </a:endParaRPr>
            </a:p>
          </p:txBody>
        </p:sp>
      </p:grpSp>
    </p:spTree>
    <p:extLst>
      <p:ext uri="{BB962C8B-B14F-4D97-AF65-F5344CB8AC3E}">
        <p14:creationId xmlns:p14="http://schemas.microsoft.com/office/powerpoint/2010/main" val="259875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91600" cy="533400"/>
          </a:xfrm>
        </p:spPr>
        <p:txBody>
          <a:bodyPr/>
          <a:lstStyle/>
          <a:p>
            <a:r>
              <a:rPr kumimoji="1" lang="ja-JP" altLang="en-US" dirty="0"/>
              <a:t>クラウド</a:t>
            </a:r>
            <a:r>
              <a:rPr lang="ja-JP" altLang="en-US" dirty="0"/>
              <a:t>ならではの費用対効果の考え方</a:t>
            </a:r>
            <a:endParaRPr kumimoji="1" lang="ja-JP" altLang="en-US" dirty="0"/>
          </a:p>
        </p:txBody>
      </p:sp>
      <p:cxnSp>
        <p:nvCxnSpPr>
          <p:cNvPr id="22" name="直線矢印コネクタ 21"/>
          <p:cNvCxnSpPr/>
          <p:nvPr/>
        </p:nvCxnSpPr>
        <p:spPr bwMode="auto">
          <a:xfrm flipV="1">
            <a:off x="1114855" y="1066800"/>
            <a:ext cx="0" cy="4953000"/>
          </a:xfrm>
          <a:prstGeom prst="straightConnector1">
            <a:avLst/>
          </a:prstGeom>
          <a:solidFill>
            <a:schemeClr val="bg1"/>
          </a:solidFill>
          <a:ln w="381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7" name="直線矢印コネクタ 26"/>
          <p:cNvCxnSpPr/>
          <p:nvPr/>
        </p:nvCxnSpPr>
        <p:spPr bwMode="auto">
          <a:xfrm>
            <a:off x="1114855" y="6019800"/>
            <a:ext cx="7162800" cy="0"/>
          </a:xfrm>
          <a:prstGeom prst="straightConnector1">
            <a:avLst/>
          </a:prstGeom>
          <a:solidFill>
            <a:schemeClr val="bg1"/>
          </a:solidFill>
          <a:ln w="38100" cap="flat" cmpd="sng" algn="ctr">
            <a:solidFill>
              <a:srgbClr val="008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32" name="図 31" descr="MC90043163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855" y="1295400"/>
            <a:ext cx="762000" cy="762000"/>
          </a:xfrm>
          <a:prstGeom prst="rect">
            <a:avLst/>
          </a:prstGeom>
        </p:spPr>
      </p:pic>
      <p:pic>
        <p:nvPicPr>
          <p:cNvPr id="33" name="図 32" descr="MC90043158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7055" y="5715000"/>
            <a:ext cx="673100" cy="673100"/>
          </a:xfrm>
          <a:prstGeom prst="rect">
            <a:avLst/>
          </a:prstGeom>
        </p:spPr>
      </p:pic>
      <p:grpSp>
        <p:nvGrpSpPr>
          <p:cNvPr id="4" name="図形グループ 3"/>
          <p:cNvGrpSpPr/>
          <p:nvPr/>
        </p:nvGrpSpPr>
        <p:grpSpPr>
          <a:xfrm>
            <a:off x="1343455" y="2819400"/>
            <a:ext cx="6934200" cy="2895600"/>
            <a:chOff x="1524000" y="3048000"/>
            <a:chExt cx="6934200" cy="2895600"/>
          </a:xfrm>
        </p:grpSpPr>
        <p:cxnSp>
          <p:nvCxnSpPr>
            <p:cNvPr id="34" name="直線矢印コネクタ 33"/>
            <p:cNvCxnSpPr/>
            <p:nvPr/>
          </p:nvCxnSpPr>
          <p:spPr bwMode="auto">
            <a:xfrm>
              <a:off x="1752600" y="3048000"/>
              <a:ext cx="6705600" cy="2895600"/>
            </a:xfrm>
            <a:prstGeom prst="straightConnector1">
              <a:avLst/>
            </a:prstGeom>
            <a:solidFill>
              <a:schemeClr val="bg1"/>
            </a:solidFill>
            <a:ln w="76200" cap="flat" cmpd="sng" algn="ctr">
              <a:solidFill>
                <a:srgbClr val="FF6FCF"/>
              </a:solidFill>
              <a:prstDash val="sysDash"/>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6" name="テキスト ボックス 35"/>
            <p:cNvSpPr txBox="1"/>
            <p:nvPr/>
          </p:nvSpPr>
          <p:spPr>
            <a:xfrm>
              <a:off x="1524000" y="3886200"/>
              <a:ext cx="2345714" cy="707886"/>
            </a:xfrm>
            <a:prstGeom prst="rect">
              <a:avLst/>
            </a:prstGeom>
            <a:noFill/>
          </p:spPr>
          <p:txBody>
            <a:bodyPr wrap="none" rtlCol="0">
              <a:spAutoFit/>
            </a:bodyPr>
            <a:lstStyle/>
            <a:p>
              <a:r>
                <a:rPr lang="ja-JP" altLang="en-US" sz="2000" dirty="0">
                  <a:solidFill>
                    <a:srgbClr val="FF66FF"/>
                  </a:solidFill>
                  <a:effectLst/>
                  <a:latin typeface="HGP創英角ｺﾞｼｯｸUB"/>
                  <a:ea typeface="HGP創英角ｺﾞｼｯｸUB"/>
                  <a:cs typeface="HGP創英角ｺﾞｼｯｸUB"/>
                </a:rPr>
                <a:t>システム関連機器の</a:t>
              </a:r>
              <a:endParaRPr lang="en-US" altLang="ja-JP" sz="2000" dirty="0">
                <a:solidFill>
                  <a:srgbClr val="FF66FF"/>
                </a:solidFill>
                <a:effectLst/>
                <a:latin typeface="HGP創英角ｺﾞｼｯｸUB"/>
                <a:ea typeface="HGP創英角ｺﾞｼｯｸUB"/>
                <a:cs typeface="HGP創英角ｺﾞｼｯｸUB"/>
              </a:endParaRPr>
            </a:p>
            <a:p>
              <a:r>
                <a:rPr lang="ja-JP" altLang="en-US" sz="2000" dirty="0">
                  <a:solidFill>
                    <a:srgbClr val="FF66FF"/>
                  </a:solidFill>
                  <a:effectLst/>
                  <a:latin typeface="HGP創英角ｺﾞｼｯｸUB"/>
                  <a:ea typeface="HGP創英角ｺﾞｼｯｸUB"/>
                  <a:cs typeface="HGP創英角ｺﾞｼｯｸUB"/>
                </a:rPr>
                <a:t>コストパフォーマンス</a:t>
              </a:r>
              <a:endParaRPr kumimoji="1" lang="ja-JP" altLang="en-US" sz="2000" dirty="0">
                <a:solidFill>
                  <a:srgbClr val="FF66FF"/>
                </a:solidFill>
                <a:effectLst/>
                <a:latin typeface="HGP創英角ｺﾞｼｯｸUB"/>
                <a:ea typeface="HGP創英角ｺﾞｼｯｸUB"/>
                <a:cs typeface="HGP創英角ｺﾞｼｯｸUB"/>
              </a:endParaRPr>
            </a:p>
          </p:txBody>
        </p:sp>
      </p:grpSp>
      <p:cxnSp>
        <p:nvCxnSpPr>
          <p:cNvPr id="15" name="直線矢印コネクタ 14"/>
          <p:cNvCxnSpPr/>
          <p:nvPr/>
        </p:nvCxnSpPr>
        <p:spPr bwMode="auto">
          <a:xfrm>
            <a:off x="1572055" y="2590800"/>
            <a:ext cx="6705600" cy="0"/>
          </a:xfrm>
          <a:prstGeom prst="straightConnector1">
            <a:avLst/>
          </a:prstGeom>
          <a:solidFill>
            <a:schemeClr val="bg1"/>
          </a:solidFill>
          <a:ln w="76200" cap="flat" cmpd="sng" algn="ctr">
            <a:solidFill>
              <a:srgbClr val="33ACBD"/>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6" name="テキスト ボックス 25"/>
          <p:cNvSpPr txBox="1"/>
          <p:nvPr/>
        </p:nvSpPr>
        <p:spPr>
          <a:xfrm>
            <a:off x="6982255" y="1981200"/>
            <a:ext cx="1052892" cy="523220"/>
          </a:xfrm>
          <a:prstGeom prst="rect">
            <a:avLst/>
          </a:prstGeom>
          <a:noFill/>
        </p:spPr>
        <p:txBody>
          <a:bodyPr wrap="none" rtlCol="0">
            <a:spAutoFit/>
          </a:bodyPr>
          <a:lstStyle/>
          <a:p>
            <a:r>
              <a:rPr kumimoji="1" lang="ja-JP" altLang="en-US" sz="2800" dirty="0">
                <a:solidFill>
                  <a:srgbClr val="008000"/>
                </a:solidFill>
                <a:effectLst/>
                <a:latin typeface="HGP創英角ｺﾞｼｯｸUB"/>
                <a:ea typeface="HGP創英角ｺﾞｼｯｸUB"/>
                <a:cs typeface="HGP創英角ｺﾞｼｯｸUB"/>
              </a:rPr>
              <a:t>リース</a:t>
            </a:r>
          </a:p>
        </p:txBody>
      </p:sp>
      <p:sp>
        <p:nvSpPr>
          <p:cNvPr id="37" name="角丸四角形吹き出し 36"/>
          <p:cNvSpPr/>
          <p:nvPr/>
        </p:nvSpPr>
        <p:spPr bwMode="auto">
          <a:xfrm>
            <a:off x="4620055" y="1371600"/>
            <a:ext cx="2133600" cy="609600"/>
          </a:xfrm>
          <a:prstGeom prst="wedgeRoundRectCallout">
            <a:avLst>
              <a:gd name="adj1" fmla="val 59881"/>
              <a:gd name="adj2" fmla="val 89583"/>
              <a:gd name="adj3" fmla="val 16667"/>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rPr>
              <a:t>コストパフォーマンスが</a:t>
            </a:r>
            <a:endParaRPr kumimoji="0" lang="en-US" altLang="ja-JP" sz="1400" dirty="0">
              <a:solidFill>
                <a:srgbClr val="FFFFFF"/>
              </a:solidFill>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rPr>
              <a:t>長期的に固定化</a:t>
            </a:r>
            <a:endParaRPr kumimoji="0" lang="ja-JP" altLang="en-US" sz="1400" b="0" i="0" u="none" strike="noStrike" cap="none" normalizeH="0" baseline="0" dirty="0">
              <a:ln>
                <a:noFill/>
              </a:ln>
              <a:solidFill>
                <a:srgbClr val="FFFFFF"/>
              </a:solidFill>
              <a:effectLst/>
            </a:endParaRPr>
          </a:p>
        </p:txBody>
      </p:sp>
      <p:cxnSp>
        <p:nvCxnSpPr>
          <p:cNvPr id="28" name="直線矢印コネクタ 27"/>
          <p:cNvCxnSpPr/>
          <p:nvPr/>
        </p:nvCxnSpPr>
        <p:spPr bwMode="auto">
          <a:xfrm>
            <a:off x="1572055" y="2133600"/>
            <a:ext cx="6705600" cy="2819400"/>
          </a:xfrm>
          <a:prstGeom prst="straightConnector1">
            <a:avLst/>
          </a:prstGeom>
          <a:solidFill>
            <a:schemeClr val="bg1"/>
          </a:solidFill>
          <a:ln w="762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1" name="テキスト ボックス 30"/>
          <p:cNvSpPr txBox="1"/>
          <p:nvPr/>
        </p:nvSpPr>
        <p:spPr>
          <a:xfrm>
            <a:off x="6601255" y="4340086"/>
            <a:ext cx="1338828" cy="523220"/>
          </a:xfrm>
          <a:prstGeom prst="rect">
            <a:avLst/>
          </a:prstGeom>
          <a:noFill/>
        </p:spPr>
        <p:txBody>
          <a:bodyPr wrap="none" rtlCol="0">
            <a:spAutoFit/>
          </a:bodyPr>
          <a:lstStyle/>
          <a:p>
            <a:r>
              <a:rPr kumimoji="1" lang="ja-JP" altLang="en-US" sz="2800" dirty="0">
                <a:solidFill>
                  <a:srgbClr val="0000FF"/>
                </a:solidFill>
                <a:effectLst/>
                <a:latin typeface="HGP創英角ｺﾞｼｯｸUB"/>
                <a:ea typeface="HGP創英角ｺﾞｼｯｸUB"/>
                <a:cs typeface="HGP創英角ｺﾞｼｯｸUB"/>
              </a:rPr>
              <a:t>クラウド</a:t>
            </a:r>
          </a:p>
        </p:txBody>
      </p:sp>
      <p:sp>
        <p:nvSpPr>
          <p:cNvPr id="38" name="角丸四角形吹き出し 37"/>
          <p:cNvSpPr/>
          <p:nvPr/>
        </p:nvSpPr>
        <p:spPr bwMode="auto">
          <a:xfrm>
            <a:off x="3324655" y="5105400"/>
            <a:ext cx="3276600" cy="609600"/>
          </a:xfrm>
          <a:prstGeom prst="wedgeRoundRectCallout">
            <a:avLst>
              <a:gd name="adj1" fmla="val 53761"/>
              <a:gd name="adj2" fmla="val -112500"/>
              <a:gd name="adj3" fmla="val 16667"/>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rPr>
              <a:t>新機種追加、</a:t>
            </a:r>
            <a:r>
              <a:rPr kumimoji="0" lang="ja-JP" altLang="en-US" sz="1400" b="0" i="0" u="none" strike="noStrike" cap="none" normalizeH="0" baseline="0" dirty="0">
                <a:ln>
                  <a:noFill/>
                </a:ln>
                <a:solidFill>
                  <a:srgbClr val="FFFFFF"/>
                </a:solidFill>
                <a:effectLst/>
              </a:rPr>
              <a:t>新旧の入替え</a:t>
            </a:r>
            <a:r>
              <a:rPr kumimoji="0" lang="ja-JP" altLang="en-US" sz="1400" dirty="0">
                <a:solidFill>
                  <a:srgbClr val="FFFFFF"/>
                </a:solidFill>
              </a:rPr>
              <a:t>を繰り返し</a:t>
            </a:r>
            <a:endParaRPr kumimoji="0" lang="en-US" altLang="ja-JP" sz="1400" dirty="0">
              <a:solidFill>
                <a:srgbClr val="FFFFFF"/>
              </a:solidFill>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rPr>
              <a:t>継続的にコストパフォーマンスを改善</a:t>
            </a:r>
          </a:p>
        </p:txBody>
      </p:sp>
      <p:sp>
        <p:nvSpPr>
          <p:cNvPr id="41" name="角丸四角形吹き出し 40"/>
          <p:cNvSpPr/>
          <p:nvPr/>
        </p:nvSpPr>
        <p:spPr bwMode="auto">
          <a:xfrm>
            <a:off x="2029255" y="1371600"/>
            <a:ext cx="1752600" cy="609600"/>
          </a:xfrm>
          <a:prstGeom prst="wedgeRoundRectCallout">
            <a:avLst>
              <a:gd name="adj1" fmla="val -68232"/>
              <a:gd name="adj2" fmla="val 114174"/>
              <a:gd name="adj3" fmla="val 16667"/>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rPr>
              <a:t>移行・環境変更に</a:t>
            </a:r>
            <a:endParaRPr kumimoji="0" lang="en-US" altLang="ja-JP" sz="1400" b="0" i="0" u="none" strike="noStrike" cap="none" normalizeH="0" baseline="0" dirty="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rPr>
              <a:t>かかる一時経費</a:t>
            </a:r>
          </a:p>
        </p:txBody>
      </p:sp>
      <p:cxnSp>
        <p:nvCxnSpPr>
          <p:cNvPr id="43" name="直線矢印コネクタ 42"/>
          <p:cNvCxnSpPr/>
          <p:nvPr/>
        </p:nvCxnSpPr>
        <p:spPr bwMode="auto">
          <a:xfrm>
            <a:off x="1648255" y="2219980"/>
            <a:ext cx="0" cy="294620"/>
          </a:xfrm>
          <a:prstGeom prst="straightConnector1">
            <a:avLst/>
          </a:prstGeom>
          <a:solidFill>
            <a:schemeClr val="bg1"/>
          </a:solidFill>
          <a:ln w="38100" cap="flat" cmpd="sng" algn="ctr">
            <a:solidFill>
              <a:srgbClr val="FF0000"/>
            </a:solidFill>
            <a:prstDash val="solid"/>
            <a:round/>
            <a:headEnd type="triangl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 name="上下矢印 5"/>
          <p:cNvSpPr/>
          <p:nvPr/>
        </p:nvSpPr>
        <p:spPr bwMode="auto">
          <a:xfrm>
            <a:off x="7668055" y="2743200"/>
            <a:ext cx="609600" cy="1758950"/>
          </a:xfrm>
          <a:prstGeom prst="upDown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grpSp>
        <p:nvGrpSpPr>
          <p:cNvPr id="10" name="図形グループ 9"/>
          <p:cNvGrpSpPr/>
          <p:nvPr/>
        </p:nvGrpSpPr>
        <p:grpSpPr>
          <a:xfrm>
            <a:off x="5305855" y="3048000"/>
            <a:ext cx="2286000" cy="1066800"/>
            <a:chOff x="6705600" y="609600"/>
            <a:chExt cx="2286000" cy="1066800"/>
          </a:xfrm>
        </p:grpSpPr>
        <p:sp>
          <p:nvSpPr>
            <p:cNvPr id="9" name="星 24 8"/>
            <p:cNvSpPr/>
            <p:nvPr/>
          </p:nvSpPr>
          <p:spPr bwMode="auto">
            <a:xfrm>
              <a:off x="6705600" y="609600"/>
              <a:ext cx="2286000" cy="1066800"/>
            </a:xfrm>
            <a:prstGeom prst="star24">
              <a:avLst/>
            </a:prstGeom>
            <a:solidFill>
              <a:srgbClr val="FFFF00"/>
            </a:solidFill>
            <a:ln w="38100" cmpd="sng">
              <a:solidFill>
                <a:srgbClr val="FF66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pic>
          <p:nvPicPr>
            <p:cNvPr id="7" name="図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7600" y="757535"/>
              <a:ext cx="852985" cy="381000"/>
            </a:xfrm>
            <a:prstGeom prst="rect">
              <a:avLst/>
            </a:prstGeom>
          </p:spPr>
        </p:pic>
        <p:sp>
          <p:nvSpPr>
            <p:cNvPr id="8" name="テキスト ボックス 7"/>
            <p:cNvSpPr txBox="1"/>
            <p:nvPr/>
          </p:nvSpPr>
          <p:spPr>
            <a:xfrm>
              <a:off x="7328500" y="1062335"/>
              <a:ext cx="1082349" cy="400110"/>
            </a:xfrm>
            <a:prstGeom prst="rect">
              <a:avLst/>
            </a:prstGeom>
            <a:noFill/>
          </p:spPr>
          <p:txBody>
            <a:bodyPr wrap="none" rtlCol="0">
              <a:spAutoFit/>
            </a:bodyPr>
            <a:lstStyle/>
            <a:p>
              <a:pPr algn="ctr"/>
              <a:r>
                <a:rPr kumimoji="1" lang="en-US" altLang="ja-JP" sz="1000" dirty="0">
                  <a:solidFill>
                    <a:srgbClr val="0000FF"/>
                  </a:solidFill>
                </a:rPr>
                <a:t>2006/3/14〜</a:t>
              </a:r>
              <a:endParaRPr lang="en-US" altLang="ja-JP" sz="1000" dirty="0">
                <a:solidFill>
                  <a:srgbClr val="0000FF"/>
                </a:solidFill>
              </a:endParaRPr>
            </a:p>
            <a:p>
              <a:pPr algn="ctr"/>
              <a:r>
                <a:rPr lang="en-US" altLang="ja-JP" sz="1000" dirty="0">
                  <a:solidFill>
                    <a:srgbClr val="0000FF"/>
                  </a:solidFill>
                </a:rPr>
                <a:t>50</a:t>
              </a:r>
              <a:r>
                <a:rPr lang="ja-JP" altLang="en-US" sz="1000" dirty="0">
                  <a:solidFill>
                    <a:srgbClr val="0000FF"/>
                  </a:solidFill>
                </a:rPr>
                <a:t>回以上値下げ</a:t>
              </a:r>
              <a:endParaRPr kumimoji="1" lang="ja-JP" altLang="en-US" sz="1000" dirty="0">
                <a:solidFill>
                  <a:srgbClr val="0000FF"/>
                </a:solidFill>
              </a:endParaRPr>
            </a:p>
          </p:txBody>
        </p:sp>
      </p:grpSp>
    </p:spTree>
    <p:extLst>
      <p:ext uri="{BB962C8B-B14F-4D97-AF65-F5344CB8AC3E}">
        <p14:creationId xmlns:p14="http://schemas.microsoft.com/office/powerpoint/2010/main" val="66112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b="1" dirty="0"/>
              <a:t>amazon echo</a:t>
            </a:r>
            <a:r>
              <a:rPr lang="ja-JP" altLang="en-US" dirty="0"/>
              <a:t>：機械との自然な関係を実現する音声対話</a:t>
            </a:r>
            <a:endParaRPr kumimoji="1" lang="ja-JP" altLang="en-US" dirty="0"/>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8" name="テキスト ボックス 7"/>
          <p:cNvSpPr txBox="1"/>
          <p:nvPr/>
        </p:nvSpPr>
        <p:spPr>
          <a:xfrm>
            <a:off x="2039704" y="6116826"/>
            <a:ext cx="5064592"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charset="-128"/>
                <a:ea typeface="Meiryo" charset="-128"/>
                <a:cs typeface="Meiryo" charset="-128"/>
              </a:rPr>
              <a:t>音声だけで</a:t>
            </a:r>
            <a:r>
              <a:rPr kumimoji="1" lang="en-US" altLang="ja-JP" dirty="0">
                <a:solidFill>
                  <a:schemeClr val="tx1">
                    <a:lumMod val="50000"/>
                    <a:lumOff val="50000"/>
                  </a:schemeClr>
                </a:solidFill>
                <a:latin typeface="Meiryo" charset="-128"/>
                <a:ea typeface="Meiryo" charset="-128"/>
                <a:cs typeface="Meiryo" charset="-128"/>
              </a:rPr>
              <a:t>Web</a:t>
            </a:r>
            <a:r>
              <a:rPr kumimoji="1" lang="ja-JP" altLang="en-US" dirty="0">
                <a:solidFill>
                  <a:schemeClr val="tx1">
                    <a:lumMod val="50000"/>
                    <a:lumOff val="50000"/>
                  </a:schemeClr>
                </a:solidFill>
                <a:latin typeface="Meiryo" charset="-128"/>
                <a:ea typeface="Meiryo" charset="-128"/>
                <a:cs typeface="Meiryo" charset="-128"/>
              </a:rPr>
              <a:t>サービスや機械の操作が可能。</a:t>
            </a:r>
          </a:p>
        </p:txBody>
      </p:sp>
      <p:pic>
        <p:nvPicPr>
          <p:cNvPr id="3" name="図 2">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968" y="1081154"/>
            <a:ext cx="8580063" cy="46453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2003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図形グループ 23"/>
          <p:cNvGrpSpPr/>
          <p:nvPr/>
        </p:nvGrpSpPr>
        <p:grpSpPr>
          <a:xfrm>
            <a:off x="710406" y="2620982"/>
            <a:ext cx="3804444" cy="2116118"/>
            <a:chOff x="710406" y="2419350"/>
            <a:chExt cx="3804444" cy="2254250"/>
          </a:xfrm>
        </p:grpSpPr>
        <p:sp>
          <p:nvSpPr>
            <p:cNvPr id="10" name="正方形/長方形 9"/>
            <p:cNvSpPr/>
            <p:nvPr/>
          </p:nvSpPr>
          <p:spPr>
            <a:xfrm>
              <a:off x="710406" y="2419350"/>
              <a:ext cx="3804444" cy="225425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7" name="テキスト ボックス 16"/>
            <p:cNvSpPr txBox="1"/>
            <p:nvPr/>
          </p:nvSpPr>
          <p:spPr>
            <a:xfrm>
              <a:off x="968442" y="2803627"/>
              <a:ext cx="2313454" cy="1081962"/>
            </a:xfrm>
            <a:prstGeom prst="rect">
              <a:avLst/>
            </a:prstGeom>
            <a:noFill/>
          </p:spPr>
          <p:txBody>
            <a:bodyPr wrap="none" rtlCol="0">
              <a:spAutoFit/>
            </a:bodyPr>
            <a:lstStyle/>
            <a:p>
              <a:pPr marL="342900" indent="-342900">
                <a:buFont typeface="Wingdings" charset="2"/>
                <a:buChar char="v"/>
              </a:pPr>
              <a:r>
                <a:rPr kumimoji="1" lang="ja-JP" altLang="en-US" sz="2000" dirty="0">
                  <a:solidFill>
                    <a:schemeClr val="bg1"/>
                  </a:solidFill>
                  <a:latin typeface="メイリオ"/>
                  <a:ea typeface="メイリオ"/>
                  <a:cs typeface="メイリオ"/>
                </a:rPr>
                <a:t>徹底した標準化</a:t>
              </a:r>
              <a:endParaRPr kumimoji="1" lang="en-US" altLang="ja-JP" sz="2000" dirty="0">
                <a:solidFill>
                  <a:schemeClr val="bg1"/>
                </a:solidFill>
                <a:latin typeface="メイリオ"/>
                <a:ea typeface="メイリオ"/>
                <a:cs typeface="メイリオ"/>
              </a:endParaRPr>
            </a:p>
            <a:p>
              <a:pPr marL="342900" indent="-342900">
                <a:buFont typeface="Wingdings" charset="2"/>
                <a:buChar char="v"/>
              </a:pPr>
              <a:r>
                <a:rPr kumimoji="1" lang="ja-JP" altLang="en-US" sz="2000" dirty="0">
                  <a:solidFill>
                    <a:schemeClr val="bg1"/>
                  </a:solidFill>
                  <a:latin typeface="メイリオ"/>
                  <a:ea typeface="メイリオ"/>
                  <a:cs typeface="メイリオ"/>
                </a:rPr>
                <a:t>大量購入</a:t>
              </a:r>
              <a:endParaRPr kumimoji="1" lang="en-US" altLang="ja-JP" sz="2000" dirty="0">
                <a:solidFill>
                  <a:schemeClr val="bg1"/>
                </a:solidFill>
                <a:latin typeface="メイリオ"/>
                <a:ea typeface="メイリオ"/>
                <a:cs typeface="メイリオ"/>
              </a:endParaRPr>
            </a:p>
            <a:p>
              <a:pPr marL="342900" indent="-342900">
                <a:buFont typeface="Wingdings" charset="2"/>
                <a:buChar char="v"/>
              </a:pPr>
              <a:r>
                <a:rPr lang="ja-JP" altLang="en-US" sz="2000" dirty="0">
                  <a:solidFill>
                    <a:schemeClr val="bg1"/>
                  </a:solidFill>
                  <a:latin typeface="メイリオ"/>
                  <a:ea typeface="メイリオ"/>
                  <a:cs typeface="メイリオ"/>
                </a:rPr>
                <a:t>負荷の平準化</a:t>
              </a:r>
              <a:endParaRPr kumimoji="1" lang="ja-JP" altLang="en-US" sz="2000" dirty="0">
                <a:solidFill>
                  <a:schemeClr val="bg1"/>
                </a:solidFill>
                <a:latin typeface="メイリオ"/>
                <a:ea typeface="メイリオ"/>
                <a:cs typeface="メイリオ"/>
              </a:endParaRPr>
            </a:p>
          </p:txBody>
        </p:sp>
      </p:grpSp>
      <p:grpSp>
        <p:nvGrpSpPr>
          <p:cNvPr id="25" name="図形グループ 24"/>
          <p:cNvGrpSpPr/>
          <p:nvPr/>
        </p:nvGrpSpPr>
        <p:grpSpPr>
          <a:xfrm>
            <a:off x="4633912" y="2620982"/>
            <a:ext cx="3804444" cy="2116118"/>
            <a:chOff x="4633912" y="2419350"/>
            <a:chExt cx="3804444" cy="2254250"/>
          </a:xfrm>
        </p:grpSpPr>
        <p:sp>
          <p:nvSpPr>
            <p:cNvPr id="9" name="正方形/長方形 8"/>
            <p:cNvSpPr/>
            <p:nvPr/>
          </p:nvSpPr>
          <p:spPr>
            <a:xfrm>
              <a:off x="4633912" y="2419350"/>
              <a:ext cx="3804444" cy="22542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8" name="テキスト ボックス 17"/>
            <p:cNvSpPr txBox="1"/>
            <p:nvPr/>
          </p:nvSpPr>
          <p:spPr>
            <a:xfrm>
              <a:off x="5663237" y="2803627"/>
              <a:ext cx="2569934" cy="1429394"/>
            </a:xfrm>
            <a:prstGeom prst="rect">
              <a:avLst/>
            </a:prstGeom>
            <a:noFill/>
          </p:spPr>
          <p:txBody>
            <a:bodyPr wrap="none" rtlCol="0">
              <a:spAutoFit/>
            </a:bodyPr>
            <a:lstStyle/>
            <a:p>
              <a:pPr marL="342900" indent="-342900">
                <a:buFont typeface="Wingdings" charset="2"/>
                <a:buChar char="v"/>
              </a:pPr>
              <a:r>
                <a:rPr kumimoji="1" lang="en-US" altLang="ja-JP" sz="2000" dirty="0">
                  <a:solidFill>
                    <a:schemeClr val="bg1"/>
                  </a:solidFill>
                  <a:latin typeface="メイリオ"/>
                  <a:ea typeface="メイリオ"/>
                  <a:cs typeface="メイリオ"/>
                </a:rPr>
                <a:t>API</a:t>
              </a:r>
              <a:r>
                <a:rPr kumimoji="1" lang="ja-JP" altLang="en-US" sz="2000" dirty="0">
                  <a:solidFill>
                    <a:schemeClr val="bg1"/>
                  </a:solidFill>
                  <a:latin typeface="メイリオ"/>
                  <a:ea typeface="メイリオ"/>
                  <a:cs typeface="メイリオ"/>
                </a:rPr>
                <a:t>の充実・整備</a:t>
              </a:r>
              <a:endParaRPr kumimoji="1" lang="en-US" altLang="ja-JP" sz="2000" dirty="0">
                <a:solidFill>
                  <a:schemeClr val="bg1"/>
                </a:solidFill>
                <a:latin typeface="メイリオ"/>
                <a:ea typeface="メイリオ"/>
                <a:cs typeface="メイリオ"/>
              </a:endParaRPr>
            </a:p>
            <a:p>
              <a:pPr marL="342900" indent="-342900">
                <a:buFont typeface="Wingdings" charset="2"/>
                <a:buChar char="v"/>
              </a:pPr>
              <a:r>
                <a:rPr lang="ja-JP" altLang="en-US" sz="2000" dirty="0">
                  <a:solidFill>
                    <a:schemeClr val="bg1"/>
                  </a:solidFill>
                  <a:latin typeface="メイリオ"/>
                  <a:ea typeface="メイリオ"/>
                  <a:cs typeface="メイリオ"/>
                </a:rPr>
                <a:t>セルフサービス化</a:t>
              </a:r>
            </a:p>
            <a:p>
              <a:pPr marL="342900" indent="-342900">
                <a:buFont typeface="Wingdings" charset="2"/>
                <a:buChar char="v"/>
              </a:pPr>
              <a:r>
                <a:rPr lang="ja-JP" altLang="en-US" sz="2000" dirty="0">
                  <a:solidFill>
                    <a:schemeClr val="bg1"/>
                  </a:solidFill>
                  <a:latin typeface="メイリオ"/>
                  <a:ea typeface="メイリオ"/>
                  <a:cs typeface="メイリオ"/>
                </a:rPr>
                <a:t>機能のメニュー化</a:t>
              </a:r>
              <a:endParaRPr lang="en-US" altLang="ja-JP" sz="2000" dirty="0">
                <a:solidFill>
                  <a:schemeClr val="bg1"/>
                </a:solidFill>
                <a:latin typeface="メイリオ"/>
                <a:ea typeface="メイリオ"/>
                <a:cs typeface="メイリオ"/>
              </a:endParaRPr>
            </a:p>
          </p:txBody>
        </p:sp>
      </p:grpSp>
      <p:sp>
        <p:nvSpPr>
          <p:cNvPr id="2" name="タイトル 1"/>
          <p:cNvSpPr>
            <a:spLocks noGrp="1"/>
          </p:cNvSpPr>
          <p:nvPr>
            <p:ph type="title"/>
          </p:nvPr>
        </p:nvSpPr>
        <p:spPr/>
        <p:txBody>
          <a:bodyPr/>
          <a:lstStyle/>
          <a:p>
            <a:r>
              <a:rPr kumimoji="1" lang="ja-JP" altLang="en-US" dirty="0"/>
              <a:t>クラウド・コンピューティングのビジネス・モデル</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11" name="正方形/長方形 10"/>
          <p:cNvSpPr/>
          <p:nvPr/>
        </p:nvSpPr>
        <p:spPr>
          <a:xfrm>
            <a:off x="706438" y="4837132"/>
            <a:ext cx="7727950" cy="108585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dirty="0">
                <a:solidFill>
                  <a:srgbClr val="FFFFFF"/>
                </a:solidFill>
                <a:latin typeface="メイリオ"/>
                <a:ea typeface="メイリオ"/>
                <a:cs typeface="メイリオ"/>
              </a:rPr>
              <a:t>クラウド・コンピューティング</a:t>
            </a:r>
            <a:endParaRPr lang="en-US" altLang="ja-JP" sz="3200" dirty="0">
              <a:solidFill>
                <a:srgbClr val="FFFFFF"/>
              </a:solidFill>
              <a:latin typeface="メイリオ"/>
              <a:ea typeface="メイリオ"/>
              <a:cs typeface="メイリオ"/>
            </a:endParaRPr>
          </a:p>
          <a:p>
            <a:pPr algn="ctr"/>
            <a:endParaRPr kumimoji="1" lang="ja-JP" altLang="en-US" sz="3200" dirty="0">
              <a:solidFill>
                <a:srgbClr val="FFFFFF"/>
              </a:solidFill>
              <a:latin typeface="メイリオ"/>
              <a:ea typeface="メイリオ"/>
              <a:cs typeface="メイリオ"/>
            </a:endParaRPr>
          </a:p>
        </p:txBody>
      </p:sp>
      <p:sp>
        <p:nvSpPr>
          <p:cNvPr id="12" name="正方形/長方形 11"/>
          <p:cNvSpPr/>
          <p:nvPr/>
        </p:nvSpPr>
        <p:spPr>
          <a:xfrm>
            <a:off x="3649663" y="3239498"/>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オンデマンド</a:t>
            </a:r>
            <a:endParaRPr kumimoji="1" lang="ja-JP" altLang="en-US" dirty="0">
              <a:solidFill>
                <a:srgbClr val="FFFFFF"/>
              </a:solidFill>
              <a:latin typeface="メイリオ"/>
              <a:ea typeface="メイリオ"/>
              <a:cs typeface="メイリオ"/>
            </a:endParaRPr>
          </a:p>
        </p:txBody>
      </p:sp>
      <p:sp>
        <p:nvSpPr>
          <p:cNvPr id="13" name="正方形/長方形 12"/>
          <p:cNvSpPr/>
          <p:nvPr/>
        </p:nvSpPr>
        <p:spPr>
          <a:xfrm>
            <a:off x="3649663" y="3679864"/>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従量課金</a:t>
            </a:r>
            <a:endParaRPr kumimoji="1" lang="ja-JP" altLang="en-US" dirty="0">
              <a:solidFill>
                <a:srgbClr val="FFFFFF"/>
              </a:solidFill>
              <a:latin typeface="メイリオ"/>
              <a:ea typeface="メイリオ"/>
              <a:cs typeface="メイリオ"/>
            </a:endParaRPr>
          </a:p>
        </p:txBody>
      </p:sp>
      <p:sp>
        <p:nvSpPr>
          <p:cNvPr id="14" name="正方形/長方形 13"/>
          <p:cNvSpPr/>
          <p:nvPr/>
        </p:nvSpPr>
        <p:spPr>
          <a:xfrm>
            <a:off x="3649663" y="2798782"/>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自動化・自律化</a:t>
            </a:r>
          </a:p>
        </p:txBody>
      </p:sp>
      <p:grpSp>
        <p:nvGrpSpPr>
          <p:cNvPr id="22" name="図形グループ 21"/>
          <p:cNvGrpSpPr/>
          <p:nvPr/>
        </p:nvGrpSpPr>
        <p:grpSpPr>
          <a:xfrm>
            <a:off x="710406" y="1350982"/>
            <a:ext cx="4438650" cy="1181100"/>
            <a:chOff x="710406" y="1149350"/>
            <a:chExt cx="4438650" cy="1181100"/>
          </a:xfrm>
        </p:grpSpPr>
        <p:sp>
          <p:nvSpPr>
            <p:cNvPr id="7" name="フリーフォーム 6"/>
            <p:cNvSpPr/>
            <p:nvPr/>
          </p:nvSpPr>
          <p:spPr>
            <a:xfrm>
              <a:off x="7104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 name="テキスト ボックス 14"/>
            <p:cNvSpPr txBox="1"/>
            <p:nvPr/>
          </p:nvSpPr>
          <p:spPr>
            <a:xfrm>
              <a:off x="1101792" y="1308100"/>
              <a:ext cx="2339102" cy="954107"/>
            </a:xfrm>
            <a:prstGeom prst="rect">
              <a:avLst/>
            </a:prstGeom>
            <a:noFill/>
          </p:spPr>
          <p:txBody>
            <a:bodyPr wrap="none" rtlCol="0">
              <a:spAutoFit/>
            </a:bodyPr>
            <a:lstStyle/>
            <a:p>
              <a:r>
                <a:rPr kumimoji="1" lang="ja-JP" altLang="en-US" sz="2800" dirty="0">
                  <a:solidFill>
                    <a:srgbClr val="FFFFFF"/>
                  </a:solidFill>
                  <a:latin typeface="メイリオ"/>
                  <a:ea typeface="メイリオ"/>
                  <a:cs typeface="メイリオ"/>
                </a:rPr>
                <a:t>システム資源</a:t>
              </a:r>
              <a:endParaRPr kumimoji="1" lang="en-US" altLang="ja-JP" sz="2800" dirty="0">
                <a:solidFill>
                  <a:srgbClr val="FFFFFF"/>
                </a:solidFill>
                <a:latin typeface="メイリオ"/>
                <a:ea typeface="メイリオ"/>
                <a:cs typeface="メイリオ"/>
              </a:endParaRPr>
            </a:p>
            <a:p>
              <a:r>
                <a:rPr lang="ja-JP" altLang="en-US" sz="2800" dirty="0">
                  <a:solidFill>
                    <a:srgbClr val="FFFFFF"/>
                  </a:solidFill>
                  <a:latin typeface="メイリオ"/>
                  <a:ea typeface="メイリオ"/>
                  <a:cs typeface="メイリオ"/>
                </a:rPr>
                <a:t>の共同購買</a:t>
              </a:r>
              <a:endParaRPr kumimoji="1" lang="ja-JP" altLang="en-US" sz="2800" dirty="0">
                <a:solidFill>
                  <a:srgbClr val="FFFFFF"/>
                </a:solidFill>
                <a:latin typeface="メイリオ"/>
                <a:ea typeface="メイリオ"/>
                <a:cs typeface="メイリオ"/>
              </a:endParaRPr>
            </a:p>
          </p:txBody>
        </p:sp>
      </p:grpSp>
      <p:grpSp>
        <p:nvGrpSpPr>
          <p:cNvPr id="23" name="図形グループ 22"/>
          <p:cNvGrpSpPr/>
          <p:nvPr/>
        </p:nvGrpSpPr>
        <p:grpSpPr>
          <a:xfrm>
            <a:off x="3999706" y="1350982"/>
            <a:ext cx="4438650" cy="1181100"/>
            <a:chOff x="3999706" y="1149350"/>
            <a:chExt cx="4438650" cy="1181100"/>
          </a:xfrm>
        </p:grpSpPr>
        <p:sp>
          <p:nvSpPr>
            <p:cNvPr id="8" name="フリーフォーム 7"/>
            <p:cNvSpPr/>
            <p:nvPr/>
          </p:nvSpPr>
          <p:spPr>
            <a:xfrm flipH="1" flipV="1">
              <a:off x="39997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6" name="テキスト ボックス 15"/>
            <p:cNvSpPr txBox="1"/>
            <p:nvPr/>
          </p:nvSpPr>
          <p:spPr>
            <a:xfrm>
              <a:off x="5889583" y="1479550"/>
              <a:ext cx="1980029" cy="523220"/>
            </a:xfrm>
            <a:prstGeom prst="rect">
              <a:avLst/>
            </a:prstGeom>
            <a:noFill/>
          </p:spPr>
          <p:txBody>
            <a:bodyPr wrap="none" rtlCol="0">
              <a:spAutoFit/>
            </a:bodyPr>
            <a:lstStyle/>
            <a:p>
              <a:pPr algn="ctr"/>
              <a:r>
                <a:rPr kumimoji="1" lang="ja-JP" altLang="en-US" sz="2800" dirty="0">
                  <a:solidFill>
                    <a:srgbClr val="FFFFFF"/>
                  </a:solidFill>
                  <a:latin typeface="メイリオ"/>
                  <a:ea typeface="メイリオ"/>
                  <a:cs typeface="メイリオ"/>
                </a:rPr>
                <a:t>サービス化</a:t>
              </a:r>
              <a:endParaRPr kumimoji="1" lang="en-US" altLang="ja-JP" sz="2800" dirty="0">
                <a:solidFill>
                  <a:srgbClr val="FFFFFF"/>
                </a:solidFill>
                <a:latin typeface="メイリオ"/>
                <a:ea typeface="メイリオ"/>
                <a:cs typeface="メイリオ"/>
              </a:endParaRPr>
            </a:p>
          </p:txBody>
        </p:sp>
      </p:grpSp>
      <p:sp>
        <p:nvSpPr>
          <p:cNvPr id="19" name="正方形/長方形 18"/>
          <p:cNvSpPr/>
          <p:nvPr/>
        </p:nvSpPr>
        <p:spPr>
          <a:xfrm>
            <a:off x="1376363" y="5472132"/>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低コスト</a:t>
            </a:r>
          </a:p>
        </p:txBody>
      </p:sp>
      <p:sp>
        <p:nvSpPr>
          <p:cNvPr id="20" name="正方形/長方形 19"/>
          <p:cNvSpPr/>
          <p:nvPr/>
        </p:nvSpPr>
        <p:spPr>
          <a:xfrm>
            <a:off x="3649663" y="5472132"/>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俊敏性</a:t>
            </a:r>
          </a:p>
        </p:txBody>
      </p:sp>
      <p:sp>
        <p:nvSpPr>
          <p:cNvPr id="21" name="正方形/長方形 20"/>
          <p:cNvSpPr/>
          <p:nvPr/>
        </p:nvSpPr>
        <p:spPr>
          <a:xfrm>
            <a:off x="5922596" y="5472132"/>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スケーラビリティ</a:t>
            </a:r>
          </a:p>
        </p:txBody>
      </p:sp>
      <p:sp>
        <p:nvSpPr>
          <p:cNvPr id="4" name="正方形/長方形 3"/>
          <p:cNvSpPr/>
          <p:nvPr/>
        </p:nvSpPr>
        <p:spPr>
          <a:xfrm>
            <a:off x="1380331" y="4165600"/>
            <a:ext cx="6387733" cy="44293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FFFFFF"/>
                </a:solidFill>
                <a:latin typeface="メイリオ"/>
                <a:ea typeface="メイリオ"/>
                <a:cs typeface="メイリオ"/>
              </a:rPr>
              <a:t>SDI (Software </a:t>
            </a:r>
            <a:r>
              <a:rPr lang="en-US" altLang="ja-JP" sz="2000">
                <a:solidFill>
                  <a:srgbClr val="FFFFFF"/>
                </a:solidFill>
                <a:latin typeface="メイリオ"/>
                <a:ea typeface="メイリオ"/>
                <a:cs typeface="メイリオ"/>
              </a:rPr>
              <a:t>Defined Infrastructure</a:t>
            </a:r>
            <a:r>
              <a:rPr lang="en-US" altLang="ja-JP" sz="2000" dirty="0">
                <a:solidFill>
                  <a:srgbClr val="FFFFFF"/>
                </a:solidFill>
                <a:latin typeface="メイリオ"/>
                <a:ea typeface="メイリオ"/>
                <a:cs typeface="メイリオ"/>
              </a:rPr>
              <a:t>)</a:t>
            </a:r>
            <a:endParaRPr lang="ja-JP" altLang="en-US" sz="20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290846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dissolv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p:tgtEl>
                                          <p:spTgt spid="11"/>
                                        </p:tgtEl>
                                        <p:attrNameLst>
                                          <p:attrName>ppt_y</p:attrName>
                                        </p:attrNameLst>
                                      </p:cBhvr>
                                      <p:tavLst>
                                        <p:tav tm="0">
                                          <p:val>
                                            <p:strVal val="#ppt_y-#ppt_h*1.125000"/>
                                          </p:val>
                                        </p:tav>
                                        <p:tav tm="100000">
                                          <p:val>
                                            <p:strVal val="#ppt_y"/>
                                          </p:val>
                                        </p:tav>
                                      </p:tavLst>
                                    </p:anim>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animEffect transition="in" filter="fade">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9" grpId="0" animBg="1"/>
      <p:bldP spid="20" grpId="0" animBg="1"/>
      <p:bldP spid="21" grpId="0"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正方形/長方形 254"/>
          <p:cNvSpPr/>
          <p:nvPr/>
        </p:nvSpPr>
        <p:spPr>
          <a:xfrm>
            <a:off x="1931988" y="4679950"/>
            <a:ext cx="5276850" cy="38100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IT</a:t>
            </a:r>
            <a:r>
              <a:rPr kumimoji="1" lang="ja-JP" altLang="en-US" sz="1200" dirty="0">
                <a:solidFill>
                  <a:srgbClr val="FFFFFF"/>
                </a:solidFill>
                <a:latin typeface="ＭＳ Ｐゴシック"/>
                <a:ea typeface="ＭＳ Ｐゴシック"/>
                <a:cs typeface="ＭＳ Ｐゴシック"/>
              </a:rPr>
              <a:t>活用</a:t>
            </a:r>
          </a:p>
        </p:txBody>
      </p:sp>
      <p:sp>
        <p:nvSpPr>
          <p:cNvPr id="256" name="正方形/長方形 255"/>
          <p:cNvSpPr/>
          <p:nvPr/>
        </p:nvSpPr>
        <p:spPr>
          <a:xfrm>
            <a:off x="2058193" y="478313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適用領域の拡大</a:t>
            </a:r>
          </a:p>
        </p:txBody>
      </p:sp>
      <p:sp>
        <p:nvSpPr>
          <p:cNvPr id="257" name="正方形/長方形 256"/>
          <p:cNvSpPr/>
          <p:nvPr/>
        </p:nvSpPr>
        <p:spPr>
          <a:xfrm>
            <a:off x="5407819" y="478313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難しさの隠蔽</a:t>
            </a:r>
          </a:p>
        </p:txBody>
      </p:sp>
      <p:sp>
        <p:nvSpPr>
          <p:cNvPr id="236" name="正方形/長方形 235"/>
          <p:cNvSpPr/>
          <p:nvPr/>
        </p:nvSpPr>
        <p:spPr>
          <a:xfrm>
            <a:off x="1931988" y="1536700"/>
            <a:ext cx="5276850" cy="381000"/>
          </a:xfrm>
          <a:prstGeom prst="rect">
            <a:avLst/>
          </a:prstGeom>
          <a:solidFill>
            <a:srgbClr val="D9969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システム資源</a:t>
            </a:r>
          </a:p>
        </p:txBody>
      </p:sp>
      <p:sp>
        <p:nvSpPr>
          <p:cNvPr id="46" name="正方形/長方形 45"/>
          <p:cNvSpPr/>
          <p:nvPr/>
        </p:nvSpPr>
        <p:spPr>
          <a:xfrm>
            <a:off x="1931988" y="2781300"/>
            <a:ext cx="5276850" cy="9842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エコシステム</a:t>
            </a:r>
            <a:endParaRPr kumimoji="1" lang="en-US" altLang="ja-JP"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クラウドがもたらした</a:t>
            </a:r>
            <a:r>
              <a:rPr kumimoji="1" lang="en-US" altLang="ja-JP" dirty="0"/>
              <a:t>IT</a:t>
            </a:r>
            <a:r>
              <a:rPr kumimoji="1" lang="ja-JP" altLang="en-US" dirty="0"/>
              <a:t>の新しい価値</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sp>
        <p:nvSpPr>
          <p:cNvPr id="4" name="正方形/長方形 3"/>
          <p:cNvSpPr/>
          <p:nvPr/>
        </p:nvSpPr>
        <p:spPr>
          <a:xfrm>
            <a:off x="3090069" y="927100"/>
            <a:ext cx="2960688" cy="349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クラウド・コンピューティング</a:t>
            </a:r>
          </a:p>
        </p:txBody>
      </p:sp>
      <p:sp>
        <p:nvSpPr>
          <p:cNvPr id="6" name="正方形/長方形 5"/>
          <p:cNvSpPr/>
          <p:nvPr/>
        </p:nvSpPr>
        <p:spPr>
          <a:xfrm>
            <a:off x="3090069" y="4064000"/>
            <a:ext cx="2960688" cy="3492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IT</a:t>
            </a:r>
            <a:r>
              <a:rPr kumimoji="1" lang="ja-JP" altLang="en-US" sz="1200" dirty="0">
                <a:solidFill>
                  <a:srgbClr val="FFFFFF"/>
                </a:solidFill>
                <a:latin typeface="ＭＳ Ｐゴシック"/>
                <a:ea typeface="ＭＳ Ｐゴシック"/>
                <a:cs typeface="ＭＳ Ｐゴシック"/>
              </a:rPr>
              <a:t>利用のイノベーションを促進</a:t>
            </a:r>
          </a:p>
        </p:txBody>
      </p:sp>
      <p:sp>
        <p:nvSpPr>
          <p:cNvPr id="8" name="正方形/長方形 7"/>
          <p:cNvSpPr/>
          <p:nvPr/>
        </p:nvSpPr>
        <p:spPr>
          <a:xfrm>
            <a:off x="3090069" y="5962650"/>
            <a:ext cx="2960688"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ビジネスにおける</a:t>
            </a:r>
            <a:r>
              <a:rPr kumimoji="1" lang="en-US" altLang="ja-JP" sz="1200" dirty="0">
                <a:solidFill>
                  <a:srgbClr val="FFFFFF"/>
                </a:solidFill>
                <a:latin typeface="ＭＳ Ｐゴシック"/>
                <a:ea typeface="ＭＳ Ｐゴシック"/>
                <a:cs typeface="ＭＳ Ｐゴシック"/>
              </a:rPr>
              <a:t>IT</a:t>
            </a:r>
            <a:r>
              <a:rPr kumimoji="1" lang="ja-JP" altLang="en-US" sz="1200" dirty="0">
                <a:solidFill>
                  <a:srgbClr val="FFFFFF"/>
                </a:solidFill>
                <a:latin typeface="ＭＳ Ｐゴシック"/>
                <a:ea typeface="ＭＳ Ｐゴシック"/>
                <a:cs typeface="ＭＳ Ｐゴシック"/>
              </a:rPr>
              <a:t>価値の変化・向上</a:t>
            </a:r>
          </a:p>
        </p:txBody>
      </p:sp>
      <p:sp>
        <p:nvSpPr>
          <p:cNvPr id="10" name="正方形/長方形 9"/>
          <p:cNvSpPr/>
          <p:nvPr/>
        </p:nvSpPr>
        <p:spPr>
          <a:xfrm>
            <a:off x="3090068" y="2168525"/>
            <a:ext cx="2960689" cy="349250"/>
          </a:xfrm>
          <a:prstGeom prst="rect">
            <a:avLst/>
          </a:prstGeom>
          <a:solidFill>
            <a:srgbClr val="3366FF"/>
          </a:solidFill>
          <a:ln w="38100"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新たな需要・潜在需要の喚起</a:t>
            </a:r>
          </a:p>
        </p:txBody>
      </p:sp>
      <p:sp>
        <p:nvSpPr>
          <p:cNvPr id="11" name="正方形/長方形 10"/>
          <p:cNvSpPr/>
          <p:nvPr/>
        </p:nvSpPr>
        <p:spPr>
          <a:xfrm>
            <a:off x="2058193" y="2878136"/>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モバイル・ウェアラブル</a:t>
            </a:r>
          </a:p>
        </p:txBody>
      </p:sp>
      <p:sp>
        <p:nvSpPr>
          <p:cNvPr id="12" name="正方形/長方形 11"/>
          <p:cNvSpPr/>
          <p:nvPr/>
        </p:nvSpPr>
        <p:spPr>
          <a:xfrm>
            <a:off x="2058193" y="3194049"/>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ソーシャル</a:t>
            </a:r>
          </a:p>
        </p:txBody>
      </p:sp>
      <p:sp>
        <p:nvSpPr>
          <p:cNvPr id="13" name="正方形/長方形 12"/>
          <p:cNvSpPr/>
          <p:nvPr/>
        </p:nvSpPr>
        <p:spPr>
          <a:xfrm>
            <a:off x="5407819" y="3194049"/>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人工知能</a:t>
            </a:r>
          </a:p>
        </p:txBody>
      </p:sp>
      <p:sp>
        <p:nvSpPr>
          <p:cNvPr id="14" name="正方形/長方形 13"/>
          <p:cNvSpPr/>
          <p:nvPr/>
        </p:nvSpPr>
        <p:spPr>
          <a:xfrm>
            <a:off x="5407819" y="2878136"/>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ビッグデータ</a:t>
            </a:r>
          </a:p>
        </p:txBody>
      </p:sp>
      <p:sp>
        <p:nvSpPr>
          <p:cNvPr id="17" name="正方形/長方形 16"/>
          <p:cNvSpPr/>
          <p:nvPr/>
        </p:nvSpPr>
        <p:spPr>
          <a:xfrm>
            <a:off x="3090069" y="5327649"/>
            <a:ext cx="2960688" cy="3492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ＭＳ Ｐゴシック"/>
                <a:ea typeface="ＭＳ Ｐゴシック"/>
                <a:cs typeface="ＭＳ Ｐゴシック"/>
              </a:rPr>
              <a:t>IT</a:t>
            </a:r>
            <a:r>
              <a:rPr lang="ja-JP" altLang="en-US" sz="1200" dirty="0">
                <a:solidFill>
                  <a:srgbClr val="FFFFFF"/>
                </a:solidFill>
                <a:latin typeface="ＭＳ Ｐゴシック"/>
                <a:ea typeface="ＭＳ Ｐゴシック"/>
                <a:cs typeface="ＭＳ Ｐゴシック"/>
              </a:rPr>
              <a:t>利用者の拡大</a:t>
            </a: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2058193" y="3476624"/>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err="1">
                <a:solidFill>
                  <a:srgbClr val="FFFFFF"/>
                </a:solidFill>
                <a:latin typeface="ＭＳ Ｐゴシック"/>
                <a:ea typeface="ＭＳ Ｐゴシック"/>
                <a:cs typeface="ＭＳ Ｐゴシック"/>
              </a:rPr>
              <a:t>IoT</a:t>
            </a:r>
            <a:endParaRPr kumimoji="1" lang="ja-JP" altLang="en-US" sz="1000" dirty="0">
              <a:solidFill>
                <a:srgbClr val="FFFFFF"/>
              </a:solidFill>
              <a:latin typeface="ＭＳ Ｐゴシック"/>
              <a:ea typeface="ＭＳ Ｐゴシック"/>
              <a:cs typeface="ＭＳ Ｐゴシック"/>
            </a:endParaRPr>
          </a:p>
        </p:txBody>
      </p:sp>
      <p:sp>
        <p:nvSpPr>
          <p:cNvPr id="19" name="正方形/長方形 18"/>
          <p:cNvSpPr/>
          <p:nvPr/>
        </p:nvSpPr>
        <p:spPr>
          <a:xfrm>
            <a:off x="5407819" y="3476624"/>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ロボット</a:t>
            </a:r>
          </a:p>
        </p:txBody>
      </p:sp>
      <p:cxnSp>
        <p:nvCxnSpPr>
          <p:cNvPr id="57" name="直線矢印コネクタ 56"/>
          <p:cNvCxnSpPr>
            <a:stCxn id="10" idx="2"/>
            <a:endCxn id="46" idx="0"/>
          </p:cNvCxnSpPr>
          <p:nvPr/>
        </p:nvCxnSpPr>
        <p:spPr>
          <a:xfrm>
            <a:off x="4570413" y="2517775"/>
            <a:ext cx="0" cy="263525"/>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0" name="直線矢印コネクタ 149"/>
          <p:cNvCxnSpPr>
            <a:stCxn id="6" idx="2"/>
            <a:endCxn id="255" idx="0"/>
          </p:cNvCxnSpPr>
          <p:nvPr/>
        </p:nvCxnSpPr>
        <p:spPr>
          <a:xfrm>
            <a:off x="4570413" y="4413250"/>
            <a:ext cx="0" cy="26670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61" name="直線矢印コネクタ 160"/>
          <p:cNvCxnSpPr>
            <a:stCxn id="46" idx="2"/>
            <a:endCxn id="6" idx="0"/>
          </p:cNvCxnSpPr>
          <p:nvPr/>
        </p:nvCxnSpPr>
        <p:spPr>
          <a:xfrm>
            <a:off x="4570413" y="3765550"/>
            <a:ext cx="0" cy="29845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37" name="正方形/長方形 236"/>
          <p:cNvSpPr/>
          <p:nvPr/>
        </p:nvSpPr>
        <p:spPr>
          <a:xfrm>
            <a:off x="2058193" y="163988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価格破壊</a:t>
            </a:r>
          </a:p>
        </p:txBody>
      </p:sp>
      <p:sp>
        <p:nvSpPr>
          <p:cNvPr id="238" name="正方形/長方形 237"/>
          <p:cNvSpPr/>
          <p:nvPr/>
        </p:nvSpPr>
        <p:spPr>
          <a:xfrm>
            <a:off x="5407819" y="163988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サービス化</a:t>
            </a:r>
          </a:p>
        </p:txBody>
      </p:sp>
      <p:cxnSp>
        <p:nvCxnSpPr>
          <p:cNvPr id="240" name="カギ線コネクタ 239"/>
          <p:cNvCxnSpPr>
            <a:stCxn id="6" idx="3"/>
            <a:endCxn id="46" idx="3"/>
          </p:cNvCxnSpPr>
          <p:nvPr/>
        </p:nvCxnSpPr>
        <p:spPr>
          <a:xfrm flipV="1">
            <a:off x="6050757" y="3273425"/>
            <a:ext cx="1158081" cy="965200"/>
          </a:xfrm>
          <a:prstGeom prst="bentConnector3">
            <a:avLst>
              <a:gd name="adj1" fmla="val 11974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41" name="直線矢印コネクタ 240"/>
          <p:cNvCxnSpPr>
            <a:stCxn id="4" idx="2"/>
            <a:endCxn id="236" idx="0"/>
          </p:cNvCxnSpPr>
          <p:nvPr/>
        </p:nvCxnSpPr>
        <p:spPr>
          <a:xfrm>
            <a:off x="4570413" y="1276350"/>
            <a:ext cx="0" cy="260350"/>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5" name="直線矢印コネクタ 244"/>
          <p:cNvCxnSpPr>
            <a:stCxn id="236" idx="2"/>
            <a:endCxn id="10" idx="0"/>
          </p:cNvCxnSpPr>
          <p:nvPr/>
        </p:nvCxnSpPr>
        <p:spPr>
          <a:xfrm>
            <a:off x="4570413" y="1917700"/>
            <a:ext cx="0" cy="250825"/>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7" name="直線矢印コネクタ 276"/>
          <p:cNvCxnSpPr>
            <a:stCxn id="255" idx="2"/>
            <a:endCxn id="17" idx="0"/>
          </p:cNvCxnSpPr>
          <p:nvPr/>
        </p:nvCxnSpPr>
        <p:spPr>
          <a:xfrm>
            <a:off x="4570413" y="5060950"/>
            <a:ext cx="0" cy="266699"/>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0" name="直線矢印コネクタ 279"/>
          <p:cNvCxnSpPr>
            <a:stCxn id="17" idx="2"/>
            <a:endCxn id="8" idx="0"/>
          </p:cNvCxnSpPr>
          <p:nvPr/>
        </p:nvCxnSpPr>
        <p:spPr>
          <a:xfrm>
            <a:off x="4570413" y="5676899"/>
            <a:ext cx="0" cy="285751"/>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3" name="カギ線コネクタ 282"/>
          <p:cNvCxnSpPr>
            <a:stCxn id="255" idx="1"/>
            <a:endCxn id="6" idx="1"/>
          </p:cNvCxnSpPr>
          <p:nvPr/>
        </p:nvCxnSpPr>
        <p:spPr>
          <a:xfrm rot="10800000" flipH="1">
            <a:off x="1931987" y="4238626"/>
            <a:ext cx="1158081" cy="631825"/>
          </a:xfrm>
          <a:prstGeom prst="bentConnector3">
            <a:avLst>
              <a:gd name="adj1" fmla="val -1974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2626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クラウド・コンピューティング</a:t>
            </a:r>
          </a:p>
          <a:p>
            <a:pPr algn="r"/>
            <a:r>
              <a:rPr lang="ja-JP" altLang="en-US" sz="2400" dirty="0">
                <a:solidFill>
                  <a:srgbClr val="FFFFFF"/>
                </a:solidFill>
                <a:effectLst/>
                <a:latin typeface="Arial"/>
                <a:ea typeface="HGP創英角ｺﾞｼｯｸUB" pitchFamily="50" charset="-128"/>
                <a:cs typeface="Arial"/>
              </a:rPr>
              <a:t>とは</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8669100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8"/>
          <p:cNvSpPr>
            <a:spLocks noGrp="1" noChangeArrowheads="1"/>
          </p:cNvSpPr>
          <p:nvPr>
            <p:ph type="title"/>
          </p:nvPr>
        </p:nvSpPr>
        <p:spPr/>
        <p:txBody>
          <a:bodyPr/>
          <a:lstStyle/>
          <a:p>
            <a:pPr eaLnBrk="1" hangingPunct="1"/>
            <a:r>
              <a:rPr lang="ja-JP" altLang="en-US" sz="2800" dirty="0"/>
              <a:t>クラウドの定義／</a:t>
            </a:r>
            <a:r>
              <a:rPr lang="en-US" altLang="ja-JP" sz="2800" dirty="0"/>
              <a:t>NIST</a:t>
            </a:r>
            <a:r>
              <a:rPr lang="ja-JP" altLang="en-US" sz="2800" dirty="0"/>
              <a:t>の定義</a:t>
            </a:r>
          </a:p>
        </p:txBody>
      </p:sp>
      <p:grpSp>
        <p:nvGrpSpPr>
          <p:cNvPr id="2" name="図形グループ 1"/>
          <p:cNvGrpSpPr/>
          <p:nvPr/>
        </p:nvGrpSpPr>
        <p:grpSpPr>
          <a:xfrm>
            <a:off x="457200" y="2522587"/>
            <a:ext cx="8153400" cy="5297878"/>
            <a:chOff x="457200" y="2561323"/>
            <a:chExt cx="8153400" cy="5297878"/>
          </a:xfrm>
        </p:grpSpPr>
        <p:pic>
          <p:nvPicPr>
            <p:cNvPr id="49" name="図 48" descr="MC900441809.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227861" y="2561323"/>
              <a:ext cx="5297878" cy="5297878"/>
            </a:xfrm>
            <a:prstGeom prst="rect">
              <a:avLst/>
            </a:prstGeom>
          </p:spPr>
        </p:pic>
        <p:sp>
          <p:nvSpPr>
            <p:cNvPr id="50" name="テキスト ボックス 49"/>
            <p:cNvSpPr txBox="1"/>
            <p:nvPr/>
          </p:nvSpPr>
          <p:spPr>
            <a:xfrm>
              <a:off x="457200" y="3931088"/>
              <a:ext cx="8153400" cy="1569660"/>
            </a:xfrm>
            <a:prstGeom prst="rect">
              <a:avLst/>
            </a:prstGeom>
            <a:noFill/>
          </p:spPr>
          <p:txBody>
            <a:bodyPr wrap="square" rtlCol="0">
              <a:spAutoFit/>
            </a:bodyPr>
            <a:lstStyle/>
            <a:p>
              <a:pPr algn="r"/>
              <a:r>
                <a:rPr kumimoji="1" lang="ja-JP" altLang="en-US" sz="3200" dirty="0">
                  <a:solidFill>
                    <a:srgbClr val="0000FF"/>
                  </a:solidFill>
                  <a:effectLst/>
                  <a:latin typeface="メイリオ"/>
                  <a:ea typeface="メイリオ"/>
                  <a:cs typeface="メイリオ"/>
                </a:rPr>
                <a:t>クラウド・コンピューティングは</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コンピューティング資源を</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必要なとき必要なだけ簡単に使える仕組み</a:t>
              </a:r>
            </a:p>
          </p:txBody>
        </p:sp>
      </p:grpSp>
      <p:sp>
        <p:nvSpPr>
          <p:cNvPr id="8" name="角丸四角形 7"/>
          <p:cNvSpPr/>
          <p:nvPr/>
        </p:nvSpPr>
        <p:spPr bwMode="auto">
          <a:xfrm>
            <a:off x="4876800" y="2070100"/>
            <a:ext cx="3613477" cy="5969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dirty="0">
                <a:ln>
                  <a:noFill/>
                </a:ln>
                <a:solidFill>
                  <a:schemeClr val="bg1"/>
                </a:solidFill>
                <a:effectLst/>
                <a:latin typeface="ＤＦＰ太丸ゴシック体"/>
                <a:ea typeface="ＤＦＰ太丸ゴシック体"/>
                <a:cs typeface="ＤＦＰ太丸ゴシック体"/>
              </a:rPr>
              <a:t>配置モデル</a:t>
            </a:r>
          </a:p>
        </p:txBody>
      </p:sp>
      <p:sp>
        <p:nvSpPr>
          <p:cNvPr id="52" name="角丸四角形 51"/>
          <p:cNvSpPr/>
          <p:nvPr/>
        </p:nvSpPr>
        <p:spPr bwMode="auto">
          <a:xfrm>
            <a:off x="4876800" y="1371600"/>
            <a:ext cx="3613477" cy="5969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dirty="0">
                <a:solidFill>
                  <a:schemeClr val="bg1"/>
                </a:solidFill>
                <a:latin typeface="ＤＦＰ太丸ゴシック体"/>
                <a:ea typeface="ＤＦＰ太丸ゴシック体"/>
                <a:cs typeface="ＤＦＰ太丸ゴシック体"/>
              </a:rPr>
              <a:t>サービス・モデル</a:t>
            </a:r>
            <a:endParaRPr kumimoji="0" lang="ja-JP" altLang="en-US" sz="2800" b="0" i="0" u="none" strike="noStrike" cap="none" normalizeH="0" baseline="0" dirty="0">
              <a:ln>
                <a:noFill/>
              </a:ln>
              <a:solidFill>
                <a:schemeClr val="bg1"/>
              </a:solidFill>
              <a:effectLst/>
              <a:latin typeface="ＤＦＰ太丸ゴシック体"/>
              <a:ea typeface="ＤＦＰ太丸ゴシック体"/>
              <a:cs typeface="ＤＦＰ太丸ゴシック体"/>
            </a:endParaRPr>
          </a:p>
        </p:txBody>
      </p:sp>
      <p:sp>
        <p:nvSpPr>
          <p:cNvPr id="53" name="角丸四角形 52"/>
          <p:cNvSpPr/>
          <p:nvPr/>
        </p:nvSpPr>
        <p:spPr bwMode="auto">
          <a:xfrm>
            <a:off x="4876800" y="2755900"/>
            <a:ext cx="3613477" cy="5969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a:ln>
                  <a:noFill/>
                </a:ln>
                <a:solidFill>
                  <a:schemeClr val="bg1"/>
                </a:solidFill>
                <a:effectLst/>
                <a:latin typeface="ＤＦＰ太丸ゴシック体"/>
                <a:ea typeface="ＤＦＰ太丸ゴシック体"/>
                <a:cs typeface="ＤＦＰ太丸ゴシック体"/>
              </a:rPr>
              <a:t>5</a:t>
            </a:r>
            <a:r>
              <a:rPr kumimoji="0" lang="ja-JP" altLang="en-US" sz="2800" b="0" i="0" u="none" strike="noStrike" cap="none" normalizeH="0" baseline="0" dirty="0">
                <a:ln>
                  <a:noFill/>
                </a:ln>
                <a:solidFill>
                  <a:schemeClr val="bg1"/>
                </a:solidFill>
                <a:effectLst/>
                <a:latin typeface="ＤＦＰ太丸ゴシック体"/>
                <a:ea typeface="ＤＦＰ太丸ゴシック体"/>
                <a:cs typeface="ＤＦＰ太丸ゴシック体"/>
              </a:rPr>
              <a:t>つの重要な特徴</a:t>
            </a:r>
          </a:p>
        </p:txBody>
      </p:sp>
      <p:pic>
        <p:nvPicPr>
          <p:cNvPr id="10" name="図 9" descr="スクリーンショット 2013-09-16 13.26.2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122" y="1085119"/>
            <a:ext cx="2923278" cy="243167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761902" y="3523020"/>
            <a:ext cx="2723823" cy="369332"/>
          </a:xfrm>
          <a:prstGeom prst="rect">
            <a:avLst/>
          </a:prstGeom>
        </p:spPr>
        <p:txBody>
          <a:bodyPr wrap="none">
            <a:spAutoFit/>
          </a:bodyPr>
          <a:lstStyle/>
          <a:p>
            <a:pPr algn="ctr"/>
            <a:r>
              <a:rPr lang="ja-JP" altLang="en-US" sz="1800" dirty="0">
                <a:solidFill>
                  <a:schemeClr val="tx1">
                    <a:lumMod val="85000"/>
                    <a:lumOff val="15000"/>
                  </a:schemeClr>
                </a:solidFill>
                <a:effectLst/>
                <a:latin typeface="ＤＦＰ太丸ゴシック体"/>
                <a:ea typeface="ＤＦＰ太丸ゴシック体"/>
                <a:cs typeface="ＤＦＰ太丸ゴシック体"/>
              </a:rPr>
              <a:t>米国国立標準技術研究所</a:t>
            </a:r>
            <a:endParaRPr lang="ja-JP" altLang="en-US" sz="800" dirty="0">
              <a:solidFill>
                <a:schemeClr val="tx1">
                  <a:lumMod val="85000"/>
                  <a:lumOff val="15000"/>
                </a:schemeClr>
              </a:solidFill>
              <a:effectLst/>
              <a:latin typeface="ＤＦＰ太丸ゴシック体"/>
              <a:ea typeface="ＤＦＰ太丸ゴシック体"/>
              <a:cs typeface="ＤＦＰ太丸ゴシック体"/>
            </a:endParaRPr>
          </a:p>
        </p:txBody>
      </p:sp>
      <p:sp>
        <p:nvSpPr>
          <p:cNvPr id="3" name="正方形/長方形 2"/>
          <p:cNvSpPr/>
          <p:nvPr/>
        </p:nvSpPr>
        <p:spPr>
          <a:xfrm>
            <a:off x="761902" y="5560708"/>
            <a:ext cx="7848698" cy="840092"/>
          </a:xfrm>
          <a:prstGeom prst="rect">
            <a:avLst/>
          </a:prstGeom>
          <a:solidFill>
            <a:srgbClr val="0000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ＭＳ Ｐゴシック"/>
                <a:ea typeface="ＭＳ Ｐゴシック"/>
                <a:cs typeface="ＭＳ Ｐゴシック"/>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　</a:t>
            </a:r>
            <a:r>
              <a:rPr lang="en-US" altLang="ja-JP" sz="1200" dirty="0">
                <a:solidFill>
                  <a:srgbClr val="FFFFFF"/>
                </a:solidFill>
                <a:latin typeface="ＭＳ Ｐゴシック"/>
                <a:ea typeface="ＭＳ Ｐゴシック"/>
                <a:cs typeface="ＭＳ Ｐゴシック"/>
              </a:rPr>
              <a:t>(NIST</a:t>
            </a:r>
            <a:r>
              <a:rPr lang="ja-JP" altLang="en-US" sz="1200" dirty="0">
                <a:solidFill>
                  <a:srgbClr val="FFFFFF"/>
                </a:solidFill>
                <a:latin typeface="ＭＳ Ｐゴシック"/>
                <a:ea typeface="ＭＳ Ｐゴシック"/>
                <a:cs typeface="ＭＳ Ｐゴシック"/>
              </a:rPr>
              <a:t>の定義</a:t>
            </a:r>
            <a:r>
              <a:rPr lang="en-US" altLang="ja-JP" sz="1200" dirty="0">
                <a:solidFill>
                  <a:srgbClr val="FFFFFF"/>
                </a:solidFill>
                <a:latin typeface="ＭＳ Ｐゴシック"/>
                <a:ea typeface="ＭＳ Ｐゴシック"/>
                <a:cs typeface="ＭＳ Ｐゴシック"/>
              </a:rPr>
              <a:t>)</a:t>
            </a:r>
            <a:r>
              <a:rPr lang="ja-JP" altLang="en-US" sz="1200" dirty="0">
                <a:solidFill>
                  <a:srgbClr val="FFFFFF"/>
                </a:solidFill>
                <a:latin typeface="ＭＳ Ｐゴシック"/>
                <a:ea typeface="ＭＳ Ｐゴシック"/>
                <a:cs typeface="ＭＳ Ｐゴシック"/>
              </a:rPr>
              <a:t>」。</a:t>
            </a:r>
            <a:endParaRPr kumimoji="1" lang="ja-JP" altLang="en-US" sz="1200" dirty="0">
              <a:solidFill>
                <a:srgbClr val="FFFFFF"/>
              </a:solidFill>
              <a:effectLst/>
              <a:latin typeface="ＭＳ Ｐゴシック"/>
              <a:ea typeface="ＭＳ Ｐゴシック"/>
              <a:cs typeface="ＭＳ Ｐゴシック"/>
            </a:endParaRPr>
          </a:p>
        </p:txBody>
      </p:sp>
    </p:spTree>
    <p:extLst>
      <p:ext uri="{BB962C8B-B14F-4D97-AF65-F5344CB8AC3E}">
        <p14:creationId xmlns:p14="http://schemas.microsoft.com/office/powerpoint/2010/main" val="83700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p:tgtEl>
                                          <p:spTgt spid="52"/>
                                        </p:tgtEl>
                                        <p:attrNameLst>
                                          <p:attrName>ppt_x</p:attrName>
                                        </p:attrNameLst>
                                      </p:cBhvr>
                                      <p:tavLst>
                                        <p:tav tm="0">
                                          <p:val>
                                            <p:strVal val="#ppt_x-#ppt_w*1.125000"/>
                                          </p:val>
                                        </p:tav>
                                        <p:tav tm="100000">
                                          <p:val>
                                            <p:strVal val="#ppt_x"/>
                                          </p:val>
                                        </p:tav>
                                      </p:tavLst>
                                    </p:anim>
                                    <p:animEffect transition="in" filter="wipe(right)">
                                      <p:cBhvr>
                                        <p:cTn id="15" dur="500"/>
                                        <p:tgtEl>
                                          <p:spTgt spid="5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p:tgtEl>
                                          <p:spTgt spid="53"/>
                                        </p:tgtEl>
                                        <p:attrNameLst>
                                          <p:attrName>ppt_x</p:attrName>
                                        </p:attrNameLst>
                                      </p:cBhvr>
                                      <p:tavLst>
                                        <p:tav tm="0">
                                          <p:val>
                                            <p:strVal val="#ppt_x-#ppt_w*1.125000"/>
                                          </p:val>
                                        </p:tav>
                                        <p:tav tm="100000">
                                          <p:val>
                                            <p:strVal val="#ppt_x"/>
                                          </p:val>
                                        </p:tav>
                                      </p:tavLst>
                                    </p:anim>
                                    <p:animEffect transition="in" filter="wipe(right)">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2" grpId="0" animBg="1"/>
      <p:bldP spid="5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0"/>
          <p:cNvSpPr>
            <a:spLocks noGrp="1" noChangeArrowheads="1"/>
          </p:cNvSpPr>
          <p:nvPr>
            <p:ph type="title"/>
          </p:nvPr>
        </p:nvSpPr>
        <p:spPr/>
        <p:txBody>
          <a:bodyPr/>
          <a:lstStyle/>
          <a:p>
            <a:pPr eaLnBrk="1" hangingPunct="1"/>
            <a:r>
              <a:rPr lang="ja-JP" altLang="en-US" sz="2800" dirty="0">
                <a:ea typeface="ＭＳ Ｐゴシック" charset="-128"/>
              </a:rPr>
              <a:t>クラウドの定義／サービス・モデル </a:t>
            </a:r>
            <a:r>
              <a:rPr lang="en-US" altLang="ja-JP" sz="2800" dirty="0">
                <a:ea typeface="ＭＳ Ｐゴシック" charset="-128"/>
              </a:rPr>
              <a:t>(Service Model)</a:t>
            </a:r>
            <a:endParaRPr lang="ja-JP" altLang="en-US" sz="2800" dirty="0">
              <a:ea typeface="ＭＳ Ｐゴシック" charset="-128"/>
            </a:endParaRPr>
          </a:p>
        </p:txBody>
      </p:sp>
      <p:sp>
        <p:nvSpPr>
          <p:cNvPr id="72" name="AutoShape 41"/>
          <p:cNvSpPr>
            <a:spLocks noChangeArrowheads="1"/>
          </p:cNvSpPr>
          <p:nvPr/>
        </p:nvSpPr>
        <p:spPr bwMode="auto">
          <a:xfrm>
            <a:off x="381000" y="1388075"/>
            <a:ext cx="6278563" cy="923925"/>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chemeClr val="tx1">
                  <a:lumMod val="65000"/>
                  <a:lumOff val="35000"/>
                </a:schemeClr>
              </a:solidFill>
              <a:latin typeface="Meiryo" charset="-128"/>
              <a:ea typeface="Meiryo" charset="-128"/>
              <a:cs typeface="Meiryo" charset="-128"/>
            </a:endParaRPr>
          </a:p>
        </p:txBody>
      </p:sp>
      <p:sp>
        <p:nvSpPr>
          <p:cNvPr id="73" name="AutoShape 42"/>
          <p:cNvSpPr>
            <a:spLocks noChangeArrowheads="1"/>
          </p:cNvSpPr>
          <p:nvPr/>
        </p:nvSpPr>
        <p:spPr bwMode="auto">
          <a:xfrm>
            <a:off x="381000" y="2312000"/>
            <a:ext cx="6278563" cy="923925"/>
          </a:xfrm>
          <a:prstGeom prst="roundRect">
            <a:avLst>
              <a:gd name="adj" fmla="val 0"/>
            </a:avLst>
          </a:prstGeom>
          <a:solidFill>
            <a:schemeClr val="accent3">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4" name="AutoShape 43"/>
          <p:cNvSpPr>
            <a:spLocks noChangeArrowheads="1"/>
          </p:cNvSpPr>
          <p:nvPr/>
        </p:nvSpPr>
        <p:spPr bwMode="auto">
          <a:xfrm>
            <a:off x="381000" y="3235925"/>
            <a:ext cx="6278563" cy="923925"/>
          </a:xfrm>
          <a:prstGeom prst="roundRect">
            <a:avLst>
              <a:gd name="adj" fmla="val 0"/>
            </a:avLst>
          </a:prstGeom>
          <a:solidFill>
            <a:schemeClr val="accent3">
              <a:lumMod val="40000"/>
              <a:lumOff val="6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5" name="AutoShape 44"/>
          <p:cNvSpPr>
            <a:spLocks noChangeArrowheads="1"/>
          </p:cNvSpPr>
          <p:nvPr/>
        </p:nvSpPr>
        <p:spPr bwMode="auto">
          <a:xfrm>
            <a:off x="381000" y="4159850"/>
            <a:ext cx="6278563" cy="923925"/>
          </a:xfrm>
          <a:prstGeom prst="roundRect">
            <a:avLst>
              <a:gd name="adj" fmla="val 0"/>
            </a:avLst>
          </a:prstGeom>
          <a:solidFill>
            <a:schemeClr val="accent5">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effectLst/>
              <a:latin typeface="Meiryo" charset="-128"/>
              <a:ea typeface="Meiryo" charset="-128"/>
              <a:cs typeface="Meiryo" charset="-128"/>
            </a:endParaRPr>
          </a:p>
        </p:txBody>
      </p:sp>
      <p:sp>
        <p:nvSpPr>
          <p:cNvPr id="76" name="Text Box 45"/>
          <p:cNvSpPr txBox="1">
            <a:spLocks noChangeArrowheads="1"/>
          </p:cNvSpPr>
          <p:nvPr/>
        </p:nvSpPr>
        <p:spPr bwMode="auto">
          <a:xfrm>
            <a:off x="580314" y="1680175"/>
            <a:ext cx="1620957" cy="307777"/>
          </a:xfrm>
          <a:prstGeom prst="rect">
            <a:avLst/>
          </a:prstGeom>
          <a:noFill/>
          <a:ln w="9525">
            <a:noFill/>
            <a:miter lim="800000"/>
            <a:headEnd/>
            <a:tailEnd/>
          </a:ln>
        </p:spPr>
        <p:txBody>
          <a:bodyPr wrap="none">
            <a:spAutoFit/>
          </a:bodyPr>
          <a:lstStyle/>
          <a:p>
            <a:r>
              <a:rPr lang="ja-JP" altLang="en-US" sz="1400" dirty="0">
                <a:solidFill>
                  <a:srgbClr val="0432FF"/>
                </a:solidFill>
                <a:effectLst/>
                <a:latin typeface="Meiryo" charset="-128"/>
                <a:ea typeface="Meiryo" charset="-128"/>
                <a:cs typeface="Meiryo" charset="-128"/>
              </a:rPr>
              <a:t>アプリケーション</a:t>
            </a:r>
          </a:p>
        </p:txBody>
      </p:sp>
      <p:sp>
        <p:nvSpPr>
          <p:cNvPr id="77" name="Text Box 46"/>
          <p:cNvSpPr txBox="1">
            <a:spLocks noChangeArrowheads="1"/>
          </p:cNvSpPr>
          <p:nvPr/>
        </p:nvSpPr>
        <p:spPr bwMode="auto">
          <a:xfrm>
            <a:off x="911216" y="2604100"/>
            <a:ext cx="1107996" cy="276999"/>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ミドルウェア</a:t>
            </a:r>
          </a:p>
        </p:txBody>
      </p:sp>
      <p:sp>
        <p:nvSpPr>
          <p:cNvPr id="78" name="Text Box 47"/>
          <p:cNvSpPr txBox="1">
            <a:spLocks noChangeArrowheads="1"/>
          </p:cNvSpPr>
          <p:nvPr/>
        </p:nvSpPr>
        <p:spPr bwMode="auto">
          <a:xfrm>
            <a:off x="849968" y="3418610"/>
            <a:ext cx="1415772" cy="461665"/>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オペレーティング</a:t>
            </a:r>
          </a:p>
          <a:p>
            <a:r>
              <a:rPr lang="ja-JP" altLang="en-US" sz="1200" dirty="0">
                <a:solidFill>
                  <a:srgbClr val="0432FF"/>
                </a:solidFill>
                <a:effectLst/>
                <a:latin typeface="Meiryo" charset="-128"/>
                <a:ea typeface="Meiryo" charset="-128"/>
                <a:cs typeface="Meiryo" charset="-128"/>
              </a:rPr>
              <a:t>システム</a:t>
            </a:r>
            <a:endParaRPr lang="en-US" altLang="ja-JP" sz="1200" dirty="0">
              <a:solidFill>
                <a:srgbClr val="0432FF"/>
              </a:solidFill>
              <a:effectLst/>
              <a:latin typeface="Meiryo" charset="-128"/>
              <a:ea typeface="Meiryo" charset="-128"/>
              <a:cs typeface="Meiryo" charset="-128"/>
            </a:endParaRPr>
          </a:p>
        </p:txBody>
      </p:sp>
      <p:sp>
        <p:nvSpPr>
          <p:cNvPr id="79" name="Text Box 48"/>
          <p:cNvSpPr txBox="1">
            <a:spLocks noChangeArrowheads="1"/>
          </p:cNvSpPr>
          <p:nvPr/>
        </p:nvSpPr>
        <p:spPr bwMode="auto">
          <a:xfrm>
            <a:off x="575933" y="4452535"/>
            <a:ext cx="1261884" cy="307777"/>
          </a:xfrm>
          <a:prstGeom prst="rect">
            <a:avLst/>
          </a:prstGeom>
          <a:noFill/>
          <a:ln w="9525">
            <a:noFill/>
            <a:miter lim="800000"/>
            <a:headEnd/>
            <a:tailEnd/>
          </a:ln>
        </p:spPr>
        <p:txBody>
          <a:bodyPr wrap="none">
            <a:spAutoFit/>
          </a:bodyPr>
          <a:lstStyle/>
          <a:p>
            <a:r>
              <a:rPr lang="ja-JP" altLang="en-US" sz="1400" dirty="0">
                <a:solidFill>
                  <a:srgbClr val="0432FF"/>
                </a:solidFill>
                <a:effectLst/>
                <a:latin typeface="Meiryo" charset="-128"/>
                <a:ea typeface="Meiryo" charset="-128"/>
                <a:cs typeface="Meiryo" charset="-128"/>
              </a:rPr>
              <a:t>ハードウェア</a:t>
            </a:r>
          </a:p>
        </p:txBody>
      </p:sp>
      <p:sp>
        <p:nvSpPr>
          <p:cNvPr id="81" name="AutoShape 50"/>
          <p:cNvSpPr>
            <a:spLocks noChangeArrowheads="1"/>
          </p:cNvSpPr>
          <p:nvPr/>
        </p:nvSpPr>
        <p:spPr bwMode="auto">
          <a:xfrm>
            <a:off x="3659187" y="2398409"/>
            <a:ext cx="1233299" cy="2609165"/>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rgbClr val="FFFFFF"/>
              </a:solidFill>
              <a:latin typeface="Meiryo" charset="-128"/>
              <a:ea typeface="Meiryo" charset="-128"/>
              <a:cs typeface="Meiryo" charset="-128"/>
            </a:endParaRPr>
          </a:p>
          <a:p>
            <a:pPr algn="ctr">
              <a:defRPr/>
            </a:pPr>
            <a:r>
              <a:rPr lang="en-US" altLang="ja-JP" sz="2800" dirty="0" err="1">
                <a:solidFill>
                  <a:srgbClr val="FFFFFF"/>
                </a:solidFill>
                <a:latin typeface="Meiryo" charset="-128"/>
                <a:ea typeface="Meiryo" charset="-128"/>
                <a:cs typeface="Meiryo" charset="-128"/>
              </a:rPr>
              <a:t>PaaS</a:t>
            </a: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p:txBody>
      </p:sp>
      <p:sp>
        <p:nvSpPr>
          <p:cNvPr id="83" name="Text Box 65"/>
          <p:cNvSpPr txBox="1">
            <a:spLocks noChangeArrowheads="1"/>
          </p:cNvSpPr>
          <p:nvPr/>
        </p:nvSpPr>
        <p:spPr bwMode="auto">
          <a:xfrm>
            <a:off x="3682999" y="3174667"/>
            <a:ext cx="1185674"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Platform </a:t>
            </a:r>
          </a:p>
          <a:p>
            <a:pPr algn="ctr"/>
            <a:r>
              <a:rPr lang="en-US" altLang="ja-JP" sz="1100" dirty="0">
                <a:solidFill>
                  <a:srgbClr val="FFFFFF"/>
                </a:solidFill>
                <a:latin typeface="Meiryo" charset="-128"/>
                <a:ea typeface="Meiryo" charset="-128"/>
                <a:cs typeface="Meiryo" charset="-128"/>
              </a:rPr>
              <a:t>as a Service</a:t>
            </a:r>
          </a:p>
        </p:txBody>
      </p:sp>
      <p:sp>
        <p:nvSpPr>
          <p:cNvPr id="85" name="AutoShape 51"/>
          <p:cNvSpPr>
            <a:spLocks noChangeArrowheads="1"/>
          </p:cNvSpPr>
          <p:nvPr/>
        </p:nvSpPr>
        <p:spPr bwMode="auto">
          <a:xfrm>
            <a:off x="5027613" y="4233748"/>
            <a:ext cx="1220787" cy="771877"/>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lnSpc>
                <a:spcPts val="2800"/>
              </a:lnSpc>
              <a:defRPr/>
            </a:pPr>
            <a:r>
              <a:rPr lang="en-US" altLang="ja-JP" sz="2800" dirty="0" err="1">
                <a:solidFill>
                  <a:srgbClr val="FFFFFF"/>
                </a:solidFill>
                <a:latin typeface="Meiryo" charset="-128"/>
                <a:ea typeface="Meiryo" charset="-128"/>
                <a:cs typeface="Meiryo" charset="-128"/>
              </a:rPr>
              <a:t>IaaS</a:t>
            </a:r>
            <a:endParaRPr lang="en-US" altLang="ja-JP" sz="2800" dirty="0">
              <a:solidFill>
                <a:srgbClr val="FFFFFF"/>
              </a:solidFill>
              <a:latin typeface="Meiryo" charset="-128"/>
              <a:ea typeface="Meiryo" charset="-128"/>
              <a:cs typeface="Meiryo" charset="-128"/>
            </a:endParaRPr>
          </a:p>
          <a:p>
            <a:pPr algn="ctr">
              <a:lnSpc>
                <a:spcPts val="2800"/>
              </a:lnSpc>
              <a:defRPr/>
            </a:pPr>
            <a:endParaRPr lang="en-US" altLang="ja-JP" sz="2800" dirty="0">
              <a:solidFill>
                <a:srgbClr val="FFFFFF"/>
              </a:solidFill>
              <a:latin typeface="Meiryo" charset="-128"/>
              <a:ea typeface="Meiryo" charset="-128"/>
              <a:cs typeface="Meiryo" charset="-128"/>
            </a:endParaRPr>
          </a:p>
        </p:txBody>
      </p:sp>
      <p:sp>
        <p:nvSpPr>
          <p:cNvPr id="87" name="Text Box 66"/>
          <p:cNvSpPr txBox="1">
            <a:spLocks noChangeArrowheads="1"/>
          </p:cNvSpPr>
          <p:nvPr/>
        </p:nvSpPr>
        <p:spPr bwMode="auto">
          <a:xfrm>
            <a:off x="4953000" y="4572075"/>
            <a:ext cx="1365961"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Infrastructure </a:t>
            </a:r>
          </a:p>
          <a:p>
            <a:pPr algn="ctr"/>
            <a:r>
              <a:rPr lang="en-US" altLang="ja-JP" sz="1100" dirty="0">
                <a:solidFill>
                  <a:srgbClr val="FFFFFF"/>
                </a:solidFill>
                <a:latin typeface="Meiryo" charset="-128"/>
                <a:ea typeface="Meiryo" charset="-128"/>
                <a:cs typeface="Meiryo" charset="-128"/>
              </a:rPr>
              <a:t>as a Service</a:t>
            </a:r>
          </a:p>
        </p:txBody>
      </p:sp>
      <p:sp>
        <p:nvSpPr>
          <p:cNvPr id="92" name="AutoShape 49"/>
          <p:cNvSpPr>
            <a:spLocks noChangeArrowheads="1"/>
          </p:cNvSpPr>
          <p:nvPr/>
        </p:nvSpPr>
        <p:spPr bwMode="auto">
          <a:xfrm>
            <a:off x="2285999" y="1464274"/>
            <a:ext cx="1233299" cy="3543301"/>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p:txBody>
      </p:sp>
      <p:sp>
        <p:nvSpPr>
          <p:cNvPr id="90" name="Text Box 64"/>
          <p:cNvSpPr txBox="1">
            <a:spLocks noChangeArrowheads="1"/>
          </p:cNvSpPr>
          <p:nvPr/>
        </p:nvSpPr>
        <p:spPr bwMode="auto">
          <a:xfrm>
            <a:off x="2285998" y="2136799"/>
            <a:ext cx="1233299"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Software </a:t>
            </a:r>
          </a:p>
          <a:p>
            <a:pPr algn="ctr"/>
            <a:r>
              <a:rPr lang="en-US" altLang="ja-JP" sz="1100" dirty="0">
                <a:solidFill>
                  <a:srgbClr val="FFFFFF"/>
                </a:solidFill>
                <a:latin typeface="Meiryo" charset="-128"/>
                <a:ea typeface="Meiryo" charset="-128"/>
                <a:cs typeface="Meiryo" charset="-128"/>
              </a:rPr>
              <a:t>as a Service</a:t>
            </a:r>
          </a:p>
        </p:txBody>
      </p:sp>
      <p:sp>
        <p:nvSpPr>
          <p:cNvPr id="91" name="正方形/長方形 90"/>
          <p:cNvSpPr/>
          <p:nvPr/>
        </p:nvSpPr>
        <p:spPr>
          <a:xfrm>
            <a:off x="2374297" y="1583309"/>
            <a:ext cx="1056700" cy="523220"/>
          </a:xfrm>
          <a:prstGeom prst="rect">
            <a:avLst/>
          </a:prstGeom>
        </p:spPr>
        <p:txBody>
          <a:bodyPr wrap="none">
            <a:spAutoFit/>
          </a:bodyPr>
          <a:lstStyle/>
          <a:p>
            <a:pPr lvl="0" algn="ctr">
              <a:defRPr/>
            </a:pPr>
            <a:r>
              <a:rPr lang="en-US" altLang="ja-JP" sz="2800" dirty="0" err="1">
                <a:solidFill>
                  <a:srgbClr val="FFFFFF"/>
                </a:solidFill>
                <a:latin typeface="Meiryo" charset="-128"/>
                <a:ea typeface="Meiryo" charset="-128"/>
                <a:cs typeface="Meiryo" charset="-128"/>
              </a:rPr>
              <a:t>SaaS</a:t>
            </a:r>
            <a:endParaRPr lang="en-US" altLang="ja-JP" sz="2800" dirty="0">
              <a:solidFill>
                <a:srgbClr val="FFFFFF"/>
              </a:solidFill>
              <a:latin typeface="Meiryo" charset="-128"/>
              <a:ea typeface="Meiryo" charset="-128"/>
              <a:cs typeface="Meiryo" charset="-128"/>
            </a:endParaRPr>
          </a:p>
        </p:txBody>
      </p:sp>
      <p:sp>
        <p:nvSpPr>
          <p:cNvPr id="8" name="ホームベース 7"/>
          <p:cNvSpPr/>
          <p:nvPr/>
        </p:nvSpPr>
        <p:spPr bwMode="auto">
          <a:xfrm rot="16200000">
            <a:off x="2358434" y="5184379"/>
            <a:ext cx="1088427" cy="1235269"/>
          </a:xfrm>
          <a:prstGeom prst="homePlate">
            <a:avLst>
              <a:gd name="adj" fmla="val 26664"/>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9" name="テキスト ボックス 8"/>
          <p:cNvSpPr txBox="1"/>
          <p:nvPr/>
        </p:nvSpPr>
        <p:spPr>
          <a:xfrm>
            <a:off x="2276515" y="5611306"/>
            <a:ext cx="1252266" cy="553998"/>
          </a:xfrm>
          <a:prstGeom prst="rect">
            <a:avLst/>
          </a:prstGeom>
          <a:noFill/>
        </p:spPr>
        <p:txBody>
          <a:bodyPr wrap="none" rtlCol="0">
            <a:spAutoFit/>
          </a:bodyPr>
          <a:lstStyle/>
          <a:p>
            <a:pPr algn="ctr"/>
            <a:r>
              <a:rPr kumimoji="1" lang="en-US" altLang="ja-JP" sz="1000" dirty="0">
                <a:solidFill>
                  <a:schemeClr val="bg1"/>
                </a:solidFill>
              </a:rPr>
              <a:t>Salesfoce.com</a:t>
            </a:r>
          </a:p>
          <a:p>
            <a:pPr algn="ctr"/>
            <a:r>
              <a:rPr lang="en-US" altLang="ja-JP" sz="1000" dirty="0">
                <a:solidFill>
                  <a:schemeClr val="bg1"/>
                </a:solidFill>
              </a:rPr>
              <a:t>Google Apps</a:t>
            </a:r>
          </a:p>
          <a:p>
            <a:pPr algn="ctr"/>
            <a:r>
              <a:rPr lang="en-US" altLang="ja-JP" sz="1000" dirty="0">
                <a:solidFill>
                  <a:schemeClr val="bg1"/>
                </a:solidFill>
              </a:rPr>
              <a:t>Microsoft Office 365</a:t>
            </a:r>
            <a:endParaRPr kumimoji="1" lang="ja-JP" altLang="en-US" sz="1000" dirty="0">
              <a:solidFill>
                <a:schemeClr val="bg1"/>
              </a:solidFill>
            </a:endParaRPr>
          </a:p>
        </p:txBody>
      </p:sp>
      <p:sp>
        <p:nvSpPr>
          <p:cNvPr id="100" name="ホームベース 99"/>
          <p:cNvSpPr/>
          <p:nvPr/>
        </p:nvSpPr>
        <p:spPr bwMode="auto">
          <a:xfrm rot="16200000">
            <a:off x="3732248" y="5184377"/>
            <a:ext cx="1088427" cy="1235269"/>
          </a:xfrm>
          <a:prstGeom prst="homePlate">
            <a:avLst>
              <a:gd name="adj" fmla="val 26664"/>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1" name="テキスト ボックス 100"/>
          <p:cNvSpPr txBox="1"/>
          <p:nvPr/>
        </p:nvSpPr>
        <p:spPr>
          <a:xfrm>
            <a:off x="3691206" y="5611305"/>
            <a:ext cx="1170513" cy="553998"/>
          </a:xfrm>
          <a:prstGeom prst="rect">
            <a:avLst/>
          </a:prstGeom>
          <a:noFill/>
        </p:spPr>
        <p:txBody>
          <a:bodyPr wrap="none" rtlCol="0">
            <a:spAutoFit/>
          </a:bodyPr>
          <a:lstStyle/>
          <a:p>
            <a:pPr algn="ctr"/>
            <a:r>
              <a:rPr lang="en-US" altLang="ja-JP" sz="1000" dirty="0">
                <a:solidFill>
                  <a:schemeClr val="bg1"/>
                </a:solidFill>
              </a:rPr>
              <a:t>Microsoft Azure</a:t>
            </a:r>
          </a:p>
          <a:p>
            <a:pPr algn="ctr"/>
            <a:r>
              <a:rPr kumimoji="1" lang="en-US" altLang="ja-JP" sz="1000" dirty="0" err="1">
                <a:solidFill>
                  <a:schemeClr val="bg1"/>
                </a:solidFill>
              </a:rPr>
              <a:t>Force.com</a:t>
            </a:r>
            <a:endParaRPr kumimoji="1" lang="en-US" altLang="ja-JP" sz="1000" dirty="0">
              <a:solidFill>
                <a:schemeClr val="bg1"/>
              </a:solidFill>
            </a:endParaRPr>
          </a:p>
          <a:p>
            <a:pPr algn="ctr"/>
            <a:r>
              <a:rPr lang="en-US" altLang="ja-JP" sz="1000" dirty="0">
                <a:solidFill>
                  <a:schemeClr val="bg1"/>
                </a:solidFill>
              </a:rPr>
              <a:t>Google App Engine</a:t>
            </a:r>
            <a:endParaRPr kumimoji="1" lang="ja-JP" altLang="en-US" sz="1000" dirty="0">
              <a:solidFill>
                <a:schemeClr val="bg1"/>
              </a:solidFill>
            </a:endParaRPr>
          </a:p>
        </p:txBody>
      </p:sp>
      <p:sp>
        <p:nvSpPr>
          <p:cNvPr id="102" name="ホームベース 101"/>
          <p:cNvSpPr/>
          <p:nvPr/>
        </p:nvSpPr>
        <p:spPr bwMode="auto">
          <a:xfrm rot="16200000">
            <a:off x="5106937" y="5184379"/>
            <a:ext cx="1088427" cy="1235269"/>
          </a:xfrm>
          <a:prstGeom prst="homePlate">
            <a:avLst>
              <a:gd name="adj" fmla="val 26664"/>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3" name="テキスト ボックス 102"/>
          <p:cNvSpPr txBox="1"/>
          <p:nvPr/>
        </p:nvSpPr>
        <p:spPr>
          <a:xfrm>
            <a:off x="5061202" y="5626409"/>
            <a:ext cx="1132041" cy="523220"/>
          </a:xfrm>
          <a:prstGeom prst="rect">
            <a:avLst/>
          </a:prstGeom>
          <a:noFill/>
        </p:spPr>
        <p:txBody>
          <a:bodyPr wrap="none" rtlCol="0">
            <a:spAutoFit/>
          </a:bodyPr>
          <a:lstStyle/>
          <a:p>
            <a:pPr algn="ctr"/>
            <a:r>
              <a:rPr lang="en-US" altLang="ja-JP" sz="1000" dirty="0">
                <a:solidFill>
                  <a:schemeClr val="bg1"/>
                </a:solidFill>
              </a:rPr>
              <a:t>Amazon EC2</a:t>
            </a:r>
          </a:p>
          <a:p>
            <a:pPr algn="ctr"/>
            <a:r>
              <a:rPr kumimoji="1" lang="en-US" altLang="ja-JP" sz="1000" dirty="0">
                <a:solidFill>
                  <a:schemeClr val="bg1"/>
                </a:solidFill>
              </a:rPr>
              <a:t>IIJ GIO Cloud</a:t>
            </a:r>
          </a:p>
          <a:p>
            <a:pPr algn="ctr"/>
            <a:r>
              <a:rPr lang="en-US" altLang="ja-JP" sz="800" dirty="0">
                <a:solidFill>
                  <a:schemeClr val="bg1"/>
                </a:solidFill>
              </a:rPr>
              <a:t>Google Cloud Platform</a:t>
            </a:r>
            <a:endParaRPr kumimoji="1" lang="ja-JP" altLang="en-US" sz="800" dirty="0">
              <a:solidFill>
                <a:schemeClr val="bg1"/>
              </a:solidFill>
            </a:endParaRPr>
          </a:p>
        </p:txBody>
      </p:sp>
      <p:sp>
        <p:nvSpPr>
          <p:cNvPr id="7" name="ホームベース 6"/>
          <p:cNvSpPr/>
          <p:nvPr/>
        </p:nvSpPr>
        <p:spPr bwMode="auto">
          <a:xfrm>
            <a:off x="3666426" y="1583309"/>
            <a:ext cx="4085336" cy="435420"/>
          </a:xfrm>
          <a:prstGeom prst="homePlate">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0" i="0" u="none" strike="noStrike" cap="none" normalizeH="0" baseline="0" dirty="0">
                <a:ln>
                  <a:noFill/>
                </a:ln>
                <a:solidFill>
                  <a:schemeClr val="bg1"/>
                </a:solidFill>
                <a:effectLst/>
                <a:latin typeface="Meiryo" charset="-128"/>
                <a:ea typeface="Meiryo" charset="-128"/>
                <a:cs typeface="Meiryo" charset="-128"/>
              </a:rPr>
              <a:t>アプリケーション</a:t>
            </a:r>
          </a:p>
        </p:txBody>
      </p:sp>
      <p:pic>
        <p:nvPicPr>
          <p:cNvPr id="27655" name="Picture 8" descr="j04339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24787" y="1249863"/>
            <a:ext cx="1084263" cy="1084263"/>
          </a:xfrm>
          <a:prstGeom prst="rect">
            <a:avLst/>
          </a:prstGeom>
          <a:noFill/>
          <a:ln w="9525">
            <a:noFill/>
            <a:miter lim="800000"/>
            <a:headEnd/>
            <a:tailEnd/>
          </a:ln>
        </p:spPr>
      </p:pic>
      <p:pic>
        <p:nvPicPr>
          <p:cNvPr id="27654"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824787" y="2692197"/>
            <a:ext cx="1011238" cy="1011238"/>
          </a:xfrm>
          <a:prstGeom prst="rect">
            <a:avLst/>
          </a:prstGeom>
          <a:noFill/>
          <a:ln w="9525">
            <a:noFill/>
            <a:miter lim="800000"/>
            <a:headEnd/>
            <a:tailEnd/>
          </a:ln>
        </p:spPr>
      </p:pic>
      <p:sp>
        <p:nvSpPr>
          <p:cNvPr id="95" name="ホームベース 94"/>
          <p:cNvSpPr/>
          <p:nvPr/>
        </p:nvSpPr>
        <p:spPr bwMode="auto">
          <a:xfrm>
            <a:off x="4975924" y="3023762"/>
            <a:ext cx="2775838" cy="435420"/>
          </a:xfrm>
          <a:prstGeom prst="homePlate">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0" i="0" u="none" strike="noStrike" cap="none" normalizeH="0" baseline="0" dirty="0">
                <a:ln>
                  <a:noFill/>
                </a:ln>
                <a:solidFill>
                  <a:schemeClr val="bg1"/>
                </a:solidFill>
                <a:effectLst/>
                <a:latin typeface="Meiryo" charset="-128"/>
                <a:ea typeface="Meiryo" charset="-128"/>
                <a:cs typeface="Meiryo" charset="-128"/>
              </a:rPr>
              <a:t>ミドルウェア</a:t>
            </a:r>
            <a:r>
              <a:rPr kumimoji="0" lang="en-US" altLang="ja-JP" sz="2000" b="0" i="0" u="none" strike="noStrike" cap="none" normalizeH="0" baseline="0" dirty="0">
                <a:ln>
                  <a:noFill/>
                </a:ln>
                <a:solidFill>
                  <a:schemeClr val="bg1"/>
                </a:solidFill>
                <a:effectLst/>
                <a:latin typeface="Meiryo" charset="-128"/>
                <a:ea typeface="Meiryo" charset="-128"/>
                <a:cs typeface="Meiryo" charset="-128"/>
              </a:rPr>
              <a:t>&amp;OS</a:t>
            </a:r>
            <a:endParaRPr kumimoji="0" lang="ja-JP" altLang="en-US" sz="2000" b="0" i="0" u="none" strike="noStrike" cap="none" normalizeH="0" baseline="0" dirty="0">
              <a:ln>
                <a:noFill/>
              </a:ln>
              <a:solidFill>
                <a:schemeClr val="bg1"/>
              </a:solidFill>
              <a:effectLst/>
              <a:latin typeface="Meiryo" charset="-128"/>
              <a:ea typeface="Meiryo" charset="-128"/>
              <a:cs typeface="Meiryo" charset="-128"/>
            </a:endParaRPr>
          </a:p>
        </p:txBody>
      </p:sp>
      <p:sp>
        <p:nvSpPr>
          <p:cNvPr id="96" name="ホームベース 95"/>
          <p:cNvSpPr/>
          <p:nvPr/>
        </p:nvSpPr>
        <p:spPr bwMode="auto">
          <a:xfrm>
            <a:off x="6363843" y="4402709"/>
            <a:ext cx="1387919" cy="435420"/>
          </a:xfrm>
          <a:prstGeom prst="homePlate">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マシン</a:t>
            </a:r>
          </a:p>
        </p:txBody>
      </p:sp>
      <p:pic>
        <p:nvPicPr>
          <p:cNvPr id="97"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824787" y="4042146"/>
            <a:ext cx="1011238" cy="1011238"/>
          </a:xfrm>
          <a:prstGeom prst="rect">
            <a:avLst/>
          </a:prstGeom>
          <a:noFill/>
          <a:ln w="9525">
            <a:noFill/>
            <a:miter lim="800000"/>
            <a:headEnd/>
            <a:tailEnd/>
          </a:ln>
        </p:spPr>
      </p:pic>
      <p:sp>
        <p:nvSpPr>
          <p:cNvPr id="33" name="AutoShape 43"/>
          <p:cNvSpPr>
            <a:spLocks noChangeArrowheads="1"/>
          </p:cNvSpPr>
          <p:nvPr/>
        </p:nvSpPr>
        <p:spPr bwMode="auto">
          <a:xfrm>
            <a:off x="386989" y="2320660"/>
            <a:ext cx="377099" cy="1839189"/>
          </a:xfrm>
          <a:prstGeom prst="roundRect">
            <a:avLst>
              <a:gd name="adj" fmla="val 0"/>
            </a:avLst>
          </a:prstGeom>
          <a:solidFill>
            <a:srgbClr val="CCFFCC"/>
          </a:solidFill>
          <a:ln>
            <a:noFill/>
            <a:headEnd/>
            <a:tailEnd/>
          </a:ln>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432FF"/>
                </a:solidFill>
                <a:latin typeface="HGMaruGothicMPRO" charset="-128"/>
                <a:ea typeface="HGMaruGothicMPRO" charset="-128"/>
                <a:cs typeface="HGMaruGothicMPRO" charset="-128"/>
              </a:rPr>
              <a:t>プラットフォーム</a:t>
            </a:r>
          </a:p>
        </p:txBody>
      </p:sp>
    </p:spTree>
    <p:extLst>
      <p:ext uri="{BB962C8B-B14F-4D97-AF65-F5344CB8AC3E}">
        <p14:creationId xmlns:p14="http://schemas.microsoft.com/office/powerpoint/2010/main" val="200684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角丸四角形 169"/>
          <p:cNvSpPr/>
          <p:nvPr/>
        </p:nvSpPr>
        <p:spPr bwMode="auto">
          <a:xfrm>
            <a:off x="228601" y="2667000"/>
            <a:ext cx="8686797" cy="3124199"/>
          </a:xfrm>
          <a:prstGeom prst="roundRect">
            <a:avLst>
              <a:gd name="adj" fmla="val 0"/>
            </a:avLst>
          </a:prstGeom>
          <a:solidFill>
            <a:srgbClr val="FFFF99"/>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1" name="テキスト ボックス 170"/>
          <p:cNvSpPr txBox="1"/>
          <p:nvPr/>
        </p:nvSpPr>
        <p:spPr>
          <a:xfrm>
            <a:off x="3186278" y="5421868"/>
            <a:ext cx="2723823" cy="369332"/>
          </a:xfrm>
          <a:prstGeom prst="rect">
            <a:avLst/>
          </a:prstGeom>
          <a:noFill/>
        </p:spPr>
        <p:txBody>
          <a:bodyPr wrap="none" rtlCol="0">
            <a:spAutoFit/>
          </a:bodyPr>
          <a:lstStyle/>
          <a:p>
            <a:pPr algn="ctr"/>
            <a:r>
              <a:rPr kumimoji="1" lang="ja-JP" altLang="en-US" sz="1800" dirty="0">
                <a:solidFill>
                  <a:srgbClr val="008000"/>
                </a:solidFill>
                <a:latin typeface="Meiryo" charset="-128"/>
                <a:ea typeface="Meiryo" charset="-128"/>
                <a:cs typeface="Meiryo" charset="-128"/>
              </a:rPr>
              <a:t>ハイブリッド・クラウド</a:t>
            </a:r>
          </a:p>
        </p:txBody>
      </p:sp>
      <p:sp>
        <p:nvSpPr>
          <p:cNvPr id="13" name="角丸四角形 12"/>
          <p:cNvSpPr/>
          <p:nvPr/>
        </p:nvSpPr>
        <p:spPr bwMode="auto">
          <a:xfrm>
            <a:off x="3276600" y="2743200"/>
            <a:ext cx="5486400" cy="2579132"/>
          </a:xfrm>
          <a:prstGeom prst="roundRect">
            <a:avLst>
              <a:gd name="adj" fmla="val 0"/>
            </a:avLst>
          </a:prstGeom>
          <a:solidFill>
            <a:srgbClr val="33CC33"/>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3" name="テキスト ボックス 152"/>
          <p:cNvSpPr txBox="1"/>
          <p:nvPr/>
        </p:nvSpPr>
        <p:spPr>
          <a:xfrm>
            <a:off x="6095683" y="4394200"/>
            <a:ext cx="2031325" cy="461665"/>
          </a:xfrm>
          <a:prstGeom prst="rect">
            <a:avLst/>
          </a:prstGeom>
          <a:noFill/>
        </p:spPr>
        <p:txBody>
          <a:bodyPr wrap="none" rtlCol="0">
            <a:spAutoFit/>
          </a:bodyPr>
          <a:lstStyle/>
          <a:p>
            <a:pPr algn="ctr"/>
            <a:r>
              <a:rPr kumimoji="1" lang="ja-JP" altLang="en-US" sz="2400" dirty="0">
                <a:solidFill>
                  <a:srgbClr val="FFFFFF"/>
                </a:solidFill>
                <a:latin typeface="Meiryo" charset="-128"/>
                <a:ea typeface="Meiryo" charset="-128"/>
                <a:cs typeface="Meiryo" charset="-128"/>
              </a:rPr>
              <a:t>複数企業共用</a:t>
            </a:r>
          </a:p>
        </p:txBody>
      </p:sp>
      <p:sp>
        <p:nvSpPr>
          <p:cNvPr id="159" name="テキスト ボックス 158"/>
          <p:cNvSpPr txBox="1"/>
          <p:nvPr/>
        </p:nvSpPr>
        <p:spPr>
          <a:xfrm>
            <a:off x="4799062" y="4876800"/>
            <a:ext cx="2492990" cy="369332"/>
          </a:xfrm>
          <a:prstGeom prst="rect">
            <a:avLst/>
          </a:prstGeom>
          <a:noFill/>
        </p:spPr>
        <p:txBody>
          <a:bodyPr wrap="none" rtlCol="0">
            <a:spAutoFit/>
          </a:bodyPr>
          <a:lstStyle/>
          <a:p>
            <a:pPr algn="ctr"/>
            <a:r>
              <a:rPr kumimoji="1" lang="ja-JP" altLang="en-US" sz="1800" dirty="0">
                <a:solidFill>
                  <a:srgbClr val="FFFFFF"/>
                </a:solidFill>
                <a:latin typeface="Meiryo" charset="-128"/>
                <a:ea typeface="Meiryo" charset="-128"/>
                <a:cs typeface="Meiryo" charset="-128"/>
              </a:rPr>
              <a:t>パブリック・クラウド</a:t>
            </a:r>
          </a:p>
        </p:txBody>
      </p:sp>
      <p:sp>
        <p:nvSpPr>
          <p:cNvPr id="21506" name="Rectangle 2"/>
          <p:cNvSpPr>
            <a:spLocks noGrp="1" noChangeArrowheads="1"/>
          </p:cNvSpPr>
          <p:nvPr>
            <p:ph type="title"/>
          </p:nvPr>
        </p:nvSpPr>
        <p:spPr>
          <a:xfrm>
            <a:off x="152400" y="152400"/>
            <a:ext cx="8991600" cy="533400"/>
          </a:xfrm>
        </p:spPr>
        <p:txBody>
          <a:bodyPr/>
          <a:lstStyle/>
          <a:p>
            <a:r>
              <a:rPr lang="ja-JP" altLang="en-US" sz="2800" dirty="0"/>
              <a:t>クラウドの定義／配置モデル </a:t>
            </a:r>
            <a:r>
              <a:rPr lang="en-US" altLang="ja-JP" sz="2800" dirty="0"/>
              <a:t>(Deployment Model)</a:t>
            </a:r>
            <a:endParaRPr lang="ja-JP" altLang="en-US" sz="2800" dirty="0">
              <a:ea typeface="ＭＳ Ｐゴシック" charset="-128"/>
            </a:endParaRPr>
          </a:p>
        </p:txBody>
      </p:sp>
      <p:sp>
        <p:nvSpPr>
          <p:cNvPr id="156" name="角丸四角形 155"/>
          <p:cNvSpPr/>
          <p:nvPr/>
        </p:nvSpPr>
        <p:spPr bwMode="auto">
          <a:xfrm>
            <a:off x="390688" y="2743200"/>
            <a:ext cx="2723823" cy="2579132"/>
          </a:xfrm>
          <a:prstGeom prst="roundRect">
            <a:avLst>
              <a:gd name="adj" fmla="val 0"/>
            </a:avLst>
          </a:prstGeom>
          <a:solidFill>
            <a:schemeClr val="accent6">
              <a:lumMod val="20000"/>
              <a:lumOff val="8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150" name="Picture 82" descr="server"/>
          <p:cNvPicPr>
            <a:picLocks noChangeAspect="1" noChangeArrowheads="1"/>
          </p:cNvPicPr>
          <p:nvPr/>
        </p:nvPicPr>
        <p:blipFill>
          <a:blip r:embed="rId3"/>
          <a:srcRect/>
          <a:stretch>
            <a:fillRect/>
          </a:stretch>
        </p:blipFill>
        <p:spPr bwMode="auto">
          <a:xfrm>
            <a:off x="914638" y="2925724"/>
            <a:ext cx="832252" cy="1258463"/>
          </a:xfrm>
          <a:prstGeom prst="rect">
            <a:avLst/>
          </a:prstGeom>
          <a:noFill/>
          <a:ln w="9525">
            <a:noFill/>
            <a:miter lim="800000"/>
            <a:headEnd/>
            <a:tailEnd/>
          </a:ln>
        </p:spPr>
      </p:pic>
      <p:pic>
        <p:nvPicPr>
          <p:cNvPr id="151" name="Picture 82" descr="server"/>
          <p:cNvPicPr>
            <a:picLocks noChangeAspect="1" noChangeArrowheads="1"/>
          </p:cNvPicPr>
          <p:nvPr/>
        </p:nvPicPr>
        <p:blipFill>
          <a:blip r:embed="rId3"/>
          <a:srcRect/>
          <a:stretch>
            <a:fillRect/>
          </a:stretch>
        </p:blipFill>
        <p:spPr bwMode="auto">
          <a:xfrm>
            <a:off x="1392621" y="2931702"/>
            <a:ext cx="829440" cy="1261453"/>
          </a:xfrm>
          <a:prstGeom prst="rect">
            <a:avLst/>
          </a:prstGeom>
          <a:noFill/>
          <a:ln w="9525">
            <a:noFill/>
            <a:miter lim="800000"/>
            <a:headEnd/>
            <a:tailEnd/>
          </a:ln>
        </p:spPr>
      </p:pic>
      <p:pic>
        <p:nvPicPr>
          <p:cNvPr id="152" name="Picture 82" descr="server"/>
          <p:cNvPicPr>
            <a:picLocks noChangeAspect="1" noChangeArrowheads="1"/>
          </p:cNvPicPr>
          <p:nvPr/>
        </p:nvPicPr>
        <p:blipFill>
          <a:blip r:embed="rId3"/>
          <a:srcRect/>
          <a:stretch>
            <a:fillRect/>
          </a:stretch>
        </p:blipFill>
        <p:spPr bwMode="auto">
          <a:xfrm>
            <a:off x="1805935" y="2955616"/>
            <a:ext cx="832252" cy="1261453"/>
          </a:xfrm>
          <a:prstGeom prst="rect">
            <a:avLst/>
          </a:prstGeom>
          <a:noFill/>
          <a:ln w="9525">
            <a:noFill/>
            <a:miter lim="800000"/>
            <a:headEnd/>
            <a:tailEnd/>
          </a:ln>
        </p:spPr>
      </p:pic>
      <p:sp>
        <p:nvSpPr>
          <p:cNvPr id="158" name="テキスト ボックス 157"/>
          <p:cNvSpPr txBox="1"/>
          <p:nvPr/>
        </p:nvSpPr>
        <p:spPr>
          <a:xfrm>
            <a:off x="414501" y="4876800"/>
            <a:ext cx="2723823" cy="369332"/>
          </a:xfrm>
          <a:prstGeom prst="rect">
            <a:avLst/>
          </a:prstGeom>
          <a:noFill/>
        </p:spPr>
        <p:txBody>
          <a:bodyPr wrap="none" rtlCol="0">
            <a:spAutoFit/>
          </a:bodyPr>
          <a:lstStyle/>
          <a:p>
            <a:pPr algn="ctr"/>
            <a:r>
              <a:rPr kumimoji="1" lang="ja-JP" altLang="en-US" sz="1800" dirty="0">
                <a:solidFill>
                  <a:srgbClr val="000090"/>
                </a:solidFill>
                <a:latin typeface="Meiryo" charset="-128"/>
                <a:ea typeface="Meiryo" charset="-128"/>
                <a:cs typeface="Meiryo" charset="-128"/>
              </a:rPr>
              <a:t>プライベート・クラウド</a:t>
            </a:r>
          </a:p>
        </p:txBody>
      </p:sp>
      <p:sp>
        <p:nvSpPr>
          <p:cNvPr id="160" name="テキスト ボックス 159"/>
          <p:cNvSpPr txBox="1"/>
          <p:nvPr/>
        </p:nvSpPr>
        <p:spPr>
          <a:xfrm>
            <a:off x="731229" y="4394200"/>
            <a:ext cx="2031325" cy="461665"/>
          </a:xfrm>
          <a:prstGeom prst="rect">
            <a:avLst/>
          </a:prstGeom>
          <a:noFill/>
        </p:spPr>
        <p:txBody>
          <a:bodyPr wrap="none" rtlCol="0">
            <a:spAutoFit/>
          </a:bodyPr>
          <a:lstStyle/>
          <a:p>
            <a:pPr algn="ctr"/>
            <a:r>
              <a:rPr kumimoji="1" lang="ja-JP" altLang="en-US" sz="2400" dirty="0">
                <a:solidFill>
                  <a:srgbClr val="000090"/>
                </a:solidFill>
                <a:latin typeface="Meiryo" charset="-128"/>
                <a:ea typeface="Meiryo" charset="-128"/>
                <a:cs typeface="Meiryo" charset="-128"/>
              </a:rPr>
              <a:t>個別企業専用</a:t>
            </a:r>
          </a:p>
        </p:txBody>
      </p:sp>
      <p:sp>
        <p:nvSpPr>
          <p:cNvPr id="16" name="左右矢印 15"/>
          <p:cNvSpPr/>
          <p:nvPr/>
        </p:nvSpPr>
        <p:spPr bwMode="auto">
          <a:xfrm>
            <a:off x="228600" y="5867400"/>
            <a:ext cx="8686799" cy="685800"/>
          </a:xfrm>
          <a:prstGeom prst="leftRightArrow">
            <a:avLst>
              <a:gd name="adj1" fmla="val 70000"/>
              <a:gd name="adj2" fmla="val 5000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charset="-128"/>
              <a:ea typeface="Meiryo" charset="-128"/>
              <a:cs typeface="Meiryo" charset="-128"/>
            </a:endParaRPr>
          </a:p>
        </p:txBody>
      </p:sp>
      <p:sp>
        <p:nvSpPr>
          <p:cNvPr id="17" name="テキスト ボックス 16"/>
          <p:cNvSpPr txBox="1"/>
          <p:nvPr/>
        </p:nvSpPr>
        <p:spPr>
          <a:xfrm>
            <a:off x="592402" y="6019800"/>
            <a:ext cx="1851789"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個別</a:t>
            </a:r>
            <a:r>
              <a:rPr kumimoji="1" lang="en-US" altLang="ja-JP" sz="2000" dirty="0">
                <a:solidFill>
                  <a:schemeClr val="bg1"/>
                </a:solidFill>
                <a:latin typeface="Meiryo" charset="-128"/>
                <a:ea typeface="Meiryo" charset="-128"/>
                <a:cs typeface="Meiryo" charset="-128"/>
              </a:rPr>
              <a:t>･</a:t>
            </a:r>
            <a:r>
              <a:rPr kumimoji="1" lang="ja-JP" altLang="en-US" sz="2000" dirty="0">
                <a:solidFill>
                  <a:schemeClr val="bg1"/>
                </a:solidFill>
                <a:latin typeface="Meiryo" charset="-128"/>
                <a:ea typeface="Meiryo" charset="-128"/>
                <a:cs typeface="Meiryo" charset="-128"/>
              </a:rPr>
              <a:t>少数企業</a:t>
            </a:r>
          </a:p>
        </p:txBody>
      </p:sp>
      <p:sp>
        <p:nvSpPr>
          <p:cNvPr id="172" name="テキスト ボックス 171"/>
          <p:cNvSpPr txBox="1"/>
          <p:nvPr/>
        </p:nvSpPr>
        <p:spPr>
          <a:xfrm>
            <a:off x="5583238" y="6019800"/>
            <a:ext cx="3005951" cy="400110"/>
          </a:xfrm>
          <a:prstGeom prst="rect">
            <a:avLst/>
          </a:prstGeom>
          <a:noFill/>
        </p:spPr>
        <p:txBody>
          <a:bodyPr wrap="none" rtlCol="0">
            <a:spAutoFit/>
          </a:bodyPr>
          <a:lstStyle/>
          <a:p>
            <a:pPr algn="r"/>
            <a:r>
              <a:rPr kumimoji="1" lang="ja-JP" altLang="en-US" sz="2000" dirty="0">
                <a:solidFill>
                  <a:schemeClr val="bg1"/>
                </a:solidFill>
                <a:latin typeface="Meiryo" charset="-128"/>
                <a:ea typeface="Meiryo" charset="-128"/>
                <a:cs typeface="Meiryo" charset="-128"/>
              </a:rPr>
              <a:t>不特定・複数企業／個人</a:t>
            </a:r>
          </a:p>
        </p:txBody>
      </p:sp>
      <p:sp>
        <p:nvSpPr>
          <p:cNvPr id="175" name="上下矢印 174"/>
          <p:cNvSpPr/>
          <p:nvPr/>
        </p:nvSpPr>
        <p:spPr bwMode="auto">
          <a:xfrm>
            <a:off x="6211402"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7" name="角丸四角形 176"/>
          <p:cNvSpPr/>
          <p:nvPr/>
        </p:nvSpPr>
        <p:spPr bwMode="auto">
          <a:xfrm>
            <a:off x="5638800"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78"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1442" y="949079"/>
            <a:ext cx="533400" cy="534988"/>
          </a:xfrm>
          <a:prstGeom prst="rect">
            <a:avLst/>
          </a:prstGeom>
          <a:noFill/>
          <a:ln w="9525">
            <a:noFill/>
            <a:miter lim="800000"/>
            <a:headEnd/>
            <a:tailEnd/>
          </a:ln>
        </p:spPr>
      </p:pic>
      <p:pic>
        <p:nvPicPr>
          <p:cNvPr id="179"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62455" y="950667"/>
            <a:ext cx="533400" cy="533400"/>
          </a:xfrm>
          <a:prstGeom prst="rect">
            <a:avLst/>
          </a:prstGeom>
          <a:noFill/>
          <a:ln w="9525">
            <a:noFill/>
            <a:miter lim="800000"/>
            <a:headEnd/>
            <a:tailEnd/>
          </a:ln>
        </p:spPr>
      </p:pic>
      <p:pic>
        <p:nvPicPr>
          <p:cNvPr id="180"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72042" y="950667"/>
            <a:ext cx="533400" cy="533400"/>
          </a:xfrm>
          <a:prstGeom prst="rect">
            <a:avLst/>
          </a:prstGeom>
          <a:noFill/>
          <a:ln w="9525">
            <a:noFill/>
            <a:miter lim="800000"/>
            <a:headEnd/>
            <a:tailEnd/>
          </a:ln>
        </p:spPr>
      </p:pic>
      <p:sp>
        <p:nvSpPr>
          <p:cNvPr id="182" name="角丸四角形 181"/>
          <p:cNvSpPr/>
          <p:nvPr/>
        </p:nvSpPr>
        <p:spPr bwMode="auto">
          <a:xfrm>
            <a:off x="7348757" y="139314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3"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1399" y="959239"/>
            <a:ext cx="533400" cy="534988"/>
          </a:xfrm>
          <a:prstGeom prst="rect">
            <a:avLst/>
          </a:prstGeom>
          <a:noFill/>
          <a:ln w="9525">
            <a:noFill/>
            <a:miter lim="800000"/>
            <a:headEnd/>
            <a:tailEnd/>
          </a:ln>
        </p:spPr>
      </p:pic>
      <p:pic>
        <p:nvPicPr>
          <p:cNvPr id="184"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72412" y="960827"/>
            <a:ext cx="533400" cy="533400"/>
          </a:xfrm>
          <a:prstGeom prst="rect">
            <a:avLst/>
          </a:prstGeom>
          <a:noFill/>
          <a:ln w="9525">
            <a:noFill/>
            <a:miter lim="800000"/>
            <a:headEnd/>
            <a:tailEnd/>
          </a:ln>
        </p:spPr>
      </p:pic>
      <p:pic>
        <p:nvPicPr>
          <p:cNvPr id="185"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81999" y="960827"/>
            <a:ext cx="533400" cy="533400"/>
          </a:xfrm>
          <a:prstGeom prst="rect">
            <a:avLst/>
          </a:prstGeom>
          <a:noFill/>
          <a:ln w="9525">
            <a:noFill/>
            <a:miter lim="800000"/>
            <a:headEnd/>
            <a:tailEnd/>
          </a:ln>
        </p:spPr>
      </p:pic>
      <p:sp>
        <p:nvSpPr>
          <p:cNvPr id="186" name="上下矢印 185"/>
          <p:cNvSpPr/>
          <p:nvPr/>
        </p:nvSpPr>
        <p:spPr bwMode="auto">
          <a:xfrm>
            <a:off x="7909741"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7" name="角丸四角形 156"/>
          <p:cNvSpPr/>
          <p:nvPr/>
        </p:nvSpPr>
        <p:spPr bwMode="auto">
          <a:xfrm>
            <a:off x="5638799" y="1981200"/>
            <a:ext cx="3276599" cy="381000"/>
          </a:xfrm>
          <a:prstGeom prst="roundRect">
            <a:avLst>
              <a:gd name="adj" fmla="val 50000"/>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インターネット</a:t>
            </a:r>
          </a:p>
        </p:txBody>
      </p:sp>
      <p:sp>
        <p:nvSpPr>
          <p:cNvPr id="154" name="角丸四角形 153"/>
          <p:cNvSpPr/>
          <p:nvPr/>
        </p:nvSpPr>
        <p:spPr bwMode="auto">
          <a:xfrm>
            <a:off x="3481388" y="2811046"/>
            <a:ext cx="2189392" cy="1921708"/>
          </a:xfrm>
          <a:prstGeom prst="roundRect">
            <a:avLst>
              <a:gd name="adj" fmla="val 0"/>
            </a:avLst>
          </a:prstGeom>
          <a:solidFill>
            <a:srgbClr val="4597A0"/>
          </a:solid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1" name="角丸四角形 10"/>
          <p:cNvSpPr/>
          <p:nvPr/>
        </p:nvSpPr>
        <p:spPr bwMode="auto">
          <a:xfrm>
            <a:off x="3657600" y="2955617"/>
            <a:ext cx="1777759" cy="1159184"/>
          </a:xfrm>
          <a:prstGeom prst="roundRect">
            <a:avLst>
              <a:gd name="adj" fmla="val 9039"/>
            </a:avLst>
          </a:prstGeom>
          <a:solidFill>
            <a:srgbClr val="CCFFCC"/>
          </a:solidFill>
          <a:ln w="19050" cap="flat" cmpd="sng" algn="ctr">
            <a:solidFill>
              <a:srgbClr val="008000"/>
            </a:solidFill>
            <a:prstDash val="sysDash"/>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0" name="ホームベース 9"/>
          <p:cNvSpPr/>
          <p:nvPr/>
        </p:nvSpPr>
        <p:spPr bwMode="auto">
          <a:xfrm flipH="1">
            <a:off x="5181591" y="3348335"/>
            <a:ext cx="3265266" cy="461665"/>
          </a:xfrm>
          <a:prstGeom prst="homePlate">
            <a:avLst/>
          </a:prstGeom>
          <a:solidFill>
            <a:srgbClr val="CCFFCC"/>
          </a:solidFill>
          <a:ln w="38100" cap="flat" cmpd="sng" algn="ctr">
            <a:solidFill>
              <a:srgbClr val="008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2" name="テキスト ボックス 11"/>
          <p:cNvSpPr txBox="1"/>
          <p:nvPr/>
        </p:nvSpPr>
        <p:spPr>
          <a:xfrm>
            <a:off x="3711810" y="2999601"/>
            <a:ext cx="1723549" cy="400110"/>
          </a:xfrm>
          <a:prstGeom prst="rect">
            <a:avLst/>
          </a:prstGeom>
          <a:noFill/>
        </p:spPr>
        <p:txBody>
          <a:bodyPr wrap="none" rtlCol="0">
            <a:spAutoFit/>
          </a:bodyPr>
          <a:lstStyle/>
          <a:p>
            <a:pPr algn="ctr"/>
            <a:r>
              <a:rPr kumimoji="1" lang="ja-JP" altLang="en-US" sz="2000" dirty="0">
                <a:latin typeface="Meiryo" charset="-128"/>
                <a:ea typeface="Meiryo" charset="-128"/>
                <a:cs typeface="Meiryo" charset="-128"/>
              </a:rPr>
              <a:t>特定企業占有</a:t>
            </a:r>
          </a:p>
        </p:txBody>
      </p:sp>
      <p:sp>
        <p:nvSpPr>
          <p:cNvPr id="15" name="テキスト ボックス 14"/>
          <p:cNvSpPr txBox="1"/>
          <p:nvPr/>
        </p:nvSpPr>
        <p:spPr>
          <a:xfrm>
            <a:off x="3393143" y="4295741"/>
            <a:ext cx="2357714" cy="230832"/>
          </a:xfrm>
          <a:prstGeom prst="rect">
            <a:avLst/>
          </a:prstGeom>
          <a:noFill/>
        </p:spPr>
        <p:txBody>
          <a:bodyPr wrap="square" rtlCol="0">
            <a:spAutoFit/>
          </a:bodyPr>
          <a:lstStyle/>
          <a:p>
            <a:pPr algn="ctr"/>
            <a:r>
              <a:rPr kumimoji="1" lang="ja-JP" altLang="en-US" sz="900">
                <a:solidFill>
                  <a:schemeClr val="bg1"/>
                </a:solidFill>
                <a:latin typeface="Meiryo" charset="-128"/>
                <a:ea typeface="Meiryo" charset="-128"/>
                <a:cs typeface="Meiryo" charset="-128"/>
              </a:rPr>
              <a:t>ホス</a:t>
            </a:r>
            <a:r>
              <a:rPr lang="ja-JP" altLang="en-US" sz="900">
                <a:solidFill>
                  <a:schemeClr val="bg1"/>
                </a:solidFill>
                <a:latin typeface="Meiryo" charset="-128"/>
                <a:ea typeface="Meiryo" charset="-128"/>
                <a:cs typeface="Meiryo" charset="-128"/>
              </a:rPr>
              <a:t>テッド</a:t>
            </a:r>
            <a:r>
              <a:rPr lang="ja-JP" altLang="en-US" sz="900" dirty="0">
                <a:solidFill>
                  <a:schemeClr val="bg1"/>
                </a:solidFill>
                <a:latin typeface="Meiryo" charset="-128"/>
                <a:ea typeface="Meiryo" charset="-128"/>
                <a:cs typeface="Meiryo" charset="-128"/>
              </a:rPr>
              <a:t>・プライベート・クラウド</a:t>
            </a:r>
            <a:endParaRPr kumimoji="1" lang="ja-JP" altLang="en-US" sz="900" dirty="0">
              <a:solidFill>
                <a:schemeClr val="bg1"/>
              </a:solidFill>
              <a:latin typeface="Meiryo" charset="-128"/>
              <a:ea typeface="Meiryo" charset="-128"/>
              <a:cs typeface="Meiryo" charset="-128"/>
            </a:endParaRPr>
          </a:p>
        </p:txBody>
      </p:sp>
      <p:sp>
        <p:nvSpPr>
          <p:cNvPr id="173" name="テキスト ボックス 172"/>
          <p:cNvSpPr txBox="1"/>
          <p:nvPr/>
        </p:nvSpPr>
        <p:spPr>
          <a:xfrm>
            <a:off x="5387796" y="3409884"/>
            <a:ext cx="1210588" cy="338554"/>
          </a:xfrm>
          <a:prstGeom prst="rect">
            <a:avLst/>
          </a:prstGeom>
          <a:noFill/>
        </p:spPr>
        <p:txBody>
          <a:bodyPr wrap="none" rtlCol="0">
            <a:spAutoFit/>
          </a:bodyPr>
          <a:lstStyle/>
          <a:p>
            <a:pPr algn="ctr"/>
            <a:r>
              <a:rPr kumimoji="1" lang="ja-JP" altLang="en-US" sz="1600" dirty="0">
                <a:solidFill>
                  <a:srgbClr val="008000"/>
                </a:solidFill>
                <a:latin typeface="Meiryo" charset="-128"/>
                <a:ea typeface="Meiryo" charset="-128"/>
                <a:cs typeface="Meiryo" charset="-128"/>
              </a:rPr>
              <a:t>固定割当て</a:t>
            </a:r>
          </a:p>
        </p:txBody>
      </p:sp>
      <p:pic>
        <p:nvPicPr>
          <p:cNvPr id="145"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5122" y="3352800"/>
            <a:ext cx="565241" cy="696880"/>
          </a:xfrm>
          <a:prstGeom prst="rect">
            <a:avLst/>
          </a:prstGeom>
          <a:noFill/>
          <a:ln w="9525">
            <a:noFill/>
            <a:miter lim="800000"/>
            <a:headEnd/>
            <a:tailEnd/>
          </a:ln>
        </p:spPr>
      </p:pic>
      <p:pic>
        <p:nvPicPr>
          <p:cNvPr id="147"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09753" y="3356111"/>
            <a:ext cx="563330" cy="698536"/>
          </a:xfrm>
          <a:prstGeom prst="rect">
            <a:avLst/>
          </a:prstGeom>
          <a:noFill/>
          <a:ln w="9525">
            <a:noFill/>
            <a:miter lim="800000"/>
            <a:headEnd/>
            <a:tailEnd/>
          </a:ln>
        </p:spPr>
      </p:pic>
      <p:pic>
        <p:nvPicPr>
          <p:cNvPr id="148"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90463" y="3369353"/>
            <a:ext cx="565241" cy="698536"/>
          </a:xfrm>
          <a:prstGeom prst="rect">
            <a:avLst/>
          </a:prstGeom>
          <a:noFill/>
          <a:ln w="9525">
            <a:noFill/>
            <a:miter lim="800000"/>
            <a:headEnd/>
            <a:tailEnd/>
          </a:ln>
        </p:spPr>
      </p:pic>
      <p:pic>
        <p:nvPicPr>
          <p:cNvPr id="162" name="Picture 82" descr="server"/>
          <p:cNvPicPr>
            <a:picLocks noChangeAspect="1" noChangeArrowheads="1"/>
          </p:cNvPicPr>
          <p:nvPr/>
        </p:nvPicPr>
        <p:blipFill>
          <a:blip r:embed="rId3"/>
          <a:srcRect/>
          <a:stretch>
            <a:fillRect/>
          </a:stretch>
        </p:blipFill>
        <p:spPr bwMode="auto">
          <a:xfrm>
            <a:off x="6604726" y="2971800"/>
            <a:ext cx="832252" cy="1258463"/>
          </a:xfrm>
          <a:prstGeom prst="rect">
            <a:avLst/>
          </a:prstGeom>
          <a:noFill/>
          <a:ln w="9525">
            <a:noFill/>
            <a:miter lim="800000"/>
            <a:headEnd/>
            <a:tailEnd/>
          </a:ln>
        </p:spPr>
      </p:pic>
      <p:pic>
        <p:nvPicPr>
          <p:cNvPr id="163" name="Picture 82" descr="server"/>
          <p:cNvPicPr>
            <a:picLocks noChangeAspect="1" noChangeArrowheads="1"/>
          </p:cNvPicPr>
          <p:nvPr/>
        </p:nvPicPr>
        <p:blipFill>
          <a:blip r:embed="rId3"/>
          <a:srcRect/>
          <a:stretch>
            <a:fillRect/>
          </a:stretch>
        </p:blipFill>
        <p:spPr bwMode="auto">
          <a:xfrm>
            <a:off x="7082709" y="2977778"/>
            <a:ext cx="829440" cy="1261453"/>
          </a:xfrm>
          <a:prstGeom prst="rect">
            <a:avLst/>
          </a:prstGeom>
          <a:noFill/>
          <a:ln w="9525">
            <a:noFill/>
            <a:miter lim="800000"/>
            <a:headEnd/>
            <a:tailEnd/>
          </a:ln>
        </p:spPr>
      </p:pic>
      <p:pic>
        <p:nvPicPr>
          <p:cNvPr id="164" name="Picture 82" descr="server"/>
          <p:cNvPicPr>
            <a:picLocks noChangeAspect="1" noChangeArrowheads="1"/>
          </p:cNvPicPr>
          <p:nvPr/>
        </p:nvPicPr>
        <p:blipFill>
          <a:blip r:embed="rId3"/>
          <a:srcRect/>
          <a:stretch>
            <a:fillRect/>
          </a:stretch>
        </p:blipFill>
        <p:spPr bwMode="auto">
          <a:xfrm>
            <a:off x="7496023" y="3001692"/>
            <a:ext cx="832252" cy="1261453"/>
          </a:xfrm>
          <a:prstGeom prst="rect">
            <a:avLst/>
          </a:prstGeom>
          <a:noFill/>
          <a:ln w="9525">
            <a:noFill/>
            <a:miter lim="800000"/>
            <a:headEnd/>
            <a:tailEnd/>
          </a:ln>
        </p:spPr>
      </p:pic>
      <p:sp>
        <p:nvSpPr>
          <p:cNvPr id="133" name="角丸四角形 132"/>
          <p:cNvSpPr/>
          <p:nvPr/>
        </p:nvSpPr>
        <p:spPr bwMode="auto">
          <a:xfrm>
            <a:off x="3843558"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35"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949079"/>
            <a:ext cx="533400" cy="534988"/>
          </a:xfrm>
          <a:prstGeom prst="rect">
            <a:avLst/>
          </a:prstGeom>
          <a:noFill/>
          <a:ln w="9525">
            <a:noFill/>
            <a:miter lim="800000"/>
            <a:headEnd/>
            <a:tailEnd/>
          </a:ln>
        </p:spPr>
      </p:pic>
      <p:pic>
        <p:nvPicPr>
          <p:cNvPr id="136"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67213" y="950667"/>
            <a:ext cx="533400" cy="533400"/>
          </a:xfrm>
          <a:prstGeom prst="rect">
            <a:avLst/>
          </a:prstGeom>
          <a:noFill/>
          <a:ln w="9525">
            <a:noFill/>
            <a:miter lim="800000"/>
            <a:headEnd/>
            <a:tailEnd/>
          </a:ln>
        </p:spPr>
      </p:pic>
      <p:pic>
        <p:nvPicPr>
          <p:cNvPr id="137"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950667"/>
            <a:ext cx="533400" cy="533400"/>
          </a:xfrm>
          <a:prstGeom prst="rect">
            <a:avLst/>
          </a:prstGeom>
          <a:noFill/>
          <a:ln w="9525">
            <a:noFill/>
            <a:miter lim="800000"/>
            <a:headEnd/>
            <a:tailEnd/>
          </a:ln>
        </p:spPr>
      </p:pic>
      <p:sp>
        <p:nvSpPr>
          <p:cNvPr id="174" name="上下矢印 173"/>
          <p:cNvSpPr/>
          <p:nvPr/>
        </p:nvSpPr>
        <p:spPr bwMode="auto">
          <a:xfrm>
            <a:off x="4411928" y="1676400"/>
            <a:ext cx="387134" cy="1134646"/>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9" name="上下矢印 18"/>
          <p:cNvSpPr/>
          <p:nvPr/>
        </p:nvSpPr>
        <p:spPr bwMode="auto">
          <a:xfrm>
            <a:off x="1594512" y="1686560"/>
            <a:ext cx="363802" cy="1056639"/>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4" name="角丸四角形 13"/>
          <p:cNvSpPr/>
          <p:nvPr/>
        </p:nvSpPr>
        <p:spPr bwMode="auto">
          <a:xfrm>
            <a:off x="228600" y="1981200"/>
            <a:ext cx="5115499" cy="381000"/>
          </a:xfrm>
          <a:prstGeom prst="roundRect">
            <a:avLst>
              <a:gd name="adj" fmla="val 50000"/>
            </a:avLst>
          </a:prstGeom>
          <a:solidFill>
            <a:srgbClr val="6600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専用回線・</a:t>
            </a:r>
            <a:r>
              <a:rPr kumimoji="0" lang="en-US" altLang="ja-JP" sz="1600" b="0" i="0" u="none" strike="noStrike" cap="none" normalizeH="0" baseline="0" dirty="0">
                <a:ln>
                  <a:noFill/>
                </a:ln>
                <a:solidFill>
                  <a:srgbClr val="FFFFFF"/>
                </a:solidFill>
                <a:effectLst/>
                <a:latin typeface="Meiryo" charset="-128"/>
                <a:ea typeface="Meiryo" charset="-128"/>
                <a:cs typeface="Meiryo" charset="-128"/>
              </a:rPr>
              <a:t>VPN</a:t>
            </a:r>
            <a:endParaRPr kumimoji="0" lang="ja-JP" altLang="en-US" sz="1600" b="0" i="0" u="none" strike="noStrike" cap="none" normalizeH="0" baseline="0" dirty="0">
              <a:ln>
                <a:noFill/>
              </a:ln>
              <a:solidFill>
                <a:srgbClr val="FFFFFF"/>
              </a:solidFill>
              <a:effectLst/>
              <a:latin typeface="Meiryo" charset="-128"/>
              <a:ea typeface="Meiryo" charset="-128"/>
              <a:cs typeface="Meiryo" charset="-128"/>
            </a:endParaRPr>
          </a:p>
        </p:txBody>
      </p:sp>
      <p:sp>
        <p:nvSpPr>
          <p:cNvPr id="188" name="角丸四角形 187"/>
          <p:cNvSpPr/>
          <p:nvPr/>
        </p:nvSpPr>
        <p:spPr bwMode="auto">
          <a:xfrm>
            <a:off x="1022614"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9"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5256" y="949079"/>
            <a:ext cx="533400" cy="534988"/>
          </a:xfrm>
          <a:prstGeom prst="rect">
            <a:avLst/>
          </a:prstGeom>
          <a:noFill/>
          <a:ln w="9525">
            <a:noFill/>
            <a:miter lim="800000"/>
            <a:headEnd/>
            <a:tailEnd/>
          </a:ln>
        </p:spPr>
      </p:pic>
      <p:pic>
        <p:nvPicPr>
          <p:cNvPr id="190"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46269" y="950667"/>
            <a:ext cx="533400" cy="533400"/>
          </a:xfrm>
          <a:prstGeom prst="rect">
            <a:avLst/>
          </a:prstGeom>
          <a:noFill/>
          <a:ln w="9525">
            <a:noFill/>
            <a:miter lim="800000"/>
            <a:headEnd/>
            <a:tailEnd/>
          </a:ln>
        </p:spPr>
      </p:pic>
      <p:pic>
        <p:nvPicPr>
          <p:cNvPr id="191"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5856" y="950667"/>
            <a:ext cx="533400" cy="533400"/>
          </a:xfrm>
          <a:prstGeom prst="rect">
            <a:avLst/>
          </a:prstGeom>
          <a:noFill/>
          <a:ln w="9525">
            <a:noFill/>
            <a:miter lim="800000"/>
            <a:headEnd/>
            <a:tailEnd/>
          </a:ln>
        </p:spPr>
      </p:pic>
    </p:spTree>
    <p:extLst>
      <p:ext uri="{BB962C8B-B14F-4D97-AF65-F5344CB8AC3E}">
        <p14:creationId xmlns:p14="http://schemas.microsoft.com/office/powerpoint/2010/main" val="117414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bwMode="auto">
          <a:xfrm>
            <a:off x="533400" y="990600"/>
            <a:ext cx="3657600" cy="4648200"/>
          </a:xfrm>
          <a:prstGeom prst="roundRect">
            <a:avLst>
              <a:gd name="adj" fmla="val 0"/>
            </a:avLst>
          </a:prstGeom>
          <a:solidFill>
            <a:srgbClr val="FFFBD2"/>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メイリオ"/>
              <a:ea typeface="メイリオ"/>
              <a:cs typeface="メイリオ"/>
            </a:endParaRPr>
          </a:p>
        </p:txBody>
      </p:sp>
      <p:pic>
        <p:nvPicPr>
          <p:cNvPr id="31" name="図 30" descr="cloud.png">
            <a:extLst>
              <a:ext uri="{FF2B5EF4-FFF2-40B4-BE49-F238E27FC236}">
                <a16:creationId xmlns:a16="http://schemas.microsoft.com/office/drawing/2014/main" id="{20DD63E3-0F55-5D49-AAE0-3071C06314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967" y="743242"/>
            <a:ext cx="3599213" cy="2952338"/>
          </a:xfrm>
          <a:prstGeom prst="rect">
            <a:avLst/>
          </a:prstGeom>
          <a:effectLst>
            <a:outerShdw blurRad="50800" dist="38100" dir="2700000" algn="tl" rotWithShape="0">
              <a:prstClr val="black">
                <a:alpha val="40000"/>
              </a:prstClr>
            </a:outerShdw>
          </a:effectLst>
        </p:spPr>
      </p:pic>
      <p:pic>
        <p:nvPicPr>
          <p:cNvPr id="35" name="図 34" descr="cloud.png">
            <a:extLst>
              <a:ext uri="{FF2B5EF4-FFF2-40B4-BE49-F238E27FC236}">
                <a16:creationId xmlns:a16="http://schemas.microsoft.com/office/drawing/2014/main" id="{CEE1CF9D-826B-1A40-B49F-11CFD42375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967" y="3191021"/>
            <a:ext cx="3599213" cy="2952338"/>
          </a:xfrm>
          <a:prstGeom prst="rect">
            <a:avLst/>
          </a:prstGeom>
          <a:effectLst>
            <a:outerShdw blurRad="50800" dist="38100" dir="2700000" algn="tl" rotWithShape="0">
              <a:prstClr val="black">
                <a:alpha val="40000"/>
              </a:prstClr>
            </a:outerShdw>
          </a:effectLst>
        </p:spPr>
      </p:pic>
      <p:sp>
        <p:nvSpPr>
          <p:cNvPr id="2" name="タイトル 1"/>
          <p:cNvSpPr>
            <a:spLocks noGrp="1"/>
          </p:cNvSpPr>
          <p:nvPr>
            <p:ph type="title"/>
          </p:nvPr>
        </p:nvSpPr>
        <p:spPr>
          <a:xfrm>
            <a:off x="152400" y="152400"/>
            <a:ext cx="8991600" cy="533400"/>
          </a:xfrm>
        </p:spPr>
        <p:txBody>
          <a:bodyPr/>
          <a:lstStyle/>
          <a:p>
            <a:r>
              <a:rPr kumimoji="1" lang="ja-JP" altLang="en-US" sz="2800" dirty="0"/>
              <a:t>ハイブリッド</a:t>
            </a:r>
            <a:r>
              <a:rPr kumimoji="1" lang="ja-JP" altLang="en-US" sz="2800"/>
              <a:t>・クラウド</a:t>
            </a:r>
            <a:endParaRPr kumimoji="1" lang="ja-JP" altLang="en-US" sz="2800" dirty="0"/>
          </a:p>
        </p:txBody>
      </p:sp>
      <p:sp>
        <p:nvSpPr>
          <p:cNvPr id="22" name="テキスト ボックス 21"/>
          <p:cNvSpPr txBox="1"/>
          <p:nvPr/>
        </p:nvSpPr>
        <p:spPr>
          <a:xfrm>
            <a:off x="868604" y="1066800"/>
            <a:ext cx="3005951" cy="400110"/>
          </a:xfrm>
          <a:prstGeom prst="rect">
            <a:avLst/>
          </a:prstGeom>
          <a:noFill/>
        </p:spPr>
        <p:txBody>
          <a:bodyPr wrap="none" rtlCol="0">
            <a:spAutoFit/>
          </a:bodyPr>
          <a:lstStyle/>
          <a:p>
            <a:pPr algn="ctr"/>
            <a:r>
              <a:rPr lang="ja-JP" altLang="en-US" sz="2000" dirty="0">
                <a:solidFill>
                  <a:srgbClr val="0070C0"/>
                </a:solidFill>
                <a:latin typeface="メイリオ"/>
                <a:ea typeface="メイリオ"/>
                <a:cs typeface="メイリオ"/>
              </a:rPr>
              <a:t>同一のアーキテクチャー</a:t>
            </a:r>
            <a:endParaRPr kumimoji="1" lang="ja-JP" altLang="en-US" sz="2000" dirty="0">
              <a:solidFill>
                <a:srgbClr val="0070C0"/>
              </a:solidFill>
              <a:latin typeface="メイリオ"/>
              <a:ea typeface="メイリオ"/>
              <a:cs typeface="メイリオ"/>
            </a:endParaRPr>
          </a:p>
        </p:txBody>
      </p:sp>
      <p:sp>
        <p:nvSpPr>
          <p:cNvPr id="23" name="正方形/長方形 22"/>
          <p:cNvSpPr/>
          <p:nvPr/>
        </p:nvSpPr>
        <p:spPr bwMode="auto">
          <a:xfrm>
            <a:off x="955431" y="2280598"/>
            <a:ext cx="1295400" cy="432748"/>
          </a:xfrm>
          <a:prstGeom prst="rect">
            <a:avLst/>
          </a:prstGeom>
          <a:solidFill>
            <a:schemeClr val="accent3">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メイリオ"/>
                <a:ea typeface="メイリオ"/>
                <a:cs typeface="メイリオ"/>
              </a:rPr>
              <a:t>リソース　Ａ</a:t>
            </a:r>
          </a:p>
        </p:txBody>
      </p:sp>
      <p:sp>
        <p:nvSpPr>
          <p:cNvPr id="24" name="正方形/長方形 23"/>
          <p:cNvSpPr/>
          <p:nvPr/>
        </p:nvSpPr>
        <p:spPr bwMode="auto">
          <a:xfrm>
            <a:off x="2438400" y="2280598"/>
            <a:ext cx="1295400" cy="432748"/>
          </a:xfrm>
          <a:prstGeom prst="rect">
            <a:avLst/>
          </a:prstGeom>
          <a:solidFill>
            <a:schemeClr val="accent5">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メイリオ"/>
                <a:ea typeface="メイリオ"/>
                <a:cs typeface="メイリオ"/>
              </a:rPr>
              <a:t>リソース　Ｂ</a:t>
            </a:r>
          </a:p>
        </p:txBody>
      </p:sp>
      <p:sp>
        <p:nvSpPr>
          <p:cNvPr id="25" name="正方形/長方形 24"/>
          <p:cNvSpPr/>
          <p:nvPr/>
        </p:nvSpPr>
        <p:spPr bwMode="auto">
          <a:xfrm>
            <a:off x="1711087" y="4527016"/>
            <a:ext cx="1295400" cy="432748"/>
          </a:xfrm>
          <a:prstGeom prst="rect">
            <a:avLst/>
          </a:prstGeom>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メイリオ"/>
                <a:ea typeface="メイリオ"/>
                <a:cs typeface="メイリオ"/>
              </a:rPr>
              <a:t>リソース　Ｃ</a:t>
            </a:r>
          </a:p>
        </p:txBody>
      </p:sp>
      <p:sp>
        <p:nvSpPr>
          <p:cNvPr id="26" name="テキスト ボックス 25"/>
          <p:cNvSpPr txBox="1"/>
          <p:nvPr/>
        </p:nvSpPr>
        <p:spPr>
          <a:xfrm>
            <a:off x="1189293" y="1820964"/>
            <a:ext cx="2236510" cy="338554"/>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kumimoji="1" lang="ja-JP" altLang="en-US" sz="1600" b="1" dirty="0">
                <a:solidFill>
                  <a:schemeClr val="bg1"/>
                </a:solidFill>
                <a:latin typeface="メイリオ"/>
                <a:ea typeface="メイリオ"/>
                <a:cs typeface="メイリオ"/>
              </a:rPr>
              <a:t>パブリック・クラウド</a:t>
            </a:r>
          </a:p>
        </p:txBody>
      </p:sp>
      <p:sp>
        <p:nvSpPr>
          <p:cNvPr id="27" name="テキスト ボックス 26"/>
          <p:cNvSpPr txBox="1"/>
          <p:nvPr/>
        </p:nvSpPr>
        <p:spPr>
          <a:xfrm>
            <a:off x="1137940" y="5097234"/>
            <a:ext cx="2441694" cy="338554"/>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kumimoji="1" lang="ja-JP" altLang="en-US" sz="1600" b="1" dirty="0">
                <a:solidFill>
                  <a:schemeClr val="bg1"/>
                </a:solidFill>
                <a:latin typeface="メイリオ"/>
                <a:ea typeface="メイリオ"/>
                <a:cs typeface="メイリオ"/>
              </a:rPr>
              <a:t>プライベート・クラウド</a:t>
            </a:r>
          </a:p>
        </p:txBody>
      </p:sp>
      <p:sp>
        <p:nvSpPr>
          <p:cNvPr id="32" name="角丸四角形 31"/>
          <p:cNvSpPr/>
          <p:nvPr/>
        </p:nvSpPr>
        <p:spPr bwMode="auto">
          <a:xfrm>
            <a:off x="533400" y="5791200"/>
            <a:ext cx="3657600" cy="628710"/>
          </a:xfrm>
          <a:prstGeom prst="roundRect">
            <a:avLst>
              <a:gd name="adj" fmla="val 0"/>
            </a:avLst>
          </a:prstGeom>
          <a:solidFill>
            <a:srgbClr val="FF6666"/>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0" i="0" u="none" strike="noStrike" cap="none" normalizeH="0" baseline="0">
                <a:ln>
                  <a:noFill/>
                </a:ln>
                <a:solidFill>
                  <a:schemeClr val="bg1"/>
                </a:solidFill>
                <a:effectLst/>
                <a:latin typeface="メイリオ"/>
                <a:ea typeface="メイリオ"/>
                <a:cs typeface="メイリオ"/>
              </a:rPr>
              <a:t>ハイブリッド･クラウド</a:t>
            </a:r>
            <a:endParaRPr kumimoji="0" lang="ja-JP" altLang="en-US" sz="2000" b="0" i="0" u="none" strike="noStrike" cap="none" normalizeH="0" baseline="0" dirty="0">
              <a:ln>
                <a:noFill/>
              </a:ln>
              <a:solidFill>
                <a:schemeClr val="bg1"/>
              </a:solidFill>
              <a:effectLst/>
              <a:latin typeface="メイリオ"/>
              <a:ea typeface="メイリオ"/>
              <a:cs typeface="メイリオ"/>
            </a:endParaRPr>
          </a:p>
        </p:txBody>
      </p:sp>
      <p:sp>
        <p:nvSpPr>
          <p:cNvPr id="33" name="角丸四角形 32"/>
          <p:cNvSpPr/>
          <p:nvPr/>
        </p:nvSpPr>
        <p:spPr bwMode="auto">
          <a:xfrm>
            <a:off x="4756245" y="5791200"/>
            <a:ext cx="3930555" cy="628710"/>
          </a:xfrm>
          <a:prstGeom prst="roundRect">
            <a:avLst>
              <a:gd name="adj" fmla="val 0"/>
            </a:avLst>
          </a:prstGeom>
          <a:solidFill>
            <a:schemeClr val="accent1">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0" i="0" u="none" strike="noStrike" cap="none" normalizeH="0" baseline="0">
                <a:ln>
                  <a:noFill/>
                </a:ln>
                <a:solidFill>
                  <a:schemeClr val="bg1"/>
                </a:solidFill>
                <a:effectLst/>
                <a:latin typeface="メイリオ"/>
                <a:ea typeface="メイリオ"/>
                <a:cs typeface="メイリオ"/>
              </a:rPr>
              <a:t>ユーザーの運用イメージ</a:t>
            </a:r>
            <a:endParaRPr kumimoji="0" lang="ja-JP" altLang="en-US" sz="2000" b="0" i="0" u="none" strike="noStrike" cap="none" normalizeH="0" baseline="0" dirty="0">
              <a:ln>
                <a:noFill/>
              </a:ln>
              <a:solidFill>
                <a:schemeClr val="bg1"/>
              </a:solidFill>
              <a:effectLst/>
              <a:latin typeface="メイリオ"/>
              <a:ea typeface="メイリオ"/>
              <a:cs typeface="メイリオ"/>
            </a:endParaRPr>
          </a:p>
        </p:txBody>
      </p:sp>
      <p:grpSp>
        <p:nvGrpSpPr>
          <p:cNvPr id="39" name="グループ化 38"/>
          <p:cNvGrpSpPr/>
          <p:nvPr/>
        </p:nvGrpSpPr>
        <p:grpSpPr>
          <a:xfrm>
            <a:off x="834787" y="2826224"/>
            <a:ext cx="3048000" cy="1269466"/>
            <a:chOff x="987187" y="2826224"/>
            <a:chExt cx="3048000" cy="1269466"/>
          </a:xfrm>
        </p:grpSpPr>
        <p:sp>
          <p:nvSpPr>
            <p:cNvPr id="34" name="上下矢印 33"/>
            <p:cNvSpPr/>
            <p:nvPr/>
          </p:nvSpPr>
          <p:spPr bwMode="auto">
            <a:xfrm>
              <a:off x="2231977" y="2826224"/>
              <a:ext cx="565245" cy="1269466"/>
            </a:xfrm>
            <a:prstGeom prst="upDownArrow">
              <a:avLst/>
            </a:prstGeom>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メイリオ"/>
                <a:ea typeface="メイリオ"/>
                <a:cs typeface="メイリオ"/>
              </a:endParaRPr>
            </a:p>
          </p:txBody>
        </p:sp>
        <p:sp>
          <p:nvSpPr>
            <p:cNvPr id="19" name="正方形/長方形 18"/>
            <p:cNvSpPr/>
            <p:nvPr/>
          </p:nvSpPr>
          <p:spPr bwMode="auto">
            <a:xfrm>
              <a:off x="987187" y="3171825"/>
              <a:ext cx="3048000" cy="566098"/>
            </a:xfrm>
            <a:prstGeom prst="rect">
              <a:avLst/>
            </a:prstGeom>
            <a:solidFill>
              <a:srgbClr val="FF6600"/>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a:ln>
                    <a:noFill/>
                  </a:ln>
                  <a:solidFill>
                    <a:schemeClr val="bg1"/>
                  </a:solidFill>
                  <a:effectLst/>
                  <a:latin typeface="メイリオ"/>
                  <a:ea typeface="メイリオ"/>
                  <a:cs typeface="メイリオ"/>
                </a:rPr>
                <a:t>セルフサービス・ポータル</a:t>
              </a:r>
            </a:p>
          </p:txBody>
        </p:sp>
      </p:grpSp>
      <p:pic>
        <p:nvPicPr>
          <p:cNvPr id="37" name="Picture 7" descr="j0433941"/>
          <p:cNvPicPr>
            <a:picLocks noChangeAspect="1" noChangeArrowheads="1"/>
          </p:cNvPicPr>
          <p:nvPr/>
        </p:nvPicPr>
        <p:blipFill>
          <a:blip r:embed="rId4"/>
          <a:srcRect/>
          <a:stretch>
            <a:fillRect/>
          </a:stretch>
        </p:blipFill>
        <p:spPr bwMode="auto">
          <a:xfrm flipH="1">
            <a:off x="6934200" y="4045424"/>
            <a:ext cx="1600200" cy="1600200"/>
          </a:xfrm>
          <a:prstGeom prst="rect">
            <a:avLst/>
          </a:prstGeom>
          <a:noFill/>
          <a:ln>
            <a:noFill/>
            <a:headEnd/>
            <a:tailEnd/>
          </a:ln>
        </p:spPr>
        <p:style>
          <a:lnRef idx="3">
            <a:schemeClr val="lt1"/>
          </a:lnRef>
          <a:fillRef idx="1">
            <a:schemeClr val="accent2"/>
          </a:fillRef>
          <a:effectRef idx="1">
            <a:schemeClr val="accent2"/>
          </a:effectRef>
          <a:fontRef idx="minor">
            <a:schemeClr val="lt1"/>
          </a:fontRef>
        </p:style>
      </p:pic>
      <p:grpSp>
        <p:nvGrpSpPr>
          <p:cNvPr id="40" name="グループ化 39"/>
          <p:cNvGrpSpPr/>
          <p:nvPr/>
        </p:nvGrpSpPr>
        <p:grpSpPr>
          <a:xfrm>
            <a:off x="3873690" y="1610436"/>
            <a:ext cx="2755710" cy="3685464"/>
            <a:chOff x="4026090" y="1610436"/>
            <a:chExt cx="2755710" cy="3685464"/>
          </a:xfrm>
        </p:grpSpPr>
        <p:sp>
          <p:nvSpPr>
            <p:cNvPr id="36" name="フリーフォーム 35"/>
            <p:cNvSpPr/>
            <p:nvPr/>
          </p:nvSpPr>
          <p:spPr bwMode="auto">
            <a:xfrm>
              <a:off x="4026090" y="1610436"/>
              <a:ext cx="1050877" cy="3684895"/>
            </a:xfrm>
            <a:custGeom>
              <a:avLst/>
              <a:gdLst>
                <a:gd name="connsiteX0" fmla="*/ 0 w 1050877"/>
                <a:gd name="connsiteY0" fmla="*/ 1555845 h 3684895"/>
                <a:gd name="connsiteX1" fmla="*/ 1050877 w 1050877"/>
                <a:gd name="connsiteY1" fmla="*/ 0 h 3684895"/>
                <a:gd name="connsiteX2" fmla="*/ 1037229 w 1050877"/>
                <a:gd name="connsiteY2" fmla="*/ 3684895 h 3684895"/>
                <a:gd name="connsiteX3" fmla="*/ 0 w 1050877"/>
                <a:gd name="connsiteY3" fmla="*/ 2142698 h 3684895"/>
                <a:gd name="connsiteX4" fmla="*/ 0 w 1050877"/>
                <a:gd name="connsiteY4" fmla="*/ 1555845 h 3684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877" h="3684895">
                  <a:moveTo>
                    <a:pt x="0" y="1555845"/>
                  </a:moveTo>
                  <a:lnTo>
                    <a:pt x="1050877" y="0"/>
                  </a:lnTo>
                  <a:cubicBezTo>
                    <a:pt x="1046328" y="1228298"/>
                    <a:pt x="1041778" y="2456597"/>
                    <a:pt x="1037229" y="3684895"/>
                  </a:cubicBezTo>
                  <a:lnTo>
                    <a:pt x="0" y="2142698"/>
                  </a:lnTo>
                  <a:lnTo>
                    <a:pt x="0" y="1555845"/>
                  </a:lnTo>
                  <a:close/>
                </a:path>
              </a:pathLst>
            </a:custGeom>
            <a:solidFill>
              <a:schemeClr val="accent6">
                <a:lumMod val="40000"/>
                <a:lumOff val="60000"/>
              </a:schemeClr>
            </a:solidFill>
            <a:ln>
              <a:noFill/>
              <a:headEnd type="none" w="med" len="med"/>
              <a:tailEnd type="none" w="med" len="med"/>
            </a:ln>
            <a:effectLst/>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メイリオ"/>
                <a:ea typeface="メイリオ"/>
                <a:cs typeface="メイリオ"/>
              </a:endParaRPr>
            </a:p>
          </p:txBody>
        </p:sp>
        <p:sp>
          <p:nvSpPr>
            <p:cNvPr id="21" name="正方形/長方形 20"/>
            <p:cNvSpPr/>
            <p:nvPr/>
          </p:nvSpPr>
          <p:spPr bwMode="auto">
            <a:xfrm>
              <a:off x="5061045" y="1613848"/>
              <a:ext cx="1720755" cy="3682052"/>
            </a:xfrm>
            <a:prstGeom prst="rect">
              <a:avLst/>
            </a:prstGeom>
            <a:solidFill>
              <a:schemeClr val="accent6">
                <a:lumMod val="40000"/>
                <a:lumOff val="60000"/>
              </a:schemeClr>
            </a:solidFill>
            <a:ln>
              <a:noFill/>
              <a:headEnd type="none" w="med" len="med"/>
              <a:tailEnd type="none" w="med" len="med"/>
            </a:ln>
            <a:effectLst/>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メイリオ"/>
                <a:ea typeface="メイリオ"/>
                <a:cs typeface="メイリオ"/>
              </a:endParaRPr>
            </a:p>
          </p:txBody>
        </p:sp>
        <p:sp>
          <p:nvSpPr>
            <p:cNvPr id="28" name="正方形/長方形 27"/>
            <p:cNvSpPr/>
            <p:nvPr/>
          </p:nvSpPr>
          <p:spPr bwMode="auto">
            <a:xfrm>
              <a:off x="5273722" y="2514600"/>
              <a:ext cx="1295400" cy="432748"/>
            </a:xfrm>
            <a:prstGeom prst="rect">
              <a:avLst/>
            </a:prstGeom>
            <a:solidFill>
              <a:srgbClr val="77933C"/>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メイリオ"/>
                  <a:ea typeface="メイリオ"/>
                  <a:cs typeface="メイリオ"/>
                </a:rPr>
                <a:t>リソース　Ａ</a:t>
              </a:r>
            </a:p>
          </p:txBody>
        </p:sp>
        <p:sp>
          <p:nvSpPr>
            <p:cNvPr id="29" name="正方形/長方形 28"/>
            <p:cNvSpPr/>
            <p:nvPr/>
          </p:nvSpPr>
          <p:spPr bwMode="auto">
            <a:xfrm>
              <a:off x="5273722" y="3238500"/>
              <a:ext cx="1295400" cy="432748"/>
            </a:xfrm>
            <a:prstGeom prst="rect">
              <a:avLst/>
            </a:prstGeom>
            <a:solidFill>
              <a:srgbClr val="31859C"/>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メイリオ"/>
                  <a:ea typeface="メイリオ"/>
                  <a:cs typeface="メイリオ"/>
                </a:rPr>
                <a:t>リソース　Ｂ</a:t>
              </a:r>
            </a:p>
          </p:txBody>
        </p:sp>
        <p:sp>
          <p:nvSpPr>
            <p:cNvPr id="30" name="正方形/長方形 29"/>
            <p:cNvSpPr/>
            <p:nvPr/>
          </p:nvSpPr>
          <p:spPr bwMode="auto">
            <a:xfrm>
              <a:off x="5273722" y="3962400"/>
              <a:ext cx="1295400" cy="432748"/>
            </a:xfrm>
            <a:prstGeom prst="rect">
              <a:avLst/>
            </a:prstGeom>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メイリオ"/>
                  <a:ea typeface="メイリオ"/>
                  <a:cs typeface="メイリオ"/>
                </a:rPr>
                <a:t>リソース　Ｃ</a:t>
              </a:r>
            </a:p>
          </p:txBody>
        </p:sp>
      </p:grpSp>
      <p:sp>
        <p:nvSpPr>
          <p:cNvPr id="41" name="角丸四角形吹き出し 40"/>
          <p:cNvSpPr/>
          <p:nvPr/>
        </p:nvSpPr>
        <p:spPr bwMode="auto">
          <a:xfrm>
            <a:off x="6781800" y="1610436"/>
            <a:ext cx="1905000" cy="2095500"/>
          </a:xfrm>
          <a:prstGeom prst="wedgeRoundRectCallout">
            <a:avLst>
              <a:gd name="adj1" fmla="val -5259"/>
              <a:gd name="adj2" fmla="val 78131"/>
              <a:gd name="adj3" fmla="val 16667"/>
            </a:avLst>
          </a:prstGeom>
          <a:solidFill>
            <a:schemeClr val="accent6">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a:ea typeface="メイリオ"/>
                <a:cs typeface="メイリオ"/>
              </a:rPr>
              <a:t>パブリックと</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a:ea typeface="メイリオ"/>
                <a:cs typeface="メイリオ"/>
              </a:rPr>
              <a:t>プライベートが</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a:ln>
                  <a:noFill/>
                </a:ln>
                <a:solidFill>
                  <a:schemeClr val="bg1"/>
                </a:solidFill>
                <a:effectLst/>
                <a:latin typeface="メイリオ"/>
                <a:ea typeface="メイリオ"/>
                <a:cs typeface="メイリオ"/>
              </a:rPr>
              <a:t>１つのリソース</a:t>
            </a: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Tree>
    <p:extLst>
      <p:ext uri="{BB962C8B-B14F-4D97-AF65-F5344CB8AC3E}">
        <p14:creationId xmlns:p14="http://schemas.microsoft.com/office/powerpoint/2010/main" val="361887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5.55112E-17 -3.7037E-7 L -0.09497 0.30208 " pathEditMode="relative" rAng="0" ptsTypes="AA">
                                      <p:cBhvr>
                                        <p:cTn id="16" dur="2000" fill="hold"/>
                                        <p:tgtEl>
                                          <p:spTgt spid="24"/>
                                        </p:tgtEl>
                                        <p:attrNameLst>
                                          <p:attrName>ppt_x</p:attrName>
                                          <p:attrName>ppt_y</p:attrName>
                                        </p:attrNameLst>
                                      </p:cBhvr>
                                      <p:rCtr x="-4757" y="15093"/>
                                    </p:animMotion>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grpId="0" nodeType="clickEffect">
                                  <p:stCondLst>
                                    <p:cond delay="0"/>
                                  </p:stCondLst>
                                  <p:childTnLst>
                                    <p:animMotion origin="layout" path="M 1.11111E-6 -2.59259E-6 L 0.07951 -0.32755 " pathEditMode="relative" rAng="0" ptsTypes="AA">
                                      <p:cBhvr>
                                        <p:cTn id="20" dur="2000" fill="hold"/>
                                        <p:tgtEl>
                                          <p:spTgt spid="25"/>
                                        </p:tgtEl>
                                        <p:attrNameLst>
                                          <p:attrName>ppt_x</p:attrName>
                                          <p:attrName>ppt_y</p:attrName>
                                        </p:attrNameLst>
                                      </p:cBhvr>
                                      <p:rCtr x="4306" y="-16435"/>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down)">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4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bwMode="auto">
          <a:xfrm>
            <a:off x="1447799" y="4524027"/>
            <a:ext cx="7412093" cy="1844676"/>
          </a:xfrm>
          <a:prstGeom prst="roundRect">
            <a:avLst>
              <a:gd name="adj" fmla="val 0"/>
            </a:avLst>
          </a:prstGeom>
          <a:solidFill>
            <a:srgbClr val="E6D6A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anchor="ctr"/>
          <a:lstStyle/>
          <a:p>
            <a:pPr>
              <a:spcBef>
                <a:spcPct val="20000"/>
              </a:spcBef>
              <a:defRPr/>
            </a:pPr>
            <a:endParaRPr kumimoji="0" lang="ja-JP" altLang="en-US" sz="1200" dirty="0">
              <a:solidFill>
                <a:srgbClr val="484848"/>
              </a:solidFill>
              <a:latin typeface="Meiryo" charset="-128"/>
              <a:ea typeface="Meiryo" charset="-128"/>
              <a:cs typeface="Meiryo" charset="-128"/>
            </a:endParaRPr>
          </a:p>
          <a:p>
            <a:pPr>
              <a:spcBef>
                <a:spcPct val="20000"/>
              </a:spcBef>
              <a:defRPr/>
            </a:pPr>
            <a:endParaRPr lang="ja-JP" altLang="en-US" sz="1200" dirty="0">
              <a:solidFill>
                <a:srgbClr val="484848"/>
              </a:solidFill>
              <a:latin typeface="Meiryo" charset="-128"/>
              <a:ea typeface="Meiryo" charset="-128"/>
              <a:cs typeface="Meiryo" charset="-128"/>
            </a:endParaRPr>
          </a:p>
        </p:txBody>
      </p:sp>
      <p:sp>
        <p:nvSpPr>
          <p:cNvPr id="8" name="テキスト ボックス 7"/>
          <p:cNvSpPr txBox="1"/>
          <p:nvPr/>
        </p:nvSpPr>
        <p:spPr>
          <a:xfrm>
            <a:off x="7806214" y="4707701"/>
            <a:ext cx="738664" cy="1477328"/>
          </a:xfrm>
          <a:prstGeom prst="rect">
            <a:avLst/>
          </a:prstGeom>
          <a:noFill/>
        </p:spPr>
        <p:txBody>
          <a:bodyPr vert="eaVert" wrap="none" rtlCol="0">
            <a:spAutoFit/>
          </a:bodyPr>
          <a:lstStyle/>
          <a:p>
            <a:pPr algn="ctr"/>
            <a:r>
              <a:rPr kumimoji="1" lang="ja-JP" altLang="en-US" sz="1800" dirty="0">
                <a:solidFill>
                  <a:srgbClr val="000090"/>
                </a:solidFill>
                <a:latin typeface="Meiryo" charset="-128"/>
                <a:ea typeface="Meiryo" charset="-128"/>
                <a:cs typeface="Meiryo" charset="-128"/>
              </a:rPr>
              <a:t>ハイブリッド</a:t>
            </a:r>
            <a:endParaRPr kumimoji="1" lang="en-US" altLang="ja-JP" sz="1800" dirty="0">
              <a:solidFill>
                <a:srgbClr val="000090"/>
              </a:solidFill>
              <a:latin typeface="Meiryo" charset="-128"/>
              <a:ea typeface="Meiryo" charset="-128"/>
              <a:cs typeface="Meiryo" charset="-128"/>
            </a:endParaRPr>
          </a:p>
          <a:p>
            <a:pPr algn="ctr"/>
            <a:r>
              <a:rPr lang="ja-JP" altLang="en-US" sz="1800" dirty="0">
                <a:solidFill>
                  <a:srgbClr val="000090"/>
                </a:solidFill>
                <a:latin typeface="Meiryo" charset="-128"/>
                <a:ea typeface="Meiryo" charset="-128"/>
                <a:cs typeface="Meiryo" charset="-128"/>
              </a:rPr>
              <a:t>クラウド</a:t>
            </a:r>
            <a:endParaRPr kumimoji="1" lang="ja-JP" altLang="en-US" sz="1800" dirty="0">
              <a:solidFill>
                <a:srgbClr val="000090"/>
              </a:solidFill>
              <a:latin typeface="Meiryo" charset="-128"/>
              <a:ea typeface="Meiryo" charset="-128"/>
              <a:cs typeface="Meiryo" charset="-128"/>
            </a:endParaRPr>
          </a:p>
        </p:txBody>
      </p:sp>
      <p:sp>
        <p:nvSpPr>
          <p:cNvPr id="29715" name="AutoShape 11"/>
          <p:cNvSpPr>
            <a:spLocks noChangeArrowheads="1"/>
          </p:cNvSpPr>
          <p:nvPr/>
        </p:nvSpPr>
        <p:spPr bwMode="auto">
          <a:xfrm>
            <a:off x="990600" y="4590702"/>
            <a:ext cx="6567487" cy="811213"/>
          </a:xfrm>
          <a:prstGeom prst="roundRect">
            <a:avLst>
              <a:gd name="adj" fmla="val 0"/>
            </a:avLst>
          </a:prstGeom>
          <a:solidFill>
            <a:srgbClr val="99FFCC">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charset="-128"/>
              <a:ea typeface="Meiryo" charset="-128"/>
              <a:cs typeface="Meiryo" charset="-128"/>
            </a:endParaRPr>
          </a:p>
        </p:txBody>
      </p:sp>
      <p:sp>
        <p:nvSpPr>
          <p:cNvPr id="29716" name="Text Box 12"/>
          <p:cNvSpPr txBox="1">
            <a:spLocks noChangeArrowheads="1"/>
          </p:cNvSpPr>
          <p:nvPr/>
        </p:nvSpPr>
        <p:spPr bwMode="auto">
          <a:xfrm>
            <a:off x="3113087" y="4763740"/>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charset="-128"/>
                <a:ea typeface="Meiryo" charset="-128"/>
                <a:cs typeface="Meiryo" charset="-128"/>
              </a:rPr>
              <a:t>ベンダーにて運用、ネットワークを介してサービス提供</a:t>
            </a:r>
          </a:p>
        </p:txBody>
      </p:sp>
      <p:sp>
        <p:nvSpPr>
          <p:cNvPr id="29717" name="Text Box 13"/>
          <p:cNvSpPr txBox="1">
            <a:spLocks noChangeArrowheads="1"/>
          </p:cNvSpPr>
          <p:nvPr/>
        </p:nvSpPr>
        <p:spPr bwMode="auto">
          <a:xfrm>
            <a:off x="1524000" y="4724052"/>
            <a:ext cx="1338828"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dirty="0">
                <a:solidFill>
                  <a:srgbClr val="40458C"/>
                </a:solidFill>
                <a:latin typeface="Meiryo" charset="-128"/>
                <a:ea typeface="Meiryo" charset="-128"/>
                <a:cs typeface="Meiryo" charset="-128"/>
              </a:rPr>
              <a:t>パブリック</a:t>
            </a:r>
          </a:p>
          <a:p>
            <a:pPr>
              <a:buFont typeface="Wingdings" pitchFamily="2" charset="2"/>
              <a:buNone/>
            </a:pPr>
            <a:r>
              <a:rPr lang="ja-JP" altLang="en-US" sz="1800" dirty="0">
                <a:solidFill>
                  <a:srgbClr val="40458C"/>
                </a:solidFill>
                <a:latin typeface="Meiryo" charset="-128"/>
                <a:ea typeface="Meiryo" charset="-128"/>
                <a:cs typeface="Meiryo" charset="-128"/>
              </a:rPr>
              <a:t>クラウド</a:t>
            </a:r>
          </a:p>
        </p:txBody>
      </p:sp>
      <p:sp>
        <p:nvSpPr>
          <p:cNvPr id="29718" name="AutoShape 15"/>
          <p:cNvSpPr>
            <a:spLocks noChangeArrowheads="1"/>
          </p:cNvSpPr>
          <p:nvPr/>
        </p:nvSpPr>
        <p:spPr bwMode="auto">
          <a:xfrm>
            <a:off x="990600" y="5446365"/>
            <a:ext cx="6567487" cy="811213"/>
          </a:xfrm>
          <a:prstGeom prst="roundRect">
            <a:avLst>
              <a:gd name="adj" fmla="val 0"/>
            </a:avLst>
          </a:prstGeom>
          <a:solidFill>
            <a:srgbClr val="CCFFFF">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charset="-128"/>
              <a:ea typeface="Meiryo" charset="-128"/>
              <a:cs typeface="Meiryo" charset="-128"/>
            </a:endParaRPr>
          </a:p>
        </p:txBody>
      </p:sp>
      <p:sp>
        <p:nvSpPr>
          <p:cNvPr id="29719" name="Text Box 16"/>
          <p:cNvSpPr txBox="1">
            <a:spLocks noChangeArrowheads="1"/>
          </p:cNvSpPr>
          <p:nvPr/>
        </p:nvSpPr>
        <p:spPr bwMode="auto">
          <a:xfrm>
            <a:off x="3113087" y="5590827"/>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charset="-128"/>
                <a:ea typeface="Meiryo" charset="-128"/>
                <a:cs typeface="Meiryo" charset="-128"/>
              </a:rPr>
              <a:t>自社マシン室・自社データセンターで運用・サービス提供</a:t>
            </a:r>
          </a:p>
        </p:txBody>
      </p:sp>
      <p:sp>
        <p:nvSpPr>
          <p:cNvPr id="29720" name="Text Box 17"/>
          <p:cNvSpPr txBox="1">
            <a:spLocks noChangeArrowheads="1"/>
          </p:cNvSpPr>
          <p:nvPr/>
        </p:nvSpPr>
        <p:spPr bwMode="auto">
          <a:xfrm>
            <a:off x="1524000" y="5533677"/>
            <a:ext cx="1569660"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a:solidFill>
                  <a:srgbClr val="40458C"/>
                </a:solidFill>
                <a:latin typeface="Meiryo" charset="-128"/>
                <a:ea typeface="Meiryo" charset="-128"/>
                <a:cs typeface="Meiryo" charset="-128"/>
              </a:rPr>
              <a:t>プライベート</a:t>
            </a:r>
          </a:p>
          <a:p>
            <a:pPr>
              <a:buFont typeface="Wingdings" pitchFamily="2" charset="2"/>
              <a:buNone/>
            </a:pPr>
            <a:r>
              <a:rPr lang="ja-JP" altLang="en-US" sz="1800">
                <a:solidFill>
                  <a:srgbClr val="40458C"/>
                </a:solidFill>
                <a:latin typeface="Meiryo" charset="-128"/>
                <a:ea typeface="Meiryo" charset="-128"/>
                <a:cs typeface="Meiryo" charset="-128"/>
              </a:rPr>
              <a:t>クラウド</a:t>
            </a:r>
          </a:p>
        </p:txBody>
      </p:sp>
      <p:pic>
        <p:nvPicPr>
          <p:cNvPr id="29721" name="Picture 7" descr="j043394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4816127"/>
            <a:ext cx="990600" cy="990600"/>
          </a:xfrm>
          <a:prstGeom prst="rect">
            <a:avLst/>
          </a:prstGeom>
          <a:noFill/>
          <a:ln w="9525">
            <a:noFill/>
            <a:miter lim="800000"/>
            <a:headEnd/>
            <a:tailEnd/>
          </a:ln>
        </p:spPr>
      </p:pic>
      <p:sp>
        <p:nvSpPr>
          <p:cNvPr id="29699" name="Rectangle 6"/>
          <p:cNvSpPr>
            <a:spLocks noGrp="1" noChangeArrowheads="1"/>
          </p:cNvSpPr>
          <p:nvPr>
            <p:ph type="title"/>
          </p:nvPr>
        </p:nvSpPr>
        <p:spPr/>
        <p:txBody>
          <a:bodyPr/>
          <a:lstStyle/>
          <a:p>
            <a:pPr eaLnBrk="1" hangingPunct="1"/>
            <a:r>
              <a:rPr lang="ja-JP" altLang="en-US" sz="2800" dirty="0">
                <a:ea typeface="ＭＳ Ｐゴシック" charset="-128"/>
              </a:rPr>
              <a:t>５つの必須の特徴</a:t>
            </a:r>
          </a:p>
        </p:txBody>
      </p:sp>
      <p:sp>
        <p:nvSpPr>
          <p:cNvPr id="29" name="Oval 46"/>
          <p:cNvSpPr>
            <a:spLocks noChangeArrowheads="1"/>
          </p:cNvSpPr>
          <p:nvPr/>
        </p:nvSpPr>
        <p:spPr bwMode="auto">
          <a:xfrm>
            <a:off x="6745342" y="3746579"/>
            <a:ext cx="2114550" cy="631059"/>
          </a:xfrm>
          <a:prstGeom prst="wedgeRoundRectCallout">
            <a:avLst>
              <a:gd name="adj1" fmla="val -59271"/>
              <a:gd name="adj2" fmla="val 93982"/>
              <a:gd name="adj3" fmla="val 16667"/>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r>
              <a:rPr lang="ja-JP" altLang="en-US" sz="2000" dirty="0">
                <a:solidFill>
                  <a:srgbClr val="FFFFFF"/>
                </a:solidFill>
                <a:latin typeface="Meiryo" charset="-128"/>
                <a:ea typeface="Meiryo" charset="-128"/>
                <a:cs typeface="Meiryo" charset="-128"/>
              </a:rPr>
              <a:t>人的介在を排除</a:t>
            </a:r>
          </a:p>
        </p:txBody>
      </p:sp>
      <p:sp>
        <p:nvSpPr>
          <p:cNvPr id="2" name="角丸四角形 1"/>
          <p:cNvSpPr/>
          <p:nvPr/>
        </p:nvSpPr>
        <p:spPr bwMode="auto">
          <a:xfrm>
            <a:off x="6745342" y="840177"/>
            <a:ext cx="2114550" cy="231629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5400" dirty="0">
                <a:solidFill>
                  <a:schemeClr val="bg1"/>
                </a:solidFill>
                <a:latin typeface="Meiryo" charset="-128"/>
                <a:ea typeface="Meiryo" charset="-128"/>
                <a:cs typeface="Meiryo" charset="-128"/>
              </a:rPr>
              <a:t>無人</a:t>
            </a:r>
          </a:p>
          <a:p>
            <a:pPr algn="ctr">
              <a:spcBef>
                <a:spcPts val="0"/>
              </a:spcBef>
            </a:pPr>
            <a:r>
              <a:rPr kumimoji="0" lang="ja-JP" altLang="en-US" sz="2800" dirty="0">
                <a:solidFill>
                  <a:schemeClr val="bg1"/>
                </a:solidFill>
                <a:latin typeface="Meiryo" charset="-128"/>
                <a:ea typeface="Meiryo" charset="-128"/>
                <a:cs typeface="Meiryo" charset="-128"/>
              </a:rPr>
              <a:t>システム</a:t>
            </a:r>
          </a:p>
          <a:p>
            <a:pPr algn="ctr">
              <a:spcBef>
                <a:spcPts val="0"/>
              </a:spcBef>
            </a:pPr>
            <a:r>
              <a:rPr kumimoji="0" lang="en-US" altLang="ja-JP" dirty="0">
                <a:solidFill>
                  <a:schemeClr val="bg1"/>
                </a:solidFill>
                <a:latin typeface="Meiryo" charset="-128"/>
                <a:ea typeface="Meiryo" charset="-128"/>
                <a:cs typeface="Meiryo" charset="-128"/>
              </a:rPr>
              <a:t>TCO</a:t>
            </a:r>
            <a:r>
              <a:rPr kumimoji="0" lang="ja-JP" altLang="en-US" dirty="0">
                <a:solidFill>
                  <a:schemeClr val="bg1"/>
                </a:solidFill>
                <a:latin typeface="Meiryo" charset="-128"/>
                <a:ea typeface="Meiryo" charset="-128"/>
                <a:cs typeface="Meiryo" charset="-128"/>
              </a:rPr>
              <a:t>の削減</a:t>
            </a:r>
            <a:endParaRPr kumimoji="0" lang="en-US" altLang="ja-JP" dirty="0">
              <a:solidFill>
                <a:schemeClr val="bg1"/>
              </a:solidFill>
              <a:latin typeface="Meiryo" charset="-128"/>
              <a:ea typeface="Meiryo" charset="-128"/>
              <a:cs typeface="Meiryo" charset="-128"/>
            </a:endParaRPr>
          </a:p>
          <a:p>
            <a:pPr algn="ctr"/>
            <a:r>
              <a:rPr kumimoji="0" lang="ja-JP" altLang="en-US" dirty="0">
                <a:solidFill>
                  <a:schemeClr val="bg1"/>
                </a:solidFill>
                <a:latin typeface="Meiryo" charset="-128"/>
                <a:ea typeface="Meiryo" charset="-128"/>
                <a:cs typeface="Meiryo" charset="-128"/>
              </a:rPr>
              <a:t>人的ミスの回避</a:t>
            </a:r>
          </a:p>
          <a:p>
            <a:pPr algn="ctr">
              <a:spcBef>
                <a:spcPts val="0"/>
              </a:spcBef>
            </a:pPr>
            <a:r>
              <a:rPr kumimoji="0" lang="ja-JP" altLang="en-US" dirty="0">
                <a:solidFill>
                  <a:schemeClr val="bg1"/>
                </a:solidFill>
                <a:latin typeface="Meiryo" charset="-128"/>
                <a:ea typeface="Meiryo" charset="-128"/>
                <a:cs typeface="Meiryo" charset="-128"/>
              </a:rPr>
              <a:t>変更への即応</a:t>
            </a:r>
            <a:endParaRPr kumimoji="0" lang="en-US" altLang="ja-JP" dirty="0">
              <a:solidFill>
                <a:schemeClr val="bg1"/>
              </a:solidFill>
              <a:latin typeface="Meiryo" charset="-128"/>
              <a:ea typeface="Meiryo" charset="-128"/>
              <a:cs typeface="Meiryo" charset="-128"/>
            </a:endParaRPr>
          </a:p>
        </p:txBody>
      </p:sp>
      <p:sp>
        <p:nvSpPr>
          <p:cNvPr id="3" name="上矢印 2"/>
          <p:cNvSpPr/>
          <p:nvPr/>
        </p:nvSpPr>
        <p:spPr bwMode="auto">
          <a:xfrm>
            <a:off x="7031914" y="3109034"/>
            <a:ext cx="1578686" cy="694616"/>
          </a:xfrm>
          <a:prstGeom prst="upArrow">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latin typeface="Meiryo" charset="-128"/>
              <a:ea typeface="Meiryo" charset="-128"/>
              <a:cs typeface="Meiryo" charset="-128"/>
            </a:endParaRPr>
          </a:p>
        </p:txBody>
      </p:sp>
      <p:sp>
        <p:nvSpPr>
          <p:cNvPr id="29703" name="AutoShape 19"/>
          <p:cNvSpPr>
            <a:spLocks noChangeArrowheads="1"/>
          </p:cNvSpPr>
          <p:nvPr/>
        </p:nvSpPr>
        <p:spPr bwMode="auto">
          <a:xfrm>
            <a:off x="5715000" y="4707384"/>
            <a:ext cx="522343" cy="147796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2000" dirty="0">
                <a:solidFill>
                  <a:srgbClr val="FFFFFF"/>
                </a:solidFill>
                <a:latin typeface="HGPSoeiKakugothicUB" charset="-128"/>
                <a:ea typeface="HGPSoeiKakugothicUB" charset="-128"/>
                <a:cs typeface="HGPSoeiKakugothicUB" charset="-128"/>
              </a:rPr>
              <a:t>仮想化</a:t>
            </a:r>
          </a:p>
        </p:txBody>
      </p:sp>
      <p:sp>
        <p:nvSpPr>
          <p:cNvPr id="29706" name="AutoShape 38"/>
          <p:cNvSpPr>
            <a:spLocks noChangeArrowheads="1"/>
          </p:cNvSpPr>
          <p:nvPr/>
        </p:nvSpPr>
        <p:spPr bwMode="auto">
          <a:xfrm>
            <a:off x="6814371" y="4707384"/>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HGPSoeiKakugothicUB" charset="-128"/>
                <a:ea typeface="HGPSoeiKakugothicUB" charset="-128"/>
                <a:cs typeface="HGPSoeiKakugothicUB" charset="-128"/>
              </a:rPr>
              <a:t>調達の自動化</a:t>
            </a:r>
          </a:p>
        </p:txBody>
      </p:sp>
      <p:sp>
        <p:nvSpPr>
          <p:cNvPr id="28" name="AutoShape 38"/>
          <p:cNvSpPr>
            <a:spLocks noChangeArrowheads="1"/>
          </p:cNvSpPr>
          <p:nvPr/>
        </p:nvSpPr>
        <p:spPr bwMode="auto">
          <a:xfrm>
            <a:off x="6266626" y="4701828"/>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HGPSoeiKakugothicUB" charset="-128"/>
                <a:ea typeface="HGPSoeiKakugothicUB" charset="-128"/>
                <a:cs typeface="HGPSoeiKakugothicUB" charset="-128"/>
              </a:rPr>
              <a:t>運用の自動化</a:t>
            </a:r>
          </a:p>
        </p:txBody>
      </p:sp>
      <p:sp>
        <p:nvSpPr>
          <p:cNvPr id="10" name="角丸四角形 9"/>
          <p:cNvSpPr/>
          <p:nvPr/>
        </p:nvSpPr>
        <p:spPr bwMode="auto">
          <a:xfrm>
            <a:off x="495300" y="840177"/>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オンデマンド・セルフサービス</a:t>
            </a:r>
          </a:p>
        </p:txBody>
      </p:sp>
      <p:sp>
        <p:nvSpPr>
          <p:cNvPr id="30" name="角丸四角形 29"/>
          <p:cNvSpPr/>
          <p:nvPr/>
        </p:nvSpPr>
        <p:spPr bwMode="auto">
          <a:xfrm>
            <a:off x="495300" y="1567580"/>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幅広いネットワークアクセス</a:t>
            </a:r>
          </a:p>
        </p:txBody>
      </p:sp>
      <p:sp>
        <p:nvSpPr>
          <p:cNvPr id="31" name="角丸四角形 30"/>
          <p:cNvSpPr/>
          <p:nvPr/>
        </p:nvSpPr>
        <p:spPr bwMode="auto">
          <a:xfrm>
            <a:off x="488950" y="3025671"/>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迅速な拡張性</a:t>
            </a:r>
          </a:p>
        </p:txBody>
      </p:sp>
      <p:sp>
        <p:nvSpPr>
          <p:cNvPr id="33" name="角丸四角形 32"/>
          <p:cNvSpPr/>
          <p:nvPr/>
        </p:nvSpPr>
        <p:spPr bwMode="auto">
          <a:xfrm>
            <a:off x="495300" y="374657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サービスの計測可能・従量課金</a:t>
            </a:r>
          </a:p>
        </p:txBody>
      </p:sp>
      <p:sp>
        <p:nvSpPr>
          <p:cNvPr id="34" name="角丸四角形 33"/>
          <p:cNvSpPr/>
          <p:nvPr/>
        </p:nvSpPr>
        <p:spPr bwMode="auto">
          <a:xfrm>
            <a:off x="495300" y="230023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リソースの共有</a:t>
            </a:r>
          </a:p>
        </p:txBody>
      </p:sp>
      <p:sp>
        <p:nvSpPr>
          <p:cNvPr id="7" name="テキスト ボックス 6"/>
          <p:cNvSpPr txBox="1"/>
          <p:nvPr/>
        </p:nvSpPr>
        <p:spPr>
          <a:xfrm>
            <a:off x="4905049" y="6368703"/>
            <a:ext cx="3848811" cy="276999"/>
          </a:xfrm>
          <a:prstGeom prst="rect">
            <a:avLst/>
          </a:prstGeom>
          <a:noFill/>
        </p:spPr>
        <p:txBody>
          <a:bodyPr wrap="none" rtlCol="0">
            <a:spAutoFit/>
          </a:bodyPr>
          <a:lstStyle/>
          <a:p>
            <a:r>
              <a:rPr kumimoji="1" lang="ja-JP" altLang="en-US" sz="1200" dirty="0">
                <a:solidFill>
                  <a:schemeClr val="accent3">
                    <a:lumMod val="50000"/>
                  </a:schemeClr>
                </a:solidFill>
                <a:latin typeface="Meiryo" charset="-128"/>
                <a:ea typeface="Meiryo" charset="-128"/>
                <a:cs typeface="Meiryo" charset="-128"/>
              </a:rPr>
              <a:t>＊</a:t>
            </a:r>
            <a:r>
              <a:rPr kumimoji="1" lang="en-US" altLang="ja-JP" sz="1200" dirty="0" err="1">
                <a:solidFill>
                  <a:schemeClr val="accent3">
                    <a:lumMod val="50000"/>
                  </a:schemeClr>
                </a:solidFill>
                <a:latin typeface="Meiryo" charset="-128"/>
                <a:ea typeface="Meiryo" charset="-128"/>
                <a:cs typeface="Meiryo" charset="-128"/>
              </a:rPr>
              <a:t>SaaS</a:t>
            </a:r>
            <a:r>
              <a:rPr kumimoji="1" lang="ja-JP" altLang="en-US" sz="1200" dirty="0">
                <a:solidFill>
                  <a:schemeClr val="accent3">
                    <a:lumMod val="50000"/>
                  </a:schemeClr>
                </a:solidFill>
                <a:latin typeface="Meiryo" charset="-128"/>
                <a:ea typeface="Meiryo" charset="-128"/>
                <a:cs typeface="Meiryo" charset="-128"/>
              </a:rPr>
              <a:t>や</a:t>
            </a:r>
            <a:r>
              <a:rPr kumimoji="1" lang="en-US" altLang="ja-JP" sz="1200" dirty="0" err="1">
                <a:solidFill>
                  <a:schemeClr val="accent3">
                    <a:lumMod val="50000"/>
                  </a:schemeClr>
                </a:solidFill>
                <a:latin typeface="Meiryo" charset="-128"/>
                <a:ea typeface="Meiryo" charset="-128"/>
                <a:cs typeface="Meiryo" charset="-128"/>
              </a:rPr>
              <a:t>PaaS</a:t>
            </a:r>
            <a:r>
              <a:rPr kumimoji="1" lang="ja-JP" altLang="en-US" sz="1200" dirty="0">
                <a:solidFill>
                  <a:schemeClr val="accent3">
                    <a:lumMod val="50000"/>
                  </a:schemeClr>
                </a:solidFill>
                <a:latin typeface="Meiryo" charset="-128"/>
                <a:ea typeface="Meiryo" charset="-128"/>
                <a:cs typeface="Meiryo" charset="-128"/>
              </a:rPr>
              <a:t>の場合、仮想化は絶対条件ではない。</a:t>
            </a:r>
          </a:p>
        </p:txBody>
      </p:sp>
    </p:spTree>
    <p:extLst>
      <p:ext uri="{BB962C8B-B14F-4D97-AF65-F5344CB8AC3E}">
        <p14:creationId xmlns:p14="http://schemas.microsoft.com/office/powerpoint/2010/main" val="313615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500" fill="hold"/>
                                        <p:tgtEl>
                                          <p:spTgt spid="29703"/>
                                        </p:tgtEl>
                                        <p:attrNameLst>
                                          <p:attrName>ppt_w</p:attrName>
                                        </p:attrNameLst>
                                      </p:cBhvr>
                                      <p:tavLst>
                                        <p:tav tm="0">
                                          <p:val>
                                            <p:fltVal val="0"/>
                                          </p:val>
                                        </p:tav>
                                        <p:tav tm="100000">
                                          <p:val>
                                            <p:strVal val="#ppt_w"/>
                                          </p:val>
                                        </p:tav>
                                      </p:tavLst>
                                    </p:anim>
                                    <p:anim calcmode="lin" valueType="num">
                                      <p:cBhvr>
                                        <p:cTn id="8" dur="500" fill="hold"/>
                                        <p:tgtEl>
                                          <p:spTgt spid="29703"/>
                                        </p:tgtEl>
                                        <p:attrNameLst>
                                          <p:attrName>ppt_h</p:attrName>
                                        </p:attrNameLst>
                                      </p:cBhvr>
                                      <p:tavLst>
                                        <p:tav tm="0">
                                          <p:val>
                                            <p:fltVal val="0"/>
                                          </p:val>
                                        </p:tav>
                                        <p:tav tm="100000">
                                          <p:val>
                                            <p:strVal val="#ppt_h"/>
                                          </p:val>
                                        </p:tav>
                                      </p:tavLst>
                                    </p:anim>
                                    <p:animEffect transition="in" filter="fade">
                                      <p:cBhvr>
                                        <p:cTn id="9" dur="500"/>
                                        <p:tgtEl>
                                          <p:spTgt spid="2970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706"/>
                                        </p:tgtEl>
                                        <p:attrNameLst>
                                          <p:attrName>style.visibility</p:attrName>
                                        </p:attrNameLst>
                                      </p:cBhvr>
                                      <p:to>
                                        <p:strVal val="visible"/>
                                      </p:to>
                                    </p:set>
                                    <p:anim calcmode="lin" valueType="num">
                                      <p:cBhvr>
                                        <p:cTn id="17" dur="500" fill="hold"/>
                                        <p:tgtEl>
                                          <p:spTgt spid="29706"/>
                                        </p:tgtEl>
                                        <p:attrNameLst>
                                          <p:attrName>ppt_w</p:attrName>
                                        </p:attrNameLst>
                                      </p:cBhvr>
                                      <p:tavLst>
                                        <p:tav tm="0">
                                          <p:val>
                                            <p:fltVal val="0"/>
                                          </p:val>
                                        </p:tav>
                                        <p:tav tm="100000">
                                          <p:val>
                                            <p:strVal val="#ppt_w"/>
                                          </p:val>
                                        </p:tav>
                                      </p:tavLst>
                                    </p:anim>
                                    <p:anim calcmode="lin" valueType="num">
                                      <p:cBhvr>
                                        <p:cTn id="18" dur="500" fill="hold"/>
                                        <p:tgtEl>
                                          <p:spTgt spid="29706"/>
                                        </p:tgtEl>
                                        <p:attrNameLst>
                                          <p:attrName>ppt_h</p:attrName>
                                        </p:attrNameLst>
                                      </p:cBhvr>
                                      <p:tavLst>
                                        <p:tav tm="0">
                                          <p:val>
                                            <p:fltVal val="0"/>
                                          </p:val>
                                        </p:tav>
                                        <p:tav tm="100000">
                                          <p:val>
                                            <p:strVal val="#ppt_h"/>
                                          </p:val>
                                        </p:tav>
                                      </p:tavLst>
                                    </p:anim>
                                    <p:animEffect transition="in" filter="fade">
                                      <p:cBhvr>
                                        <p:cTn id="19" dur="500"/>
                                        <p:tgtEl>
                                          <p:spTgt spid="2970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703" grpId="0" animBg="1"/>
      <p:bldP spid="29706"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角丸四角形 263"/>
          <p:cNvSpPr/>
          <p:nvPr/>
        </p:nvSpPr>
        <p:spPr>
          <a:xfrm>
            <a:off x="417595" y="4564665"/>
            <a:ext cx="8303496" cy="1289214"/>
          </a:xfrm>
          <a:prstGeom prst="roundRect">
            <a:avLst>
              <a:gd name="adj" fmla="val 5239"/>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ハイブリッド・クラウドとマルチ・クラウド</a:t>
            </a:r>
          </a:p>
        </p:txBody>
      </p:sp>
      <p:sp>
        <p:nvSpPr>
          <p:cNvPr id="3" name="スライド番号プレースホルダー 2"/>
          <p:cNvSpPr>
            <a:spLocks noGrp="1"/>
          </p:cNvSpPr>
          <p:nvPr>
            <p:ph type="sldNum" sz="quarter" idx="12"/>
          </p:nvPr>
        </p:nvSpPr>
        <p:spPr>
          <a:xfrm>
            <a:off x="6941771" y="6644742"/>
            <a:ext cx="2133600" cy="217800"/>
          </a:xfrm>
          <a:effectLst>
            <a:outerShdw blurRad="50800" dist="38100" dir="2700000" algn="tl" rotWithShape="0">
              <a:prstClr val="black">
                <a:alpha val="40000"/>
              </a:prstClr>
            </a:outerShdw>
          </a:effectLst>
        </p:spPr>
        <p:txBody>
          <a:bodyPr/>
          <a:lstStyle/>
          <a:p>
            <a:fld id="{8FF8CC5D-A65D-5946-99B5-645367A967AD}" type="slidenum">
              <a:rPr kumimoji="1" lang="ja-JP" altLang="en-US" smtClean="0"/>
              <a:t>48</a:t>
            </a:fld>
            <a:endParaRPr kumimoji="1" lang="ja-JP" altLang="en-US"/>
          </a:p>
        </p:txBody>
      </p:sp>
      <p:sp>
        <p:nvSpPr>
          <p:cNvPr id="4" name="正方形/長方形 3"/>
          <p:cNvSpPr/>
          <p:nvPr/>
        </p:nvSpPr>
        <p:spPr>
          <a:xfrm>
            <a:off x="514297" y="1869817"/>
            <a:ext cx="1824449" cy="336533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590171" y="1869817"/>
            <a:ext cx="1824449" cy="336533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2492" y="1869817"/>
            <a:ext cx="1824449" cy="336533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769331" y="1869817"/>
            <a:ext cx="1824449" cy="336533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17595" y="1031520"/>
            <a:ext cx="8303496" cy="61891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ＭＳ Ｐゴシック"/>
                <a:ea typeface="ＭＳ Ｐゴシック"/>
                <a:cs typeface="ＭＳ Ｐゴシック"/>
              </a:rPr>
              <a:t>クラウド管理プラットフォーム</a:t>
            </a:r>
            <a:endParaRPr kumimoji="1" lang="en-US" altLang="ja-JP" sz="2000" dirty="0">
              <a:solidFill>
                <a:srgbClr val="FFFFFF"/>
              </a:solidFill>
              <a:latin typeface="ＭＳ Ｐゴシック"/>
              <a:ea typeface="ＭＳ Ｐゴシック"/>
              <a:cs typeface="ＭＳ Ｐゴシック"/>
            </a:endParaRPr>
          </a:p>
          <a:p>
            <a:pPr algn="ctr"/>
            <a:r>
              <a:rPr lang="en-US" altLang="ja-JP" sz="1000" dirty="0">
                <a:solidFill>
                  <a:srgbClr val="FFFFFF"/>
                </a:solidFill>
                <a:latin typeface="ＭＳ Ｐゴシック"/>
                <a:ea typeface="ＭＳ Ｐゴシック"/>
                <a:cs typeface="ＭＳ Ｐゴシック"/>
              </a:rPr>
              <a:t>Prime Cloud Controller (SCSK) / </a:t>
            </a:r>
            <a:r>
              <a:rPr lang="en-US" altLang="ja-JP" sz="1000" dirty="0" err="1">
                <a:solidFill>
                  <a:srgbClr val="FFFFFF"/>
                </a:solidFill>
                <a:latin typeface="ＭＳ Ｐゴシック"/>
                <a:ea typeface="ＭＳ Ｐゴシック"/>
                <a:cs typeface="ＭＳ Ｐゴシック"/>
              </a:rPr>
              <a:t>RightScale</a:t>
            </a:r>
            <a:r>
              <a:rPr lang="en-US" altLang="ja-JP" sz="1000" dirty="0">
                <a:solidFill>
                  <a:srgbClr val="FFFFFF"/>
                </a:solidFill>
                <a:latin typeface="ＭＳ Ｐゴシック"/>
                <a:ea typeface="ＭＳ Ｐゴシック"/>
                <a:cs typeface="ＭＳ Ｐゴシック"/>
              </a:rPr>
              <a:t> (</a:t>
            </a:r>
            <a:r>
              <a:rPr lang="en-US" altLang="ja-JP" sz="1000" dirty="0" err="1">
                <a:solidFill>
                  <a:srgbClr val="FFFFFF"/>
                </a:solidFill>
                <a:latin typeface="ＭＳ Ｐゴシック"/>
                <a:ea typeface="ＭＳ Ｐゴシック"/>
                <a:cs typeface="ＭＳ Ｐゴシック"/>
              </a:rPr>
              <a:t>RightScale</a:t>
            </a:r>
            <a:r>
              <a:rPr lang="en-US" altLang="ja-JP" sz="1000" dirty="0">
                <a:solidFill>
                  <a:srgbClr val="FFFFFF"/>
                </a:solidFill>
                <a:latin typeface="ＭＳ Ｐゴシック"/>
                <a:ea typeface="ＭＳ Ｐゴシック"/>
                <a:cs typeface="ＭＳ Ｐゴシック"/>
              </a:rPr>
              <a:t>) / </a:t>
            </a:r>
            <a:r>
              <a:rPr lang="en-US" altLang="ja-JP" sz="1000" dirty="0" err="1">
                <a:solidFill>
                  <a:srgbClr val="FFFFFF"/>
                </a:solidFill>
                <a:latin typeface="ＭＳ Ｐゴシック"/>
                <a:ea typeface="ＭＳ Ｐゴシック"/>
                <a:cs typeface="ＭＳ Ｐゴシック"/>
              </a:rPr>
              <a:t>vRealize</a:t>
            </a:r>
            <a:r>
              <a:rPr lang="en-US" altLang="ja-JP" sz="1000" dirty="0">
                <a:solidFill>
                  <a:srgbClr val="FFFFFF"/>
                </a:solidFill>
                <a:latin typeface="ＭＳ Ｐゴシック"/>
                <a:ea typeface="ＭＳ Ｐゴシック"/>
                <a:cs typeface="ＭＳ Ｐゴシック"/>
              </a:rPr>
              <a:t> Suite (</a:t>
            </a:r>
            <a:r>
              <a:rPr lang="en-US" altLang="ja-JP" sz="1000" dirty="0" err="1">
                <a:solidFill>
                  <a:srgbClr val="FFFFFF"/>
                </a:solidFill>
                <a:latin typeface="ＭＳ Ｐゴシック"/>
                <a:ea typeface="ＭＳ Ｐゴシック"/>
                <a:cs typeface="ＭＳ Ｐゴシック"/>
              </a:rPr>
              <a:t>Vmware</a:t>
            </a:r>
            <a:r>
              <a:rPr lang="en-US" altLang="ja-JP" sz="1000" dirty="0">
                <a:solidFill>
                  <a:srgbClr val="FFFFFF"/>
                </a:solidFill>
                <a:latin typeface="ＭＳ Ｐゴシック"/>
                <a:ea typeface="ＭＳ Ｐゴシック"/>
                <a:cs typeface="ＭＳ Ｐゴシック"/>
              </a:rPr>
              <a:t>) </a:t>
            </a:r>
            <a:r>
              <a:rPr lang="ja-JP" altLang="en-US" sz="1000" dirty="0">
                <a:solidFill>
                  <a:srgbClr val="FFFFFF"/>
                </a:solidFill>
                <a:latin typeface="ＭＳ Ｐゴシック"/>
                <a:ea typeface="ＭＳ Ｐゴシック"/>
                <a:cs typeface="ＭＳ Ｐゴシック"/>
              </a:rPr>
              <a:t>など</a:t>
            </a:r>
            <a:r>
              <a:rPr lang="en-US" altLang="ja-JP" sz="1000" dirty="0">
                <a:solidFill>
                  <a:srgbClr val="FFFFFF"/>
                </a:solidFill>
                <a:latin typeface="ＭＳ Ｐゴシック"/>
                <a:ea typeface="ＭＳ Ｐゴシック"/>
                <a:cs typeface="ＭＳ Ｐゴシック"/>
              </a:rPr>
              <a:t> </a:t>
            </a:r>
            <a:endParaRPr kumimoji="1" lang="ja-JP" altLang="en-US" sz="1000" dirty="0">
              <a:solidFill>
                <a:srgbClr val="FFFFFF"/>
              </a:solidFill>
              <a:latin typeface="ＭＳ Ｐゴシック"/>
              <a:ea typeface="ＭＳ Ｐゴシック"/>
              <a:cs typeface="ＭＳ Ｐゴシック"/>
            </a:endParaRPr>
          </a:p>
        </p:txBody>
      </p:sp>
      <p:grpSp>
        <p:nvGrpSpPr>
          <p:cNvPr id="158" name="図形グループ 157"/>
          <p:cNvGrpSpPr/>
          <p:nvPr/>
        </p:nvGrpSpPr>
        <p:grpSpPr>
          <a:xfrm>
            <a:off x="887693" y="4270509"/>
            <a:ext cx="309971" cy="140029"/>
            <a:chOff x="6769100" y="1390650"/>
            <a:chExt cx="317500" cy="157483"/>
          </a:xfrm>
          <a:effectLst>
            <a:outerShdw blurRad="50800" dist="38100" dir="2700000" algn="tl" rotWithShape="0">
              <a:prstClr val="black">
                <a:alpha val="40000"/>
              </a:prstClr>
            </a:outerShdw>
          </a:effectLst>
        </p:grpSpPr>
        <p:sp>
          <p:nvSpPr>
            <p:cNvPr id="159" name="正方形/長方形 1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円/楕円 1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1" name="直線コネクタ 160"/>
            <p:cNvCxnSpPr>
              <a:stCxn id="160" idx="6"/>
              <a:endCxn id="1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2" name="図形グループ 161"/>
          <p:cNvGrpSpPr/>
          <p:nvPr/>
        </p:nvGrpSpPr>
        <p:grpSpPr>
          <a:xfrm>
            <a:off x="1248714" y="4270509"/>
            <a:ext cx="309971" cy="140029"/>
            <a:chOff x="6769100" y="1390650"/>
            <a:chExt cx="317500" cy="157483"/>
          </a:xfrm>
          <a:effectLst>
            <a:outerShdw blurRad="50800" dist="38100" dir="2700000" algn="tl" rotWithShape="0">
              <a:prstClr val="black">
                <a:alpha val="40000"/>
              </a:prstClr>
            </a:outerShdw>
          </a:effectLst>
        </p:grpSpPr>
        <p:sp>
          <p:nvSpPr>
            <p:cNvPr id="163" name="正方形/長方形 1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円/楕円 1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5" name="直線コネクタ 164"/>
            <p:cNvCxnSpPr>
              <a:stCxn id="164" idx="6"/>
              <a:endCxn id="1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 name="図形グループ 165"/>
          <p:cNvGrpSpPr/>
          <p:nvPr/>
        </p:nvGrpSpPr>
        <p:grpSpPr>
          <a:xfrm>
            <a:off x="1609736" y="4270509"/>
            <a:ext cx="309971" cy="140029"/>
            <a:chOff x="6769100" y="1390650"/>
            <a:chExt cx="317500" cy="157483"/>
          </a:xfrm>
          <a:effectLst>
            <a:outerShdw blurRad="50800" dist="38100" dir="2700000" algn="tl" rotWithShape="0">
              <a:prstClr val="black">
                <a:alpha val="40000"/>
              </a:prstClr>
            </a:outerShdw>
          </a:effectLst>
        </p:grpSpPr>
        <p:sp>
          <p:nvSpPr>
            <p:cNvPr id="167" name="正方形/長方形 1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円/楕円 1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9" name="直線コネクタ 168"/>
            <p:cNvCxnSpPr>
              <a:stCxn id="168" idx="6"/>
              <a:endCxn id="1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0" name="図形グループ 169"/>
          <p:cNvGrpSpPr/>
          <p:nvPr/>
        </p:nvGrpSpPr>
        <p:grpSpPr>
          <a:xfrm>
            <a:off x="887693" y="4082514"/>
            <a:ext cx="309971" cy="140029"/>
            <a:chOff x="6769100" y="1390650"/>
            <a:chExt cx="317500" cy="157483"/>
          </a:xfrm>
          <a:effectLst>
            <a:outerShdw blurRad="50800" dist="38100" dir="2700000" algn="tl" rotWithShape="0">
              <a:prstClr val="black">
                <a:alpha val="40000"/>
              </a:prstClr>
            </a:outerShdw>
          </a:effectLst>
        </p:grpSpPr>
        <p:sp>
          <p:nvSpPr>
            <p:cNvPr id="171" name="正方形/長方形 1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3" name="直線コネクタ 172"/>
            <p:cNvCxnSpPr>
              <a:stCxn id="172" idx="6"/>
              <a:endCxn id="1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4" name="図形グループ 173"/>
          <p:cNvGrpSpPr/>
          <p:nvPr/>
        </p:nvGrpSpPr>
        <p:grpSpPr>
          <a:xfrm>
            <a:off x="1248714" y="4082514"/>
            <a:ext cx="309971" cy="140029"/>
            <a:chOff x="6769100" y="1390650"/>
            <a:chExt cx="317500" cy="157483"/>
          </a:xfrm>
          <a:effectLst>
            <a:outerShdw blurRad="50800" dist="38100" dir="2700000" algn="tl" rotWithShape="0">
              <a:prstClr val="black">
                <a:alpha val="40000"/>
              </a:prstClr>
            </a:outerShdw>
          </a:effectLst>
        </p:grpSpPr>
        <p:sp>
          <p:nvSpPr>
            <p:cNvPr id="175" name="正方形/長方形 1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円/楕円 1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7" name="直線コネクタ 176"/>
            <p:cNvCxnSpPr>
              <a:stCxn id="176" idx="6"/>
              <a:endCxn id="1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8" name="図形グループ 177"/>
          <p:cNvGrpSpPr/>
          <p:nvPr/>
        </p:nvGrpSpPr>
        <p:grpSpPr>
          <a:xfrm>
            <a:off x="1609736" y="4082514"/>
            <a:ext cx="309971" cy="140029"/>
            <a:chOff x="6769100" y="1390650"/>
            <a:chExt cx="317500" cy="157483"/>
          </a:xfrm>
          <a:effectLst>
            <a:outerShdw blurRad="50800" dist="38100" dir="2700000" algn="tl" rotWithShape="0">
              <a:prstClr val="black">
                <a:alpha val="40000"/>
              </a:prstClr>
            </a:outerShdw>
          </a:effectLst>
        </p:grpSpPr>
        <p:sp>
          <p:nvSpPr>
            <p:cNvPr id="179" name="正方形/長方形 1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1" name="直線コネクタ 180"/>
            <p:cNvCxnSpPr>
              <a:stCxn id="180" idx="6"/>
              <a:endCxn id="1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2" name="図形グループ 181"/>
          <p:cNvGrpSpPr/>
          <p:nvPr/>
        </p:nvGrpSpPr>
        <p:grpSpPr>
          <a:xfrm>
            <a:off x="2969086" y="4264930"/>
            <a:ext cx="309971" cy="140029"/>
            <a:chOff x="6769100" y="1390650"/>
            <a:chExt cx="317500" cy="157483"/>
          </a:xfrm>
          <a:effectLst>
            <a:outerShdw blurRad="50800" dist="38100" dir="2700000" algn="tl" rotWithShape="0">
              <a:prstClr val="black">
                <a:alpha val="40000"/>
              </a:prstClr>
            </a:outerShdw>
          </a:effectLst>
        </p:grpSpPr>
        <p:sp>
          <p:nvSpPr>
            <p:cNvPr id="183" name="正方形/長方形 1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5" name="直線コネクタ 184"/>
            <p:cNvCxnSpPr>
              <a:stCxn id="184" idx="6"/>
              <a:endCxn id="1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6" name="図形グループ 185"/>
          <p:cNvGrpSpPr/>
          <p:nvPr/>
        </p:nvGrpSpPr>
        <p:grpSpPr>
          <a:xfrm>
            <a:off x="3330107" y="4264930"/>
            <a:ext cx="309971" cy="140029"/>
            <a:chOff x="6769100" y="1390650"/>
            <a:chExt cx="317500" cy="157483"/>
          </a:xfrm>
          <a:effectLst>
            <a:outerShdw blurRad="50800" dist="38100" dir="2700000" algn="tl" rotWithShape="0">
              <a:prstClr val="black">
                <a:alpha val="40000"/>
              </a:prstClr>
            </a:outerShdw>
          </a:effectLst>
        </p:grpSpPr>
        <p:sp>
          <p:nvSpPr>
            <p:cNvPr id="187" name="正方形/長方形 1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9" name="直線コネクタ 188"/>
            <p:cNvCxnSpPr>
              <a:stCxn id="188" idx="6"/>
              <a:endCxn id="1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0" name="図形グループ 189"/>
          <p:cNvGrpSpPr/>
          <p:nvPr/>
        </p:nvGrpSpPr>
        <p:grpSpPr>
          <a:xfrm>
            <a:off x="3691129" y="4264930"/>
            <a:ext cx="309971" cy="140029"/>
            <a:chOff x="6769100" y="1390650"/>
            <a:chExt cx="317500" cy="157483"/>
          </a:xfrm>
          <a:effectLst>
            <a:outerShdw blurRad="50800" dist="38100" dir="2700000" algn="tl" rotWithShape="0">
              <a:prstClr val="black">
                <a:alpha val="40000"/>
              </a:prstClr>
            </a:outerShdw>
          </a:effectLst>
        </p:grpSpPr>
        <p:sp>
          <p:nvSpPr>
            <p:cNvPr id="191" name="正方形/長方形 1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p:cNvCxnSpPr>
              <a:stCxn id="192" idx="6"/>
              <a:endCxn id="1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193"/>
          <p:cNvGrpSpPr/>
          <p:nvPr/>
        </p:nvGrpSpPr>
        <p:grpSpPr>
          <a:xfrm>
            <a:off x="2969086" y="4076935"/>
            <a:ext cx="309971" cy="140029"/>
            <a:chOff x="6769100" y="1390650"/>
            <a:chExt cx="317500" cy="157483"/>
          </a:xfrm>
          <a:effectLst>
            <a:outerShdw blurRad="50800" dist="38100" dir="2700000" algn="tl" rotWithShape="0">
              <a:prstClr val="black">
                <a:alpha val="40000"/>
              </a:prstClr>
            </a:outerShdw>
          </a:effectLst>
        </p:grpSpPr>
        <p:sp>
          <p:nvSpPr>
            <p:cNvPr id="195" name="正方形/長方形 1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p:cNvCxnSpPr>
              <a:stCxn id="196" idx="6"/>
              <a:endCxn id="1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197"/>
          <p:cNvGrpSpPr/>
          <p:nvPr/>
        </p:nvGrpSpPr>
        <p:grpSpPr>
          <a:xfrm>
            <a:off x="3330107" y="4076935"/>
            <a:ext cx="309971" cy="140029"/>
            <a:chOff x="6769100" y="1390650"/>
            <a:chExt cx="317500" cy="157483"/>
          </a:xfrm>
          <a:effectLst>
            <a:outerShdw blurRad="50800" dist="38100" dir="2700000" algn="tl" rotWithShape="0">
              <a:prstClr val="black">
                <a:alpha val="40000"/>
              </a:prstClr>
            </a:outerShdw>
          </a:effectLst>
        </p:grpSpPr>
        <p:sp>
          <p:nvSpPr>
            <p:cNvPr id="199" name="正方形/長方形 1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p:cNvCxnSpPr>
              <a:stCxn id="200" idx="6"/>
              <a:endCxn id="1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2" name="図形グループ 201"/>
          <p:cNvGrpSpPr/>
          <p:nvPr/>
        </p:nvGrpSpPr>
        <p:grpSpPr>
          <a:xfrm>
            <a:off x="3691129" y="4076935"/>
            <a:ext cx="309971" cy="140029"/>
            <a:chOff x="6769100" y="1390650"/>
            <a:chExt cx="317500" cy="157483"/>
          </a:xfrm>
          <a:effectLst>
            <a:outerShdw blurRad="50800" dist="38100" dir="2700000" algn="tl" rotWithShape="0">
              <a:prstClr val="black">
                <a:alpha val="40000"/>
              </a:prstClr>
            </a:outerShdw>
          </a:effectLst>
        </p:grpSpPr>
        <p:sp>
          <p:nvSpPr>
            <p:cNvPr id="203" name="正方形/長方形 2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p:cNvCxnSpPr>
              <a:stCxn id="204" idx="6"/>
              <a:endCxn id="2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5" name="テキスト ボックス 254"/>
          <p:cNvSpPr txBox="1"/>
          <p:nvPr/>
        </p:nvSpPr>
        <p:spPr>
          <a:xfrm>
            <a:off x="514297" y="4680711"/>
            <a:ext cx="1824449" cy="461665"/>
          </a:xfrm>
          <a:prstGeom prst="rect">
            <a:avLst/>
          </a:prstGeom>
          <a:noFill/>
        </p:spPr>
        <p:txBody>
          <a:bodyPr wrap="square" rtlCol="0">
            <a:spAutoFit/>
          </a:bodyPr>
          <a:lstStyle/>
          <a:p>
            <a:pPr algn="ctr"/>
            <a:r>
              <a:rPr kumimoji="1" lang="ja-JP" altLang="en-US" sz="1200" dirty="0">
                <a:solidFill>
                  <a:schemeClr val="accent6">
                    <a:lumMod val="50000"/>
                  </a:schemeClr>
                </a:solidFill>
              </a:rPr>
              <a:t>オンプレミス（自社構内）</a:t>
            </a:r>
            <a:endParaRPr kumimoji="1" lang="en-US" altLang="ja-JP" sz="1200" dirty="0">
              <a:solidFill>
                <a:schemeClr val="accent6">
                  <a:lumMod val="50000"/>
                </a:schemeClr>
              </a:solidFill>
            </a:endParaRPr>
          </a:p>
          <a:p>
            <a:pPr algn="ctr"/>
            <a:r>
              <a:rPr lang="ja-JP" altLang="en-US" sz="1200" dirty="0">
                <a:solidFill>
                  <a:schemeClr val="accent6">
                    <a:lumMod val="50000"/>
                  </a:schemeClr>
                </a:solidFill>
              </a:rPr>
              <a:t>データセンタ（自社設備）</a:t>
            </a:r>
            <a:endParaRPr kumimoji="1" lang="ja-JP" altLang="en-US" sz="1200" dirty="0">
              <a:solidFill>
                <a:schemeClr val="accent6">
                  <a:lumMod val="50000"/>
                </a:schemeClr>
              </a:solidFill>
            </a:endParaRPr>
          </a:p>
        </p:txBody>
      </p:sp>
      <p:sp>
        <p:nvSpPr>
          <p:cNvPr id="256" name="テキスト ボックス 255"/>
          <p:cNvSpPr txBox="1"/>
          <p:nvPr/>
        </p:nvSpPr>
        <p:spPr>
          <a:xfrm>
            <a:off x="2596098" y="4680711"/>
            <a:ext cx="1824449" cy="438582"/>
          </a:xfrm>
          <a:prstGeom prst="rect">
            <a:avLst/>
          </a:prstGeom>
          <a:noFill/>
        </p:spPr>
        <p:txBody>
          <a:bodyPr wrap="square" rtlCol="0">
            <a:spAutoFit/>
          </a:bodyPr>
          <a:lstStyle/>
          <a:p>
            <a:pPr algn="ctr"/>
            <a:r>
              <a:rPr lang="ja-JP" altLang="en-US" sz="1200" dirty="0">
                <a:solidFill>
                  <a:schemeClr val="accent6">
                    <a:lumMod val="50000"/>
                  </a:schemeClr>
                </a:solidFill>
              </a:rPr>
              <a:t>データセンタ（他社設備）</a:t>
            </a:r>
            <a:endParaRPr lang="en-US" altLang="ja-JP" sz="1200" dirty="0">
              <a:solidFill>
                <a:schemeClr val="accent6">
                  <a:lumMod val="50000"/>
                </a:schemeClr>
              </a:solidFill>
            </a:endParaRPr>
          </a:p>
          <a:p>
            <a:pPr algn="ctr"/>
            <a:r>
              <a:rPr kumimoji="1" lang="ja-JP" altLang="en-US" sz="1000" dirty="0">
                <a:solidFill>
                  <a:schemeClr val="accent6">
                    <a:lumMod val="50000"/>
                  </a:schemeClr>
                </a:solidFill>
              </a:rPr>
              <a:t>コロケーション／</a:t>
            </a:r>
            <a:r>
              <a:rPr lang="ja-JP" altLang="en-US" sz="1000" dirty="0">
                <a:solidFill>
                  <a:schemeClr val="accent6">
                    <a:lumMod val="50000"/>
                  </a:schemeClr>
                </a:solidFill>
              </a:rPr>
              <a:t>ホスティング</a:t>
            </a:r>
            <a:endParaRPr kumimoji="1" lang="ja-JP" altLang="en-US" sz="1000" dirty="0">
              <a:solidFill>
                <a:schemeClr val="accent6">
                  <a:lumMod val="50000"/>
                </a:schemeClr>
              </a:solidFill>
            </a:endParaRPr>
          </a:p>
        </p:txBody>
      </p:sp>
      <p:sp>
        <p:nvSpPr>
          <p:cNvPr id="257" name="テキスト ボックス 256"/>
          <p:cNvSpPr txBox="1"/>
          <p:nvPr/>
        </p:nvSpPr>
        <p:spPr>
          <a:xfrm>
            <a:off x="4671564" y="4680711"/>
            <a:ext cx="1824449" cy="276999"/>
          </a:xfrm>
          <a:prstGeom prst="rect">
            <a:avLst/>
          </a:prstGeom>
          <a:noFill/>
        </p:spPr>
        <p:txBody>
          <a:bodyPr wrap="square" rtlCol="0">
            <a:spAutoFit/>
          </a:bodyPr>
          <a:lstStyle/>
          <a:p>
            <a:pPr algn="ctr"/>
            <a:r>
              <a:rPr kumimoji="1" lang="ja-JP" altLang="en-US" sz="1200" dirty="0">
                <a:solidFill>
                  <a:srgbClr val="000090"/>
                </a:solidFill>
              </a:rPr>
              <a:t>パブリック・クラウド</a:t>
            </a:r>
          </a:p>
        </p:txBody>
      </p:sp>
      <p:sp>
        <p:nvSpPr>
          <p:cNvPr id="258" name="テキスト ボックス 257"/>
          <p:cNvSpPr txBox="1"/>
          <p:nvPr/>
        </p:nvSpPr>
        <p:spPr>
          <a:xfrm>
            <a:off x="6769331" y="4674264"/>
            <a:ext cx="1824449" cy="276999"/>
          </a:xfrm>
          <a:prstGeom prst="rect">
            <a:avLst/>
          </a:prstGeom>
          <a:noFill/>
        </p:spPr>
        <p:txBody>
          <a:bodyPr wrap="square" rtlCol="0">
            <a:spAutoFit/>
          </a:bodyPr>
          <a:lstStyle/>
          <a:p>
            <a:pPr algn="ctr"/>
            <a:r>
              <a:rPr kumimoji="1" lang="ja-JP" altLang="en-US" sz="1200" dirty="0">
                <a:solidFill>
                  <a:srgbClr val="000090"/>
                </a:solidFill>
              </a:rPr>
              <a:t>パブリック・クラウド</a:t>
            </a:r>
          </a:p>
        </p:txBody>
      </p:sp>
      <p:sp>
        <p:nvSpPr>
          <p:cNvPr id="260" name="正方形/長方形 259"/>
          <p:cNvSpPr/>
          <p:nvPr/>
        </p:nvSpPr>
        <p:spPr>
          <a:xfrm>
            <a:off x="617446" y="1998571"/>
            <a:ext cx="5795687" cy="1987857"/>
          </a:xfrm>
          <a:prstGeom prst="rect">
            <a:avLst/>
          </a:prstGeom>
          <a:solidFill>
            <a:srgbClr val="3366FF">
              <a:alpha val="3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正方形/長方形 260"/>
          <p:cNvSpPr/>
          <p:nvPr/>
        </p:nvSpPr>
        <p:spPr>
          <a:xfrm>
            <a:off x="4775640" y="2295318"/>
            <a:ext cx="3758493" cy="1353871"/>
          </a:xfrm>
          <a:prstGeom prst="rect">
            <a:avLst/>
          </a:prstGeom>
          <a:solidFill>
            <a:srgbClr val="008000">
              <a:alpha val="3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descr="clou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6556" y="2063752"/>
            <a:ext cx="1475839" cy="1475839"/>
          </a:xfrm>
          <a:prstGeom prst="rect">
            <a:avLst/>
          </a:prstGeom>
          <a:effectLst>
            <a:outerShdw blurRad="50800" dist="38100" dir="2700000" algn="tl" rotWithShape="0">
              <a:prstClr val="black">
                <a:alpha val="40000"/>
              </a:prstClr>
            </a:outerShdw>
          </a:effectLst>
        </p:spPr>
      </p:pic>
      <p:grpSp>
        <p:nvGrpSpPr>
          <p:cNvPr id="94" name="図形グループ 93"/>
          <p:cNvGrpSpPr/>
          <p:nvPr/>
        </p:nvGrpSpPr>
        <p:grpSpPr>
          <a:xfrm>
            <a:off x="5787271" y="2769062"/>
            <a:ext cx="309971" cy="140029"/>
            <a:chOff x="6769100" y="1390650"/>
            <a:chExt cx="317500" cy="157483"/>
          </a:xfrm>
          <a:effectLst>
            <a:outerShdw blurRad="50800" dist="38100" dir="2700000" algn="tl" rotWithShape="0">
              <a:prstClr val="black">
                <a:alpha val="40000"/>
              </a:prstClr>
            </a:outerShdw>
          </a:effectLst>
        </p:grpSpPr>
        <p:sp>
          <p:nvSpPr>
            <p:cNvPr id="95" name="正方形/長方形 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円/楕円 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7" name="直線コネクタ 96"/>
            <p:cNvCxnSpPr>
              <a:stCxn id="96" idx="6"/>
              <a:endCxn id="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6" name="図形グループ 105"/>
          <p:cNvGrpSpPr/>
          <p:nvPr/>
        </p:nvGrpSpPr>
        <p:grpSpPr>
          <a:xfrm>
            <a:off x="5787271" y="2391397"/>
            <a:ext cx="309971" cy="140029"/>
            <a:chOff x="6769100" y="1390650"/>
            <a:chExt cx="317500" cy="157483"/>
          </a:xfrm>
          <a:effectLst>
            <a:outerShdw blurRad="50800" dist="38100" dir="2700000" algn="tl" rotWithShape="0">
              <a:prstClr val="black">
                <a:alpha val="40000"/>
              </a:prstClr>
            </a:outerShdw>
          </a:effectLst>
        </p:grpSpPr>
        <p:sp>
          <p:nvSpPr>
            <p:cNvPr id="107" name="正方形/長方形 1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円/楕円 1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コネクタ 108"/>
            <p:cNvCxnSpPr>
              <a:stCxn id="108" idx="6"/>
              <a:endCxn id="1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 name="図形グループ 117"/>
          <p:cNvGrpSpPr/>
          <p:nvPr/>
        </p:nvGrpSpPr>
        <p:grpSpPr>
          <a:xfrm>
            <a:off x="5787271" y="2581067"/>
            <a:ext cx="309971" cy="140029"/>
            <a:chOff x="6769100" y="1390650"/>
            <a:chExt cx="317500" cy="157483"/>
          </a:xfrm>
          <a:effectLst>
            <a:outerShdw blurRad="50800" dist="38100" dir="2700000" algn="tl" rotWithShape="0">
              <a:prstClr val="black">
                <a:alpha val="40000"/>
              </a:prstClr>
            </a:outerShdw>
          </a:effectLst>
        </p:grpSpPr>
        <p:sp>
          <p:nvSpPr>
            <p:cNvPr id="119" name="正方形/長方形 1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a:stCxn id="120" idx="6"/>
              <a:endCxn id="1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4" name="図形グループ 213"/>
          <p:cNvGrpSpPr/>
          <p:nvPr/>
        </p:nvGrpSpPr>
        <p:grpSpPr>
          <a:xfrm>
            <a:off x="5787271" y="3149435"/>
            <a:ext cx="309971" cy="140029"/>
            <a:chOff x="6769100" y="1390650"/>
            <a:chExt cx="317500" cy="157483"/>
          </a:xfrm>
          <a:effectLst>
            <a:outerShdw blurRad="50800" dist="38100" dir="2700000" algn="tl" rotWithShape="0">
              <a:prstClr val="black">
                <a:alpha val="40000"/>
              </a:prstClr>
            </a:outerShdw>
          </a:effectLst>
        </p:grpSpPr>
        <p:sp>
          <p:nvSpPr>
            <p:cNvPr id="215" name="正方形/長方形 2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7" name="直線コネクタ 216"/>
            <p:cNvCxnSpPr>
              <a:stCxn id="216" idx="6"/>
              <a:endCxn id="2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6" name="図形グループ 225"/>
          <p:cNvGrpSpPr/>
          <p:nvPr/>
        </p:nvGrpSpPr>
        <p:grpSpPr>
          <a:xfrm>
            <a:off x="5787271" y="2961440"/>
            <a:ext cx="309971" cy="140029"/>
            <a:chOff x="6769100" y="1390650"/>
            <a:chExt cx="317500" cy="157483"/>
          </a:xfrm>
          <a:effectLst>
            <a:outerShdw blurRad="50800" dist="38100" dir="2700000" algn="tl" rotWithShape="0">
              <a:prstClr val="black">
                <a:alpha val="40000"/>
              </a:prstClr>
            </a:outerShdw>
          </a:effectLst>
        </p:grpSpPr>
        <p:sp>
          <p:nvSpPr>
            <p:cNvPr id="227" name="正方形/長方形 2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円/楕円 2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9" name="直線コネクタ 228"/>
            <p:cNvCxnSpPr>
              <a:stCxn id="228" idx="6"/>
              <a:endCxn id="2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4" name="正方形/長方形 253"/>
          <p:cNvSpPr/>
          <p:nvPr/>
        </p:nvSpPr>
        <p:spPr>
          <a:xfrm>
            <a:off x="4994833" y="2756967"/>
            <a:ext cx="792437" cy="1075203"/>
          </a:xfrm>
          <a:prstGeom prst="rect">
            <a:avLst/>
          </a:prstGeom>
          <a:solidFill>
            <a:schemeClr val="accent6">
              <a:lumMod val="75000"/>
              <a:alpha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6" name="図形グループ 85"/>
          <p:cNvGrpSpPr/>
          <p:nvPr/>
        </p:nvGrpSpPr>
        <p:grpSpPr>
          <a:xfrm>
            <a:off x="5065228" y="2769062"/>
            <a:ext cx="309971" cy="140029"/>
            <a:chOff x="6769100" y="1390650"/>
            <a:chExt cx="317500" cy="157483"/>
          </a:xfrm>
          <a:effectLst>
            <a:outerShdw blurRad="50800" dist="38100" dir="2700000" algn="tl" rotWithShape="0">
              <a:prstClr val="black">
                <a:alpha val="40000"/>
              </a:prstClr>
            </a:outerShdw>
          </a:effectLst>
        </p:grpSpPr>
        <p:sp>
          <p:nvSpPr>
            <p:cNvPr id="87" name="正方形/長方形 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9" name="直線コネクタ 88"/>
            <p:cNvCxnSpPr>
              <a:stCxn id="88" idx="6"/>
              <a:endCxn id="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0" name="図形グループ 89"/>
          <p:cNvGrpSpPr/>
          <p:nvPr/>
        </p:nvGrpSpPr>
        <p:grpSpPr>
          <a:xfrm>
            <a:off x="5426249" y="2769062"/>
            <a:ext cx="309971" cy="140029"/>
            <a:chOff x="6769100" y="1390650"/>
            <a:chExt cx="317500" cy="157483"/>
          </a:xfrm>
          <a:effectLst>
            <a:outerShdw blurRad="50800" dist="38100" dir="2700000" algn="tl" rotWithShape="0">
              <a:prstClr val="black">
                <a:alpha val="40000"/>
              </a:prstClr>
            </a:outerShdw>
          </a:effectLst>
        </p:grpSpPr>
        <p:sp>
          <p:nvSpPr>
            <p:cNvPr id="91" name="正方形/長方形 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3" name="直線コネクタ 92"/>
            <p:cNvCxnSpPr>
              <a:stCxn id="92" idx="6"/>
              <a:endCxn id="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8" name="図形グループ 97"/>
          <p:cNvGrpSpPr/>
          <p:nvPr/>
        </p:nvGrpSpPr>
        <p:grpSpPr>
          <a:xfrm>
            <a:off x="5065228" y="2391397"/>
            <a:ext cx="309971" cy="140029"/>
            <a:chOff x="6769100" y="1390650"/>
            <a:chExt cx="317500" cy="157483"/>
          </a:xfrm>
          <a:effectLst>
            <a:outerShdw blurRad="50800" dist="38100" dir="2700000" algn="tl" rotWithShape="0">
              <a:prstClr val="black">
                <a:alpha val="40000"/>
              </a:prstClr>
            </a:outerShdw>
          </a:effectLst>
        </p:grpSpPr>
        <p:sp>
          <p:nvSpPr>
            <p:cNvPr id="99" name="正方形/長方形 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円/楕円 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1" name="直線コネクタ 100"/>
            <p:cNvCxnSpPr>
              <a:stCxn id="100" idx="6"/>
              <a:endCxn id="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2" name="図形グループ 101"/>
          <p:cNvGrpSpPr/>
          <p:nvPr/>
        </p:nvGrpSpPr>
        <p:grpSpPr>
          <a:xfrm>
            <a:off x="5426249" y="2391397"/>
            <a:ext cx="309971" cy="140029"/>
            <a:chOff x="6769100" y="1390650"/>
            <a:chExt cx="317500" cy="157483"/>
          </a:xfrm>
          <a:effectLst>
            <a:outerShdw blurRad="50800" dist="38100" dir="2700000" algn="tl" rotWithShape="0">
              <a:prstClr val="black">
                <a:alpha val="40000"/>
              </a:prstClr>
            </a:outerShdw>
          </a:effectLst>
        </p:grpSpPr>
        <p:sp>
          <p:nvSpPr>
            <p:cNvPr id="103" name="正方形/長方形 1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5" name="直線コネクタ 104"/>
            <p:cNvCxnSpPr>
              <a:stCxn id="104" idx="6"/>
              <a:endCxn id="1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0" name="図形グループ 109"/>
          <p:cNvGrpSpPr/>
          <p:nvPr/>
        </p:nvGrpSpPr>
        <p:grpSpPr>
          <a:xfrm>
            <a:off x="5065228" y="2581067"/>
            <a:ext cx="309971" cy="140029"/>
            <a:chOff x="6769100" y="1390650"/>
            <a:chExt cx="317500" cy="157483"/>
          </a:xfrm>
          <a:effectLst>
            <a:outerShdw blurRad="50800" dist="38100" dir="2700000" algn="tl" rotWithShape="0">
              <a:prstClr val="black">
                <a:alpha val="40000"/>
              </a:prstClr>
            </a:outerShdw>
          </a:effectLst>
        </p:grpSpPr>
        <p:sp>
          <p:nvSpPr>
            <p:cNvPr id="111" name="正方形/長方形 1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円/楕円 1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3" name="直線コネクタ 112"/>
            <p:cNvCxnSpPr>
              <a:stCxn id="112" idx="6"/>
              <a:endCxn id="1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 name="図形グループ 113"/>
          <p:cNvGrpSpPr/>
          <p:nvPr/>
        </p:nvGrpSpPr>
        <p:grpSpPr>
          <a:xfrm>
            <a:off x="5426249" y="2581067"/>
            <a:ext cx="309971" cy="140029"/>
            <a:chOff x="6769100" y="1390650"/>
            <a:chExt cx="317500" cy="157483"/>
          </a:xfrm>
          <a:effectLst>
            <a:outerShdw blurRad="50800" dist="38100" dir="2700000" algn="tl" rotWithShape="0">
              <a:prstClr val="black">
                <a:alpha val="40000"/>
              </a:prstClr>
            </a:outerShdw>
          </a:effectLst>
        </p:grpSpPr>
        <p:sp>
          <p:nvSpPr>
            <p:cNvPr id="115" name="正方形/長方形 1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a:stCxn id="116" idx="6"/>
              <a:endCxn id="1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8" name="図形グループ 217"/>
          <p:cNvGrpSpPr/>
          <p:nvPr/>
        </p:nvGrpSpPr>
        <p:grpSpPr>
          <a:xfrm>
            <a:off x="5065228" y="2961440"/>
            <a:ext cx="309971" cy="140029"/>
            <a:chOff x="6769100" y="1390650"/>
            <a:chExt cx="317500" cy="157483"/>
          </a:xfrm>
          <a:effectLst>
            <a:outerShdw blurRad="50800" dist="38100" dir="2700000" algn="tl" rotWithShape="0">
              <a:prstClr val="black">
                <a:alpha val="40000"/>
              </a:prstClr>
            </a:outerShdw>
          </a:effectLst>
        </p:grpSpPr>
        <p:sp>
          <p:nvSpPr>
            <p:cNvPr id="219" name="正方形/長方形 2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1" name="直線コネクタ 220"/>
            <p:cNvCxnSpPr>
              <a:stCxn id="220" idx="6"/>
              <a:endCxn id="2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2" name="図形グループ 221"/>
          <p:cNvGrpSpPr/>
          <p:nvPr/>
        </p:nvGrpSpPr>
        <p:grpSpPr>
          <a:xfrm>
            <a:off x="5426249" y="2961440"/>
            <a:ext cx="309971" cy="140029"/>
            <a:chOff x="6769100" y="1390650"/>
            <a:chExt cx="317500" cy="157483"/>
          </a:xfrm>
          <a:effectLst>
            <a:outerShdw blurRad="50800" dist="38100" dir="2700000" algn="tl" rotWithShape="0">
              <a:prstClr val="black">
                <a:alpha val="40000"/>
              </a:prstClr>
            </a:outerShdw>
          </a:effectLst>
        </p:grpSpPr>
        <p:sp>
          <p:nvSpPr>
            <p:cNvPr id="223" name="正方形/長方形 2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円/楕円 2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5" name="直線コネクタ 224"/>
            <p:cNvCxnSpPr>
              <a:stCxn id="224" idx="6"/>
              <a:endCxn id="2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6" name="図形グループ 205"/>
          <p:cNvGrpSpPr/>
          <p:nvPr/>
        </p:nvGrpSpPr>
        <p:grpSpPr>
          <a:xfrm>
            <a:off x="5065228" y="3149435"/>
            <a:ext cx="309971" cy="140029"/>
            <a:chOff x="6769100" y="1390650"/>
            <a:chExt cx="317500" cy="157483"/>
          </a:xfrm>
          <a:effectLst>
            <a:outerShdw blurRad="50800" dist="38100" dir="2700000" algn="tl" rotWithShape="0">
              <a:prstClr val="black">
                <a:alpha val="40000"/>
              </a:prstClr>
            </a:outerShdw>
          </a:effectLst>
        </p:grpSpPr>
        <p:sp>
          <p:nvSpPr>
            <p:cNvPr id="207" name="正方形/長方形 2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9" name="直線コネクタ 208"/>
            <p:cNvCxnSpPr>
              <a:stCxn id="208" idx="6"/>
              <a:endCxn id="2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0" name="図形グループ 209"/>
          <p:cNvGrpSpPr/>
          <p:nvPr/>
        </p:nvGrpSpPr>
        <p:grpSpPr>
          <a:xfrm>
            <a:off x="5426249" y="3149435"/>
            <a:ext cx="309971" cy="140029"/>
            <a:chOff x="6769100" y="1390650"/>
            <a:chExt cx="317500" cy="157483"/>
          </a:xfrm>
          <a:effectLst>
            <a:outerShdw blurRad="50800" dist="38100" dir="2700000" algn="tl" rotWithShape="0">
              <a:prstClr val="black">
                <a:alpha val="40000"/>
              </a:prstClr>
            </a:outerShdw>
          </a:effectLst>
        </p:grpSpPr>
        <p:sp>
          <p:nvSpPr>
            <p:cNvPr id="211" name="正方形/長方形 2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3" name="直線コネクタ 212"/>
            <p:cNvCxnSpPr>
              <a:stCxn id="212" idx="6"/>
              <a:endCxn id="2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9" name="テキスト ボックス 258"/>
          <p:cNvSpPr txBox="1"/>
          <p:nvPr/>
        </p:nvSpPr>
        <p:spPr>
          <a:xfrm>
            <a:off x="4994833" y="3370505"/>
            <a:ext cx="792438" cy="461665"/>
          </a:xfrm>
          <a:prstGeom prst="rect">
            <a:avLst/>
          </a:prstGeom>
          <a:noFill/>
        </p:spPr>
        <p:txBody>
          <a:bodyPr wrap="square" rtlCol="0">
            <a:spAutoFit/>
          </a:bodyPr>
          <a:lstStyle/>
          <a:p>
            <a:pPr algn="ctr"/>
            <a:r>
              <a:rPr kumimoji="1" lang="ja-JP" altLang="en-US" sz="800" dirty="0">
                <a:solidFill>
                  <a:schemeClr val="bg1"/>
                </a:solidFill>
              </a:rPr>
              <a:t>バーチャル</a:t>
            </a:r>
            <a:endParaRPr kumimoji="1" lang="en-US" altLang="ja-JP" sz="800" dirty="0">
              <a:solidFill>
                <a:schemeClr val="bg1"/>
              </a:solidFill>
            </a:endParaRPr>
          </a:p>
          <a:p>
            <a:pPr algn="ctr"/>
            <a:r>
              <a:rPr kumimoji="1" lang="ja-JP" altLang="en-US" sz="800" dirty="0">
                <a:solidFill>
                  <a:schemeClr val="bg1"/>
                </a:solidFill>
              </a:rPr>
              <a:t>プライベート</a:t>
            </a:r>
            <a:endParaRPr kumimoji="1" lang="en-US" altLang="ja-JP" sz="800" dirty="0">
              <a:solidFill>
                <a:schemeClr val="bg1"/>
              </a:solidFill>
            </a:endParaRPr>
          </a:p>
          <a:p>
            <a:pPr algn="ctr"/>
            <a:r>
              <a:rPr lang="ja-JP" altLang="en-US" sz="800" dirty="0">
                <a:solidFill>
                  <a:schemeClr val="bg1"/>
                </a:solidFill>
              </a:rPr>
              <a:t>クラウド</a:t>
            </a:r>
            <a:endParaRPr kumimoji="1" lang="ja-JP" altLang="en-US" sz="800" dirty="0">
              <a:solidFill>
                <a:schemeClr val="bg1"/>
              </a:solidFill>
            </a:endParaRPr>
          </a:p>
        </p:txBody>
      </p:sp>
      <p:pic>
        <p:nvPicPr>
          <p:cNvPr id="10" name="図 9" descr="clou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914" y="2063752"/>
            <a:ext cx="1475839" cy="1475839"/>
          </a:xfrm>
          <a:prstGeom prst="rect">
            <a:avLst/>
          </a:prstGeom>
          <a:effectLst>
            <a:outerShdw blurRad="50800" dist="38100" dir="2700000" algn="tl" rotWithShape="0">
              <a:prstClr val="black">
                <a:alpha val="40000"/>
              </a:prstClr>
            </a:outerShdw>
          </a:effectLst>
        </p:spPr>
      </p:pic>
      <p:pic>
        <p:nvPicPr>
          <p:cNvPr id="11" name="図 10" descr="clou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4235" y="2063752"/>
            <a:ext cx="1475839" cy="1475839"/>
          </a:xfrm>
          <a:prstGeom prst="rect">
            <a:avLst/>
          </a:prstGeom>
          <a:effectLst>
            <a:outerShdw blurRad="50800" dist="38100" dir="2700000" algn="tl" rotWithShape="0">
              <a:prstClr val="black">
                <a:alpha val="40000"/>
              </a:prstClr>
            </a:outerShdw>
          </a:effectLst>
        </p:spPr>
      </p:pic>
      <p:grpSp>
        <p:nvGrpSpPr>
          <p:cNvPr id="14" name="図形グループ 13"/>
          <p:cNvGrpSpPr/>
          <p:nvPr/>
        </p:nvGrpSpPr>
        <p:grpSpPr>
          <a:xfrm>
            <a:off x="887693" y="2957057"/>
            <a:ext cx="309971" cy="140029"/>
            <a:chOff x="6769100" y="1390650"/>
            <a:chExt cx="317500" cy="157483"/>
          </a:xfrm>
          <a:effectLst>
            <a:outerShdw blurRad="50800" dist="38100" dir="2700000" algn="tl" rotWithShape="0">
              <a:prstClr val="black">
                <a:alpha val="40000"/>
              </a:prstClr>
            </a:outerShdw>
          </a:effectLst>
        </p:grpSpPr>
        <p:sp>
          <p:nvSpPr>
            <p:cNvPr id="15" name="正方形/長方形 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p:cNvCxnSpPr>
              <a:stCxn id="16" idx="6"/>
              <a:endCxn id="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7"/>
          <p:cNvGrpSpPr/>
          <p:nvPr/>
        </p:nvGrpSpPr>
        <p:grpSpPr>
          <a:xfrm>
            <a:off x="1248714" y="2957057"/>
            <a:ext cx="309971" cy="140029"/>
            <a:chOff x="6769100" y="1390650"/>
            <a:chExt cx="317500" cy="157483"/>
          </a:xfrm>
          <a:effectLst>
            <a:outerShdw blurRad="50800" dist="38100" dir="2700000" algn="tl" rotWithShape="0">
              <a:prstClr val="black">
                <a:alpha val="40000"/>
              </a:prstClr>
            </a:outerShdw>
          </a:effectLst>
        </p:grpSpPr>
        <p:sp>
          <p:nvSpPr>
            <p:cNvPr id="19" name="正方形/長方形 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 name="直線コネクタ 20"/>
            <p:cNvCxnSpPr>
              <a:stCxn id="20" idx="6"/>
              <a:endCxn id="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21"/>
          <p:cNvGrpSpPr/>
          <p:nvPr/>
        </p:nvGrpSpPr>
        <p:grpSpPr>
          <a:xfrm>
            <a:off x="1609736" y="2957057"/>
            <a:ext cx="309971" cy="140029"/>
            <a:chOff x="6769100" y="1390650"/>
            <a:chExt cx="317500" cy="157483"/>
          </a:xfrm>
          <a:effectLst>
            <a:outerShdw blurRad="50800" dist="38100" dir="2700000" algn="tl" rotWithShape="0">
              <a:prstClr val="black">
                <a:alpha val="40000"/>
              </a:prstClr>
            </a:outerShdw>
          </a:effectLst>
        </p:grpSpPr>
        <p:sp>
          <p:nvSpPr>
            <p:cNvPr id="23" name="正方形/長方形 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 name="直線コネクタ 24"/>
            <p:cNvCxnSpPr>
              <a:stCxn id="24" idx="6"/>
              <a:endCxn id="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25"/>
          <p:cNvGrpSpPr/>
          <p:nvPr/>
        </p:nvGrpSpPr>
        <p:grpSpPr>
          <a:xfrm>
            <a:off x="887693" y="2579392"/>
            <a:ext cx="309971" cy="140029"/>
            <a:chOff x="6769100" y="1390650"/>
            <a:chExt cx="317500" cy="157483"/>
          </a:xfrm>
          <a:effectLst>
            <a:outerShdw blurRad="50800" dist="38100" dir="2700000" algn="tl" rotWithShape="0">
              <a:prstClr val="black">
                <a:alpha val="40000"/>
              </a:prstClr>
            </a:outerShdw>
          </a:effectLst>
        </p:grpSpPr>
        <p:sp>
          <p:nvSpPr>
            <p:cNvPr id="27" name="正方形/長方形 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直線コネクタ 28"/>
            <p:cNvCxnSpPr>
              <a:stCxn id="28" idx="6"/>
              <a:endCxn id="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29"/>
          <p:cNvGrpSpPr/>
          <p:nvPr/>
        </p:nvGrpSpPr>
        <p:grpSpPr>
          <a:xfrm>
            <a:off x="1248714" y="2579392"/>
            <a:ext cx="309971" cy="140029"/>
            <a:chOff x="6769100" y="1390650"/>
            <a:chExt cx="317500" cy="157483"/>
          </a:xfrm>
          <a:effectLst>
            <a:outerShdw blurRad="50800" dist="38100" dir="2700000" algn="tl" rotWithShape="0">
              <a:prstClr val="black">
                <a:alpha val="40000"/>
              </a:prstClr>
            </a:outerShdw>
          </a:effectLst>
        </p:grpSpPr>
        <p:sp>
          <p:nvSpPr>
            <p:cNvPr id="31" name="正方形/長方形 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 name="直線コネクタ 32"/>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33"/>
          <p:cNvGrpSpPr/>
          <p:nvPr/>
        </p:nvGrpSpPr>
        <p:grpSpPr>
          <a:xfrm>
            <a:off x="1609736" y="2579392"/>
            <a:ext cx="309971" cy="140029"/>
            <a:chOff x="6769100" y="1390650"/>
            <a:chExt cx="317500" cy="157483"/>
          </a:xfrm>
          <a:effectLst>
            <a:outerShdw blurRad="50800" dist="38100" dir="2700000" algn="tl" rotWithShape="0">
              <a:prstClr val="black">
                <a:alpha val="40000"/>
              </a:prstClr>
            </a:outerShdw>
          </a:effectLst>
        </p:grpSpPr>
        <p:sp>
          <p:nvSpPr>
            <p:cNvPr id="35" name="正方形/長方形 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 name="直線コネクタ 36"/>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37"/>
          <p:cNvGrpSpPr/>
          <p:nvPr/>
        </p:nvGrpSpPr>
        <p:grpSpPr>
          <a:xfrm>
            <a:off x="887693" y="2769062"/>
            <a:ext cx="309971" cy="140029"/>
            <a:chOff x="6769100" y="1390650"/>
            <a:chExt cx="317500" cy="157483"/>
          </a:xfrm>
          <a:effectLst>
            <a:outerShdw blurRad="50800" dist="38100" dir="2700000" algn="tl" rotWithShape="0">
              <a:prstClr val="black">
                <a:alpha val="40000"/>
              </a:prstClr>
            </a:outerShdw>
          </a:effectLst>
        </p:grpSpPr>
        <p:sp>
          <p:nvSpPr>
            <p:cNvPr id="39" name="正方形/長方形 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41"/>
          <p:cNvGrpSpPr/>
          <p:nvPr/>
        </p:nvGrpSpPr>
        <p:grpSpPr>
          <a:xfrm>
            <a:off x="1248714" y="2769062"/>
            <a:ext cx="309971" cy="140029"/>
            <a:chOff x="6769100" y="1390650"/>
            <a:chExt cx="317500" cy="157483"/>
          </a:xfrm>
          <a:effectLst>
            <a:outerShdw blurRad="50800" dist="38100" dir="2700000" algn="tl" rotWithShape="0">
              <a:prstClr val="black">
                <a:alpha val="40000"/>
              </a:prstClr>
            </a:outerShdw>
          </a:effectLst>
        </p:grpSpPr>
        <p:sp>
          <p:nvSpPr>
            <p:cNvPr id="43" name="正方形/長方形 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45"/>
          <p:cNvGrpSpPr/>
          <p:nvPr/>
        </p:nvGrpSpPr>
        <p:grpSpPr>
          <a:xfrm>
            <a:off x="1609736" y="2769062"/>
            <a:ext cx="309971" cy="140029"/>
            <a:chOff x="6769100" y="1390650"/>
            <a:chExt cx="317500" cy="157483"/>
          </a:xfrm>
          <a:effectLst>
            <a:outerShdw blurRad="50800" dist="38100" dir="2700000" algn="tl" rotWithShape="0">
              <a:prstClr val="black">
                <a:alpha val="40000"/>
              </a:prstClr>
            </a:outerShdw>
          </a:effectLst>
        </p:grpSpPr>
        <p:sp>
          <p:nvSpPr>
            <p:cNvPr id="47" name="正方形/長方形 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p:cNvCxnSpPr>
              <a:stCxn id="48" idx="6"/>
              <a:endCxn id="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49"/>
          <p:cNvGrpSpPr/>
          <p:nvPr/>
        </p:nvGrpSpPr>
        <p:grpSpPr>
          <a:xfrm>
            <a:off x="2970014" y="2957057"/>
            <a:ext cx="309971" cy="140029"/>
            <a:chOff x="6769100" y="1390650"/>
            <a:chExt cx="317500" cy="157483"/>
          </a:xfrm>
          <a:effectLst>
            <a:outerShdw blurRad="50800" dist="38100" dir="2700000" algn="tl" rotWithShape="0">
              <a:prstClr val="black">
                <a:alpha val="40000"/>
              </a:prstClr>
            </a:outerShdw>
          </a:effectLst>
        </p:grpSpPr>
        <p:sp>
          <p:nvSpPr>
            <p:cNvPr id="51" name="正方形/長方形 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4" name="図形グループ 53"/>
          <p:cNvGrpSpPr/>
          <p:nvPr/>
        </p:nvGrpSpPr>
        <p:grpSpPr>
          <a:xfrm>
            <a:off x="3331035" y="2957057"/>
            <a:ext cx="309971" cy="140029"/>
            <a:chOff x="6769100" y="1390650"/>
            <a:chExt cx="317500" cy="157483"/>
          </a:xfrm>
          <a:effectLst>
            <a:outerShdw blurRad="50800" dist="38100" dir="2700000" algn="tl" rotWithShape="0">
              <a:prstClr val="black">
                <a:alpha val="40000"/>
              </a:prstClr>
            </a:outerShdw>
          </a:effectLst>
        </p:grpSpPr>
        <p:sp>
          <p:nvSpPr>
            <p:cNvPr id="55" name="正方形/長方形 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7" name="直線コネクタ 56"/>
            <p:cNvCxnSpPr>
              <a:stCxn id="56" idx="6"/>
              <a:endCxn id="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8" name="図形グループ 57"/>
          <p:cNvGrpSpPr/>
          <p:nvPr/>
        </p:nvGrpSpPr>
        <p:grpSpPr>
          <a:xfrm>
            <a:off x="3692057" y="2957057"/>
            <a:ext cx="309971" cy="140029"/>
            <a:chOff x="6769100" y="1390650"/>
            <a:chExt cx="317500" cy="157483"/>
          </a:xfrm>
          <a:effectLst>
            <a:outerShdw blurRad="50800" dist="38100" dir="2700000" algn="tl" rotWithShape="0">
              <a:prstClr val="black">
                <a:alpha val="40000"/>
              </a:prstClr>
            </a:outerShdw>
          </a:effectLst>
        </p:grpSpPr>
        <p:sp>
          <p:nvSpPr>
            <p:cNvPr id="59" name="正方形/長方形 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1" name="直線コネクタ 60"/>
            <p:cNvCxnSpPr>
              <a:stCxn id="60" idx="6"/>
              <a:endCxn id="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2" name="図形グループ 61"/>
          <p:cNvGrpSpPr/>
          <p:nvPr/>
        </p:nvGrpSpPr>
        <p:grpSpPr>
          <a:xfrm>
            <a:off x="2970014" y="2579392"/>
            <a:ext cx="309971" cy="140029"/>
            <a:chOff x="6769100" y="1390650"/>
            <a:chExt cx="317500" cy="157483"/>
          </a:xfrm>
          <a:effectLst>
            <a:outerShdw blurRad="50800" dist="38100" dir="2700000" algn="tl" rotWithShape="0">
              <a:prstClr val="black">
                <a:alpha val="40000"/>
              </a:prstClr>
            </a:outerShdw>
          </a:effectLst>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p:cNvCxnSpPr>
              <a:stCxn id="64" idx="6"/>
              <a:endCxn id="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6" name="図形グループ 65"/>
          <p:cNvGrpSpPr/>
          <p:nvPr/>
        </p:nvGrpSpPr>
        <p:grpSpPr>
          <a:xfrm>
            <a:off x="3331035" y="2579392"/>
            <a:ext cx="309971" cy="140029"/>
            <a:chOff x="6769100" y="1390650"/>
            <a:chExt cx="317500" cy="157483"/>
          </a:xfrm>
          <a:effectLst>
            <a:outerShdw blurRad="50800" dist="38100" dir="2700000" algn="tl" rotWithShape="0">
              <a:prstClr val="black">
                <a:alpha val="40000"/>
              </a:prstClr>
            </a:outerShdw>
          </a:effectLst>
        </p:grpSpPr>
        <p:sp>
          <p:nvSpPr>
            <p:cNvPr id="67" name="正方形/長方形 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9" name="直線コネクタ 68"/>
            <p:cNvCxnSpPr>
              <a:stCxn id="68" idx="6"/>
              <a:endCxn id="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0" name="図形グループ 69"/>
          <p:cNvGrpSpPr/>
          <p:nvPr/>
        </p:nvGrpSpPr>
        <p:grpSpPr>
          <a:xfrm>
            <a:off x="3692057" y="2579392"/>
            <a:ext cx="309971" cy="140029"/>
            <a:chOff x="6769100" y="1390650"/>
            <a:chExt cx="317500" cy="157483"/>
          </a:xfrm>
          <a:effectLst>
            <a:outerShdw blurRad="50800" dist="38100" dir="2700000" algn="tl" rotWithShape="0">
              <a:prstClr val="black">
                <a:alpha val="40000"/>
              </a:prstClr>
            </a:outerShdw>
          </a:effectLst>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4" name="図形グループ 73"/>
          <p:cNvGrpSpPr/>
          <p:nvPr/>
        </p:nvGrpSpPr>
        <p:grpSpPr>
          <a:xfrm>
            <a:off x="2970014" y="2769062"/>
            <a:ext cx="309971" cy="140029"/>
            <a:chOff x="6769100" y="1390650"/>
            <a:chExt cx="317500" cy="157483"/>
          </a:xfrm>
          <a:effectLst>
            <a:outerShdw blurRad="50800" dist="38100" dir="2700000" algn="tl" rotWithShape="0">
              <a:prstClr val="black">
                <a:alpha val="40000"/>
              </a:prstClr>
            </a:outerShdw>
          </a:effectLst>
        </p:grpSpPr>
        <p:sp>
          <p:nvSpPr>
            <p:cNvPr id="75" name="正方形/長方形 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円/楕円 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7" name="直線コネクタ 76"/>
            <p:cNvCxnSpPr>
              <a:stCxn id="76" idx="6"/>
              <a:endCxn id="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8" name="図形グループ 77"/>
          <p:cNvGrpSpPr/>
          <p:nvPr/>
        </p:nvGrpSpPr>
        <p:grpSpPr>
          <a:xfrm>
            <a:off x="3331035" y="2769062"/>
            <a:ext cx="309971" cy="140029"/>
            <a:chOff x="6769100" y="1390650"/>
            <a:chExt cx="317500" cy="157483"/>
          </a:xfrm>
          <a:effectLst>
            <a:outerShdw blurRad="50800" dist="38100" dir="2700000" algn="tl" rotWithShape="0">
              <a:prstClr val="black">
                <a:alpha val="40000"/>
              </a:prstClr>
            </a:outerShdw>
          </a:effectLst>
        </p:grpSpPr>
        <p:sp>
          <p:nvSpPr>
            <p:cNvPr id="79" name="正方形/長方形 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円/楕円 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1" name="直線コネクタ 80"/>
            <p:cNvCxnSpPr>
              <a:stCxn id="80" idx="6"/>
              <a:endCxn id="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2" name="図形グループ 81"/>
          <p:cNvGrpSpPr/>
          <p:nvPr/>
        </p:nvGrpSpPr>
        <p:grpSpPr>
          <a:xfrm>
            <a:off x="3692057" y="2769062"/>
            <a:ext cx="309971" cy="140029"/>
            <a:chOff x="6769100" y="1390650"/>
            <a:chExt cx="317500" cy="157483"/>
          </a:xfrm>
          <a:effectLst>
            <a:outerShdw blurRad="50800" dist="38100" dir="2700000" algn="tl" rotWithShape="0">
              <a:prstClr val="black">
                <a:alpha val="40000"/>
              </a:prstClr>
            </a:outerShdw>
          </a:effectLst>
        </p:grpSpPr>
        <p:sp>
          <p:nvSpPr>
            <p:cNvPr id="83" name="正方形/長方形 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5" name="直線コネクタ 84"/>
            <p:cNvCxnSpPr>
              <a:stCxn id="84" idx="6"/>
              <a:endCxn id="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3" name="図 12" descr="clou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1771" y="2063752"/>
            <a:ext cx="1475839" cy="1475839"/>
          </a:xfrm>
          <a:prstGeom prst="rect">
            <a:avLst/>
          </a:prstGeom>
          <a:effectLst>
            <a:outerShdw blurRad="50800" dist="38100" dir="2700000" algn="tl" rotWithShape="0">
              <a:prstClr val="black">
                <a:alpha val="40000"/>
              </a:prstClr>
            </a:outerShdw>
          </a:effectLst>
        </p:spPr>
      </p:pic>
      <p:grpSp>
        <p:nvGrpSpPr>
          <p:cNvPr id="122" name="図形グループ 121"/>
          <p:cNvGrpSpPr/>
          <p:nvPr/>
        </p:nvGrpSpPr>
        <p:grpSpPr>
          <a:xfrm>
            <a:off x="7188324" y="2769062"/>
            <a:ext cx="309971" cy="140029"/>
            <a:chOff x="6769100" y="1390650"/>
            <a:chExt cx="317500" cy="157483"/>
          </a:xfrm>
          <a:effectLst>
            <a:outerShdw blurRad="50800" dist="38100" dir="2700000" algn="tl" rotWithShape="0">
              <a:prstClr val="black">
                <a:alpha val="40000"/>
              </a:prstClr>
            </a:outerShdw>
          </a:effectLst>
        </p:grpSpPr>
        <p:sp>
          <p:nvSpPr>
            <p:cNvPr id="123" name="正方形/長方形 1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a:stCxn id="124" idx="6"/>
              <a:endCxn id="1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 name="図形グループ 125"/>
          <p:cNvGrpSpPr/>
          <p:nvPr/>
        </p:nvGrpSpPr>
        <p:grpSpPr>
          <a:xfrm>
            <a:off x="7549345" y="2769062"/>
            <a:ext cx="309971" cy="140029"/>
            <a:chOff x="6769100" y="1390650"/>
            <a:chExt cx="317500" cy="157483"/>
          </a:xfrm>
          <a:effectLst>
            <a:outerShdw blurRad="50800" dist="38100" dir="2700000" algn="tl" rotWithShape="0">
              <a:prstClr val="black">
                <a:alpha val="40000"/>
              </a:prstClr>
            </a:outerShdw>
          </a:effectLst>
        </p:grpSpPr>
        <p:sp>
          <p:nvSpPr>
            <p:cNvPr id="127" name="正方形/長方形 1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9" name="直線コネクタ 128"/>
            <p:cNvCxnSpPr>
              <a:stCxn id="128" idx="6"/>
              <a:endCxn id="1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 name="図形グループ 129"/>
          <p:cNvGrpSpPr/>
          <p:nvPr/>
        </p:nvGrpSpPr>
        <p:grpSpPr>
          <a:xfrm>
            <a:off x="7910367" y="2769062"/>
            <a:ext cx="309971" cy="140029"/>
            <a:chOff x="6769100" y="1390650"/>
            <a:chExt cx="317500" cy="157483"/>
          </a:xfrm>
          <a:effectLst>
            <a:outerShdw blurRad="50800" dist="38100" dir="2700000" algn="tl" rotWithShape="0">
              <a:prstClr val="black">
                <a:alpha val="40000"/>
              </a:prstClr>
            </a:outerShdw>
          </a:effectLst>
        </p:grpSpPr>
        <p:sp>
          <p:nvSpPr>
            <p:cNvPr id="131" name="正方形/長方形 1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円/楕円 1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3" name="直線コネクタ 132"/>
            <p:cNvCxnSpPr>
              <a:stCxn id="132" idx="6"/>
              <a:endCxn id="1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 name="図形グループ 133"/>
          <p:cNvGrpSpPr/>
          <p:nvPr/>
        </p:nvGrpSpPr>
        <p:grpSpPr>
          <a:xfrm>
            <a:off x="7188324" y="2391397"/>
            <a:ext cx="309971" cy="140029"/>
            <a:chOff x="6769100" y="1390650"/>
            <a:chExt cx="317500" cy="157483"/>
          </a:xfrm>
          <a:effectLst>
            <a:outerShdw blurRad="50800" dist="38100" dir="2700000" algn="tl" rotWithShape="0">
              <a:prstClr val="black">
                <a:alpha val="40000"/>
              </a:prstClr>
            </a:outerShdw>
          </a:effectLst>
        </p:grpSpPr>
        <p:sp>
          <p:nvSpPr>
            <p:cNvPr id="135" name="正方形/長方形 1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コネクタ 136"/>
            <p:cNvCxnSpPr>
              <a:stCxn id="136" idx="6"/>
              <a:endCxn id="1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 name="図形グループ 137"/>
          <p:cNvGrpSpPr/>
          <p:nvPr/>
        </p:nvGrpSpPr>
        <p:grpSpPr>
          <a:xfrm>
            <a:off x="7549345" y="2391397"/>
            <a:ext cx="309971" cy="140029"/>
            <a:chOff x="6769100" y="1390650"/>
            <a:chExt cx="317500" cy="157483"/>
          </a:xfrm>
          <a:effectLst>
            <a:outerShdw blurRad="50800" dist="38100" dir="2700000" algn="tl" rotWithShape="0">
              <a:prstClr val="black">
                <a:alpha val="40000"/>
              </a:prstClr>
            </a:outerShdw>
          </a:effectLst>
        </p:grpSpPr>
        <p:sp>
          <p:nvSpPr>
            <p:cNvPr id="139" name="正方形/長方形 1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円/楕円 1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1" name="直線コネクタ 140"/>
            <p:cNvCxnSpPr>
              <a:stCxn id="140" idx="6"/>
              <a:endCxn id="1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 name="図形グループ 141"/>
          <p:cNvGrpSpPr/>
          <p:nvPr/>
        </p:nvGrpSpPr>
        <p:grpSpPr>
          <a:xfrm>
            <a:off x="7910367" y="2391397"/>
            <a:ext cx="309971" cy="140029"/>
            <a:chOff x="6769100" y="1390650"/>
            <a:chExt cx="317500" cy="157483"/>
          </a:xfrm>
          <a:effectLst>
            <a:outerShdw blurRad="50800" dist="38100" dir="2700000" algn="tl" rotWithShape="0">
              <a:prstClr val="black">
                <a:alpha val="40000"/>
              </a:prstClr>
            </a:outerShdw>
          </a:effectLst>
        </p:grpSpPr>
        <p:sp>
          <p:nvSpPr>
            <p:cNvPr id="143" name="正方形/長方形 1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円/楕円 1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5" name="直線コネクタ 144"/>
            <p:cNvCxnSpPr>
              <a:stCxn id="144" idx="6"/>
              <a:endCxn id="1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 name="図形グループ 145"/>
          <p:cNvGrpSpPr/>
          <p:nvPr/>
        </p:nvGrpSpPr>
        <p:grpSpPr>
          <a:xfrm>
            <a:off x="7188324" y="2581067"/>
            <a:ext cx="309971" cy="140029"/>
            <a:chOff x="6769100" y="1390650"/>
            <a:chExt cx="317500" cy="157483"/>
          </a:xfrm>
          <a:effectLst>
            <a:outerShdw blurRad="50800" dist="38100" dir="2700000" algn="tl" rotWithShape="0">
              <a:prstClr val="black">
                <a:alpha val="40000"/>
              </a:prstClr>
            </a:outerShdw>
          </a:effectLst>
        </p:grpSpPr>
        <p:sp>
          <p:nvSpPr>
            <p:cNvPr id="147" name="正方形/長方形 1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9" name="直線コネクタ 148"/>
            <p:cNvCxnSpPr>
              <a:stCxn id="148" idx="6"/>
              <a:endCxn id="1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 name="図形グループ 149"/>
          <p:cNvGrpSpPr/>
          <p:nvPr/>
        </p:nvGrpSpPr>
        <p:grpSpPr>
          <a:xfrm>
            <a:off x="7549345" y="2581067"/>
            <a:ext cx="309971" cy="140029"/>
            <a:chOff x="6769100" y="1390650"/>
            <a:chExt cx="317500" cy="157483"/>
          </a:xfrm>
          <a:effectLst>
            <a:outerShdw blurRad="50800" dist="38100" dir="2700000" algn="tl" rotWithShape="0">
              <a:prstClr val="black">
                <a:alpha val="40000"/>
              </a:prstClr>
            </a:outerShdw>
          </a:effectLst>
        </p:grpSpPr>
        <p:sp>
          <p:nvSpPr>
            <p:cNvPr id="151" name="正方形/長方形 1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円/楕円 1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3" name="直線コネクタ 152"/>
            <p:cNvCxnSpPr>
              <a:stCxn id="152" idx="6"/>
              <a:endCxn id="1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 name="図形グループ 153"/>
          <p:cNvGrpSpPr/>
          <p:nvPr/>
        </p:nvGrpSpPr>
        <p:grpSpPr>
          <a:xfrm>
            <a:off x="7910367" y="2581067"/>
            <a:ext cx="309971" cy="140029"/>
            <a:chOff x="6769100" y="1390650"/>
            <a:chExt cx="317500" cy="157483"/>
          </a:xfrm>
          <a:effectLst>
            <a:outerShdw blurRad="50800" dist="38100" dir="2700000" algn="tl" rotWithShape="0">
              <a:prstClr val="black">
                <a:alpha val="40000"/>
              </a:prstClr>
            </a:outerShdw>
          </a:effectLst>
        </p:grpSpPr>
        <p:sp>
          <p:nvSpPr>
            <p:cNvPr id="155" name="正方形/長方形 1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円/楕円 1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7" name="直線コネクタ 156"/>
            <p:cNvCxnSpPr>
              <a:stCxn id="156" idx="6"/>
              <a:endCxn id="1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0" name="図形グループ 229"/>
          <p:cNvGrpSpPr/>
          <p:nvPr/>
        </p:nvGrpSpPr>
        <p:grpSpPr>
          <a:xfrm>
            <a:off x="7188324" y="3148567"/>
            <a:ext cx="309971" cy="140029"/>
            <a:chOff x="6769100" y="1390650"/>
            <a:chExt cx="317500" cy="157483"/>
          </a:xfrm>
          <a:effectLst>
            <a:outerShdw blurRad="50800" dist="38100" dir="2700000" algn="tl" rotWithShape="0">
              <a:prstClr val="black">
                <a:alpha val="40000"/>
              </a:prstClr>
            </a:outerShdw>
          </a:effectLst>
        </p:grpSpPr>
        <p:sp>
          <p:nvSpPr>
            <p:cNvPr id="231" name="正方形/長方形 2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3" name="直線コネクタ 232"/>
            <p:cNvCxnSpPr>
              <a:stCxn id="232" idx="6"/>
              <a:endCxn id="2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4" name="図形グループ 233"/>
          <p:cNvGrpSpPr/>
          <p:nvPr/>
        </p:nvGrpSpPr>
        <p:grpSpPr>
          <a:xfrm>
            <a:off x="7549345" y="3148567"/>
            <a:ext cx="309971" cy="140029"/>
            <a:chOff x="6769100" y="1390650"/>
            <a:chExt cx="317500" cy="157483"/>
          </a:xfrm>
          <a:effectLst>
            <a:outerShdw blurRad="50800" dist="38100" dir="2700000" algn="tl" rotWithShape="0">
              <a:prstClr val="black">
                <a:alpha val="40000"/>
              </a:prstClr>
            </a:outerShdw>
          </a:effectLst>
        </p:grpSpPr>
        <p:sp>
          <p:nvSpPr>
            <p:cNvPr id="235" name="正方形/長方形 2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円/楕円 2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7" name="直線コネクタ 236"/>
            <p:cNvCxnSpPr>
              <a:stCxn id="236" idx="6"/>
              <a:endCxn id="2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8" name="図形グループ 237"/>
          <p:cNvGrpSpPr/>
          <p:nvPr/>
        </p:nvGrpSpPr>
        <p:grpSpPr>
          <a:xfrm>
            <a:off x="7910367" y="3148567"/>
            <a:ext cx="309971" cy="140029"/>
            <a:chOff x="6769100" y="1390650"/>
            <a:chExt cx="317500" cy="157483"/>
          </a:xfrm>
          <a:effectLst>
            <a:outerShdw blurRad="50800" dist="38100" dir="2700000" algn="tl" rotWithShape="0">
              <a:prstClr val="black">
                <a:alpha val="40000"/>
              </a:prstClr>
            </a:outerShdw>
          </a:effectLst>
        </p:grpSpPr>
        <p:sp>
          <p:nvSpPr>
            <p:cNvPr id="239" name="正方形/長方形 2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p:cNvCxnSpPr>
              <a:stCxn id="240" idx="6"/>
              <a:endCxn id="2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241"/>
          <p:cNvGrpSpPr/>
          <p:nvPr/>
        </p:nvGrpSpPr>
        <p:grpSpPr>
          <a:xfrm>
            <a:off x="7188324" y="2960572"/>
            <a:ext cx="309971" cy="140029"/>
            <a:chOff x="6769100" y="1390650"/>
            <a:chExt cx="317500" cy="157483"/>
          </a:xfrm>
          <a:effectLst>
            <a:outerShdw blurRad="50800" dist="38100" dir="2700000" algn="tl" rotWithShape="0">
              <a:prstClr val="black">
                <a:alpha val="40000"/>
              </a:prstClr>
            </a:outerShdw>
          </a:effectLst>
        </p:grpSpPr>
        <p:sp>
          <p:nvSpPr>
            <p:cNvPr id="243" name="正方形/長方形 2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p:cNvCxnSpPr>
              <a:stCxn id="244" idx="6"/>
              <a:endCxn id="2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245"/>
          <p:cNvGrpSpPr/>
          <p:nvPr/>
        </p:nvGrpSpPr>
        <p:grpSpPr>
          <a:xfrm>
            <a:off x="7549345" y="2960572"/>
            <a:ext cx="309971" cy="140029"/>
            <a:chOff x="6769100" y="1390650"/>
            <a:chExt cx="317500" cy="157483"/>
          </a:xfrm>
          <a:effectLst>
            <a:outerShdw blurRad="50800" dist="38100" dir="2700000" algn="tl" rotWithShape="0">
              <a:prstClr val="black">
                <a:alpha val="40000"/>
              </a:prstClr>
            </a:outerShdw>
          </a:effectLst>
        </p:grpSpPr>
        <p:sp>
          <p:nvSpPr>
            <p:cNvPr id="247" name="正方形/長方形 2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p:cNvCxnSpPr>
              <a:stCxn id="248" idx="6"/>
              <a:endCxn id="2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249"/>
          <p:cNvGrpSpPr/>
          <p:nvPr/>
        </p:nvGrpSpPr>
        <p:grpSpPr>
          <a:xfrm>
            <a:off x="7910367" y="2960572"/>
            <a:ext cx="309971" cy="140029"/>
            <a:chOff x="6769100" y="1390650"/>
            <a:chExt cx="317500" cy="157483"/>
          </a:xfrm>
          <a:effectLst>
            <a:outerShdw blurRad="50800" dist="38100" dir="2700000" algn="tl" rotWithShape="0">
              <a:prstClr val="black">
                <a:alpha val="40000"/>
              </a:prstClr>
            </a:outerShdw>
          </a:effectLst>
        </p:grpSpPr>
        <p:sp>
          <p:nvSpPr>
            <p:cNvPr id="251" name="正方形/長方形 2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p:cNvCxnSpPr>
              <a:stCxn id="252" idx="6"/>
              <a:endCxn id="2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62" name="テキスト ボックス 261"/>
          <p:cNvSpPr txBox="1"/>
          <p:nvPr/>
        </p:nvSpPr>
        <p:spPr>
          <a:xfrm>
            <a:off x="3520224" y="2004577"/>
            <a:ext cx="1898654" cy="307777"/>
          </a:xfrm>
          <a:prstGeom prst="rect">
            <a:avLst/>
          </a:prstGeom>
          <a:noFill/>
        </p:spPr>
        <p:txBody>
          <a:bodyPr wrap="square" rtlCol="0">
            <a:spAutoFit/>
          </a:bodyPr>
          <a:lstStyle/>
          <a:p>
            <a:pPr algn="ctr"/>
            <a:r>
              <a:rPr kumimoji="1" lang="ja-JP" altLang="en-US" sz="1400" dirty="0">
                <a:solidFill>
                  <a:srgbClr val="FFFFFF"/>
                </a:solidFill>
              </a:rPr>
              <a:t>ハイブリッド・クラウド</a:t>
            </a:r>
          </a:p>
        </p:txBody>
      </p:sp>
      <p:sp>
        <p:nvSpPr>
          <p:cNvPr id="263" name="テキスト ボックス 262"/>
          <p:cNvSpPr txBox="1"/>
          <p:nvPr/>
        </p:nvSpPr>
        <p:spPr>
          <a:xfrm>
            <a:off x="5633079" y="3341412"/>
            <a:ext cx="2017849" cy="307777"/>
          </a:xfrm>
          <a:prstGeom prst="rect">
            <a:avLst/>
          </a:prstGeom>
          <a:noFill/>
        </p:spPr>
        <p:txBody>
          <a:bodyPr wrap="square" rtlCol="0">
            <a:spAutoFit/>
          </a:bodyPr>
          <a:lstStyle/>
          <a:p>
            <a:pPr algn="ctr"/>
            <a:r>
              <a:rPr kumimoji="1" lang="ja-JP" altLang="en-US" sz="1400" dirty="0">
                <a:solidFill>
                  <a:srgbClr val="FFFFFF"/>
                </a:solidFill>
              </a:rPr>
              <a:t>マルチ・クラウド</a:t>
            </a:r>
          </a:p>
        </p:txBody>
      </p:sp>
      <p:cxnSp>
        <p:nvCxnSpPr>
          <p:cNvPr id="266" name="直線矢印コネクタ 265"/>
          <p:cNvCxnSpPr/>
          <p:nvPr/>
        </p:nvCxnSpPr>
        <p:spPr>
          <a:xfrm>
            <a:off x="3446669" y="1650433"/>
            <a:ext cx="0" cy="76919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7" name="直線矢印コネクタ 266"/>
          <p:cNvCxnSpPr/>
          <p:nvPr/>
        </p:nvCxnSpPr>
        <p:spPr>
          <a:xfrm>
            <a:off x="1370795" y="1679154"/>
            <a:ext cx="0" cy="76919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8" name="直線矢印コネクタ 267"/>
          <p:cNvCxnSpPr/>
          <p:nvPr/>
        </p:nvCxnSpPr>
        <p:spPr>
          <a:xfrm>
            <a:off x="7628274" y="1679154"/>
            <a:ext cx="0" cy="63320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9" name="直線矢印コネクタ 268"/>
          <p:cNvCxnSpPr/>
          <p:nvPr/>
        </p:nvCxnSpPr>
        <p:spPr>
          <a:xfrm>
            <a:off x="5548329" y="1679154"/>
            <a:ext cx="4071" cy="69534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4" name="テキスト ボックス 273"/>
          <p:cNvSpPr txBox="1"/>
          <p:nvPr/>
        </p:nvSpPr>
        <p:spPr>
          <a:xfrm>
            <a:off x="2174201" y="5238451"/>
            <a:ext cx="4802555" cy="523220"/>
          </a:xfrm>
          <a:prstGeom prst="rect">
            <a:avLst/>
          </a:prstGeom>
          <a:noFill/>
        </p:spPr>
        <p:txBody>
          <a:bodyPr wrap="square" rtlCol="0">
            <a:spAutoFit/>
          </a:bodyPr>
          <a:lstStyle/>
          <a:p>
            <a:pPr algn="ctr"/>
            <a:r>
              <a:rPr kumimoji="1" lang="ja-JP" altLang="en-US" sz="1600" dirty="0">
                <a:solidFill>
                  <a:schemeClr val="bg1"/>
                </a:solidFill>
              </a:rPr>
              <a:t>インターネット／</a:t>
            </a:r>
            <a:r>
              <a:rPr lang="ja-JP" altLang="en-US" sz="1600" dirty="0">
                <a:solidFill>
                  <a:schemeClr val="bg1"/>
                </a:solidFill>
              </a:rPr>
              <a:t>ＶＰＮ／専用線</a:t>
            </a:r>
            <a:endParaRPr lang="en-US" altLang="ja-JP" sz="1600" dirty="0">
              <a:solidFill>
                <a:schemeClr val="bg1"/>
              </a:solidFill>
            </a:endParaRPr>
          </a:p>
          <a:p>
            <a:pPr algn="ctr"/>
            <a:r>
              <a:rPr kumimoji="1" lang="en-US" altLang="ja-JP" sz="1200" dirty="0">
                <a:solidFill>
                  <a:schemeClr val="bg1"/>
                </a:solidFill>
              </a:rPr>
              <a:t>(SDN : Software-Defined Network)</a:t>
            </a:r>
            <a:endParaRPr kumimoji="1" lang="ja-JP" altLang="en-US" sz="1200" dirty="0">
              <a:solidFill>
                <a:schemeClr val="bg1"/>
              </a:solidFill>
            </a:endParaRPr>
          </a:p>
        </p:txBody>
      </p:sp>
      <p:sp>
        <p:nvSpPr>
          <p:cNvPr id="275" name="ホームベース 274"/>
          <p:cNvSpPr/>
          <p:nvPr/>
        </p:nvSpPr>
        <p:spPr>
          <a:xfrm>
            <a:off x="417595" y="5989266"/>
            <a:ext cx="8303496" cy="477079"/>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個別専用システム　　　　　ハイブリッド・クラウド　　　　　マルチクラウド</a:t>
            </a:r>
          </a:p>
        </p:txBody>
      </p:sp>
      <p:sp>
        <p:nvSpPr>
          <p:cNvPr id="276" name="右矢印 275"/>
          <p:cNvSpPr/>
          <p:nvPr/>
        </p:nvSpPr>
        <p:spPr>
          <a:xfrm>
            <a:off x="5828759" y="6131101"/>
            <a:ext cx="492334" cy="232092"/>
          </a:xfrm>
          <a:prstGeom prst="righ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7" name="右矢印 276"/>
          <p:cNvSpPr/>
          <p:nvPr/>
        </p:nvSpPr>
        <p:spPr>
          <a:xfrm>
            <a:off x="3083940" y="6131101"/>
            <a:ext cx="492334" cy="232092"/>
          </a:xfrm>
          <a:prstGeom prst="righ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5507931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クラウドがもたらすビジネス価値</a:t>
            </a:r>
          </a:p>
        </p:txBody>
      </p:sp>
      <p:sp>
        <p:nvSpPr>
          <p:cNvPr id="4" name="テキスト ボックス 3"/>
          <p:cNvSpPr txBox="1"/>
          <p:nvPr/>
        </p:nvSpPr>
        <p:spPr>
          <a:xfrm>
            <a:off x="3377687" y="1632230"/>
            <a:ext cx="4092913" cy="461665"/>
          </a:xfrm>
          <a:prstGeom prst="rect">
            <a:avLst/>
          </a:prstGeom>
          <a:noFill/>
        </p:spPr>
        <p:txBody>
          <a:bodyPr wrap="square" rtlCol="0">
            <a:spAutoFit/>
          </a:bodyPr>
          <a:lstStyle/>
          <a:p>
            <a:r>
              <a:rPr kumimoji="1" lang="ja-JP" altLang="en-US" sz="2400" b="1" dirty="0">
                <a:solidFill>
                  <a:srgbClr val="0432FF"/>
                </a:solidFill>
                <a:latin typeface="Meiryo" charset="-128"/>
                <a:ea typeface="Meiryo" charset="-128"/>
                <a:cs typeface="Meiryo" charset="-128"/>
              </a:rPr>
              <a:t>構築や運用からの解放</a:t>
            </a:r>
          </a:p>
        </p:txBody>
      </p:sp>
      <p:sp>
        <p:nvSpPr>
          <p:cNvPr id="5" name="テキスト ボックス 4"/>
          <p:cNvSpPr txBox="1"/>
          <p:nvPr/>
        </p:nvSpPr>
        <p:spPr>
          <a:xfrm>
            <a:off x="3382468" y="3100968"/>
            <a:ext cx="4185761"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最新テクノロジーの早期利用</a:t>
            </a:r>
            <a:endParaRPr kumimoji="1" lang="ja-JP" altLang="en-US" sz="2400" b="1" dirty="0">
              <a:solidFill>
                <a:srgbClr val="0432FF"/>
              </a:solidFill>
              <a:latin typeface="Meiryo" charset="-128"/>
              <a:ea typeface="Meiryo" charset="-128"/>
              <a:cs typeface="Meiryo" charset="-128"/>
            </a:endParaRPr>
          </a:p>
        </p:txBody>
      </p:sp>
      <p:sp>
        <p:nvSpPr>
          <p:cNvPr id="6" name="テキスト ボックス 5"/>
          <p:cNvSpPr txBox="1"/>
          <p:nvPr/>
        </p:nvSpPr>
        <p:spPr>
          <a:xfrm>
            <a:off x="3377687" y="4543997"/>
            <a:ext cx="3570208"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資産から経費へのシフト</a:t>
            </a:r>
          </a:p>
        </p:txBody>
      </p:sp>
      <p:sp>
        <p:nvSpPr>
          <p:cNvPr id="7" name="テキスト ボックス 6"/>
          <p:cNvSpPr txBox="1"/>
          <p:nvPr/>
        </p:nvSpPr>
        <p:spPr>
          <a:xfrm>
            <a:off x="3408662" y="2109735"/>
            <a:ext cx="5602816" cy="584775"/>
          </a:xfrm>
          <a:prstGeom prst="rect">
            <a:avLst/>
          </a:prstGeom>
          <a:noFill/>
        </p:spPr>
        <p:txBody>
          <a:bodyPr wrap="none" rtlCol="0">
            <a:spAutoFit/>
          </a:bodyPr>
          <a:lstStyle/>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アプリケーションの質的向上にリソースをシフトできる</a:t>
            </a:r>
            <a:endParaRPr kumimoji="1" lang="en-US" altLang="ja-JP" sz="1600" dirty="0">
              <a:solidFill>
                <a:srgbClr val="0070C0"/>
              </a:solidFill>
              <a:latin typeface="Meiryo" charset="-128"/>
              <a:ea typeface="Meiryo" charset="-128"/>
              <a:cs typeface="Meiryo" charset="-128"/>
            </a:endParaRPr>
          </a:p>
          <a:p>
            <a:pPr marL="285750" indent="-285750">
              <a:buFont typeface="Wingdings" charset="2"/>
              <a:buChar char="Ø"/>
            </a:pPr>
            <a:r>
              <a:rPr lang="ja-JP" altLang="en-US" sz="1600" dirty="0">
                <a:solidFill>
                  <a:srgbClr val="0070C0"/>
                </a:solidFill>
                <a:latin typeface="Meiryo" charset="-128"/>
                <a:ea typeface="Meiryo" charset="-128"/>
                <a:cs typeface="Meiryo" charset="-128"/>
              </a:rPr>
              <a:t>ビジネス・スピードの加速に迅速柔軟に対応できる</a:t>
            </a:r>
            <a:endParaRPr lang="en-US" altLang="ja-JP" sz="1600" dirty="0">
              <a:solidFill>
                <a:srgbClr val="0070C0"/>
              </a:solidFill>
              <a:latin typeface="Meiryo" charset="-128"/>
              <a:ea typeface="Meiryo" charset="-128"/>
              <a:cs typeface="Meiryo" charset="-128"/>
            </a:endParaRPr>
          </a:p>
        </p:txBody>
      </p:sp>
      <p:sp>
        <p:nvSpPr>
          <p:cNvPr id="8" name="テキスト ボックス 7"/>
          <p:cNvSpPr txBox="1"/>
          <p:nvPr/>
        </p:nvSpPr>
        <p:spPr>
          <a:xfrm>
            <a:off x="3408662" y="3578473"/>
            <a:ext cx="5397631" cy="584775"/>
          </a:xfrm>
          <a:prstGeom prst="rect">
            <a:avLst/>
          </a:prstGeom>
          <a:noFill/>
        </p:spPr>
        <p:txBody>
          <a:bodyPr wrap="none" rtlCol="0">
            <a:spAutoFit/>
          </a:bodyPr>
          <a:lstStyle/>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試行錯誤が容易になってイノベーションを加速する</a:t>
            </a:r>
            <a:endParaRPr kumimoji="1" lang="en-US" altLang="ja-JP" sz="1600" dirty="0">
              <a:solidFill>
                <a:srgbClr val="0070C0"/>
              </a:solidFill>
              <a:latin typeface="Meiryo" charset="-128"/>
              <a:ea typeface="Meiryo" charset="-128"/>
              <a:cs typeface="Meiryo" charset="-128"/>
            </a:endParaRPr>
          </a:p>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テクノロジーの進化をいち早くビジネスに取り込める</a:t>
            </a:r>
          </a:p>
        </p:txBody>
      </p:sp>
      <p:sp>
        <p:nvSpPr>
          <p:cNvPr id="9" name="テキスト ボックス 8"/>
          <p:cNvSpPr txBox="1"/>
          <p:nvPr/>
        </p:nvSpPr>
        <p:spPr>
          <a:xfrm>
            <a:off x="3408662" y="5005662"/>
            <a:ext cx="5405647" cy="584775"/>
          </a:xfrm>
          <a:prstGeom prst="rect">
            <a:avLst/>
          </a:prstGeom>
          <a:noFill/>
        </p:spPr>
        <p:txBody>
          <a:bodyPr wrap="none" rtlCol="0">
            <a:spAutoFit/>
          </a:bodyPr>
          <a:lstStyle/>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初期投資リスクが削減でき、</a:t>
            </a:r>
            <a:r>
              <a:rPr kumimoji="1" lang="en-US" altLang="ja-JP" sz="1600" dirty="0">
                <a:solidFill>
                  <a:srgbClr val="0070C0"/>
                </a:solidFill>
                <a:latin typeface="Meiryo" charset="-128"/>
                <a:ea typeface="Meiryo" charset="-128"/>
                <a:cs typeface="Meiryo" charset="-128"/>
              </a:rPr>
              <a:t>IT</a:t>
            </a:r>
            <a:r>
              <a:rPr kumimoji="1" lang="ja-JP" altLang="en-US" sz="1600" dirty="0">
                <a:solidFill>
                  <a:srgbClr val="0070C0"/>
                </a:solidFill>
                <a:latin typeface="Meiryo" charset="-128"/>
                <a:ea typeface="Meiryo" charset="-128"/>
                <a:cs typeface="Meiryo" charset="-128"/>
              </a:rPr>
              <a:t>活用範囲を拡大できる</a:t>
            </a:r>
            <a:endParaRPr kumimoji="1" lang="en-US" altLang="ja-JP" sz="1600" dirty="0">
              <a:solidFill>
                <a:srgbClr val="0070C0"/>
              </a:solidFill>
              <a:latin typeface="Meiryo" charset="-128"/>
              <a:ea typeface="Meiryo" charset="-128"/>
              <a:cs typeface="Meiryo" charset="-128"/>
            </a:endParaRPr>
          </a:p>
          <a:p>
            <a:pPr marL="285750" indent="-285750">
              <a:buFont typeface="Wingdings" charset="2"/>
              <a:buChar char="Ø"/>
            </a:pPr>
            <a:r>
              <a:rPr lang="ja-JP" altLang="en-US" sz="1600" dirty="0">
                <a:solidFill>
                  <a:srgbClr val="0070C0"/>
                </a:solidFill>
                <a:latin typeface="Meiryo" charset="-128"/>
                <a:ea typeface="Meiryo" charset="-128"/>
                <a:cs typeface="Meiryo" charset="-128"/>
              </a:rPr>
              <a:t>ビジネス環境の変化に柔軟に対応できる</a:t>
            </a:r>
            <a:endParaRPr kumimoji="1" lang="en-US" altLang="ja-JP" sz="1600" dirty="0">
              <a:solidFill>
                <a:srgbClr val="0070C0"/>
              </a:solidFill>
              <a:latin typeface="Meiryo" charset="-128"/>
              <a:ea typeface="Meiryo" charset="-128"/>
              <a:cs typeface="Meiryo" charset="-128"/>
            </a:endParaRPr>
          </a:p>
        </p:txBody>
      </p:sp>
      <p:pic>
        <p:nvPicPr>
          <p:cNvPr id="10" name="図 9">
            <a:extLst>
              <a:ext uri="{FF2B5EF4-FFF2-40B4-BE49-F238E27FC236}">
                <a16:creationId xmlns:a16="http://schemas.microsoft.com/office/drawing/2014/main" id="{1F87BB17-CF2C-9243-A4BF-E0B1D14503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1426" y="2694510"/>
            <a:ext cx="2254020" cy="1495507"/>
          </a:xfrm>
          <a:prstGeom prst="rect">
            <a:avLst/>
          </a:prstGeom>
        </p:spPr>
      </p:pic>
      <p:sp>
        <p:nvSpPr>
          <p:cNvPr id="15" name="右矢印 14">
            <a:extLst>
              <a:ext uri="{FF2B5EF4-FFF2-40B4-BE49-F238E27FC236}">
                <a16:creationId xmlns:a16="http://schemas.microsoft.com/office/drawing/2014/main" id="{07250EAA-EB12-BD4D-BF83-4FBF3E836F0B}"/>
              </a:ext>
            </a:extLst>
          </p:cNvPr>
          <p:cNvSpPr/>
          <p:nvPr/>
        </p:nvSpPr>
        <p:spPr>
          <a:xfrm>
            <a:off x="2565446" y="3216125"/>
            <a:ext cx="708992" cy="58859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a:extLst>
              <a:ext uri="{FF2B5EF4-FFF2-40B4-BE49-F238E27FC236}">
                <a16:creationId xmlns:a16="http://schemas.microsoft.com/office/drawing/2014/main" id="{1BE126D4-E978-374F-8BCB-EEF22B973F2E}"/>
              </a:ext>
            </a:extLst>
          </p:cNvPr>
          <p:cNvSpPr/>
          <p:nvPr/>
        </p:nvSpPr>
        <p:spPr>
          <a:xfrm rot="19516425">
            <a:off x="2454671" y="2366728"/>
            <a:ext cx="708992" cy="58859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a:extLst>
              <a:ext uri="{FF2B5EF4-FFF2-40B4-BE49-F238E27FC236}">
                <a16:creationId xmlns:a16="http://schemas.microsoft.com/office/drawing/2014/main" id="{2E7D5FAB-1060-6941-8667-942BFAF7C2FA}"/>
              </a:ext>
            </a:extLst>
          </p:cNvPr>
          <p:cNvSpPr/>
          <p:nvPr/>
        </p:nvSpPr>
        <p:spPr>
          <a:xfrm rot="2083575" flipV="1">
            <a:off x="2447752" y="4065522"/>
            <a:ext cx="708992" cy="58859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a:extLst>
              <a:ext uri="{FF2B5EF4-FFF2-40B4-BE49-F238E27FC236}">
                <a16:creationId xmlns:a16="http://schemas.microsoft.com/office/drawing/2014/main" id="{2AA0D986-84E2-4940-8C89-424CBF9041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658" y="3705191"/>
            <a:ext cx="123199" cy="206374"/>
          </a:xfrm>
          <a:prstGeom prst="rect">
            <a:avLst/>
          </a:prstGeom>
        </p:spPr>
      </p:pic>
      <p:pic>
        <p:nvPicPr>
          <p:cNvPr id="21" name="図 20">
            <a:extLst>
              <a:ext uri="{FF2B5EF4-FFF2-40B4-BE49-F238E27FC236}">
                <a16:creationId xmlns:a16="http://schemas.microsoft.com/office/drawing/2014/main" id="{C6D8B287-4B5A-EE4F-B857-E26939130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658" y="3498237"/>
            <a:ext cx="123199" cy="206374"/>
          </a:xfrm>
          <a:prstGeom prst="rect">
            <a:avLst/>
          </a:prstGeom>
        </p:spPr>
      </p:pic>
      <p:pic>
        <p:nvPicPr>
          <p:cNvPr id="22" name="図 21">
            <a:extLst>
              <a:ext uri="{FF2B5EF4-FFF2-40B4-BE49-F238E27FC236}">
                <a16:creationId xmlns:a16="http://schemas.microsoft.com/office/drawing/2014/main" id="{DF894A21-E381-8F4F-A402-41A22BF15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002" y="3291283"/>
            <a:ext cx="123199" cy="206374"/>
          </a:xfrm>
          <a:prstGeom prst="rect">
            <a:avLst/>
          </a:prstGeom>
        </p:spPr>
      </p:pic>
      <p:pic>
        <p:nvPicPr>
          <p:cNvPr id="23" name="図 22">
            <a:extLst>
              <a:ext uri="{FF2B5EF4-FFF2-40B4-BE49-F238E27FC236}">
                <a16:creationId xmlns:a16="http://schemas.microsoft.com/office/drawing/2014/main" id="{3ECD6240-88DE-9241-AE97-7A800E927F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607" y="3705191"/>
            <a:ext cx="123199" cy="206374"/>
          </a:xfrm>
          <a:prstGeom prst="rect">
            <a:avLst/>
          </a:prstGeom>
        </p:spPr>
      </p:pic>
      <p:pic>
        <p:nvPicPr>
          <p:cNvPr id="24" name="図 23">
            <a:extLst>
              <a:ext uri="{FF2B5EF4-FFF2-40B4-BE49-F238E27FC236}">
                <a16:creationId xmlns:a16="http://schemas.microsoft.com/office/drawing/2014/main" id="{A455D6C5-27D2-DB4F-96C1-5548D37994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607" y="3498237"/>
            <a:ext cx="123199" cy="206374"/>
          </a:xfrm>
          <a:prstGeom prst="rect">
            <a:avLst/>
          </a:prstGeom>
        </p:spPr>
      </p:pic>
      <p:pic>
        <p:nvPicPr>
          <p:cNvPr id="25" name="図 24">
            <a:extLst>
              <a:ext uri="{FF2B5EF4-FFF2-40B4-BE49-F238E27FC236}">
                <a16:creationId xmlns:a16="http://schemas.microsoft.com/office/drawing/2014/main" id="{B4843EAA-7EF9-9740-BE48-5FED1BAFAE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951" y="3291283"/>
            <a:ext cx="123199" cy="206374"/>
          </a:xfrm>
          <a:prstGeom prst="rect">
            <a:avLst/>
          </a:prstGeom>
        </p:spPr>
      </p:pic>
      <p:pic>
        <p:nvPicPr>
          <p:cNvPr id="26" name="図 25">
            <a:extLst>
              <a:ext uri="{FF2B5EF4-FFF2-40B4-BE49-F238E27FC236}">
                <a16:creationId xmlns:a16="http://schemas.microsoft.com/office/drawing/2014/main" id="{98768CD9-4CAE-4148-9EFF-CF36C6D9CD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101" y="3705481"/>
            <a:ext cx="123199" cy="206374"/>
          </a:xfrm>
          <a:prstGeom prst="rect">
            <a:avLst/>
          </a:prstGeom>
        </p:spPr>
      </p:pic>
      <p:pic>
        <p:nvPicPr>
          <p:cNvPr id="27" name="図 26">
            <a:extLst>
              <a:ext uri="{FF2B5EF4-FFF2-40B4-BE49-F238E27FC236}">
                <a16:creationId xmlns:a16="http://schemas.microsoft.com/office/drawing/2014/main" id="{B1FC3D88-C215-744B-BE46-9D1F8EFCD1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101" y="3498527"/>
            <a:ext cx="123199" cy="206374"/>
          </a:xfrm>
          <a:prstGeom prst="rect">
            <a:avLst/>
          </a:prstGeom>
        </p:spPr>
      </p:pic>
      <p:pic>
        <p:nvPicPr>
          <p:cNvPr id="28" name="図 27">
            <a:extLst>
              <a:ext uri="{FF2B5EF4-FFF2-40B4-BE49-F238E27FC236}">
                <a16:creationId xmlns:a16="http://schemas.microsoft.com/office/drawing/2014/main" id="{95324BC6-0EF0-3648-8824-CAC81EE3C8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0445" y="3291573"/>
            <a:ext cx="123199" cy="206374"/>
          </a:xfrm>
          <a:prstGeom prst="rect">
            <a:avLst/>
          </a:prstGeom>
        </p:spPr>
      </p:pic>
      <p:pic>
        <p:nvPicPr>
          <p:cNvPr id="31" name="図 30">
            <a:extLst>
              <a:ext uri="{FF2B5EF4-FFF2-40B4-BE49-F238E27FC236}">
                <a16:creationId xmlns:a16="http://schemas.microsoft.com/office/drawing/2014/main" id="{9C1F462A-0CA5-804E-80F6-CCEAE244BF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8323" y="3709046"/>
            <a:ext cx="180749" cy="206954"/>
          </a:xfrm>
          <a:prstGeom prst="rect">
            <a:avLst/>
          </a:prstGeom>
        </p:spPr>
      </p:pic>
      <p:pic>
        <p:nvPicPr>
          <p:cNvPr id="32" name="図 31">
            <a:extLst>
              <a:ext uri="{FF2B5EF4-FFF2-40B4-BE49-F238E27FC236}">
                <a16:creationId xmlns:a16="http://schemas.microsoft.com/office/drawing/2014/main" id="{B81FC858-7D3A-8141-BE49-613AD2DE60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0488" y="3497947"/>
            <a:ext cx="180749" cy="206954"/>
          </a:xfrm>
          <a:prstGeom prst="rect">
            <a:avLst/>
          </a:prstGeom>
        </p:spPr>
      </p:pic>
      <p:pic>
        <p:nvPicPr>
          <p:cNvPr id="33" name="図 32">
            <a:extLst>
              <a:ext uri="{FF2B5EF4-FFF2-40B4-BE49-F238E27FC236}">
                <a16:creationId xmlns:a16="http://schemas.microsoft.com/office/drawing/2014/main" id="{1A754359-0A13-8B4B-A17A-FBC31F914F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8324" y="3288810"/>
            <a:ext cx="180749" cy="206954"/>
          </a:xfrm>
          <a:prstGeom prst="rect">
            <a:avLst/>
          </a:prstGeom>
        </p:spPr>
      </p:pic>
      <p:pic>
        <p:nvPicPr>
          <p:cNvPr id="34" name="図 33">
            <a:extLst>
              <a:ext uri="{FF2B5EF4-FFF2-40B4-BE49-F238E27FC236}">
                <a16:creationId xmlns:a16="http://schemas.microsoft.com/office/drawing/2014/main" id="{CD6C8E95-C672-6641-AAD7-BA5E390A00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7722" y="3709046"/>
            <a:ext cx="180749" cy="206954"/>
          </a:xfrm>
          <a:prstGeom prst="rect">
            <a:avLst/>
          </a:prstGeom>
        </p:spPr>
      </p:pic>
      <p:pic>
        <p:nvPicPr>
          <p:cNvPr id="35" name="図 34">
            <a:extLst>
              <a:ext uri="{FF2B5EF4-FFF2-40B4-BE49-F238E27FC236}">
                <a16:creationId xmlns:a16="http://schemas.microsoft.com/office/drawing/2014/main" id="{2482A971-9847-824D-9D62-E01DEC8730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9887" y="3497947"/>
            <a:ext cx="180749" cy="206954"/>
          </a:xfrm>
          <a:prstGeom prst="rect">
            <a:avLst/>
          </a:prstGeom>
        </p:spPr>
      </p:pic>
      <p:pic>
        <p:nvPicPr>
          <p:cNvPr id="36" name="図 35">
            <a:extLst>
              <a:ext uri="{FF2B5EF4-FFF2-40B4-BE49-F238E27FC236}">
                <a16:creationId xmlns:a16="http://schemas.microsoft.com/office/drawing/2014/main" id="{1D62D2C1-5CC6-114B-A171-94AB41FFFA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7723" y="3288810"/>
            <a:ext cx="180749" cy="206954"/>
          </a:xfrm>
          <a:prstGeom prst="rect">
            <a:avLst/>
          </a:prstGeom>
        </p:spPr>
      </p:pic>
      <p:pic>
        <p:nvPicPr>
          <p:cNvPr id="37" name="図 36">
            <a:extLst>
              <a:ext uri="{FF2B5EF4-FFF2-40B4-BE49-F238E27FC236}">
                <a16:creationId xmlns:a16="http://schemas.microsoft.com/office/drawing/2014/main" id="{83A73EC7-37B8-1A4D-9C4B-FBBA415A84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5426" y="3709046"/>
            <a:ext cx="180749" cy="206954"/>
          </a:xfrm>
          <a:prstGeom prst="rect">
            <a:avLst/>
          </a:prstGeom>
        </p:spPr>
      </p:pic>
      <p:pic>
        <p:nvPicPr>
          <p:cNvPr id="38" name="図 37">
            <a:extLst>
              <a:ext uri="{FF2B5EF4-FFF2-40B4-BE49-F238E27FC236}">
                <a16:creationId xmlns:a16="http://schemas.microsoft.com/office/drawing/2014/main" id="{EB512AED-B38D-7048-90B9-CA79FDDF77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8937" y="3498527"/>
            <a:ext cx="180749" cy="206954"/>
          </a:xfrm>
          <a:prstGeom prst="rect">
            <a:avLst/>
          </a:prstGeom>
        </p:spPr>
      </p:pic>
      <p:pic>
        <p:nvPicPr>
          <p:cNvPr id="39" name="図 38">
            <a:extLst>
              <a:ext uri="{FF2B5EF4-FFF2-40B4-BE49-F238E27FC236}">
                <a16:creationId xmlns:a16="http://schemas.microsoft.com/office/drawing/2014/main" id="{57C39C22-9616-0148-9537-8FD9F6174B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9286" y="3288810"/>
            <a:ext cx="180749" cy="206954"/>
          </a:xfrm>
          <a:prstGeom prst="rect">
            <a:avLst/>
          </a:prstGeom>
        </p:spPr>
      </p:pic>
    </p:spTree>
    <p:extLst>
      <p:ext uri="{BB962C8B-B14F-4D97-AF65-F5344CB8AC3E}">
        <p14:creationId xmlns:p14="http://schemas.microsoft.com/office/powerpoint/2010/main" val="2299802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359C85-238F-6F48-A8F6-7D97158CCD1C}"/>
              </a:ext>
            </a:extLst>
          </p:cNvPr>
          <p:cNvSpPr>
            <a:spLocks noGrp="1"/>
          </p:cNvSpPr>
          <p:nvPr>
            <p:ph type="title"/>
          </p:nvPr>
        </p:nvSpPr>
        <p:spPr/>
        <p:txBody>
          <a:bodyPr/>
          <a:lstStyle/>
          <a:p>
            <a:r>
              <a:rPr lang="en-US" altLang="ja-JP" b="1" dirty="0"/>
              <a:t>amazon go</a:t>
            </a:r>
            <a:r>
              <a:rPr lang="ja-JP" altLang="en-US" dirty="0"/>
              <a:t>：無人のスーパー・マーケット</a:t>
            </a:r>
            <a:endParaRPr kumimoji="1" lang="ja-JP" altLang="en-US" dirty="0"/>
          </a:p>
        </p:txBody>
      </p:sp>
      <p:sp>
        <p:nvSpPr>
          <p:cNvPr id="3" name="スライド番号プレースホルダー 2">
            <a:extLst>
              <a:ext uri="{FF2B5EF4-FFF2-40B4-BE49-F238E27FC236}">
                <a16:creationId xmlns:a16="http://schemas.microsoft.com/office/drawing/2014/main" id="{D4708542-6200-8540-923D-D4FDEA69DF42}"/>
              </a:ext>
            </a:extLst>
          </p:cNvPr>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pic>
        <p:nvPicPr>
          <p:cNvPr id="6" name="図 5">
            <a:hlinkClick r:id="rId2"/>
            <a:extLst>
              <a:ext uri="{FF2B5EF4-FFF2-40B4-BE49-F238E27FC236}">
                <a16:creationId xmlns:a16="http://schemas.microsoft.com/office/drawing/2014/main" id="{825A8C8C-262E-484C-9802-578A8EE1F931}"/>
              </a:ext>
            </a:extLst>
          </p:cNvPr>
          <p:cNvPicPr>
            <a:picLocks noChangeAspect="1"/>
          </p:cNvPicPr>
          <p:nvPr/>
        </p:nvPicPr>
        <p:blipFill>
          <a:blip r:embed="rId3"/>
          <a:stretch>
            <a:fillRect/>
          </a:stretch>
        </p:blipFill>
        <p:spPr>
          <a:xfrm>
            <a:off x="508000" y="1075764"/>
            <a:ext cx="8128000" cy="4572000"/>
          </a:xfrm>
          <a:prstGeom prst="rect">
            <a:avLst/>
          </a:prstGeom>
          <a:ln>
            <a:noFill/>
          </a:ln>
          <a:effectLst>
            <a:outerShdw blurRad="292100" dist="139700" dir="2700000" algn="tl" rotWithShape="0">
              <a:srgbClr val="333333">
                <a:alpha val="65000"/>
              </a:srgbClr>
            </a:outerShdw>
          </a:effectLst>
        </p:spPr>
      </p:pic>
      <p:sp>
        <p:nvSpPr>
          <p:cNvPr id="7" name="正方形/長方形 6">
            <a:extLst>
              <a:ext uri="{FF2B5EF4-FFF2-40B4-BE49-F238E27FC236}">
                <a16:creationId xmlns:a16="http://schemas.microsoft.com/office/drawing/2014/main" id="{C110912E-1F25-A445-BCE1-7C0609562D31}"/>
              </a:ext>
            </a:extLst>
          </p:cNvPr>
          <p:cNvSpPr/>
          <p:nvPr/>
        </p:nvSpPr>
        <p:spPr>
          <a:xfrm>
            <a:off x="2269126" y="5857345"/>
            <a:ext cx="4605748" cy="584775"/>
          </a:xfrm>
          <a:prstGeom prst="rect">
            <a:avLst/>
          </a:prstGeom>
        </p:spPr>
        <p:txBody>
          <a:bodyPr wrap="none">
            <a:spAutoFit/>
          </a:bodyPr>
          <a:lstStyle/>
          <a:p>
            <a:r>
              <a:rPr lang="en-US" altLang="ja-JP" sz="3200" dirty="0">
                <a:solidFill>
                  <a:schemeClr val="tx1">
                    <a:lumMod val="50000"/>
                    <a:lumOff val="50000"/>
                  </a:schemeClr>
                </a:solidFill>
                <a:latin typeface="Century Gothic" panose="020B0502020202020204" pitchFamily="34" charset="0"/>
                <a:ea typeface="DFPGyoSho-Lt" panose="03000300010101010101" pitchFamily="66" charset="-128"/>
              </a:rPr>
              <a:t>No lines, no checkout!</a:t>
            </a:r>
            <a:endParaRPr lang="ja-JP" altLang="en-US" sz="3200" dirty="0">
              <a:solidFill>
                <a:schemeClr val="tx1">
                  <a:lumMod val="50000"/>
                  <a:lumOff val="50000"/>
                </a:schemeClr>
              </a:solidFill>
              <a:latin typeface="Century Gothic" panose="020B0502020202020204" pitchFamily="34" charset="0"/>
              <a:ea typeface="DFPGyoSho-Lt" panose="03000300010101010101" pitchFamily="66" charset="-128"/>
            </a:endParaRPr>
          </a:p>
        </p:txBody>
      </p:sp>
    </p:spTree>
    <p:extLst>
      <p:ext uri="{BB962C8B-B14F-4D97-AF65-F5344CB8AC3E}">
        <p14:creationId xmlns:p14="http://schemas.microsoft.com/office/powerpoint/2010/main" val="38338190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50</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effectLst/>
                <a:latin typeface="Arial"/>
                <a:ea typeface="HGP創英角ｺﾞｼｯｸUB" pitchFamily="50" charset="-128"/>
                <a:cs typeface="Arial"/>
              </a:rPr>
              <a:t>IT</a:t>
            </a:r>
            <a:r>
              <a:rPr lang="ja-JP" altLang="en-US" sz="2800" dirty="0">
                <a:solidFill>
                  <a:srgbClr val="FFFFFF"/>
                </a:solidFill>
                <a:effectLst/>
                <a:latin typeface="Arial"/>
                <a:ea typeface="HGP創英角ｺﾞｼｯｸUB" pitchFamily="50" charset="-128"/>
                <a:cs typeface="Arial"/>
              </a:rPr>
              <a:t>インフラと仮想化</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41689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仮想化とは</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6048388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81000" y="1448594"/>
            <a:ext cx="2897450" cy="1440429"/>
          </a:xfrm>
          <a:prstGeom prst="rect">
            <a:avLst/>
          </a:prstGeom>
          <a:solidFill>
            <a:srgbClr val="3366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84250" y="1448594"/>
            <a:ext cx="1723549" cy="1015663"/>
          </a:xfrm>
          <a:prstGeom prst="rect">
            <a:avLst/>
          </a:prstGeom>
          <a:solidFill>
            <a:srgbClr val="3366FF"/>
          </a:solidFill>
          <a:ln>
            <a:solidFill>
              <a:srgbClr val="3366FF"/>
            </a:solidFill>
          </a:ln>
        </p:spPr>
        <p:txBody>
          <a:bodyPr wrap="none" rtlCol="0">
            <a:spAutoFit/>
          </a:bodyPr>
          <a:lstStyle/>
          <a:p>
            <a:r>
              <a:rPr kumimoji="1" lang="ja-JP" altLang="en-US" sz="6000" dirty="0">
                <a:solidFill>
                  <a:schemeClr val="bg1"/>
                </a:solidFill>
                <a:latin typeface="ＤＦＰ太丸ゴシック体"/>
                <a:ea typeface="ＤＦＰ太丸ゴシック体"/>
                <a:cs typeface="ＤＦＰ太丸ゴシック体"/>
              </a:rPr>
              <a:t>仮想</a:t>
            </a:r>
          </a:p>
        </p:txBody>
      </p:sp>
      <p:sp>
        <p:nvSpPr>
          <p:cNvPr id="8" name="正方形/長方形 7"/>
          <p:cNvSpPr/>
          <p:nvPr/>
        </p:nvSpPr>
        <p:spPr>
          <a:xfrm>
            <a:off x="1157550" y="2276556"/>
            <a:ext cx="1458778" cy="523220"/>
          </a:xfrm>
          <a:prstGeom prst="rect">
            <a:avLst/>
          </a:prstGeom>
          <a:noFill/>
          <a:ln>
            <a:noFill/>
          </a:ln>
        </p:spPr>
        <p:txBody>
          <a:bodyPr wrap="none">
            <a:spAutoFit/>
          </a:bodyPr>
          <a:lstStyle/>
          <a:p>
            <a:pPr algn="r"/>
            <a:r>
              <a:rPr lang="en-US" altLang="ja-JP" sz="2800" dirty="0">
                <a:solidFill>
                  <a:schemeClr val="bg1"/>
                </a:solidFill>
                <a:latin typeface="Arial Black"/>
                <a:cs typeface="Arial Black"/>
              </a:rPr>
              <a:t>virtual</a:t>
            </a:r>
          </a:p>
        </p:txBody>
      </p:sp>
      <p:grpSp>
        <p:nvGrpSpPr>
          <p:cNvPr id="2" name="図形グループ 1"/>
          <p:cNvGrpSpPr/>
          <p:nvPr/>
        </p:nvGrpSpPr>
        <p:grpSpPr>
          <a:xfrm>
            <a:off x="3225800" y="1448594"/>
            <a:ext cx="5613400" cy="1440429"/>
            <a:chOff x="3225800" y="1448594"/>
            <a:chExt cx="5613400" cy="1440429"/>
          </a:xfrm>
        </p:grpSpPr>
        <p:sp>
          <p:nvSpPr>
            <p:cNvPr id="16" name="正方形/長方形 15"/>
            <p:cNvSpPr/>
            <p:nvPr/>
          </p:nvSpPr>
          <p:spPr>
            <a:xfrm>
              <a:off x="3454400" y="1448594"/>
              <a:ext cx="5384800" cy="1440429"/>
            </a:xfrm>
            <a:prstGeom prst="rect">
              <a:avLst/>
            </a:prstGeom>
            <a:solidFill>
              <a:srgbClr val="FFFF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p:cNvSpPr/>
            <p:nvPr/>
          </p:nvSpPr>
          <p:spPr>
            <a:xfrm>
              <a:off x="3556000" y="1906371"/>
              <a:ext cx="5283200" cy="892552"/>
            </a:xfrm>
            <a:prstGeom prst="rect">
              <a:avLst/>
            </a:prstGeom>
            <a:noFill/>
            <a:ln>
              <a:noFill/>
            </a:ln>
          </p:spPr>
          <p:txBody>
            <a:bodyPr wrap="square">
              <a:spAutoFit/>
            </a:bodyPr>
            <a:lstStyle/>
            <a:p>
              <a:pPr algn="ctr">
                <a:spcBef>
                  <a:spcPts val="0"/>
                </a:spcBef>
              </a:pPr>
              <a:r>
                <a:rPr lang="ja-JP" altLang="en-US" sz="2400" dirty="0">
                  <a:solidFill>
                    <a:srgbClr val="0000FF"/>
                  </a:solidFill>
                  <a:effectLst/>
                </a:rPr>
                <a:t>表面または名目上はそうでないが</a:t>
              </a:r>
              <a:endParaRPr lang="en-US" altLang="ja-JP" sz="2400" dirty="0">
                <a:solidFill>
                  <a:srgbClr val="0000FF"/>
                </a:solidFill>
                <a:effectLst/>
              </a:endParaRPr>
            </a:p>
            <a:p>
              <a:pPr algn="ctr">
                <a:spcBef>
                  <a:spcPts val="0"/>
                </a:spcBef>
              </a:pPr>
              <a:r>
                <a:rPr lang="ja-JP" altLang="en-US" sz="2800" b="1">
                  <a:solidFill>
                    <a:srgbClr val="0000FF"/>
                  </a:solidFill>
                  <a:effectLst/>
                </a:rPr>
                <a:t>実質的には本物と同じ</a:t>
              </a:r>
              <a:endParaRPr lang="en-US" altLang="ja-JP" sz="2800" b="1" dirty="0">
                <a:solidFill>
                  <a:srgbClr val="0000FF"/>
                </a:solidFill>
                <a:effectLst/>
              </a:endParaRPr>
            </a:p>
          </p:txBody>
        </p:sp>
        <p:sp>
          <p:nvSpPr>
            <p:cNvPr id="4" name="正方形/長方形 3"/>
            <p:cNvSpPr/>
            <p:nvPr/>
          </p:nvSpPr>
          <p:spPr>
            <a:xfrm>
              <a:off x="3454400" y="1448594"/>
              <a:ext cx="5384800" cy="363211"/>
            </a:xfrm>
            <a:prstGeom prst="rect">
              <a:avLst/>
            </a:prstGeom>
            <a:solidFill>
              <a:srgbClr val="3366FF"/>
            </a:solidFill>
            <a:ln>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ＭＳ Ｐゴシック"/>
                  <a:ea typeface="ＭＳ Ｐゴシック"/>
                  <a:cs typeface="ＭＳ Ｐゴシック"/>
                </a:rPr>
                <a:t>本来の意味</a:t>
              </a:r>
              <a:endParaRPr kumimoji="1" lang="ja-JP" altLang="en-US" sz="2000" dirty="0">
                <a:solidFill>
                  <a:srgbClr val="FFFFFF"/>
                </a:solidFill>
                <a:latin typeface="ＭＳ Ｐゴシック"/>
                <a:ea typeface="ＭＳ Ｐゴシック"/>
                <a:cs typeface="ＭＳ Ｐゴシック"/>
              </a:endParaRPr>
            </a:p>
          </p:txBody>
        </p:sp>
        <p:sp>
          <p:nvSpPr>
            <p:cNvPr id="6" name="右矢印 5"/>
            <p:cNvSpPr/>
            <p:nvPr/>
          </p:nvSpPr>
          <p:spPr>
            <a:xfrm>
              <a:off x="3225800" y="1885723"/>
              <a:ext cx="330200" cy="578534"/>
            </a:xfrm>
            <a:prstGeom prst="rightArrow">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 name="タイトル 10"/>
          <p:cNvSpPr>
            <a:spLocks noGrp="1"/>
          </p:cNvSpPr>
          <p:nvPr>
            <p:ph type="title"/>
          </p:nvPr>
        </p:nvSpPr>
        <p:spPr/>
        <p:txBody>
          <a:bodyPr/>
          <a:lstStyle/>
          <a:p>
            <a:r>
              <a:rPr kumimoji="1" lang="ja-JP" altLang="en-US" dirty="0"/>
              <a:t>「仮想化」の本当の意味</a:t>
            </a:r>
          </a:p>
        </p:txBody>
      </p:sp>
      <p:grpSp>
        <p:nvGrpSpPr>
          <p:cNvPr id="5" name="図形グループ 4"/>
          <p:cNvGrpSpPr/>
          <p:nvPr/>
        </p:nvGrpSpPr>
        <p:grpSpPr>
          <a:xfrm>
            <a:off x="381000" y="2889024"/>
            <a:ext cx="8458200" cy="3040508"/>
            <a:chOff x="381000" y="2889024"/>
            <a:chExt cx="8458200" cy="3040508"/>
          </a:xfrm>
        </p:grpSpPr>
        <p:sp>
          <p:nvSpPr>
            <p:cNvPr id="20" name="正方形/長方形 19"/>
            <p:cNvSpPr/>
            <p:nvPr/>
          </p:nvSpPr>
          <p:spPr>
            <a:xfrm>
              <a:off x="3454400" y="4489103"/>
              <a:ext cx="5384800" cy="1440429"/>
            </a:xfrm>
            <a:prstGeom prst="rect">
              <a:avLst/>
            </a:prstGeom>
            <a:no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3454400" y="4489103"/>
              <a:ext cx="5384800" cy="363211"/>
            </a:xfrm>
            <a:prstGeom prst="rect">
              <a:avLst/>
            </a:prstGeom>
            <a:solidFill>
              <a:srgbClr val="3366FF"/>
            </a:solidFill>
            <a:ln>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ＭＳ Ｐゴシック"/>
                  <a:ea typeface="ＭＳ Ｐゴシック"/>
                  <a:cs typeface="ＭＳ Ｐゴシック"/>
                </a:rPr>
                <a:t>本来の意味</a:t>
              </a:r>
              <a:endParaRPr kumimoji="1" lang="ja-JP" altLang="en-US" sz="2000" dirty="0">
                <a:solidFill>
                  <a:srgbClr val="FFFFFF"/>
                </a:solidFill>
                <a:latin typeface="ＭＳ Ｐゴシック"/>
                <a:ea typeface="ＭＳ Ｐゴシック"/>
                <a:cs typeface="ＭＳ Ｐゴシック"/>
              </a:endParaRPr>
            </a:p>
          </p:txBody>
        </p:sp>
        <p:sp>
          <p:nvSpPr>
            <p:cNvPr id="19" name="正方形/長方形 18"/>
            <p:cNvSpPr/>
            <p:nvPr/>
          </p:nvSpPr>
          <p:spPr>
            <a:xfrm>
              <a:off x="381000" y="4489103"/>
              <a:ext cx="2897450" cy="1440429"/>
            </a:xfrm>
            <a:prstGeom prst="rect">
              <a:avLst/>
            </a:prstGeom>
            <a:solidFill>
              <a:srgbClr val="3366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520700" y="4489103"/>
              <a:ext cx="2492990" cy="1415772"/>
            </a:xfrm>
            <a:prstGeom prst="rect">
              <a:avLst/>
            </a:prstGeom>
            <a:solidFill>
              <a:srgbClr val="3366FF"/>
            </a:solidFill>
            <a:ln>
              <a:solidFill>
                <a:srgbClr val="3366FF"/>
              </a:solidFill>
            </a:ln>
          </p:spPr>
          <p:txBody>
            <a:bodyPr wrap="none" rtlCol="0">
              <a:spAutoFit/>
            </a:bodyPr>
            <a:lstStyle/>
            <a:p>
              <a:pPr algn="ctr">
                <a:spcBef>
                  <a:spcPts val="0"/>
                </a:spcBef>
              </a:pPr>
              <a:r>
                <a:rPr kumimoji="1" lang="ja-JP" altLang="en-US" sz="6000" dirty="0">
                  <a:solidFill>
                    <a:srgbClr val="FFFFFF"/>
                  </a:solidFill>
                  <a:latin typeface="ＤＦＰ太丸ゴシック体"/>
                  <a:ea typeface="ＤＦＰ太丸ゴシック体"/>
                  <a:cs typeface="ＤＦＰ太丸ゴシック体"/>
                </a:rPr>
                <a:t>仮想化</a:t>
              </a:r>
              <a:endParaRPr kumimoji="1" lang="en-US" altLang="ja-JP" sz="6000" dirty="0">
                <a:solidFill>
                  <a:srgbClr val="FFFFFF"/>
                </a:solidFill>
                <a:latin typeface="ＤＦＰ太丸ゴシック体"/>
                <a:ea typeface="ＤＦＰ太丸ゴシック体"/>
                <a:cs typeface="ＤＦＰ太丸ゴシック体"/>
              </a:endParaRPr>
            </a:p>
            <a:p>
              <a:pPr algn="ctr">
                <a:spcBef>
                  <a:spcPts val="0"/>
                </a:spcBef>
              </a:pPr>
              <a:r>
                <a:rPr kumimoji="1" lang="en-US" altLang="ja-JP" sz="2400" dirty="0">
                  <a:solidFill>
                    <a:srgbClr val="FFFFFF"/>
                  </a:solidFill>
                  <a:latin typeface="Arial Black"/>
                  <a:ea typeface="ＤＦＰ太丸ゴシック体"/>
                  <a:cs typeface="Arial Black"/>
                </a:rPr>
                <a:t>Virtualization</a:t>
              </a:r>
              <a:endParaRPr kumimoji="1" lang="ja-JP" altLang="en-US" sz="2400" dirty="0">
                <a:solidFill>
                  <a:srgbClr val="FFFFFF"/>
                </a:solidFill>
                <a:latin typeface="Arial Black"/>
                <a:ea typeface="ＤＦＰ太丸ゴシック体"/>
                <a:cs typeface="Arial Black"/>
              </a:endParaRPr>
            </a:p>
          </p:txBody>
        </p:sp>
        <p:sp>
          <p:nvSpPr>
            <p:cNvPr id="14" name="正方形/長方形 13"/>
            <p:cNvSpPr/>
            <p:nvPr/>
          </p:nvSpPr>
          <p:spPr>
            <a:xfrm>
              <a:off x="3505200" y="4950768"/>
              <a:ext cx="5257800" cy="830997"/>
            </a:xfrm>
            <a:prstGeom prst="rect">
              <a:avLst/>
            </a:prstGeom>
            <a:noFill/>
            <a:ln>
              <a:noFill/>
            </a:ln>
          </p:spPr>
          <p:txBody>
            <a:bodyPr wrap="square">
              <a:spAutoFit/>
            </a:bodyPr>
            <a:lstStyle/>
            <a:p>
              <a:pPr algn="ctr"/>
              <a:r>
                <a:rPr lang="ja-JP" altLang="en-US" sz="2800" dirty="0">
                  <a:solidFill>
                    <a:srgbClr val="0000FF"/>
                  </a:solidFill>
                </a:rPr>
                <a:t>物理的実態とは異なるが、</a:t>
              </a:r>
              <a:endParaRPr lang="en-US" altLang="ja-JP" sz="2800" dirty="0">
                <a:solidFill>
                  <a:srgbClr val="0000FF"/>
                </a:solidFill>
              </a:endParaRPr>
            </a:p>
            <a:p>
              <a:pPr algn="ctr"/>
              <a:r>
                <a:rPr lang="ja-JP" altLang="en-US" sz="2000" b="1">
                  <a:solidFill>
                    <a:srgbClr val="0000FF"/>
                  </a:solidFill>
                </a:rPr>
                <a:t>実質的には本物と同じ</a:t>
              </a:r>
              <a:r>
                <a:rPr lang="ja-JP" altLang="en-US" sz="2000">
                  <a:solidFill>
                    <a:srgbClr val="0000FF"/>
                  </a:solidFill>
                </a:rPr>
                <a:t>機能を実現する仕組み</a:t>
              </a:r>
              <a:endParaRPr lang="en-US" altLang="ja-JP" sz="2000" dirty="0">
                <a:solidFill>
                  <a:srgbClr val="0000FF"/>
                </a:solidFill>
              </a:endParaRPr>
            </a:p>
          </p:txBody>
        </p:sp>
        <p:sp>
          <p:nvSpPr>
            <p:cNvPr id="23" name="右矢印 22"/>
            <p:cNvSpPr/>
            <p:nvPr/>
          </p:nvSpPr>
          <p:spPr>
            <a:xfrm>
              <a:off x="3225800" y="4902200"/>
              <a:ext cx="330200" cy="578534"/>
            </a:xfrm>
            <a:prstGeom prst="rightArrow">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下矢印 9"/>
            <p:cNvSpPr/>
            <p:nvPr/>
          </p:nvSpPr>
          <p:spPr>
            <a:xfrm>
              <a:off x="1250950" y="2889024"/>
              <a:ext cx="1155700" cy="1704344"/>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角丸四角形吹き出し 20"/>
          <p:cNvSpPr/>
          <p:nvPr/>
        </p:nvSpPr>
        <p:spPr>
          <a:xfrm>
            <a:off x="2707799" y="928511"/>
            <a:ext cx="1812595" cy="762264"/>
          </a:xfrm>
          <a:prstGeom prst="wedgeRoundRectCallout">
            <a:avLst>
              <a:gd name="adj1" fmla="val -52109"/>
              <a:gd name="adj2" fmla="val 101544"/>
              <a:gd name="adj3" fmla="val 16667"/>
            </a:avLst>
          </a:prstGeom>
          <a:solidFill>
            <a:srgbClr val="FF6666">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日本語での語感</a:t>
            </a:r>
            <a:endParaRPr kumimoji="1" lang="en-US" altLang="ja-JP" sz="1600" dirty="0">
              <a:solidFill>
                <a:srgbClr val="FFFFFF"/>
              </a:solidFill>
              <a:latin typeface="ＭＳ Ｐゴシック"/>
              <a:ea typeface="ＭＳ Ｐゴシック"/>
              <a:cs typeface="ＭＳ Ｐゴシック"/>
            </a:endParaRPr>
          </a:p>
          <a:p>
            <a:pPr marL="171450" indent="-171450">
              <a:buFont typeface="Wingdings" charset="2"/>
              <a:buChar char="ü"/>
            </a:pPr>
            <a:r>
              <a:rPr lang="ja-JP" altLang="en-US" sz="1600" dirty="0">
                <a:solidFill>
                  <a:srgbClr val="FFFFFF"/>
                </a:solidFill>
                <a:latin typeface="ＭＳ Ｐゴシック"/>
                <a:ea typeface="ＭＳ Ｐゴシック"/>
                <a:cs typeface="ＭＳ Ｐゴシック"/>
              </a:rPr>
              <a:t>虚像の</a:t>
            </a:r>
            <a:r>
              <a:rPr lang="en-US" altLang="ja-JP" sz="1600" dirty="0">
                <a:solidFill>
                  <a:srgbClr val="FFFFFF"/>
                </a:solidFill>
                <a:latin typeface="ＭＳ Ｐゴシック"/>
                <a:ea typeface="ＭＳ Ｐゴシック"/>
                <a:cs typeface="ＭＳ Ｐゴシック"/>
              </a:rPr>
              <a:t>〜</a:t>
            </a:r>
          </a:p>
          <a:p>
            <a:pPr marL="171450" indent="-171450">
              <a:buFont typeface="Wingdings" charset="2"/>
              <a:buChar char="ü"/>
            </a:pPr>
            <a:r>
              <a:rPr lang="ja-JP" altLang="en-US" sz="1600" dirty="0">
                <a:solidFill>
                  <a:srgbClr val="FFFFFF"/>
                </a:solidFill>
                <a:latin typeface="ＭＳ Ｐゴシック"/>
                <a:ea typeface="ＭＳ Ｐゴシック"/>
                <a:cs typeface="ＭＳ Ｐゴシック"/>
              </a:rPr>
              <a:t>実態のない</a:t>
            </a:r>
            <a:r>
              <a:rPr lang="en-US" altLang="ja-JP" sz="1600" dirty="0">
                <a:solidFill>
                  <a:srgbClr val="FFFFFF"/>
                </a:solidFill>
                <a:latin typeface="ＭＳ Ｐゴシック"/>
                <a:ea typeface="ＭＳ Ｐゴシック"/>
                <a:cs typeface="ＭＳ Ｐゴシック"/>
              </a:rPr>
              <a:t>〜</a:t>
            </a:r>
            <a:endParaRPr kumimoji="1" lang="ja-JP" altLang="en-US" sz="1600" dirty="0">
              <a:solidFill>
                <a:srgbClr val="FFFFFF"/>
              </a:solidFill>
              <a:latin typeface="ＭＳ Ｐゴシック"/>
              <a:ea typeface="ＭＳ Ｐゴシック"/>
              <a:cs typeface="ＭＳ Ｐゴシック"/>
            </a:endParaRPr>
          </a:p>
        </p:txBody>
      </p:sp>
      <p:sp>
        <p:nvSpPr>
          <p:cNvPr id="18" name="正方形/長方形 17"/>
          <p:cNvSpPr/>
          <p:nvPr/>
        </p:nvSpPr>
        <p:spPr>
          <a:xfrm>
            <a:off x="3454399" y="3057468"/>
            <a:ext cx="5427133" cy="1261884"/>
          </a:xfrm>
          <a:prstGeom prst="rect">
            <a:avLst/>
          </a:prstGeom>
        </p:spPr>
        <p:txBody>
          <a:bodyPr wrap="square">
            <a:spAutoFit/>
          </a:bodyPr>
          <a:lstStyle/>
          <a:p>
            <a:r>
              <a:rPr lang="en-US" altLang="ja-JP" sz="2000" dirty="0">
                <a:solidFill>
                  <a:srgbClr val="0000FF"/>
                </a:solidFill>
                <a:effectLst/>
              </a:rPr>
              <a:t>It was a virtual promise. </a:t>
            </a:r>
          </a:p>
          <a:p>
            <a:r>
              <a:rPr lang="en-US" altLang="ja-JP" dirty="0">
                <a:solidFill>
                  <a:srgbClr val="0000FF"/>
                </a:solidFill>
                <a:effectLst/>
              </a:rPr>
              <a:t>　</a:t>
            </a:r>
            <a:r>
              <a:rPr lang="ja-JP" altLang="en-US" dirty="0">
                <a:solidFill>
                  <a:srgbClr val="0000FF"/>
                </a:solidFill>
                <a:effectLst/>
              </a:rPr>
              <a:t>　</a:t>
            </a:r>
            <a:r>
              <a:rPr lang="ja-JP" altLang="en-US" sz="1800" dirty="0">
                <a:solidFill>
                  <a:srgbClr val="0000FF"/>
                </a:solidFill>
                <a:effectLst/>
              </a:rPr>
              <a:t>（約束ではないが）実際には約束も同然だった。</a:t>
            </a:r>
            <a:endParaRPr lang="en-US" altLang="ja-JP" sz="1800" dirty="0">
              <a:solidFill>
                <a:srgbClr val="0000FF"/>
              </a:solidFill>
              <a:effectLst/>
            </a:endParaRPr>
          </a:p>
          <a:p>
            <a:r>
              <a:rPr lang="en-US" altLang="ja-JP" sz="2000" dirty="0">
                <a:solidFill>
                  <a:srgbClr val="0000FF"/>
                </a:solidFill>
                <a:effectLst/>
              </a:rPr>
              <a:t>He was the virtual leader of the movement. </a:t>
            </a:r>
          </a:p>
          <a:p>
            <a:r>
              <a:rPr lang="ja-JP" altLang="en-US" sz="1800" dirty="0">
                <a:solidFill>
                  <a:srgbClr val="0000FF"/>
                </a:solidFill>
                <a:effectLst/>
              </a:rPr>
              <a:t>　　彼はその運動の事実上の指導者だった。</a:t>
            </a:r>
          </a:p>
        </p:txBody>
      </p:sp>
    </p:spTree>
    <p:extLst>
      <p:ext uri="{BB962C8B-B14F-4D97-AF65-F5344CB8AC3E}">
        <p14:creationId xmlns:p14="http://schemas.microsoft.com/office/powerpoint/2010/main" val="127314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正方形/長方形 184">
            <a:extLst>
              <a:ext uri="{FF2B5EF4-FFF2-40B4-BE49-F238E27FC236}">
                <a16:creationId xmlns:a16="http://schemas.microsoft.com/office/drawing/2014/main" id="{4D7C4CB9-70AC-B347-9F95-7D88B863DDE9}"/>
              </a:ext>
            </a:extLst>
          </p:cNvPr>
          <p:cNvSpPr/>
          <p:nvPr/>
        </p:nvSpPr>
        <p:spPr>
          <a:xfrm>
            <a:off x="4572000" y="1318160"/>
            <a:ext cx="4168239" cy="4952395"/>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38E1549-5190-8C41-AF82-1AE23B6DBE6A}"/>
              </a:ext>
            </a:extLst>
          </p:cNvPr>
          <p:cNvSpPr>
            <a:spLocks noGrp="1"/>
          </p:cNvSpPr>
          <p:nvPr>
            <p:ph type="title"/>
          </p:nvPr>
        </p:nvSpPr>
        <p:spPr/>
        <p:txBody>
          <a:bodyPr/>
          <a:lstStyle/>
          <a:p>
            <a:r>
              <a:rPr kumimoji="1" lang="ja-JP" altLang="en-US"/>
              <a:t>仮想化とは何か</a:t>
            </a:r>
          </a:p>
        </p:txBody>
      </p:sp>
      <p:sp>
        <p:nvSpPr>
          <p:cNvPr id="3" name="スライド番号プレースホルダー 2">
            <a:extLst>
              <a:ext uri="{FF2B5EF4-FFF2-40B4-BE49-F238E27FC236}">
                <a16:creationId xmlns:a16="http://schemas.microsoft.com/office/drawing/2014/main" id="{8AE500D8-435B-7444-98DE-2A3D1F76A937}"/>
              </a:ext>
            </a:extLst>
          </p:cNvPr>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sp>
        <p:nvSpPr>
          <p:cNvPr id="4" name="正方形/長方形 3">
            <a:extLst>
              <a:ext uri="{FF2B5EF4-FFF2-40B4-BE49-F238E27FC236}">
                <a16:creationId xmlns:a16="http://schemas.microsoft.com/office/drawing/2014/main" id="{924E77F5-F54E-DE4C-A598-136C248BBCB2}"/>
              </a:ext>
            </a:extLst>
          </p:cNvPr>
          <p:cNvSpPr/>
          <p:nvPr/>
        </p:nvSpPr>
        <p:spPr>
          <a:xfrm>
            <a:off x="536270" y="1318160"/>
            <a:ext cx="2698175" cy="495239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ローチャート: 磁気ディスク 4">
            <a:extLst>
              <a:ext uri="{FF2B5EF4-FFF2-40B4-BE49-F238E27FC236}">
                <a16:creationId xmlns:a16="http://schemas.microsoft.com/office/drawing/2014/main" id="{CF66445E-897B-CF4A-815F-D0847AC9FF27}"/>
              </a:ext>
            </a:extLst>
          </p:cNvPr>
          <p:cNvSpPr/>
          <p:nvPr/>
        </p:nvSpPr>
        <p:spPr>
          <a:xfrm>
            <a:off x="1817582"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6" name="図形グループ 158">
            <a:extLst>
              <a:ext uri="{FF2B5EF4-FFF2-40B4-BE49-F238E27FC236}">
                <a16:creationId xmlns:a16="http://schemas.microsoft.com/office/drawing/2014/main" id="{7067ED01-1F34-A146-B44F-D760EED2B9EB}"/>
              </a:ext>
            </a:extLst>
          </p:cNvPr>
          <p:cNvGrpSpPr/>
          <p:nvPr/>
        </p:nvGrpSpPr>
        <p:grpSpPr>
          <a:xfrm>
            <a:off x="710565" y="3087646"/>
            <a:ext cx="317500" cy="157483"/>
            <a:chOff x="6769100" y="1390650"/>
            <a:chExt cx="317500" cy="157483"/>
          </a:xfrm>
        </p:grpSpPr>
        <p:sp>
          <p:nvSpPr>
            <p:cNvPr id="7" name="正方形/長方形 6">
              <a:extLst>
                <a:ext uri="{FF2B5EF4-FFF2-40B4-BE49-F238E27FC236}">
                  <a16:creationId xmlns:a16="http://schemas.microsoft.com/office/drawing/2014/main" id="{325FD446-7AA7-0841-A939-191C7A0AD26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9ACB6423-A003-F745-BC6A-248BD1B5E85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a:extLst>
                <a:ext uri="{FF2B5EF4-FFF2-40B4-BE49-F238E27FC236}">
                  <a16:creationId xmlns:a16="http://schemas.microsoft.com/office/drawing/2014/main" id="{5DBAB5D7-D3A4-D141-8F24-50768AF2F052}"/>
                </a:ext>
              </a:extLst>
            </p:cNvPr>
            <p:cNvCxnSpPr>
              <a:stCxn id="8" idx="6"/>
              <a:endCxn id="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 name="図形グループ 162">
            <a:extLst>
              <a:ext uri="{FF2B5EF4-FFF2-40B4-BE49-F238E27FC236}">
                <a16:creationId xmlns:a16="http://schemas.microsoft.com/office/drawing/2014/main" id="{A527B488-126D-8846-B2EF-429D68216571}"/>
              </a:ext>
            </a:extLst>
          </p:cNvPr>
          <p:cNvGrpSpPr/>
          <p:nvPr/>
        </p:nvGrpSpPr>
        <p:grpSpPr>
          <a:xfrm>
            <a:off x="710565" y="3281108"/>
            <a:ext cx="317500" cy="157483"/>
            <a:chOff x="6769100" y="1390650"/>
            <a:chExt cx="317500" cy="157483"/>
          </a:xfrm>
        </p:grpSpPr>
        <p:sp>
          <p:nvSpPr>
            <p:cNvPr id="11" name="正方形/長方形 10">
              <a:extLst>
                <a:ext uri="{FF2B5EF4-FFF2-40B4-BE49-F238E27FC236}">
                  <a16:creationId xmlns:a16="http://schemas.microsoft.com/office/drawing/2014/main" id="{8CC51EEE-3EC0-1D44-A984-BD04BC1BDC6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8003521E-95D6-E24A-B7E3-413194AAC5E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コネクタ 12">
              <a:extLst>
                <a:ext uri="{FF2B5EF4-FFF2-40B4-BE49-F238E27FC236}">
                  <a16:creationId xmlns:a16="http://schemas.microsoft.com/office/drawing/2014/main" id="{A6C5DFBD-9809-014F-8C23-3C91D2AB4498}"/>
                </a:ext>
              </a:extLst>
            </p:cNvPr>
            <p:cNvCxnSpPr>
              <a:stCxn id="12" idx="6"/>
              <a:endCxn id="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 name="図形グループ 166">
            <a:extLst>
              <a:ext uri="{FF2B5EF4-FFF2-40B4-BE49-F238E27FC236}">
                <a16:creationId xmlns:a16="http://schemas.microsoft.com/office/drawing/2014/main" id="{C983643C-DD39-3047-B109-2F29DC39A8C1}"/>
              </a:ext>
            </a:extLst>
          </p:cNvPr>
          <p:cNvGrpSpPr/>
          <p:nvPr/>
        </p:nvGrpSpPr>
        <p:grpSpPr>
          <a:xfrm>
            <a:off x="710565" y="3462701"/>
            <a:ext cx="317500" cy="157483"/>
            <a:chOff x="6769100" y="1390650"/>
            <a:chExt cx="317500" cy="157483"/>
          </a:xfrm>
        </p:grpSpPr>
        <p:sp>
          <p:nvSpPr>
            <p:cNvPr id="15" name="正方形/長方形 14">
              <a:extLst>
                <a:ext uri="{FF2B5EF4-FFF2-40B4-BE49-F238E27FC236}">
                  <a16:creationId xmlns:a16="http://schemas.microsoft.com/office/drawing/2014/main" id="{DDDE0A51-BA94-9143-BBE7-B0FF2D5B764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a:extLst>
                <a:ext uri="{FF2B5EF4-FFF2-40B4-BE49-F238E27FC236}">
                  <a16:creationId xmlns:a16="http://schemas.microsoft.com/office/drawing/2014/main" id="{1BE1393A-BA2C-104D-ACF7-A3DE89783C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a:extLst>
                <a:ext uri="{FF2B5EF4-FFF2-40B4-BE49-F238E27FC236}">
                  <a16:creationId xmlns:a16="http://schemas.microsoft.com/office/drawing/2014/main" id="{EE5F9855-156E-0744-B469-82B30B41472F}"/>
                </a:ext>
              </a:extLst>
            </p:cNvPr>
            <p:cNvCxnSpPr>
              <a:stCxn id="16" idx="6"/>
              <a:endCxn id="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74">
            <a:extLst>
              <a:ext uri="{FF2B5EF4-FFF2-40B4-BE49-F238E27FC236}">
                <a16:creationId xmlns:a16="http://schemas.microsoft.com/office/drawing/2014/main" id="{332DEA41-10BD-BA46-8B22-22F05DEF1519}"/>
              </a:ext>
            </a:extLst>
          </p:cNvPr>
          <p:cNvGrpSpPr/>
          <p:nvPr/>
        </p:nvGrpSpPr>
        <p:grpSpPr>
          <a:xfrm>
            <a:off x="710565" y="3638389"/>
            <a:ext cx="317500" cy="157483"/>
            <a:chOff x="6769100" y="1390650"/>
            <a:chExt cx="317500" cy="157483"/>
          </a:xfrm>
        </p:grpSpPr>
        <p:sp>
          <p:nvSpPr>
            <p:cNvPr id="19" name="正方形/長方形 18">
              <a:extLst>
                <a:ext uri="{FF2B5EF4-FFF2-40B4-BE49-F238E27FC236}">
                  <a16:creationId xmlns:a16="http://schemas.microsoft.com/office/drawing/2014/main" id="{7B2996E5-2C1D-0F4C-B7E3-9FB9C2A5F7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A5C05E6E-E12B-294D-9B23-52DB43B24E5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 name="直線コネクタ 20">
              <a:extLst>
                <a:ext uri="{FF2B5EF4-FFF2-40B4-BE49-F238E27FC236}">
                  <a16:creationId xmlns:a16="http://schemas.microsoft.com/office/drawing/2014/main" id="{09511E66-BB07-AD4D-8EFA-5F290D3F2683}"/>
                </a:ext>
              </a:extLst>
            </p:cNvPr>
            <p:cNvCxnSpPr>
              <a:stCxn id="20" idx="6"/>
              <a:endCxn id="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178">
            <a:extLst>
              <a:ext uri="{FF2B5EF4-FFF2-40B4-BE49-F238E27FC236}">
                <a16:creationId xmlns:a16="http://schemas.microsoft.com/office/drawing/2014/main" id="{D775CAF4-D0F9-3443-9DFA-66F2074DEB02}"/>
              </a:ext>
            </a:extLst>
          </p:cNvPr>
          <p:cNvGrpSpPr/>
          <p:nvPr/>
        </p:nvGrpSpPr>
        <p:grpSpPr>
          <a:xfrm>
            <a:off x="1075971" y="3087646"/>
            <a:ext cx="317500" cy="157483"/>
            <a:chOff x="6769100" y="1390650"/>
            <a:chExt cx="317500" cy="157483"/>
          </a:xfrm>
        </p:grpSpPr>
        <p:sp>
          <p:nvSpPr>
            <p:cNvPr id="23" name="正方形/長方形 22">
              <a:extLst>
                <a:ext uri="{FF2B5EF4-FFF2-40B4-BE49-F238E27FC236}">
                  <a16:creationId xmlns:a16="http://schemas.microsoft.com/office/drawing/2014/main" id="{CEB8F746-A3C2-7B49-8D9B-700DCB9E584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a:extLst>
                <a:ext uri="{FF2B5EF4-FFF2-40B4-BE49-F238E27FC236}">
                  <a16:creationId xmlns:a16="http://schemas.microsoft.com/office/drawing/2014/main" id="{0FC18596-542A-6F48-BEB2-E45EAE69BDC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 name="直線コネクタ 24">
              <a:extLst>
                <a:ext uri="{FF2B5EF4-FFF2-40B4-BE49-F238E27FC236}">
                  <a16:creationId xmlns:a16="http://schemas.microsoft.com/office/drawing/2014/main" id="{857CB839-A4B2-D84F-B422-512593A38805}"/>
                </a:ext>
              </a:extLst>
            </p:cNvPr>
            <p:cNvCxnSpPr>
              <a:stCxn id="24" idx="6"/>
              <a:endCxn id="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182">
            <a:extLst>
              <a:ext uri="{FF2B5EF4-FFF2-40B4-BE49-F238E27FC236}">
                <a16:creationId xmlns:a16="http://schemas.microsoft.com/office/drawing/2014/main" id="{F7B14BCA-F84E-BA44-A254-A39C1ED1454F}"/>
              </a:ext>
            </a:extLst>
          </p:cNvPr>
          <p:cNvGrpSpPr/>
          <p:nvPr/>
        </p:nvGrpSpPr>
        <p:grpSpPr>
          <a:xfrm>
            <a:off x="1075971" y="3281108"/>
            <a:ext cx="317500" cy="157483"/>
            <a:chOff x="6769100" y="1390650"/>
            <a:chExt cx="317500" cy="157483"/>
          </a:xfrm>
        </p:grpSpPr>
        <p:sp>
          <p:nvSpPr>
            <p:cNvPr id="27" name="正方形/長方形 26">
              <a:extLst>
                <a:ext uri="{FF2B5EF4-FFF2-40B4-BE49-F238E27FC236}">
                  <a16:creationId xmlns:a16="http://schemas.microsoft.com/office/drawing/2014/main" id="{6AD29BDB-FE93-B942-A2C2-62DAA2E6B70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69354904-8926-B348-891A-7B2FBD3CB2C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直線コネクタ 28">
              <a:extLst>
                <a:ext uri="{FF2B5EF4-FFF2-40B4-BE49-F238E27FC236}">
                  <a16:creationId xmlns:a16="http://schemas.microsoft.com/office/drawing/2014/main" id="{F237E145-D88B-BE44-8D71-053E0BD718E3}"/>
                </a:ext>
              </a:extLst>
            </p:cNvPr>
            <p:cNvCxnSpPr>
              <a:stCxn id="28" idx="6"/>
              <a:endCxn id="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186">
            <a:extLst>
              <a:ext uri="{FF2B5EF4-FFF2-40B4-BE49-F238E27FC236}">
                <a16:creationId xmlns:a16="http://schemas.microsoft.com/office/drawing/2014/main" id="{DC1A6E60-9519-AD4F-A323-0155E071DB3D}"/>
              </a:ext>
            </a:extLst>
          </p:cNvPr>
          <p:cNvGrpSpPr/>
          <p:nvPr/>
        </p:nvGrpSpPr>
        <p:grpSpPr>
          <a:xfrm>
            <a:off x="1075971" y="3462701"/>
            <a:ext cx="317500" cy="157483"/>
            <a:chOff x="6769100" y="1390650"/>
            <a:chExt cx="317500" cy="157483"/>
          </a:xfrm>
        </p:grpSpPr>
        <p:sp>
          <p:nvSpPr>
            <p:cNvPr id="31" name="正方形/長方形 30">
              <a:extLst>
                <a:ext uri="{FF2B5EF4-FFF2-40B4-BE49-F238E27FC236}">
                  <a16:creationId xmlns:a16="http://schemas.microsoft.com/office/drawing/2014/main" id="{24939B37-7CE1-A44C-A179-83BB8AB0410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81B078FC-E5F4-C546-AF68-C7C0A39919D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 name="直線コネクタ 32">
              <a:extLst>
                <a:ext uri="{FF2B5EF4-FFF2-40B4-BE49-F238E27FC236}">
                  <a16:creationId xmlns:a16="http://schemas.microsoft.com/office/drawing/2014/main" id="{FA62CF18-3CBB-F944-8F8B-ED9C62186852}"/>
                </a:ext>
              </a:extLst>
            </p:cNvPr>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194">
            <a:extLst>
              <a:ext uri="{FF2B5EF4-FFF2-40B4-BE49-F238E27FC236}">
                <a16:creationId xmlns:a16="http://schemas.microsoft.com/office/drawing/2014/main" id="{8C3C687A-02CD-9F48-B669-3E8A32F5E308}"/>
              </a:ext>
            </a:extLst>
          </p:cNvPr>
          <p:cNvGrpSpPr/>
          <p:nvPr/>
        </p:nvGrpSpPr>
        <p:grpSpPr>
          <a:xfrm>
            <a:off x="1075971" y="3638389"/>
            <a:ext cx="317500" cy="157483"/>
            <a:chOff x="6769100" y="1390650"/>
            <a:chExt cx="317500" cy="157483"/>
          </a:xfrm>
        </p:grpSpPr>
        <p:sp>
          <p:nvSpPr>
            <p:cNvPr id="35" name="正方形/長方形 34">
              <a:extLst>
                <a:ext uri="{FF2B5EF4-FFF2-40B4-BE49-F238E27FC236}">
                  <a16:creationId xmlns:a16="http://schemas.microsoft.com/office/drawing/2014/main" id="{3246C1D5-AED6-0640-85CC-8A5B8B35589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741271E6-848F-0B43-AE68-E9BD057A6A8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 name="直線コネクタ 36">
              <a:extLst>
                <a:ext uri="{FF2B5EF4-FFF2-40B4-BE49-F238E27FC236}">
                  <a16:creationId xmlns:a16="http://schemas.microsoft.com/office/drawing/2014/main" id="{D5CA9432-7685-034C-ACB6-83404B613B53}"/>
                </a:ext>
              </a:extLst>
            </p:cNvPr>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198">
            <a:extLst>
              <a:ext uri="{FF2B5EF4-FFF2-40B4-BE49-F238E27FC236}">
                <a16:creationId xmlns:a16="http://schemas.microsoft.com/office/drawing/2014/main" id="{57E58869-4ADA-3441-A411-D215777B6CBC}"/>
              </a:ext>
            </a:extLst>
          </p:cNvPr>
          <p:cNvGrpSpPr/>
          <p:nvPr/>
        </p:nvGrpSpPr>
        <p:grpSpPr>
          <a:xfrm>
            <a:off x="1446225" y="3090187"/>
            <a:ext cx="317500" cy="157483"/>
            <a:chOff x="6769100" y="1390650"/>
            <a:chExt cx="317500" cy="157483"/>
          </a:xfrm>
        </p:grpSpPr>
        <p:sp>
          <p:nvSpPr>
            <p:cNvPr id="39" name="正方形/長方形 38">
              <a:extLst>
                <a:ext uri="{FF2B5EF4-FFF2-40B4-BE49-F238E27FC236}">
                  <a16:creationId xmlns:a16="http://schemas.microsoft.com/office/drawing/2014/main" id="{7BDB155A-ADE8-FD4E-B099-A33A299B4D0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a:extLst>
                <a:ext uri="{FF2B5EF4-FFF2-40B4-BE49-F238E27FC236}">
                  <a16:creationId xmlns:a16="http://schemas.microsoft.com/office/drawing/2014/main" id="{198857C3-796E-2443-AED6-B980C7584C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a:extLst>
                <a:ext uri="{FF2B5EF4-FFF2-40B4-BE49-F238E27FC236}">
                  <a16:creationId xmlns:a16="http://schemas.microsoft.com/office/drawing/2014/main" id="{CDDA0DD8-9921-B84E-93B2-B1784CA05493}"/>
                </a:ext>
              </a:extLst>
            </p:cNvPr>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202">
            <a:extLst>
              <a:ext uri="{FF2B5EF4-FFF2-40B4-BE49-F238E27FC236}">
                <a16:creationId xmlns:a16="http://schemas.microsoft.com/office/drawing/2014/main" id="{4E822E90-9E2C-B947-8CC1-2C05D070A151}"/>
              </a:ext>
            </a:extLst>
          </p:cNvPr>
          <p:cNvGrpSpPr/>
          <p:nvPr/>
        </p:nvGrpSpPr>
        <p:grpSpPr>
          <a:xfrm>
            <a:off x="1446225" y="3283649"/>
            <a:ext cx="317500" cy="157483"/>
            <a:chOff x="6769100" y="1390650"/>
            <a:chExt cx="317500" cy="157483"/>
          </a:xfrm>
        </p:grpSpPr>
        <p:sp>
          <p:nvSpPr>
            <p:cNvPr id="43" name="正方形/長方形 42">
              <a:extLst>
                <a:ext uri="{FF2B5EF4-FFF2-40B4-BE49-F238E27FC236}">
                  <a16:creationId xmlns:a16="http://schemas.microsoft.com/office/drawing/2014/main" id="{66E2CD96-3924-B84E-AD21-859D0D1E4EE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17E2DB99-426C-984E-A9BF-26DC5445465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a:extLst>
                <a:ext uri="{FF2B5EF4-FFF2-40B4-BE49-F238E27FC236}">
                  <a16:creationId xmlns:a16="http://schemas.microsoft.com/office/drawing/2014/main" id="{EB896FF1-4714-B346-A7C8-CBD38DB1CF9D}"/>
                </a:ext>
              </a:extLst>
            </p:cNvPr>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206">
            <a:extLst>
              <a:ext uri="{FF2B5EF4-FFF2-40B4-BE49-F238E27FC236}">
                <a16:creationId xmlns:a16="http://schemas.microsoft.com/office/drawing/2014/main" id="{A0A969C3-A0CB-524B-884D-CDFEA698CE91}"/>
              </a:ext>
            </a:extLst>
          </p:cNvPr>
          <p:cNvGrpSpPr/>
          <p:nvPr/>
        </p:nvGrpSpPr>
        <p:grpSpPr>
          <a:xfrm>
            <a:off x="1446225" y="3465242"/>
            <a:ext cx="317500" cy="157483"/>
            <a:chOff x="6769100" y="1390650"/>
            <a:chExt cx="317500" cy="157483"/>
          </a:xfrm>
        </p:grpSpPr>
        <p:sp>
          <p:nvSpPr>
            <p:cNvPr id="47" name="正方形/長方形 46">
              <a:extLst>
                <a:ext uri="{FF2B5EF4-FFF2-40B4-BE49-F238E27FC236}">
                  <a16:creationId xmlns:a16="http://schemas.microsoft.com/office/drawing/2014/main" id="{F36150CC-6167-7840-9DAB-545C12F5DEF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a:extLst>
                <a:ext uri="{FF2B5EF4-FFF2-40B4-BE49-F238E27FC236}">
                  <a16:creationId xmlns:a16="http://schemas.microsoft.com/office/drawing/2014/main" id="{76E1DBDC-6EF9-364D-9702-F414E2411A4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a:extLst>
                <a:ext uri="{FF2B5EF4-FFF2-40B4-BE49-F238E27FC236}">
                  <a16:creationId xmlns:a16="http://schemas.microsoft.com/office/drawing/2014/main" id="{02345948-A711-C643-AED1-A3CC8C2C7FF4}"/>
                </a:ext>
              </a:extLst>
            </p:cNvPr>
            <p:cNvCxnSpPr>
              <a:stCxn id="48" idx="6"/>
              <a:endCxn id="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214">
            <a:extLst>
              <a:ext uri="{FF2B5EF4-FFF2-40B4-BE49-F238E27FC236}">
                <a16:creationId xmlns:a16="http://schemas.microsoft.com/office/drawing/2014/main" id="{5B31EB5D-AB54-C449-B780-0ED55395BC09}"/>
              </a:ext>
            </a:extLst>
          </p:cNvPr>
          <p:cNvGrpSpPr/>
          <p:nvPr/>
        </p:nvGrpSpPr>
        <p:grpSpPr>
          <a:xfrm>
            <a:off x="1446225" y="3640930"/>
            <a:ext cx="317500" cy="157483"/>
            <a:chOff x="6769100" y="1390650"/>
            <a:chExt cx="317500" cy="157483"/>
          </a:xfrm>
        </p:grpSpPr>
        <p:sp>
          <p:nvSpPr>
            <p:cNvPr id="51" name="正方形/長方形 50">
              <a:extLst>
                <a:ext uri="{FF2B5EF4-FFF2-40B4-BE49-F238E27FC236}">
                  <a16:creationId xmlns:a16="http://schemas.microsoft.com/office/drawing/2014/main" id="{0D6D96AD-4D13-594B-8E8C-31E884E3344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5CE10084-A510-0C4A-9C5F-934BF85C77F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a:extLst>
                <a:ext uri="{FF2B5EF4-FFF2-40B4-BE49-F238E27FC236}">
                  <a16:creationId xmlns:a16="http://schemas.microsoft.com/office/drawing/2014/main" id="{C457B00D-EFC2-694F-ADD6-AD2D90BC44E4}"/>
                </a:ext>
              </a:extLst>
            </p:cNvPr>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4" name="フローチャート: 磁気ディスク 53">
            <a:extLst>
              <a:ext uri="{FF2B5EF4-FFF2-40B4-BE49-F238E27FC236}">
                <a16:creationId xmlns:a16="http://schemas.microsoft.com/office/drawing/2014/main" id="{BFF8D25B-F2A8-764D-982B-85E4876CDDD3}"/>
              </a:ext>
            </a:extLst>
          </p:cNvPr>
          <p:cNvSpPr/>
          <p:nvPr/>
        </p:nvSpPr>
        <p:spPr>
          <a:xfrm>
            <a:off x="1817582"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5" name="フローチャート: 磁気ディスク 54">
            <a:extLst>
              <a:ext uri="{FF2B5EF4-FFF2-40B4-BE49-F238E27FC236}">
                <a16:creationId xmlns:a16="http://schemas.microsoft.com/office/drawing/2014/main" id="{FFEE68CE-DD0A-284E-846A-6FF659990D1A}"/>
              </a:ext>
            </a:extLst>
          </p:cNvPr>
          <p:cNvSpPr/>
          <p:nvPr/>
        </p:nvSpPr>
        <p:spPr>
          <a:xfrm>
            <a:off x="1817582"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6" name="フローチャート: 磁気ディスク 55">
            <a:extLst>
              <a:ext uri="{FF2B5EF4-FFF2-40B4-BE49-F238E27FC236}">
                <a16:creationId xmlns:a16="http://schemas.microsoft.com/office/drawing/2014/main" id="{591CDD11-7A77-1544-9D02-2B42E83A1A57}"/>
              </a:ext>
            </a:extLst>
          </p:cNvPr>
          <p:cNvSpPr/>
          <p:nvPr/>
        </p:nvSpPr>
        <p:spPr>
          <a:xfrm>
            <a:off x="2238441"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7" name="フローチャート: 磁気ディスク 56">
            <a:extLst>
              <a:ext uri="{FF2B5EF4-FFF2-40B4-BE49-F238E27FC236}">
                <a16:creationId xmlns:a16="http://schemas.microsoft.com/office/drawing/2014/main" id="{1B26B604-C4BE-B846-B722-FD4348660C76}"/>
              </a:ext>
            </a:extLst>
          </p:cNvPr>
          <p:cNvSpPr/>
          <p:nvPr/>
        </p:nvSpPr>
        <p:spPr>
          <a:xfrm>
            <a:off x="2238441"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8" name="フローチャート: 磁気ディスク 57">
            <a:extLst>
              <a:ext uri="{FF2B5EF4-FFF2-40B4-BE49-F238E27FC236}">
                <a16:creationId xmlns:a16="http://schemas.microsoft.com/office/drawing/2014/main" id="{95FC7A68-D379-D84B-A67C-AAEF379A4CA7}"/>
              </a:ext>
            </a:extLst>
          </p:cNvPr>
          <p:cNvSpPr/>
          <p:nvPr/>
        </p:nvSpPr>
        <p:spPr>
          <a:xfrm>
            <a:off x="2238441"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9" name="フローチャート: 磁気ディスク 58">
            <a:extLst>
              <a:ext uri="{FF2B5EF4-FFF2-40B4-BE49-F238E27FC236}">
                <a16:creationId xmlns:a16="http://schemas.microsoft.com/office/drawing/2014/main" id="{0A13FF69-0FA0-4D4C-ADF3-1E0A81CCFE69}"/>
              </a:ext>
            </a:extLst>
          </p:cNvPr>
          <p:cNvSpPr/>
          <p:nvPr/>
        </p:nvSpPr>
        <p:spPr>
          <a:xfrm>
            <a:off x="2672254"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0" name="フローチャート: 磁気ディスク 59">
            <a:extLst>
              <a:ext uri="{FF2B5EF4-FFF2-40B4-BE49-F238E27FC236}">
                <a16:creationId xmlns:a16="http://schemas.microsoft.com/office/drawing/2014/main" id="{F298D4C9-198F-8E43-85EE-604C8069E9B7}"/>
              </a:ext>
            </a:extLst>
          </p:cNvPr>
          <p:cNvSpPr/>
          <p:nvPr/>
        </p:nvSpPr>
        <p:spPr>
          <a:xfrm>
            <a:off x="2672254"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1" name="フローチャート: 磁気ディスク 60">
            <a:extLst>
              <a:ext uri="{FF2B5EF4-FFF2-40B4-BE49-F238E27FC236}">
                <a16:creationId xmlns:a16="http://schemas.microsoft.com/office/drawing/2014/main" id="{48F47372-7F49-F140-A901-16EE60D17A5B}"/>
              </a:ext>
            </a:extLst>
          </p:cNvPr>
          <p:cNvSpPr/>
          <p:nvPr/>
        </p:nvSpPr>
        <p:spPr>
          <a:xfrm>
            <a:off x="2672254"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2" name="フローチャート: 磁気ディスク 61">
            <a:extLst>
              <a:ext uri="{FF2B5EF4-FFF2-40B4-BE49-F238E27FC236}">
                <a16:creationId xmlns:a16="http://schemas.microsoft.com/office/drawing/2014/main" id="{2E74CC42-5202-FA48-BBFD-ECA99E4BF3AE}"/>
              </a:ext>
            </a:extLst>
          </p:cNvPr>
          <p:cNvSpPr/>
          <p:nvPr/>
        </p:nvSpPr>
        <p:spPr>
          <a:xfrm>
            <a:off x="1817582"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63" name="図形グループ 158">
            <a:extLst>
              <a:ext uri="{FF2B5EF4-FFF2-40B4-BE49-F238E27FC236}">
                <a16:creationId xmlns:a16="http://schemas.microsoft.com/office/drawing/2014/main" id="{85A82C7D-9C45-044C-8050-2D72C8AEFCC2}"/>
              </a:ext>
            </a:extLst>
          </p:cNvPr>
          <p:cNvGrpSpPr/>
          <p:nvPr/>
        </p:nvGrpSpPr>
        <p:grpSpPr>
          <a:xfrm>
            <a:off x="710565" y="3830163"/>
            <a:ext cx="317500" cy="157483"/>
            <a:chOff x="6769100" y="1390650"/>
            <a:chExt cx="317500" cy="157483"/>
          </a:xfrm>
        </p:grpSpPr>
        <p:sp>
          <p:nvSpPr>
            <p:cNvPr id="64" name="正方形/長方形 63">
              <a:extLst>
                <a:ext uri="{FF2B5EF4-FFF2-40B4-BE49-F238E27FC236}">
                  <a16:creationId xmlns:a16="http://schemas.microsoft.com/office/drawing/2014/main" id="{4D1063C4-6A96-DB44-942F-413C49F184B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31181589-51C7-D349-8F23-16902595F89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6" name="直線コネクタ 65">
              <a:extLst>
                <a:ext uri="{FF2B5EF4-FFF2-40B4-BE49-F238E27FC236}">
                  <a16:creationId xmlns:a16="http://schemas.microsoft.com/office/drawing/2014/main" id="{F2C3E18A-D33C-6F4D-8031-0B2D995F237A}"/>
                </a:ext>
              </a:extLst>
            </p:cNvPr>
            <p:cNvCxnSpPr>
              <a:stCxn id="65" idx="6"/>
              <a:endCxn id="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7" name="図形グループ 162">
            <a:extLst>
              <a:ext uri="{FF2B5EF4-FFF2-40B4-BE49-F238E27FC236}">
                <a16:creationId xmlns:a16="http://schemas.microsoft.com/office/drawing/2014/main" id="{8D56DE56-071D-EB45-8AD5-4907CC4A88A3}"/>
              </a:ext>
            </a:extLst>
          </p:cNvPr>
          <p:cNvGrpSpPr/>
          <p:nvPr/>
        </p:nvGrpSpPr>
        <p:grpSpPr>
          <a:xfrm>
            <a:off x="710565" y="4023625"/>
            <a:ext cx="317500" cy="157483"/>
            <a:chOff x="6769100" y="1390650"/>
            <a:chExt cx="317500" cy="157483"/>
          </a:xfrm>
        </p:grpSpPr>
        <p:sp>
          <p:nvSpPr>
            <p:cNvPr id="68" name="正方形/長方形 67">
              <a:extLst>
                <a:ext uri="{FF2B5EF4-FFF2-40B4-BE49-F238E27FC236}">
                  <a16:creationId xmlns:a16="http://schemas.microsoft.com/office/drawing/2014/main" id="{1767A367-7EED-B44B-8E17-B200F2FC946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a:extLst>
                <a:ext uri="{FF2B5EF4-FFF2-40B4-BE49-F238E27FC236}">
                  <a16:creationId xmlns:a16="http://schemas.microsoft.com/office/drawing/2014/main" id="{7823C646-F351-7441-ACF6-A58FBFA3090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0" name="直線コネクタ 69">
              <a:extLst>
                <a:ext uri="{FF2B5EF4-FFF2-40B4-BE49-F238E27FC236}">
                  <a16:creationId xmlns:a16="http://schemas.microsoft.com/office/drawing/2014/main" id="{8B4CBDBB-EC7A-7946-B4F9-1BA8D10D216F}"/>
                </a:ext>
              </a:extLst>
            </p:cNvPr>
            <p:cNvCxnSpPr>
              <a:stCxn id="69" idx="6"/>
              <a:endCxn id="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1" name="図形グループ 166">
            <a:extLst>
              <a:ext uri="{FF2B5EF4-FFF2-40B4-BE49-F238E27FC236}">
                <a16:creationId xmlns:a16="http://schemas.microsoft.com/office/drawing/2014/main" id="{0F153F07-7061-D14E-860D-7DC7AFAFEB01}"/>
              </a:ext>
            </a:extLst>
          </p:cNvPr>
          <p:cNvGrpSpPr/>
          <p:nvPr/>
        </p:nvGrpSpPr>
        <p:grpSpPr>
          <a:xfrm>
            <a:off x="710565" y="4205218"/>
            <a:ext cx="317500" cy="157483"/>
            <a:chOff x="6769100" y="1390650"/>
            <a:chExt cx="317500" cy="157483"/>
          </a:xfrm>
        </p:grpSpPr>
        <p:sp>
          <p:nvSpPr>
            <p:cNvPr id="72" name="正方形/長方形 71">
              <a:extLst>
                <a:ext uri="{FF2B5EF4-FFF2-40B4-BE49-F238E27FC236}">
                  <a16:creationId xmlns:a16="http://schemas.microsoft.com/office/drawing/2014/main" id="{917256CE-0011-9A4D-B55D-5214AAAF987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円/楕円 72">
              <a:extLst>
                <a:ext uri="{FF2B5EF4-FFF2-40B4-BE49-F238E27FC236}">
                  <a16:creationId xmlns:a16="http://schemas.microsoft.com/office/drawing/2014/main" id="{BF282284-62DE-B048-B3F6-CDCFD1A3267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4" name="直線コネクタ 73">
              <a:extLst>
                <a:ext uri="{FF2B5EF4-FFF2-40B4-BE49-F238E27FC236}">
                  <a16:creationId xmlns:a16="http://schemas.microsoft.com/office/drawing/2014/main" id="{536C0047-19CA-1C4C-8E8B-00A41C4C981A}"/>
                </a:ext>
              </a:extLst>
            </p:cNvPr>
            <p:cNvCxnSpPr>
              <a:stCxn id="73" idx="6"/>
              <a:endCxn id="7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5" name="図形グループ 174">
            <a:extLst>
              <a:ext uri="{FF2B5EF4-FFF2-40B4-BE49-F238E27FC236}">
                <a16:creationId xmlns:a16="http://schemas.microsoft.com/office/drawing/2014/main" id="{889ACF1B-7E92-3E42-827D-5EDFA384A2A1}"/>
              </a:ext>
            </a:extLst>
          </p:cNvPr>
          <p:cNvGrpSpPr/>
          <p:nvPr/>
        </p:nvGrpSpPr>
        <p:grpSpPr>
          <a:xfrm>
            <a:off x="710565" y="4380906"/>
            <a:ext cx="317500" cy="157483"/>
            <a:chOff x="6769100" y="1390650"/>
            <a:chExt cx="317500" cy="157483"/>
          </a:xfrm>
        </p:grpSpPr>
        <p:sp>
          <p:nvSpPr>
            <p:cNvPr id="76" name="正方形/長方形 75">
              <a:extLst>
                <a:ext uri="{FF2B5EF4-FFF2-40B4-BE49-F238E27FC236}">
                  <a16:creationId xmlns:a16="http://schemas.microsoft.com/office/drawing/2014/main" id="{EBD13C2C-2FB7-7643-AD0A-6624781A33D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a:extLst>
                <a:ext uri="{FF2B5EF4-FFF2-40B4-BE49-F238E27FC236}">
                  <a16:creationId xmlns:a16="http://schemas.microsoft.com/office/drawing/2014/main" id="{DEFA815D-E9A8-B04A-B459-DF8806B0AE6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8" name="直線コネクタ 77">
              <a:extLst>
                <a:ext uri="{FF2B5EF4-FFF2-40B4-BE49-F238E27FC236}">
                  <a16:creationId xmlns:a16="http://schemas.microsoft.com/office/drawing/2014/main" id="{22BDDCA8-2EC9-E54D-ABF6-B1DB3D30D575}"/>
                </a:ext>
              </a:extLst>
            </p:cNvPr>
            <p:cNvCxnSpPr>
              <a:stCxn id="77" idx="6"/>
              <a:endCxn id="7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9" name="図形グループ 178">
            <a:extLst>
              <a:ext uri="{FF2B5EF4-FFF2-40B4-BE49-F238E27FC236}">
                <a16:creationId xmlns:a16="http://schemas.microsoft.com/office/drawing/2014/main" id="{864A05C2-555C-3042-8555-5CA0263E213F}"/>
              </a:ext>
            </a:extLst>
          </p:cNvPr>
          <p:cNvGrpSpPr/>
          <p:nvPr/>
        </p:nvGrpSpPr>
        <p:grpSpPr>
          <a:xfrm>
            <a:off x="1075971" y="3830163"/>
            <a:ext cx="317500" cy="157483"/>
            <a:chOff x="6769100" y="1390650"/>
            <a:chExt cx="317500" cy="157483"/>
          </a:xfrm>
        </p:grpSpPr>
        <p:sp>
          <p:nvSpPr>
            <p:cNvPr id="80" name="正方形/長方形 79">
              <a:extLst>
                <a:ext uri="{FF2B5EF4-FFF2-40B4-BE49-F238E27FC236}">
                  <a16:creationId xmlns:a16="http://schemas.microsoft.com/office/drawing/2014/main" id="{8C8A551C-6D0A-0E49-A43F-C581ECC05B2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円/楕円 80">
              <a:extLst>
                <a:ext uri="{FF2B5EF4-FFF2-40B4-BE49-F238E27FC236}">
                  <a16:creationId xmlns:a16="http://schemas.microsoft.com/office/drawing/2014/main" id="{19206ED7-B99B-1541-9999-939FD6E3AC7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2" name="直線コネクタ 81">
              <a:extLst>
                <a:ext uri="{FF2B5EF4-FFF2-40B4-BE49-F238E27FC236}">
                  <a16:creationId xmlns:a16="http://schemas.microsoft.com/office/drawing/2014/main" id="{0347D66F-D3F4-6A4F-B00B-FCF2939628DD}"/>
                </a:ext>
              </a:extLst>
            </p:cNvPr>
            <p:cNvCxnSpPr>
              <a:stCxn id="81" idx="6"/>
              <a:endCxn id="8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3" name="図形グループ 182">
            <a:extLst>
              <a:ext uri="{FF2B5EF4-FFF2-40B4-BE49-F238E27FC236}">
                <a16:creationId xmlns:a16="http://schemas.microsoft.com/office/drawing/2014/main" id="{E1232D8A-2194-FD4D-B25E-FB7A107C10AD}"/>
              </a:ext>
            </a:extLst>
          </p:cNvPr>
          <p:cNvGrpSpPr/>
          <p:nvPr/>
        </p:nvGrpSpPr>
        <p:grpSpPr>
          <a:xfrm>
            <a:off x="1075971" y="4023625"/>
            <a:ext cx="317500" cy="157483"/>
            <a:chOff x="6769100" y="1390650"/>
            <a:chExt cx="317500" cy="157483"/>
          </a:xfrm>
        </p:grpSpPr>
        <p:sp>
          <p:nvSpPr>
            <p:cNvPr id="84" name="正方形/長方形 83">
              <a:extLst>
                <a:ext uri="{FF2B5EF4-FFF2-40B4-BE49-F238E27FC236}">
                  <a16:creationId xmlns:a16="http://schemas.microsoft.com/office/drawing/2014/main" id="{7F466823-AF78-FE4F-9576-28400633877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円/楕円 84">
              <a:extLst>
                <a:ext uri="{FF2B5EF4-FFF2-40B4-BE49-F238E27FC236}">
                  <a16:creationId xmlns:a16="http://schemas.microsoft.com/office/drawing/2014/main" id="{64083CC0-2F5F-A740-9F7E-4EEA8B73B0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6" name="直線コネクタ 85">
              <a:extLst>
                <a:ext uri="{FF2B5EF4-FFF2-40B4-BE49-F238E27FC236}">
                  <a16:creationId xmlns:a16="http://schemas.microsoft.com/office/drawing/2014/main" id="{EBEDABA2-EA70-394B-82B6-8250EE9F2CFE}"/>
                </a:ext>
              </a:extLst>
            </p:cNvPr>
            <p:cNvCxnSpPr>
              <a:stCxn id="85" idx="6"/>
              <a:endCxn id="8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7" name="図形グループ 186">
            <a:extLst>
              <a:ext uri="{FF2B5EF4-FFF2-40B4-BE49-F238E27FC236}">
                <a16:creationId xmlns:a16="http://schemas.microsoft.com/office/drawing/2014/main" id="{13525F4A-D0C8-1D4E-8E1D-7EF1DD077157}"/>
              </a:ext>
            </a:extLst>
          </p:cNvPr>
          <p:cNvGrpSpPr/>
          <p:nvPr/>
        </p:nvGrpSpPr>
        <p:grpSpPr>
          <a:xfrm>
            <a:off x="1075971" y="4205218"/>
            <a:ext cx="317500" cy="157483"/>
            <a:chOff x="6769100" y="1390650"/>
            <a:chExt cx="317500" cy="157483"/>
          </a:xfrm>
        </p:grpSpPr>
        <p:sp>
          <p:nvSpPr>
            <p:cNvPr id="88" name="正方形/長方形 87">
              <a:extLst>
                <a:ext uri="{FF2B5EF4-FFF2-40B4-BE49-F238E27FC236}">
                  <a16:creationId xmlns:a16="http://schemas.microsoft.com/office/drawing/2014/main" id="{0D4EFA12-3CD8-4148-84BB-3ADDF2864D5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円/楕円 88">
              <a:extLst>
                <a:ext uri="{FF2B5EF4-FFF2-40B4-BE49-F238E27FC236}">
                  <a16:creationId xmlns:a16="http://schemas.microsoft.com/office/drawing/2014/main" id="{1EEF9FA5-6269-5B47-AECB-31B6A23BE03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0" name="直線コネクタ 89">
              <a:extLst>
                <a:ext uri="{FF2B5EF4-FFF2-40B4-BE49-F238E27FC236}">
                  <a16:creationId xmlns:a16="http://schemas.microsoft.com/office/drawing/2014/main" id="{AEE95726-160A-2549-BAE2-90F2D3FE957D}"/>
                </a:ext>
              </a:extLst>
            </p:cNvPr>
            <p:cNvCxnSpPr>
              <a:stCxn id="89" idx="6"/>
              <a:endCxn id="8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1" name="図形グループ 194">
            <a:extLst>
              <a:ext uri="{FF2B5EF4-FFF2-40B4-BE49-F238E27FC236}">
                <a16:creationId xmlns:a16="http://schemas.microsoft.com/office/drawing/2014/main" id="{C237546B-B3F9-9B44-AB39-FFE5FEC5E790}"/>
              </a:ext>
            </a:extLst>
          </p:cNvPr>
          <p:cNvGrpSpPr/>
          <p:nvPr/>
        </p:nvGrpSpPr>
        <p:grpSpPr>
          <a:xfrm>
            <a:off x="1075971" y="4380906"/>
            <a:ext cx="317500" cy="157483"/>
            <a:chOff x="6769100" y="1390650"/>
            <a:chExt cx="317500" cy="157483"/>
          </a:xfrm>
        </p:grpSpPr>
        <p:sp>
          <p:nvSpPr>
            <p:cNvPr id="92" name="正方形/長方形 91">
              <a:extLst>
                <a:ext uri="{FF2B5EF4-FFF2-40B4-BE49-F238E27FC236}">
                  <a16:creationId xmlns:a16="http://schemas.microsoft.com/office/drawing/2014/main" id="{2EECF076-D61D-0B40-A401-08DDDF0D07E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2965C6CE-4930-F049-9505-7880295A872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4" name="直線コネクタ 93">
              <a:extLst>
                <a:ext uri="{FF2B5EF4-FFF2-40B4-BE49-F238E27FC236}">
                  <a16:creationId xmlns:a16="http://schemas.microsoft.com/office/drawing/2014/main" id="{E3A8588E-BAC7-8546-9F0B-224683EC05E0}"/>
                </a:ext>
              </a:extLst>
            </p:cNvPr>
            <p:cNvCxnSpPr>
              <a:stCxn id="93" idx="6"/>
              <a:endCxn id="9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5" name="図形グループ 198">
            <a:extLst>
              <a:ext uri="{FF2B5EF4-FFF2-40B4-BE49-F238E27FC236}">
                <a16:creationId xmlns:a16="http://schemas.microsoft.com/office/drawing/2014/main" id="{42EFF2C1-6791-C04E-977E-EB242D43DC66}"/>
              </a:ext>
            </a:extLst>
          </p:cNvPr>
          <p:cNvGrpSpPr/>
          <p:nvPr/>
        </p:nvGrpSpPr>
        <p:grpSpPr>
          <a:xfrm>
            <a:off x="1446225" y="3832704"/>
            <a:ext cx="317500" cy="157483"/>
            <a:chOff x="6769100" y="1390650"/>
            <a:chExt cx="317500" cy="157483"/>
          </a:xfrm>
        </p:grpSpPr>
        <p:sp>
          <p:nvSpPr>
            <p:cNvPr id="96" name="正方形/長方形 95">
              <a:extLst>
                <a:ext uri="{FF2B5EF4-FFF2-40B4-BE49-F238E27FC236}">
                  <a16:creationId xmlns:a16="http://schemas.microsoft.com/office/drawing/2014/main" id="{CC639731-97AA-0B4D-BCFA-1037182FB0B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a:extLst>
                <a:ext uri="{FF2B5EF4-FFF2-40B4-BE49-F238E27FC236}">
                  <a16:creationId xmlns:a16="http://schemas.microsoft.com/office/drawing/2014/main" id="{B941C2C6-7BDA-4748-8409-502F9ADCA9F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8" name="直線コネクタ 97">
              <a:extLst>
                <a:ext uri="{FF2B5EF4-FFF2-40B4-BE49-F238E27FC236}">
                  <a16:creationId xmlns:a16="http://schemas.microsoft.com/office/drawing/2014/main" id="{2914BB74-A82F-5442-929C-A56429FB586F}"/>
                </a:ext>
              </a:extLst>
            </p:cNvPr>
            <p:cNvCxnSpPr>
              <a:stCxn id="97" idx="6"/>
              <a:endCxn id="9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9" name="図形グループ 202">
            <a:extLst>
              <a:ext uri="{FF2B5EF4-FFF2-40B4-BE49-F238E27FC236}">
                <a16:creationId xmlns:a16="http://schemas.microsoft.com/office/drawing/2014/main" id="{649168D5-59AD-EF46-81D6-3D3CE340D65E}"/>
              </a:ext>
            </a:extLst>
          </p:cNvPr>
          <p:cNvGrpSpPr/>
          <p:nvPr/>
        </p:nvGrpSpPr>
        <p:grpSpPr>
          <a:xfrm>
            <a:off x="1446225" y="4026166"/>
            <a:ext cx="317500" cy="157483"/>
            <a:chOff x="6769100" y="1390650"/>
            <a:chExt cx="317500" cy="157483"/>
          </a:xfrm>
        </p:grpSpPr>
        <p:sp>
          <p:nvSpPr>
            <p:cNvPr id="100" name="正方形/長方形 99">
              <a:extLst>
                <a:ext uri="{FF2B5EF4-FFF2-40B4-BE49-F238E27FC236}">
                  <a16:creationId xmlns:a16="http://schemas.microsoft.com/office/drawing/2014/main" id="{DD26D4AE-86B2-494D-AE3D-68203E773A0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円/楕円 100">
              <a:extLst>
                <a:ext uri="{FF2B5EF4-FFF2-40B4-BE49-F238E27FC236}">
                  <a16:creationId xmlns:a16="http://schemas.microsoft.com/office/drawing/2014/main" id="{A1C4A56D-8E66-3A42-B13C-0824DF6A364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2" name="直線コネクタ 101">
              <a:extLst>
                <a:ext uri="{FF2B5EF4-FFF2-40B4-BE49-F238E27FC236}">
                  <a16:creationId xmlns:a16="http://schemas.microsoft.com/office/drawing/2014/main" id="{0FF3B46C-172A-4E40-877A-8E1F7DA07842}"/>
                </a:ext>
              </a:extLst>
            </p:cNvPr>
            <p:cNvCxnSpPr>
              <a:stCxn id="101" idx="6"/>
              <a:endCxn id="10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3" name="図形グループ 206">
            <a:extLst>
              <a:ext uri="{FF2B5EF4-FFF2-40B4-BE49-F238E27FC236}">
                <a16:creationId xmlns:a16="http://schemas.microsoft.com/office/drawing/2014/main" id="{FB632EA6-EB7F-A645-86C7-DB733A3F5F7B}"/>
              </a:ext>
            </a:extLst>
          </p:cNvPr>
          <p:cNvGrpSpPr/>
          <p:nvPr/>
        </p:nvGrpSpPr>
        <p:grpSpPr>
          <a:xfrm>
            <a:off x="1446225" y="4207759"/>
            <a:ext cx="317500" cy="157483"/>
            <a:chOff x="6769100" y="1390650"/>
            <a:chExt cx="317500" cy="157483"/>
          </a:xfrm>
        </p:grpSpPr>
        <p:sp>
          <p:nvSpPr>
            <p:cNvPr id="104" name="正方形/長方形 103">
              <a:extLst>
                <a:ext uri="{FF2B5EF4-FFF2-40B4-BE49-F238E27FC236}">
                  <a16:creationId xmlns:a16="http://schemas.microsoft.com/office/drawing/2014/main" id="{D635F814-34CF-4145-8A24-B69C0669E02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楕円 104">
              <a:extLst>
                <a:ext uri="{FF2B5EF4-FFF2-40B4-BE49-F238E27FC236}">
                  <a16:creationId xmlns:a16="http://schemas.microsoft.com/office/drawing/2014/main" id="{0B018A9C-6E84-E741-AA95-6C6C6A12FE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6" name="直線コネクタ 105">
              <a:extLst>
                <a:ext uri="{FF2B5EF4-FFF2-40B4-BE49-F238E27FC236}">
                  <a16:creationId xmlns:a16="http://schemas.microsoft.com/office/drawing/2014/main" id="{D8A0C6DC-5E85-B448-A8CA-47C70ABA26BD}"/>
                </a:ext>
              </a:extLst>
            </p:cNvPr>
            <p:cNvCxnSpPr>
              <a:stCxn id="105" idx="6"/>
              <a:endCxn id="10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214">
            <a:extLst>
              <a:ext uri="{FF2B5EF4-FFF2-40B4-BE49-F238E27FC236}">
                <a16:creationId xmlns:a16="http://schemas.microsoft.com/office/drawing/2014/main" id="{B79325B5-E1E6-1942-9D46-9CFF0AD727EC}"/>
              </a:ext>
            </a:extLst>
          </p:cNvPr>
          <p:cNvGrpSpPr/>
          <p:nvPr/>
        </p:nvGrpSpPr>
        <p:grpSpPr>
          <a:xfrm>
            <a:off x="1446225" y="4383447"/>
            <a:ext cx="317500" cy="157483"/>
            <a:chOff x="6769100" y="1390650"/>
            <a:chExt cx="317500" cy="157483"/>
          </a:xfrm>
        </p:grpSpPr>
        <p:sp>
          <p:nvSpPr>
            <p:cNvPr id="108" name="正方形/長方形 107">
              <a:extLst>
                <a:ext uri="{FF2B5EF4-FFF2-40B4-BE49-F238E27FC236}">
                  <a16:creationId xmlns:a16="http://schemas.microsoft.com/office/drawing/2014/main" id="{876F2E2E-692F-7341-A004-36CCFF8C1B4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a:extLst>
                <a:ext uri="{FF2B5EF4-FFF2-40B4-BE49-F238E27FC236}">
                  <a16:creationId xmlns:a16="http://schemas.microsoft.com/office/drawing/2014/main" id="{54CF237D-4DAC-C349-97EF-C9C9CB33EDC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0" name="直線コネクタ 109">
              <a:extLst>
                <a:ext uri="{FF2B5EF4-FFF2-40B4-BE49-F238E27FC236}">
                  <a16:creationId xmlns:a16="http://schemas.microsoft.com/office/drawing/2014/main" id="{5F365C9D-EF75-5B4B-A302-60687BA7DB31}"/>
                </a:ext>
              </a:extLst>
            </p:cNvPr>
            <p:cNvCxnSpPr>
              <a:stCxn id="109" idx="6"/>
              <a:endCxn id="10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1" name="フローチャート: 磁気ディスク 110">
            <a:extLst>
              <a:ext uri="{FF2B5EF4-FFF2-40B4-BE49-F238E27FC236}">
                <a16:creationId xmlns:a16="http://schemas.microsoft.com/office/drawing/2014/main" id="{8743FC6B-B4A7-8E4D-B1EB-20042BD12DDC}"/>
              </a:ext>
            </a:extLst>
          </p:cNvPr>
          <p:cNvSpPr/>
          <p:nvPr/>
        </p:nvSpPr>
        <p:spPr>
          <a:xfrm>
            <a:off x="1817582"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2" name="フローチャート: 磁気ディスク 111">
            <a:extLst>
              <a:ext uri="{FF2B5EF4-FFF2-40B4-BE49-F238E27FC236}">
                <a16:creationId xmlns:a16="http://schemas.microsoft.com/office/drawing/2014/main" id="{BE023356-42BB-F247-B85C-253DD788919A}"/>
              </a:ext>
            </a:extLst>
          </p:cNvPr>
          <p:cNvSpPr/>
          <p:nvPr/>
        </p:nvSpPr>
        <p:spPr>
          <a:xfrm>
            <a:off x="1817582"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3" name="フローチャート: 磁気ディスク 112">
            <a:extLst>
              <a:ext uri="{FF2B5EF4-FFF2-40B4-BE49-F238E27FC236}">
                <a16:creationId xmlns:a16="http://schemas.microsoft.com/office/drawing/2014/main" id="{7ADA644F-0884-B84D-8157-59550C7E1796}"/>
              </a:ext>
            </a:extLst>
          </p:cNvPr>
          <p:cNvSpPr/>
          <p:nvPr/>
        </p:nvSpPr>
        <p:spPr>
          <a:xfrm>
            <a:off x="2238441"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4" name="フローチャート: 磁気ディスク 113">
            <a:extLst>
              <a:ext uri="{FF2B5EF4-FFF2-40B4-BE49-F238E27FC236}">
                <a16:creationId xmlns:a16="http://schemas.microsoft.com/office/drawing/2014/main" id="{CAB73746-7582-974F-82FB-CC92544453E0}"/>
              </a:ext>
            </a:extLst>
          </p:cNvPr>
          <p:cNvSpPr/>
          <p:nvPr/>
        </p:nvSpPr>
        <p:spPr>
          <a:xfrm>
            <a:off x="2238441"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5" name="フローチャート: 磁気ディスク 114">
            <a:extLst>
              <a:ext uri="{FF2B5EF4-FFF2-40B4-BE49-F238E27FC236}">
                <a16:creationId xmlns:a16="http://schemas.microsoft.com/office/drawing/2014/main" id="{DF6B71D8-03E0-2242-B80D-0A44BD7F0049}"/>
              </a:ext>
            </a:extLst>
          </p:cNvPr>
          <p:cNvSpPr/>
          <p:nvPr/>
        </p:nvSpPr>
        <p:spPr>
          <a:xfrm>
            <a:off x="2238441"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6" name="フローチャート: 磁気ディスク 115">
            <a:extLst>
              <a:ext uri="{FF2B5EF4-FFF2-40B4-BE49-F238E27FC236}">
                <a16:creationId xmlns:a16="http://schemas.microsoft.com/office/drawing/2014/main" id="{5AF3E30C-C134-8D44-80C7-B71196819462}"/>
              </a:ext>
            </a:extLst>
          </p:cNvPr>
          <p:cNvSpPr/>
          <p:nvPr/>
        </p:nvSpPr>
        <p:spPr>
          <a:xfrm>
            <a:off x="2672254"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7" name="フローチャート: 磁気ディスク 116">
            <a:extLst>
              <a:ext uri="{FF2B5EF4-FFF2-40B4-BE49-F238E27FC236}">
                <a16:creationId xmlns:a16="http://schemas.microsoft.com/office/drawing/2014/main" id="{F0BE52BE-EF65-FD41-8D2B-10EDB8F0AA49}"/>
              </a:ext>
            </a:extLst>
          </p:cNvPr>
          <p:cNvSpPr/>
          <p:nvPr/>
        </p:nvSpPr>
        <p:spPr>
          <a:xfrm>
            <a:off x="2672254"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8" name="フローチャート: 磁気ディスク 117">
            <a:extLst>
              <a:ext uri="{FF2B5EF4-FFF2-40B4-BE49-F238E27FC236}">
                <a16:creationId xmlns:a16="http://schemas.microsoft.com/office/drawing/2014/main" id="{EDF1EEB8-1F48-3D41-B524-448A1266CB2E}"/>
              </a:ext>
            </a:extLst>
          </p:cNvPr>
          <p:cNvSpPr/>
          <p:nvPr/>
        </p:nvSpPr>
        <p:spPr>
          <a:xfrm>
            <a:off x="2672254"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9" name="フローチャート: 磁気ディスク 118">
            <a:extLst>
              <a:ext uri="{FF2B5EF4-FFF2-40B4-BE49-F238E27FC236}">
                <a16:creationId xmlns:a16="http://schemas.microsoft.com/office/drawing/2014/main" id="{345B5D40-324D-9D44-9E60-E3671C1EABC2}"/>
              </a:ext>
            </a:extLst>
          </p:cNvPr>
          <p:cNvSpPr/>
          <p:nvPr/>
        </p:nvSpPr>
        <p:spPr>
          <a:xfrm>
            <a:off x="1817582"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20" name="図形グループ 158">
            <a:extLst>
              <a:ext uri="{FF2B5EF4-FFF2-40B4-BE49-F238E27FC236}">
                <a16:creationId xmlns:a16="http://schemas.microsoft.com/office/drawing/2014/main" id="{2A09D35C-28E1-0E4E-8DD2-887A6D33E55F}"/>
              </a:ext>
            </a:extLst>
          </p:cNvPr>
          <p:cNvGrpSpPr/>
          <p:nvPr/>
        </p:nvGrpSpPr>
        <p:grpSpPr>
          <a:xfrm>
            <a:off x="710565" y="4576698"/>
            <a:ext cx="317500" cy="157483"/>
            <a:chOff x="6769100" y="1390650"/>
            <a:chExt cx="317500" cy="157483"/>
          </a:xfrm>
        </p:grpSpPr>
        <p:sp>
          <p:nvSpPr>
            <p:cNvPr id="121" name="正方形/長方形 120">
              <a:extLst>
                <a:ext uri="{FF2B5EF4-FFF2-40B4-BE49-F238E27FC236}">
                  <a16:creationId xmlns:a16="http://schemas.microsoft.com/office/drawing/2014/main" id="{E2A889FB-1DCB-AC4D-AB5B-F65AA1102E3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a:extLst>
                <a:ext uri="{FF2B5EF4-FFF2-40B4-BE49-F238E27FC236}">
                  <a16:creationId xmlns:a16="http://schemas.microsoft.com/office/drawing/2014/main" id="{100CB3B3-052E-624A-B96D-C4553D74E2A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3" name="直線コネクタ 122">
              <a:extLst>
                <a:ext uri="{FF2B5EF4-FFF2-40B4-BE49-F238E27FC236}">
                  <a16:creationId xmlns:a16="http://schemas.microsoft.com/office/drawing/2014/main" id="{7AC954A1-AFEF-344F-8F9C-5BAEAF70597A}"/>
                </a:ext>
              </a:extLst>
            </p:cNvPr>
            <p:cNvCxnSpPr>
              <a:stCxn id="122" idx="6"/>
              <a:endCxn id="12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4" name="図形グループ 162">
            <a:extLst>
              <a:ext uri="{FF2B5EF4-FFF2-40B4-BE49-F238E27FC236}">
                <a16:creationId xmlns:a16="http://schemas.microsoft.com/office/drawing/2014/main" id="{27387C46-1B41-6845-99C2-4D5EE1B958CF}"/>
              </a:ext>
            </a:extLst>
          </p:cNvPr>
          <p:cNvGrpSpPr/>
          <p:nvPr/>
        </p:nvGrpSpPr>
        <p:grpSpPr>
          <a:xfrm>
            <a:off x="710565" y="4770160"/>
            <a:ext cx="317500" cy="157483"/>
            <a:chOff x="6769100" y="1390650"/>
            <a:chExt cx="317500" cy="157483"/>
          </a:xfrm>
        </p:grpSpPr>
        <p:sp>
          <p:nvSpPr>
            <p:cNvPr id="125" name="正方形/長方形 124">
              <a:extLst>
                <a:ext uri="{FF2B5EF4-FFF2-40B4-BE49-F238E27FC236}">
                  <a16:creationId xmlns:a16="http://schemas.microsoft.com/office/drawing/2014/main" id="{A8444608-566D-264E-BC57-CCC444DF1B9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a:extLst>
                <a:ext uri="{FF2B5EF4-FFF2-40B4-BE49-F238E27FC236}">
                  <a16:creationId xmlns:a16="http://schemas.microsoft.com/office/drawing/2014/main" id="{45D5B955-CA00-0843-BB10-A0550F9E936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7" name="直線コネクタ 126">
              <a:extLst>
                <a:ext uri="{FF2B5EF4-FFF2-40B4-BE49-F238E27FC236}">
                  <a16:creationId xmlns:a16="http://schemas.microsoft.com/office/drawing/2014/main" id="{8E25935F-0579-6243-A53A-0A7496418883}"/>
                </a:ext>
              </a:extLst>
            </p:cNvPr>
            <p:cNvCxnSpPr>
              <a:stCxn id="126" idx="6"/>
              <a:endCxn id="12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 name="図形グループ 166">
            <a:extLst>
              <a:ext uri="{FF2B5EF4-FFF2-40B4-BE49-F238E27FC236}">
                <a16:creationId xmlns:a16="http://schemas.microsoft.com/office/drawing/2014/main" id="{9598E556-A7D5-004D-8D96-750AB81892D3}"/>
              </a:ext>
            </a:extLst>
          </p:cNvPr>
          <p:cNvGrpSpPr/>
          <p:nvPr/>
        </p:nvGrpSpPr>
        <p:grpSpPr>
          <a:xfrm>
            <a:off x="710565" y="4951753"/>
            <a:ext cx="317500" cy="157483"/>
            <a:chOff x="6769100" y="1390650"/>
            <a:chExt cx="317500" cy="157483"/>
          </a:xfrm>
        </p:grpSpPr>
        <p:sp>
          <p:nvSpPr>
            <p:cNvPr id="129" name="正方形/長方形 128">
              <a:extLst>
                <a:ext uri="{FF2B5EF4-FFF2-40B4-BE49-F238E27FC236}">
                  <a16:creationId xmlns:a16="http://schemas.microsoft.com/office/drawing/2014/main" id="{DBF51BB9-4B37-5C40-BF91-2C1F46EC404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円/楕円 129">
              <a:extLst>
                <a:ext uri="{FF2B5EF4-FFF2-40B4-BE49-F238E27FC236}">
                  <a16:creationId xmlns:a16="http://schemas.microsoft.com/office/drawing/2014/main" id="{A8443BA0-63D3-E741-BFD0-267CF78BA2A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1" name="直線コネクタ 130">
              <a:extLst>
                <a:ext uri="{FF2B5EF4-FFF2-40B4-BE49-F238E27FC236}">
                  <a16:creationId xmlns:a16="http://schemas.microsoft.com/office/drawing/2014/main" id="{1F61BC5C-ADAA-6843-821D-B32099159DF6}"/>
                </a:ext>
              </a:extLst>
            </p:cNvPr>
            <p:cNvCxnSpPr>
              <a:stCxn id="130" idx="6"/>
              <a:endCxn id="12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 name="図形グループ 174">
            <a:extLst>
              <a:ext uri="{FF2B5EF4-FFF2-40B4-BE49-F238E27FC236}">
                <a16:creationId xmlns:a16="http://schemas.microsoft.com/office/drawing/2014/main" id="{3F115C99-C4F3-0245-9C3D-91D462AA47C1}"/>
              </a:ext>
            </a:extLst>
          </p:cNvPr>
          <p:cNvGrpSpPr/>
          <p:nvPr/>
        </p:nvGrpSpPr>
        <p:grpSpPr>
          <a:xfrm>
            <a:off x="710565" y="5127441"/>
            <a:ext cx="317500" cy="157483"/>
            <a:chOff x="6769100" y="1390650"/>
            <a:chExt cx="317500" cy="157483"/>
          </a:xfrm>
        </p:grpSpPr>
        <p:sp>
          <p:nvSpPr>
            <p:cNvPr id="133" name="正方形/長方形 132">
              <a:extLst>
                <a:ext uri="{FF2B5EF4-FFF2-40B4-BE49-F238E27FC236}">
                  <a16:creationId xmlns:a16="http://schemas.microsoft.com/office/drawing/2014/main" id="{39FCA549-5C8F-E646-BC2E-490287BB357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a:extLst>
                <a:ext uri="{FF2B5EF4-FFF2-40B4-BE49-F238E27FC236}">
                  <a16:creationId xmlns:a16="http://schemas.microsoft.com/office/drawing/2014/main" id="{414EEE16-045F-0941-8061-FC7C30E823D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5" name="直線コネクタ 134">
              <a:extLst>
                <a:ext uri="{FF2B5EF4-FFF2-40B4-BE49-F238E27FC236}">
                  <a16:creationId xmlns:a16="http://schemas.microsoft.com/office/drawing/2014/main" id="{C3A57C1B-F8C9-834F-BF2C-38F5A85BDF9C}"/>
                </a:ext>
              </a:extLst>
            </p:cNvPr>
            <p:cNvCxnSpPr>
              <a:stCxn id="134" idx="6"/>
              <a:endCxn id="13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 name="図形グループ 178">
            <a:extLst>
              <a:ext uri="{FF2B5EF4-FFF2-40B4-BE49-F238E27FC236}">
                <a16:creationId xmlns:a16="http://schemas.microsoft.com/office/drawing/2014/main" id="{71382982-F664-154C-891A-75A4678A9BAA}"/>
              </a:ext>
            </a:extLst>
          </p:cNvPr>
          <p:cNvGrpSpPr/>
          <p:nvPr/>
        </p:nvGrpSpPr>
        <p:grpSpPr>
          <a:xfrm>
            <a:off x="1075971" y="4576698"/>
            <a:ext cx="317500" cy="157483"/>
            <a:chOff x="6769100" y="1390650"/>
            <a:chExt cx="317500" cy="157483"/>
          </a:xfrm>
        </p:grpSpPr>
        <p:sp>
          <p:nvSpPr>
            <p:cNvPr id="137" name="正方形/長方形 136">
              <a:extLst>
                <a:ext uri="{FF2B5EF4-FFF2-40B4-BE49-F238E27FC236}">
                  <a16:creationId xmlns:a16="http://schemas.microsoft.com/office/drawing/2014/main" id="{67B475DE-4332-4B4E-93A1-ADF31D3B27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円/楕円 137">
              <a:extLst>
                <a:ext uri="{FF2B5EF4-FFF2-40B4-BE49-F238E27FC236}">
                  <a16:creationId xmlns:a16="http://schemas.microsoft.com/office/drawing/2014/main" id="{722C1833-FA3E-D34F-9F7A-F24EBC32AB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9" name="直線コネクタ 138">
              <a:extLst>
                <a:ext uri="{FF2B5EF4-FFF2-40B4-BE49-F238E27FC236}">
                  <a16:creationId xmlns:a16="http://schemas.microsoft.com/office/drawing/2014/main" id="{FB5FA2DE-6C12-E143-8F0D-B5A7073698DF}"/>
                </a:ext>
              </a:extLst>
            </p:cNvPr>
            <p:cNvCxnSpPr>
              <a:stCxn id="138" idx="6"/>
              <a:endCxn id="13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 name="図形グループ 182">
            <a:extLst>
              <a:ext uri="{FF2B5EF4-FFF2-40B4-BE49-F238E27FC236}">
                <a16:creationId xmlns:a16="http://schemas.microsoft.com/office/drawing/2014/main" id="{8BC7FA32-C285-F145-8413-978842A48C29}"/>
              </a:ext>
            </a:extLst>
          </p:cNvPr>
          <p:cNvGrpSpPr/>
          <p:nvPr/>
        </p:nvGrpSpPr>
        <p:grpSpPr>
          <a:xfrm>
            <a:off x="1075971" y="4770160"/>
            <a:ext cx="317500" cy="157483"/>
            <a:chOff x="6769100" y="1390650"/>
            <a:chExt cx="317500" cy="157483"/>
          </a:xfrm>
        </p:grpSpPr>
        <p:sp>
          <p:nvSpPr>
            <p:cNvPr id="141" name="正方形/長方形 140">
              <a:extLst>
                <a:ext uri="{FF2B5EF4-FFF2-40B4-BE49-F238E27FC236}">
                  <a16:creationId xmlns:a16="http://schemas.microsoft.com/office/drawing/2014/main" id="{53343B8C-7916-4742-80E4-2F7A759F409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円/楕円 141">
              <a:extLst>
                <a:ext uri="{FF2B5EF4-FFF2-40B4-BE49-F238E27FC236}">
                  <a16:creationId xmlns:a16="http://schemas.microsoft.com/office/drawing/2014/main" id="{C6CD6B95-BCA9-4A4A-9C5F-DE555A91007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3" name="直線コネクタ 142">
              <a:extLst>
                <a:ext uri="{FF2B5EF4-FFF2-40B4-BE49-F238E27FC236}">
                  <a16:creationId xmlns:a16="http://schemas.microsoft.com/office/drawing/2014/main" id="{E40CA8D1-9D81-0948-9426-EEDD31678AF8}"/>
                </a:ext>
              </a:extLst>
            </p:cNvPr>
            <p:cNvCxnSpPr>
              <a:stCxn id="142" idx="6"/>
              <a:endCxn id="14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 name="図形グループ 186">
            <a:extLst>
              <a:ext uri="{FF2B5EF4-FFF2-40B4-BE49-F238E27FC236}">
                <a16:creationId xmlns:a16="http://schemas.microsoft.com/office/drawing/2014/main" id="{007EFA1F-4961-6D42-ACB7-2F867A062158}"/>
              </a:ext>
            </a:extLst>
          </p:cNvPr>
          <p:cNvGrpSpPr/>
          <p:nvPr/>
        </p:nvGrpSpPr>
        <p:grpSpPr>
          <a:xfrm>
            <a:off x="1075971" y="4951753"/>
            <a:ext cx="317500" cy="157483"/>
            <a:chOff x="6769100" y="1390650"/>
            <a:chExt cx="317500" cy="157483"/>
          </a:xfrm>
        </p:grpSpPr>
        <p:sp>
          <p:nvSpPr>
            <p:cNvPr id="145" name="正方形/長方形 144">
              <a:extLst>
                <a:ext uri="{FF2B5EF4-FFF2-40B4-BE49-F238E27FC236}">
                  <a16:creationId xmlns:a16="http://schemas.microsoft.com/office/drawing/2014/main" id="{1432FCB7-ACCC-4B4B-9DC8-D4FC4CCBE1C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円/楕円 145">
              <a:extLst>
                <a:ext uri="{FF2B5EF4-FFF2-40B4-BE49-F238E27FC236}">
                  <a16:creationId xmlns:a16="http://schemas.microsoft.com/office/drawing/2014/main" id="{ABB30A91-D56D-8E41-BE12-3593DD22575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7" name="直線コネクタ 146">
              <a:extLst>
                <a:ext uri="{FF2B5EF4-FFF2-40B4-BE49-F238E27FC236}">
                  <a16:creationId xmlns:a16="http://schemas.microsoft.com/office/drawing/2014/main" id="{2D3E59A9-F11F-A34C-95E4-E57A73BCD50C}"/>
                </a:ext>
              </a:extLst>
            </p:cNvPr>
            <p:cNvCxnSpPr>
              <a:stCxn id="146" idx="6"/>
              <a:endCxn id="14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 name="図形グループ 194">
            <a:extLst>
              <a:ext uri="{FF2B5EF4-FFF2-40B4-BE49-F238E27FC236}">
                <a16:creationId xmlns:a16="http://schemas.microsoft.com/office/drawing/2014/main" id="{558F4C67-7134-B749-86E7-AA9C72FC0F14}"/>
              </a:ext>
            </a:extLst>
          </p:cNvPr>
          <p:cNvGrpSpPr/>
          <p:nvPr/>
        </p:nvGrpSpPr>
        <p:grpSpPr>
          <a:xfrm>
            <a:off x="1075971" y="5127441"/>
            <a:ext cx="317500" cy="157483"/>
            <a:chOff x="6769100" y="1390650"/>
            <a:chExt cx="317500" cy="157483"/>
          </a:xfrm>
        </p:grpSpPr>
        <p:sp>
          <p:nvSpPr>
            <p:cNvPr id="149" name="正方形/長方形 148">
              <a:extLst>
                <a:ext uri="{FF2B5EF4-FFF2-40B4-BE49-F238E27FC236}">
                  <a16:creationId xmlns:a16="http://schemas.microsoft.com/office/drawing/2014/main" id="{0FB3F574-811B-434B-B5DC-A5D75A9E1C2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円/楕円 149">
              <a:extLst>
                <a:ext uri="{FF2B5EF4-FFF2-40B4-BE49-F238E27FC236}">
                  <a16:creationId xmlns:a16="http://schemas.microsoft.com/office/drawing/2014/main" id="{43F80097-2F80-EE42-8273-643310AB3C7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1" name="直線コネクタ 150">
              <a:extLst>
                <a:ext uri="{FF2B5EF4-FFF2-40B4-BE49-F238E27FC236}">
                  <a16:creationId xmlns:a16="http://schemas.microsoft.com/office/drawing/2014/main" id="{6E319BE4-21A1-7245-A6F6-CCAD5A258069}"/>
                </a:ext>
              </a:extLst>
            </p:cNvPr>
            <p:cNvCxnSpPr>
              <a:stCxn id="150" idx="6"/>
              <a:endCxn id="14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 name="図形グループ 198">
            <a:extLst>
              <a:ext uri="{FF2B5EF4-FFF2-40B4-BE49-F238E27FC236}">
                <a16:creationId xmlns:a16="http://schemas.microsoft.com/office/drawing/2014/main" id="{CED4F99B-DDFB-3749-9917-4B00D7D787B8}"/>
              </a:ext>
            </a:extLst>
          </p:cNvPr>
          <p:cNvGrpSpPr/>
          <p:nvPr/>
        </p:nvGrpSpPr>
        <p:grpSpPr>
          <a:xfrm>
            <a:off x="1446225" y="4579239"/>
            <a:ext cx="317500" cy="157483"/>
            <a:chOff x="6769100" y="1390650"/>
            <a:chExt cx="317500" cy="157483"/>
          </a:xfrm>
        </p:grpSpPr>
        <p:sp>
          <p:nvSpPr>
            <p:cNvPr id="153" name="正方形/長方形 152">
              <a:extLst>
                <a:ext uri="{FF2B5EF4-FFF2-40B4-BE49-F238E27FC236}">
                  <a16:creationId xmlns:a16="http://schemas.microsoft.com/office/drawing/2014/main" id="{1D94FA08-9D10-DA45-B539-67DCDEDECFC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円/楕円 153">
              <a:extLst>
                <a:ext uri="{FF2B5EF4-FFF2-40B4-BE49-F238E27FC236}">
                  <a16:creationId xmlns:a16="http://schemas.microsoft.com/office/drawing/2014/main" id="{1576A4F5-2255-8543-B9CE-10AD8EF50C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5" name="直線コネクタ 154">
              <a:extLst>
                <a:ext uri="{FF2B5EF4-FFF2-40B4-BE49-F238E27FC236}">
                  <a16:creationId xmlns:a16="http://schemas.microsoft.com/office/drawing/2014/main" id="{0F5EB960-F097-7C49-87F4-D532C138519A}"/>
                </a:ext>
              </a:extLst>
            </p:cNvPr>
            <p:cNvCxnSpPr>
              <a:stCxn id="154" idx="6"/>
              <a:endCxn id="15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6" name="図形グループ 202">
            <a:extLst>
              <a:ext uri="{FF2B5EF4-FFF2-40B4-BE49-F238E27FC236}">
                <a16:creationId xmlns:a16="http://schemas.microsoft.com/office/drawing/2014/main" id="{BB4ADD50-A644-1140-BDA6-49FC2606477C}"/>
              </a:ext>
            </a:extLst>
          </p:cNvPr>
          <p:cNvGrpSpPr/>
          <p:nvPr/>
        </p:nvGrpSpPr>
        <p:grpSpPr>
          <a:xfrm>
            <a:off x="1446225" y="4772701"/>
            <a:ext cx="317500" cy="157483"/>
            <a:chOff x="6769100" y="1390650"/>
            <a:chExt cx="317500" cy="157483"/>
          </a:xfrm>
        </p:grpSpPr>
        <p:sp>
          <p:nvSpPr>
            <p:cNvPr id="157" name="正方形/長方形 156">
              <a:extLst>
                <a:ext uri="{FF2B5EF4-FFF2-40B4-BE49-F238E27FC236}">
                  <a16:creationId xmlns:a16="http://schemas.microsoft.com/office/drawing/2014/main" id="{E158806B-424C-0A4C-A89F-8216144D2B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円/楕円 157">
              <a:extLst>
                <a:ext uri="{FF2B5EF4-FFF2-40B4-BE49-F238E27FC236}">
                  <a16:creationId xmlns:a16="http://schemas.microsoft.com/office/drawing/2014/main" id="{9E434413-A935-5045-B6E7-3391402345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9" name="直線コネクタ 158">
              <a:extLst>
                <a:ext uri="{FF2B5EF4-FFF2-40B4-BE49-F238E27FC236}">
                  <a16:creationId xmlns:a16="http://schemas.microsoft.com/office/drawing/2014/main" id="{14C71E4A-4D96-A340-8F1F-5C693CB89658}"/>
                </a:ext>
              </a:extLst>
            </p:cNvPr>
            <p:cNvCxnSpPr>
              <a:stCxn id="158" idx="6"/>
              <a:endCxn id="1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0" name="図形グループ 206">
            <a:extLst>
              <a:ext uri="{FF2B5EF4-FFF2-40B4-BE49-F238E27FC236}">
                <a16:creationId xmlns:a16="http://schemas.microsoft.com/office/drawing/2014/main" id="{24A0E8BA-E05D-2247-B7AB-F7EEEF3B896D}"/>
              </a:ext>
            </a:extLst>
          </p:cNvPr>
          <p:cNvGrpSpPr/>
          <p:nvPr/>
        </p:nvGrpSpPr>
        <p:grpSpPr>
          <a:xfrm>
            <a:off x="1446225" y="4954294"/>
            <a:ext cx="317500" cy="157483"/>
            <a:chOff x="6769100" y="1390650"/>
            <a:chExt cx="317500" cy="157483"/>
          </a:xfrm>
        </p:grpSpPr>
        <p:sp>
          <p:nvSpPr>
            <p:cNvPr id="161" name="正方形/長方形 160">
              <a:extLst>
                <a:ext uri="{FF2B5EF4-FFF2-40B4-BE49-F238E27FC236}">
                  <a16:creationId xmlns:a16="http://schemas.microsoft.com/office/drawing/2014/main" id="{D6BC6009-2CBC-A84C-A46E-2E9CA365C61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円/楕円 161">
              <a:extLst>
                <a:ext uri="{FF2B5EF4-FFF2-40B4-BE49-F238E27FC236}">
                  <a16:creationId xmlns:a16="http://schemas.microsoft.com/office/drawing/2014/main" id="{35B14A73-63D0-0042-BFC7-CDA84E168A5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3" name="直線コネクタ 162">
              <a:extLst>
                <a:ext uri="{FF2B5EF4-FFF2-40B4-BE49-F238E27FC236}">
                  <a16:creationId xmlns:a16="http://schemas.microsoft.com/office/drawing/2014/main" id="{0926860C-FA9D-EB4B-B7C0-34DE3DEC22C1}"/>
                </a:ext>
              </a:extLst>
            </p:cNvPr>
            <p:cNvCxnSpPr>
              <a:stCxn id="162" idx="6"/>
              <a:endCxn id="16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 name="図形グループ 214">
            <a:extLst>
              <a:ext uri="{FF2B5EF4-FFF2-40B4-BE49-F238E27FC236}">
                <a16:creationId xmlns:a16="http://schemas.microsoft.com/office/drawing/2014/main" id="{7B21E7C7-C506-2D49-A803-A95EDA94C332}"/>
              </a:ext>
            </a:extLst>
          </p:cNvPr>
          <p:cNvGrpSpPr/>
          <p:nvPr/>
        </p:nvGrpSpPr>
        <p:grpSpPr>
          <a:xfrm>
            <a:off x="1446225" y="5129982"/>
            <a:ext cx="317500" cy="157483"/>
            <a:chOff x="6769100" y="1390650"/>
            <a:chExt cx="317500" cy="157483"/>
          </a:xfrm>
        </p:grpSpPr>
        <p:sp>
          <p:nvSpPr>
            <p:cNvPr id="165" name="正方形/長方形 164">
              <a:extLst>
                <a:ext uri="{FF2B5EF4-FFF2-40B4-BE49-F238E27FC236}">
                  <a16:creationId xmlns:a16="http://schemas.microsoft.com/office/drawing/2014/main" id="{769DA629-D6D7-1A4A-B607-AE9215965B1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C54E07E8-CB57-DB45-AAB4-2D9C1B08EF6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a:extLst>
                <a:ext uri="{FF2B5EF4-FFF2-40B4-BE49-F238E27FC236}">
                  <a16:creationId xmlns:a16="http://schemas.microsoft.com/office/drawing/2014/main" id="{DA550F39-20C1-1341-A9B9-6533732BA57A}"/>
                </a:ext>
              </a:extLst>
            </p:cNvPr>
            <p:cNvCxnSpPr>
              <a:stCxn id="166" idx="6"/>
              <a:endCxn id="16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8" name="フローチャート: 磁気ディスク 167">
            <a:extLst>
              <a:ext uri="{FF2B5EF4-FFF2-40B4-BE49-F238E27FC236}">
                <a16:creationId xmlns:a16="http://schemas.microsoft.com/office/drawing/2014/main" id="{91555C46-A8CD-384E-802D-E0A5964A8570}"/>
              </a:ext>
            </a:extLst>
          </p:cNvPr>
          <p:cNvSpPr/>
          <p:nvPr/>
        </p:nvSpPr>
        <p:spPr>
          <a:xfrm>
            <a:off x="1817582"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69" name="フローチャート: 磁気ディスク 168">
            <a:extLst>
              <a:ext uri="{FF2B5EF4-FFF2-40B4-BE49-F238E27FC236}">
                <a16:creationId xmlns:a16="http://schemas.microsoft.com/office/drawing/2014/main" id="{99BD86C2-F547-AD4D-94BE-858F73DDA949}"/>
              </a:ext>
            </a:extLst>
          </p:cNvPr>
          <p:cNvSpPr/>
          <p:nvPr/>
        </p:nvSpPr>
        <p:spPr>
          <a:xfrm>
            <a:off x="1817582"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0" name="フローチャート: 磁気ディスク 169">
            <a:extLst>
              <a:ext uri="{FF2B5EF4-FFF2-40B4-BE49-F238E27FC236}">
                <a16:creationId xmlns:a16="http://schemas.microsoft.com/office/drawing/2014/main" id="{B753A1B7-C4E4-D945-A69C-52510970CF16}"/>
              </a:ext>
            </a:extLst>
          </p:cNvPr>
          <p:cNvSpPr/>
          <p:nvPr/>
        </p:nvSpPr>
        <p:spPr>
          <a:xfrm>
            <a:off x="2238441"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1" name="フローチャート: 磁気ディスク 170">
            <a:extLst>
              <a:ext uri="{FF2B5EF4-FFF2-40B4-BE49-F238E27FC236}">
                <a16:creationId xmlns:a16="http://schemas.microsoft.com/office/drawing/2014/main" id="{59150FA8-F00E-284A-9FCC-9B79FCF49385}"/>
              </a:ext>
            </a:extLst>
          </p:cNvPr>
          <p:cNvSpPr/>
          <p:nvPr/>
        </p:nvSpPr>
        <p:spPr>
          <a:xfrm>
            <a:off x="2238441"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2" name="フローチャート: 磁気ディスク 171">
            <a:extLst>
              <a:ext uri="{FF2B5EF4-FFF2-40B4-BE49-F238E27FC236}">
                <a16:creationId xmlns:a16="http://schemas.microsoft.com/office/drawing/2014/main" id="{4CBA1870-D793-A748-B28B-BB445334184A}"/>
              </a:ext>
            </a:extLst>
          </p:cNvPr>
          <p:cNvSpPr/>
          <p:nvPr/>
        </p:nvSpPr>
        <p:spPr>
          <a:xfrm>
            <a:off x="2238441"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3" name="フローチャート: 磁気ディスク 172">
            <a:extLst>
              <a:ext uri="{FF2B5EF4-FFF2-40B4-BE49-F238E27FC236}">
                <a16:creationId xmlns:a16="http://schemas.microsoft.com/office/drawing/2014/main" id="{5C96C8AA-9705-2548-8A28-4E420BE5BD95}"/>
              </a:ext>
            </a:extLst>
          </p:cNvPr>
          <p:cNvSpPr/>
          <p:nvPr/>
        </p:nvSpPr>
        <p:spPr>
          <a:xfrm>
            <a:off x="2672254"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4" name="フローチャート: 磁気ディスク 173">
            <a:extLst>
              <a:ext uri="{FF2B5EF4-FFF2-40B4-BE49-F238E27FC236}">
                <a16:creationId xmlns:a16="http://schemas.microsoft.com/office/drawing/2014/main" id="{7A19C6F3-5B54-2B4F-B99A-FB37E0AF6E73}"/>
              </a:ext>
            </a:extLst>
          </p:cNvPr>
          <p:cNvSpPr/>
          <p:nvPr/>
        </p:nvSpPr>
        <p:spPr>
          <a:xfrm>
            <a:off x="2672254"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5" name="フローチャート: 磁気ディスク 174">
            <a:extLst>
              <a:ext uri="{FF2B5EF4-FFF2-40B4-BE49-F238E27FC236}">
                <a16:creationId xmlns:a16="http://schemas.microsoft.com/office/drawing/2014/main" id="{75DF148E-A0FA-1C4F-8369-1A99217ECA09}"/>
              </a:ext>
            </a:extLst>
          </p:cNvPr>
          <p:cNvSpPr/>
          <p:nvPr/>
        </p:nvSpPr>
        <p:spPr>
          <a:xfrm>
            <a:off x="2672254"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pic>
        <p:nvPicPr>
          <p:cNvPr id="176" name="図 175">
            <a:extLst>
              <a:ext uri="{FF2B5EF4-FFF2-40B4-BE49-F238E27FC236}">
                <a16:creationId xmlns:a16="http://schemas.microsoft.com/office/drawing/2014/main" id="{B6F2862C-9511-DA40-8F1F-A9A5645F6D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7034" y="3483150"/>
            <a:ext cx="1362753" cy="1216567"/>
          </a:xfrm>
          <a:prstGeom prst="rect">
            <a:avLst/>
          </a:prstGeom>
        </p:spPr>
      </p:pic>
      <p:pic>
        <p:nvPicPr>
          <p:cNvPr id="177" name="図 176">
            <a:extLst>
              <a:ext uri="{FF2B5EF4-FFF2-40B4-BE49-F238E27FC236}">
                <a16:creationId xmlns:a16="http://schemas.microsoft.com/office/drawing/2014/main" id="{348D8D3F-9F0A-F34A-86A6-B17CD4771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8294" y="1912312"/>
            <a:ext cx="1321494" cy="1060499"/>
          </a:xfrm>
          <a:prstGeom prst="rect">
            <a:avLst/>
          </a:prstGeom>
        </p:spPr>
      </p:pic>
      <p:pic>
        <p:nvPicPr>
          <p:cNvPr id="178" name="図 177">
            <a:extLst>
              <a:ext uri="{FF2B5EF4-FFF2-40B4-BE49-F238E27FC236}">
                <a16:creationId xmlns:a16="http://schemas.microsoft.com/office/drawing/2014/main" id="{AD95A90F-C04D-FF4B-AC52-E42CBC0819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8294" y="4949063"/>
            <a:ext cx="1321493" cy="1321493"/>
          </a:xfrm>
          <a:prstGeom prst="rect">
            <a:avLst/>
          </a:prstGeom>
        </p:spPr>
      </p:pic>
      <p:sp>
        <p:nvSpPr>
          <p:cNvPr id="179" name="テキスト ボックス 178">
            <a:extLst>
              <a:ext uri="{FF2B5EF4-FFF2-40B4-BE49-F238E27FC236}">
                <a16:creationId xmlns:a16="http://schemas.microsoft.com/office/drawing/2014/main" id="{B4E00FA4-2EC1-F747-A884-E98A6C2CE669}"/>
              </a:ext>
            </a:extLst>
          </p:cNvPr>
          <p:cNvSpPr txBox="1"/>
          <p:nvPr/>
        </p:nvSpPr>
        <p:spPr>
          <a:xfrm>
            <a:off x="681316" y="2704227"/>
            <a:ext cx="2339102" cy="276999"/>
          </a:xfrm>
          <a:prstGeom prst="rect">
            <a:avLst/>
          </a:prstGeom>
          <a:noFill/>
        </p:spPr>
        <p:txBody>
          <a:bodyPr wrap="none" rtlCol="0">
            <a:spAutoFit/>
          </a:bodyPr>
          <a:lstStyle/>
          <a:p>
            <a:pPr algn="ctr"/>
            <a:r>
              <a:rPr lang="ja-JP" altLang="en-US" sz="1200">
                <a:latin typeface="Meiryo" panose="020B0604030504040204" pitchFamily="34" charset="-128"/>
                <a:ea typeface="Meiryo" panose="020B0604030504040204" pitchFamily="34" charset="-128"/>
              </a:rPr>
              <a:t>コンピュータのハードやソフト</a:t>
            </a:r>
            <a:endParaRPr kumimoji="1" lang="en-US" altLang="ja-JP" sz="1200" dirty="0">
              <a:latin typeface="Meiryo" panose="020B0604030504040204" pitchFamily="34" charset="-128"/>
              <a:ea typeface="Meiryo" panose="020B0604030504040204" pitchFamily="34" charset="-128"/>
            </a:endParaRPr>
          </a:p>
        </p:txBody>
      </p:sp>
      <p:sp>
        <p:nvSpPr>
          <p:cNvPr id="181" name="正方形/長方形 180">
            <a:extLst>
              <a:ext uri="{FF2B5EF4-FFF2-40B4-BE49-F238E27FC236}">
                <a16:creationId xmlns:a16="http://schemas.microsoft.com/office/drawing/2014/main" id="{390C40E9-5FF0-CC45-9854-116FCED937E3}"/>
              </a:ext>
            </a:extLst>
          </p:cNvPr>
          <p:cNvSpPr/>
          <p:nvPr/>
        </p:nvSpPr>
        <p:spPr>
          <a:xfrm>
            <a:off x="536270" y="1490093"/>
            <a:ext cx="1723549" cy="461665"/>
          </a:xfrm>
          <a:prstGeom prst="rect">
            <a:avLst/>
          </a:prstGeom>
        </p:spPr>
        <p:txBody>
          <a:bodyPr wrap="none">
            <a:spAutoFit/>
          </a:bodyPr>
          <a:lstStyle/>
          <a:p>
            <a:r>
              <a:rPr lang="ja-JP" altLang="en-US" sz="2400">
                <a:latin typeface="Meiryo" panose="020B0604030504040204" pitchFamily="34" charset="-128"/>
                <a:ea typeface="Meiryo" panose="020B0604030504040204" pitchFamily="34" charset="-128"/>
              </a:rPr>
              <a:t>物理的実態</a:t>
            </a:r>
            <a:endParaRPr lang="en-US" altLang="ja-JP" sz="2400" dirty="0">
              <a:latin typeface="Meiryo" panose="020B0604030504040204" pitchFamily="34" charset="-128"/>
              <a:ea typeface="Meiryo" panose="020B0604030504040204" pitchFamily="34" charset="-128"/>
            </a:endParaRPr>
          </a:p>
        </p:txBody>
      </p:sp>
      <p:sp>
        <p:nvSpPr>
          <p:cNvPr id="182" name="正方形/長方形 181">
            <a:extLst>
              <a:ext uri="{FF2B5EF4-FFF2-40B4-BE49-F238E27FC236}">
                <a16:creationId xmlns:a16="http://schemas.microsoft.com/office/drawing/2014/main" id="{88C18C8D-86FD-F84C-AB5D-76344F03D609}"/>
              </a:ext>
            </a:extLst>
          </p:cNvPr>
          <p:cNvSpPr/>
          <p:nvPr/>
        </p:nvSpPr>
        <p:spPr>
          <a:xfrm>
            <a:off x="4817034" y="1490094"/>
            <a:ext cx="1723549" cy="461665"/>
          </a:xfrm>
          <a:prstGeom prst="rect">
            <a:avLst/>
          </a:prstGeom>
        </p:spPr>
        <p:txBody>
          <a:bodyPr wrap="none">
            <a:spAutoFit/>
          </a:bodyPr>
          <a:lstStyle/>
          <a:p>
            <a:r>
              <a:rPr lang="ja-JP" altLang="en-US" sz="2400">
                <a:latin typeface="Meiryo" panose="020B0604030504040204" pitchFamily="34" charset="-128"/>
                <a:ea typeface="Meiryo" panose="020B0604030504040204" pitchFamily="34" charset="-128"/>
              </a:rPr>
              <a:t>実質的機能</a:t>
            </a:r>
            <a:endParaRPr lang="en-US" altLang="ja-JP" sz="2400" dirty="0">
              <a:latin typeface="Meiryo" panose="020B0604030504040204" pitchFamily="34" charset="-128"/>
              <a:ea typeface="Meiryo" panose="020B0604030504040204" pitchFamily="34" charset="-128"/>
            </a:endParaRPr>
          </a:p>
        </p:txBody>
      </p:sp>
      <p:sp>
        <p:nvSpPr>
          <p:cNvPr id="183" name="テキスト ボックス 182">
            <a:extLst>
              <a:ext uri="{FF2B5EF4-FFF2-40B4-BE49-F238E27FC236}">
                <a16:creationId xmlns:a16="http://schemas.microsoft.com/office/drawing/2014/main" id="{1EDA6C0A-A467-0741-B418-8D67D7539A5C}"/>
              </a:ext>
            </a:extLst>
          </p:cNvPr>
          <p:cNvSpPr txBox="1"/>
          <p:nvPr/>
        </p:nvSpPr>
        <p:spPr>
          <a:xfrm>
            <a:off x="6179787" y="1912312"/>
            <a:ext cx="2339102" cy="584775"/>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自分専用の</a:t>
            </a:r>
            <a:endParaRPr kumimoji="1"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コンピュータ･システム</a:t>
            </a:r>
          </a:p>
        </p:txBody>
      </p:sp>
      <p:sp>
        <p:nvSpPr>
          <p:cNvPr id="184" name="テキスト ボックス 183">
            <a:extLst>
              <a:ext uri="{FF2B5EF4-FFF2-40B4-BE49-F238E27FC236}">
                <a16:creationId xmlns:a16="http://schemas.microsoft.com/office/drawing/2014/main" id="{3199C8EB-5747-0B40-A469-385DA912DA30}"/>
              </a:ext>
            </a:extLst>
          </p:cNvPr>
          <p:cNvSpPr txBox="1"/>
          <p:nvPr/>
        </p:nvSpPr>
        <p:spPr>
          <a:xfrm>
            <a:off x="6179787" y="3483150"/>
            <a:ext cx="2236510" cy="584775"/>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周りの風景や建造物と</a:t>
            </a:r>
            <a:endParaRPr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重ね合わされた情報</a:t>
            </a:r>
          </a:p>
        </p:txBody>
      </p:sp>
      <p:sp>
        <p:nvSpPr>
          <p:cNvPr id="186" name="テキスト ボックス 185">
            <a:extLst>
              <a:ext uri="{FF2B5EF4-FFF2-40B4-BE49-F238E27FC236}">
                <a16:creationId xmlns:a16="http://schemas.microsoft.com/office/drawing/2014/main" id="{E786BCA3-420F-A344-BCCB-E74436C0275D}"/>
              </a:ext>
            </a:extLst>
          </p:cNvPr>
          <p:cNvSpPr txBox="1"/>
          <p:nvPr/>
        </p:nvSpPr>
        <p:spPr>
          <a:xfrm>
            <a:off x="6179787" y="4949063"/>
            <a:ext cx="2108269" cy="584775"/>
          </a:xfrm>
          <a:prstGeom prst="rect">
            <a:avLst/>
          </a:prstGeom>
          <a:noFill/>
        </p:spPr>
        <p:txBody>
          <a:bodyPr wrap="none" rtlCol="0">
            <a:spAutoFit/>
          </a:bodyPr>
          <a:lstStyle/>
          <a:p>
            <a:r>
              <a:rPr kumimoji="1" lang="en-US" altLang="ja-JP" sz="1600" dirty="0">
                <a:latin typeface="Meiryo" panose="020B0604030504040204" pitchFamily="34" charset="-128"/>
                <a:ea typeface="Meiryo" panose="020B0604030504040204" pitchFamily="34" charset="-128"/>
              </a:rPr>
              <a:t>3D</a:t>
            </a:r>
            <a:r>
              <a:rPr kumimoji="1" lang="ja-JP" altLang="en-US" sz="1600">
                <a:latin typeface="Meiryo" panose="020B0604030504040204" pitchFamily="34" charset="-128"/>
                <a:ea typeface="Meiryo" panose="020B0604030504040204" pitchFamily="34" charset="-128"/>
              </a:rPr>
              <a:t>で描かれた</a:t>
            </a:r>
            <a:r>
              <a:rPr lang="ja-JP" altLang="en-US" sz="1600">
                <a:latin typeface="Meiryo" panose="020B0604030504040204" pitchFamily="34" charset="-128"/>
                <a:ea typeface="Meiryo" panose="020B0604030504040204" pitchFamily="34" charset="-128"/>
              </a:rPr>
              <a:t>地図や</a:t>
            </a:r>
            <a:endParaRPr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障害物や建物の情報</a:t>
            </a:r>
          </a:p>
        </p:txBody>
      </p:sp>
      <p:sp>
        <p:nvSpPr>
          <p:cNvPr id="187" name="テキスト ボックス 186">
            <a:extLst>
              <a:ext uri="{FF2B5EF4-FFF2-40B4-BE49-F238E27FC236}">
                <a16:creationId xmlns:a16="http://schemas.microsoft.com/office/drawing/2014/main" id="{88E000D6-C630-8541-8B27-4E2BCD4D3406}"/>
              </a:ext>
            </a:extLst>
          </p:cNvPr>
          <p:cNvSpPr txBox="1"/>
          <p:nvPr/>
        </p:nvSpPr>
        <p:spPr>
          <a:xfrm>
            <a:off x="6179787" y="2565672"/>
            <a:ext cx="2534668"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仮想マシン</a:t>
            </a:r>
            <a:r>
              <a:rPr lang="en-US" altLang="ja-JP" sz="1600"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仮想システム</a:t>
            </a:r>
            <a:endParaRPr kumimoji="1" lang="ja-JP" altLang="en-US" sz="1600">
              <a:latin typeface="Meiryo" panose="020B0604030504040204" pitchFamily="34" charset="-128"/>
              <a:ea typeface="Meiryo" panose="020B0604030504040204" pitchFamily="34" charset="-128"/>
            </a:endParaRPr>
          </a:p>
        </p:txBody>
      </p:sp>
      <p:sp>
        <p:nvSpPr>
          <p:cNvPr id="188" name="テキスト ボックス 187">
            <a:extLst>
              <a:ext uri="{FF2B5EF4-FFF2-40B4-BE49-F238E27FC236}">
                <a16:creationId xmlns:a16="http://schemas.microsoft.com/office/drawing/2014/main" id="{B99FB13B-6BF0-0347-8554-985D4A95391C}"/>
              </a:ext>
            </a:extLst>
          </p:cNvPr>
          <p:cNvSpPr txBox="1"/>
          <p:nvPr/>
        </p:nvSpPr>
        <p:spPr>
          <a:xfrm>
            <a:off x="6168098" y="4296859"/>
            <a:ext cx="1005403"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仮想現実</a:t>
            </a:r>
          </a:p>
        </p:txBody>
      </p:sp>
      <p:sp>
        <p:nvSpPr>
          <p:cNvPr id="189" name="テキスト ボックス 188">
            <a:extLst>
              <a:ext uri="{FF2B5EF4-FFF2-40B4-BE49-F238E27FC236}">
                <a16:creationId xmlns:a16="http://schemas.microsoft.com/office/drawing/2014/main" id="{299F15A9-E275-7247-AF81-C890EBA3A4F1}"/>
              </a:ext>
            </a:extLst>
          </p:cNvPr>
          <p:cNvSpPr txBox="1"/>
          <p:nvPr/>
        </p:nvSpPr>
        <p:spPr>
          <a:xfrm>
            <a:off x="6126535" y="5846589"/>
            <a:ext cx="1492716"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仮想</a:t>
            </a:r>
            <a:r>
              <a:rPr lang="en-US" altLang="ja-JP" sz="1600" dirty="0">
                <a:latin typeface="Meiryo" panose="020B0604030504040204" pitchFamily="34" charset="-128"/>
                <a:ea typeface="Meiryo" panose="020B0604030504040204" pitchFamily="34" charset="-128"/>
              </a:rPr>
              <a:t>3</a:t>
            </a:r>
            <a:r>
              <a:rPr kumimoji="1" lang="en-US" altLang="ja-JP" sz="1600" dirty="0">
                <a:latin typeface="Meiryo" panose="020B0604030504040204" pitchFamily="34" charset="-128"/>
                <a:ea typeface="Meiryo" panose="020B0604030504040204" pitchFamily="34" charset="-128"/>
              </a:rPr>
              <a:t>D</a:t>
            </a:r>
            <a:r>
              <a:rPr kumimoji="1" lang="ja-JP" altLang="en-US" sz="1600">
                <a:latin typeface="Meiryo" panose="020B0604030504040204" pitchFamily="34" charset="-128"/>
                <a:ea typeface="Meiryo" panose="020B0604030504040204" pitchFamily="34" charset="-128"/>
              </a:rPr>
              <a:t>マップ</a:t>
            </a:r>
          </a:p>
        </p:txBody>
      </p:sp>
      <p:sp>
        <p:nvSpPr>
          <p:cNvPr id="190" name="正方形/長方形 189">
            <a:extLst>
              <a:ext uri="{FF2B5EF4-FFF2-40B4-BE49-F238E27FC236}">
                <a16:creationId xmlns:a16="http://schemas.microsoft.com/office/drawing/2014/main" id="{D15611C2-0728-354C-ABBA-7DCD331C56E6}"/>
              </a:ext>
            </a:extLst>
          </p:cNvPr>
          <p:cNvSpPr/>
          <p:nvPr/>
        </p:nvSpPr>
        <p:spPr>
          <a:xfrm>
            <a:off x="3342005" y="1318159"/>
            <a:ext cx="1122434" cy="495239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右矢印 191">
            <a:extLst>
              <a:ext uri="{FF2B5EF4-FFF2-40B4-BE49-F238E27FC236}">
                <a16:creationId xmlns:a16="http://schemas.microsoft.com/office/drawing/2014/main" id="{45595230-39E7-8846-85E9-B7000C795582}"/>
              </a:ext>
            </a:extLst>
          </p:cNvPr>
          <p:cNvSpPr/>
          <p:nvPr/>
        </p:nvSpPr>
        <p:spPr>
          <a:xfrm>
            <a:off x="3154467" y="3931451"/>
            <a:ext cx="1662567"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右矢印 192">
            <a:extLst>
              <a:ext uri="{FF2B5EF4-FFF2-40B4-BE49-F238E27FC236}">
                <a16:creationId xmlns:a16="http://schemas.microsoft.com/office/drawing/2014/main" id="{A01740B0-983F-3C4F-B090-2B3B6AB94501}"/>
              </a:ext>
            </a:extLst>
          </p:cNvPr>
          <p:cNvSpPr/>
          <p:nvPr/>
        </p:nvSpPr>
        <p:spPr>
          <a:xfrm rot="19941563">
            <a:off x="3104071" y="2806053"/>
            <a:ext cx="1813050"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右矢印 193">
            <a:extLst>
              <a:ext uri="{FF2B5EF4-FFF2-40B4-BE49-F238E27FC236}">
                <a16:creationId xmlns:a16="http://schemas.microsoft.com/office/drawing/2014/main" id="{BA6A2157-C6C9-E642-807D-213655DC0EDE}"/>
              </a:ext>
            </a:extLst>
          </p:cNvPr>
          <p:cNvSpPr/>
          <p:nvPr/>
        </p:nvSpPr>
        <p:spPr>
          <a:xfrm rot="1658437" flipV="1">
            <a:off x="3083878" y="4989146"/>
            <a:ext cx="1813050"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テキスト ボックス 190">
            <a:extLst>
              <a:ext uri="{FF2B5EF4-FFF2-40B4-BE49-F238E27FC236}">
                <a16:creationId xmlns:a16="http://schemas.microsoft.com/office/drawing/2014/main" id="{CC0818D5-9C10-4D47-8CFF-C793C225E5A8}"/>
              </a:ext>
            </a:extLst>
          </p:cNvPr>
          <p:cNvSpPr txBox="1"/>
          <p:nvPr/>
        </p:nvSpPr>
        <p:spPr>
          <a:xfrm>
            <a:off x="3626223" y="1593753"/>
            <a:ext cx="553998" cy="4401205"/>
          </a:xfrm>
          <a:prstGeom prst="rect">
            <a:avLst/>
          </a:prstGeom>
          <a:noFill/>
        </p:spPr>
        <p:txBody>
          <a:bodyPr vert="eaVert" wrap="none" rtlCol="0">
            <a:spAutoFit/>
          </a:bodyPr>
          <a:lstStyle/>
          <a:p>
            <a:pPr algn="ctr"/>
            <a:r>
              <a:rPr kumimoji="1" lang="ja-JP" altLang="en-US" sz="2400">
                <a:solidFill>
                  <a:schemeClr val="bg1"/>
                </a:solidFill>
                <a:latin typeface="Hiragino Kaku Gothic Std W8" panose="020B0800000000000000" pitchFamily="34" charset="-128"/>
                <a:ea typeface="Hiragino Kaku Gothic Std W8" panose="020B0800000000000000" pitchFamily="34" charset="-128"/>
              </a:rPr>
              <a:t>仮想化を実現するソフトウエア</a:t>
            </a:r>
          </a:p>
        </p:txBody>
      </p:sp>
    </p:spTree>
    <p:extLst>
      <p:ext uri="{BB962C8B-B14F-4D97-AF65-F5344CB8AC3E}">
        <p14:creationId xmlns:p14="http://schemas.microsoft.com/office/powerpoint/2010/main" val="26736980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bwMode="auto">
          <a:xfrm>
            <a:off x="762000" y="996046"/>
            <a:ext cx="7620000" cy="3890203"/>
          </a:xfrm>
          <a:prstGeom prst="roundRect">
            <a:avLst>
              <a:gd name="adj" fmla="val 0"/>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7" name="角丸四角形 6"/>
          <p:cNvSpPr/>
          <p:nvPr/>
        </p:nvSpPr>
        <p:spPr bwMode="auto">
          <a:xfrm>
            <a:off x="762000" y="5114850"/>
            <a:ext cx="7620000" cy="1295400"/>
          </a:xfrm>
          <a:prstGeom prst="roundRect">
            <a:avLst>
              <a:gd name="adj" fmla="val 0"/>
            </a:avLst>
          </a:prstGeom>
          <a:solidFill>
            <a:schemeClr val="accent5">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defTabSz="914400" fontAlgn="base">
              <a:spcBef>
                <a:spcPct val="20000"/>
              </a:spcBef>
              <a:spcAft>
                <a:spcPct val="0"/>
              </a:spcAft>
            </a:pPr>
            <a:endParaRPr kumimoji="0" lang="ja-JP" altLang="en-US" sz="1200">
              <a:solidFill>
                <a:srgbClr val="484848"/>
              </a:solidFill>
              <a:latin typeface="+mj-ea"/>
              <a:ea typeface="+mj-ea"/>
            </a:endParaRPr>
          </a:p>
        </p:txBody>
      </p:sp>
      <p:sp>
        <p:nvSpPr>
          <p:cNvPr id="8" name="正方形/長方形 7"/>
          <p:cNvSpPr/>
          <p:nvPr/>
        </p:nvSpPr>
        <p:spPr bwMode="auto">
          <a:xfrm>
            <a:off x="19050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9" name="正方形/長方形 8"/>
          <p:cNvSpPr/>
          <p:nvPr/>
        </p:nvSpPr>
        <p:spPr bwMode="auto">
          <a:xfrm>
            <a:off x="12954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10" name="正方形/長方形 9"/>
          <p:cNvSpPr/>
          <p:nvPr/>
        </p:nvSpPr>
        <p:spPr bwMode="auto">
          <a:xfrm>
            <a:off x="25146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14" name="正方形/長方形 13"/>
          <p:cNvSpPr/>
          <p:nvPr/>
        </p:nvSpPr>
        <p:spPr bwMode="auto">
          <a:xfrm>
            <a:off x="3733800" y="1685850"/>
            <a:ext cx="1676400" cy="381000"/>
          </a:xfrm>
          <a:prstGeom prst="rect">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15" name="六角形 14"/>
          <p:cNvSpPr/>
          <p:nvPr/>
        </p:nvSpPr>
        <p:spPr bwMode="auto">
          <a:xfrm>
            <a:off x="6172200" y="1685850"/>
            <a:ext cx="1676400" cy="457200"/>
          </a:xfrm>
          <a:prstGeom prst="hexagon">
            <a:avLst>
              <a:gd name="adj" fmla="val 78140"/>
              <a:gd name="vf" fmla="val 115470"/>
            </a:avLst>
          </a:prstGeom>
          <a:solidFill>
            <a:srgbClr val="8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16" name="正方形/長方形 15"/>
          <p:cNvSpPr/>
          <p:nvPr/>
        </p:nvSpPr>
        <p:spPr bwMode="auto">
          <a:xfrm>
            <a:off x="1295400" y="5419650"/>
            <a:ext cx="1676400" cy="381000"/>
          </a:xfrm>
          <a:prstGeom prst="rect">
            <a:avLst/>
          </a:prstGeom>
          <a:solidFill>
            <a:srgbClr val="03800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17" name="正方形/長方形 16"/>
          <p:cNvSpPr/>
          <p:nvPr/>
        </p:nvSpPr>
        <p:spPr bwMode="auto">
          <a:xfrm>
            <a:off x="43434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18" name="正方形/長方形 17"/>
          <p:cNvSpPr/>
          <p:nvPr/>
        </p:nvSpPr>
        <p:spPr bwMode="auto">
          <a:xfrm>
            <a:off x="37338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19" name="正方形/長方形 18"/>
          <p:cNvSpPr/>
          <p:nvPr/>
        </p:nvSpPr>
        <p:spPr bwMode="auto">
          <a:xfrm>
            <a:off x="49530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20" name="正方形/長方形 19"/>
          <p:cNvSpPr/>
          <p:nvPr/>
        </p:nvSpPr>
        <p:spPr bwMode="auto">
          <a:xfrm>
            <a:off x="6172200" y="5419650"/>
            <a:ext cx="1676400" cy="381000"/>
          </a:xfrm>
          <a:prstGeom prst="rect">
            <a:avLst/>
          </a:prstGeom>
          <a:solidFill>
            <a:schemeClr val="accent5">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21" name="テキスト ボックス 20"/>
          <p:cNvSpPr txBox="1"/>
          <p:nvPr/>
        </p:nvSpPr>
        <p:spPr>
          <a:xfrm>
            <a:off x="3171616" y="5876850"/>
            <a:ext cx="2800767" cy="461665"/>
          </a:xfrm>
          <a:prstGeom prst="rect">
            <a:avLst/>
          </a:prstGeom>
          <a:noFill/>
          <a:effectLst/>
        </p:spPr>
        <p:txBody>
          <a:bodyPr wrap="none" rtlCol="0">
            <a:spAutoFit/>
          </a:bodyPr>
          <a:lstStyle/>
          <a:p>
            <a:pPr algn="ctr"/>
            <a:r>
              <a:rPr kumimoji="1" lang="ja-JP" altLang="en-US" sz="2400" dirty="0">
                <a:solidFill>
                  <a:srgbClr val="000090"/>
                </a:solidFill>
                <a:latin typeface="+mj-ea"/>
                <a:ea typeface="+mj-ea"/>
                <a:cs typeface="ＤＦＰ太丸ゴシック体"/>
              </a:rPr>
              <a:t>物理資源・物理機械</a:t>
            </a:r>
          </a:p>
        </p:txBody>
      </p:sp>
      <p:sp>
        <p:nvSpPr>
          <p:cNvPr id="23" name="テキスト ボックス 22"/>
          <p:cNvSpPr txBox="1"/>
          <p:nvPr/>
        </p:nvSpPr>
        <p:spPr>
          <a:xfrm>
            <a:off x="1219200" y="1194525"/>
            <a:ext cx="1826141" cy="338554"/>
          </a:xfrm>
          <a:prstGeom prst="rect">
            <a:avLst/>
          </a:prstGeom>
          <a:noFill/>
          <a:effectLst/>
        </p:spPr>
        <p:txBody>
          <a:bodyPr wrap="none" rtlCol="0">
            <a:spAutoFit/>
          </a:bodyPr>
          <a:lstStyle/>
          <a:p>
            <a:pPr algn="ctr"/>
            <a:r>
              <a:rPr kumimoji="1" lang="ja-JP" altLang="en-US" sz="1600" dirty="0">
                <a:solidFill>
                  <a:srgbClr val="008000"/>
                </a:solidFill>
                <a:effectLst/>
                <a:latin typeface="+mj-ea"/>
                <a:ea typeface="+mj-ea"/>
                <a:cs typeface="ＤＦＰ太丸ゴシック体"/>
              </a:rPr>
              <a:t>サーバーの仮想化</a:t>
            </a:r>
            <a:endParaRPr kumimoji="1" lang="en-US" altLang="ja-JP" sz="1600" dirty="0">
              <a:solidFill>
                <a:srgbClr val="008000"/>
              </a:solidFill>
              <a:effectLst/>
              <a:latin typeface="+mj-ea"/>
              <a:ea typeface="+mj-ea"/>
              <a:cs typeface="ＤＦＰ太丸ゴシック体"/>
            </a:endParaRPr>
          </a:p>
        </p:txBody>
      </p:sp>
      <p:sp>
        <p:nvSpPr>
          <p:cNvPr id="24" name="テキスト ボックス 23"/>
          <p:cNvSpPr txBox="1"/>
          <p:nvPr/>
        </p:nvSpPr>
        <p:spPr>
          <a:xfrm>
            <a:off x="3632078" y="1194525"/>
            <a:ext cx="1879842" cy="338554"/>
          </a:xfrm>
          <a:prstGeom prst="rect">
            <a:avLst/>
          </a:prstGeom>
          <a:noFill/>
          <a:effectLst/>
        </p:spPr>
        <p:txBody>
          <a:bodyPr wrap="none" rtlCol="0">
            <a:spAutoFit/>
          </a:bodyPr>
          <a:lstStyle/>
          <a:p>
            <a:pPr algn="ctr"/>
            <a:r>
              <a:rPr kumimoji="1" lang="ja-JP" altLang="en-US" sz="1600" dirty="0">
                <a:solidFill>
                  <a:srgbClr val="3366FF"/>
                </a:solidFill>
                <a:effectLst/>
                <a:latin typeface="+mj-ea"/>
                <a:ea typeface="+mj-ea"/>
                <a:cs typeface="ＤＦＰ太丸ゴシック体"/>
              </a:rPr>
              <a:t>ストレージの仮想化</a:t>
            </a:r>
            <a:endParaRPr kumimoji="1" lang="en-US" altLang="ja-JP" sz="1600" dirty="0">
              <a:solidFill>
                <a:srgbClr val="3366FF"/>
              </a:solidFill>
              <a:effectLst/>
              <a:latin typeface="+mj-ea"/>
              <a:ea typeface="+mj-ea"/>
              <a:cs typeface="ＤＦＰ太丸ゴシック体"/>
            </a:endParaRPr>
          </a:p>
        </p:txBody>
      </p:sp>
      <p:sp>
        <p:nvSpPr>
          <p:cNvPr id="25" name="テキスト ボックス 24"/>
          <p:cNvSpPr txBox="1"/>
          <p:nvPr/>
        </p:nvSpPr>
        <p:spPr>
          <a:xfrm>
            <a:off x="5968907" y="1042125"/>
            <a:ext cx="2133116" cy="584776"/>
          </a:xfrm>
          <a:prstGeom prst="rect">
            <a:avLst/>
          </a:prstGeom>
          <a:noFill/>
          <a:effectLst/>
        </p:spPr>
        <p:txBody>
          <a:bodyPr wrap="none" rtlCol="0">
            <a:spAutoFit/>
          </a:bodyPr>
          <a:lstStyle/>
          <a:p>
            <a:pPr algn="ctr"/>
            <a:r>
              <a:rPr kumimoji="1" lang="en-US" altLang="ja-JP" sz="1600" dirty="0">
                <a:solidFill>
                  <a:srgbClr val="800000"/>
                </a:solidFill>
                <a:effectLst/>
                <a:latin typeface="+mj-ea"/>
                <a:ea typeface="+mj-ea"/>
                <a:cs typeface="ＤＦＰ太丸ゴシック体"/>
              </a:rPr>
              <a:t>Java</a:t>
            </a:r>
            <a:r>
              <a:rPr kumimoji="1" lang="ja-JP" altLang="en-US" sz="1600" dirty="0">
                <a:solidFill>
                  <a:srgbClr val="800000"/>
                </a:solidFill>
                <a:effectLst/>
                <a:latin typeface="+mj-ea"/>
                <a:ea typeface="+mj-ea"/>
                <a:cs typeface="ＤＦＰ太丸ゴシック体"/>
              </a:rPr>
              <a:t>仮想マシン</a:t>
            </a:r>
            <a:endParaRPr kumimoji="1" lang="en-US" altLang="ja-JP" sz="1600" dirty="0">
              <a:solidFill>
                <a:srgbClr val="800000"/>
              </a:solidFill>
              <a:effectLst/>
              <a:latin typeface="+mj-ea"/>
              <a:ea typeface="+mj-ea"/>
              <a:cs typeface="ＤＦＰ太丸ゴシック体"/>
            </a:endParaRPr>
          </a:p>
          <a:p>
            <a:pPr algn="ctr"/>
            <a:r>
              <a:rPr kumimoji="1" lang="ja-JP" altLang="en-US" sz="1600" dirty="0">
                <a:solidFill>
                  <a:srgbClr val="800000"/>
                </a:solidFill>
                <a:effectLst/>
                <a:latin typeface="+mj-ea"/>
                <a:ea typeface="+mj-ea"/>
                <a:cs typeface="ＤＦＰ太丸ゴシック体"/>
              </a:rPr>
              <a:t>データベースの仮想化</a:t>
            </a:r>
            <a:endParaRPr kumimoji="1" lang="en-US" altLang="ja-JP" sz="1600" dirty="0">
              <a:solidFill>
                <a:srgbClr val="800000"/>
              </a:solidFill>
              <a:effectLst/>
              <a:latin typeface="+mj-ea"/>
              <a:ea typeface="+mj-ea"/>
              <a:cs typeface="ＤＦＰ太丸ゴシック体"/>
            </a:endParaRPr>
          </a:p>
        </p:txBody>
      </p:sp>
      <p:sp>
        <p:nvSpPr>
          <p:cNvPr id="26" name="上矢印 25"/>
          <p:cNvSpPr/>
          <p:nvPr/>
        </p:nvSpPr>
        <p:spPr bwMode="auto">
          <a:xfrm>
            <a:off x="16764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27" name="上矢印 26"/>
          <p:cNvSpPr/>
          <p:nvPr/>
        </p:nvSpPr>
        <p:spPr bwMode="auto">
          <a:xfrm>
            <a:off x="41148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28" name="上矢印 27"/>
          <p:cNvSpPr/>
          <p:nvPr/>
        </p:nvSpPr>
        <p:spPr bwMode="auto">
          <a:xfrm>
            <a:off x="65532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j-ea"/>
              <a:ea typeface="+mj-ea"/>
            </a:endParaRPr>
          </a:p>
        </p:txBody>
      </p:sp>
      <p:sp>
        <p:nvSpPr>
          <p:cNvPr id="11" name="正方形/長方形 10"/>
          <p:cNvSpPr/>
          <p:nvPr/>
        </p:nvSpPr>
        <p:spPr bwMode="auto">
          <a:xfrm>
            <a:off x="12954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j-ea"/>
                <a:ea typeface="+mj-ea"/>
                <a:cs typeface="ＤＦＰ太丸ゴシック体"/>
              </a:rPr>
              <a:t>パーティショニング</a:t>
            </a:r>
            <a:endParaRPr kumimoji="0" lang="en-US" altLang="ja-JP" sz="1200" b="0" i="0" u="none" strike="noStrike" cap="none" normalizeH="0" baseline="0" dirty="0">
              <a:ln>
                <a:noFill/>
              </a:ln>
              <a:solidFill>
                <a:srgbClr val="FFFFFF"/>
              </a:solidFill>
              <a:effectLst/>
              <a:latin typeface="+mj-ea"/>
              <a:ea typeface="+mj-ea"/>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lang="ja-JP" altLang="en-US" sz="1800" dirty="0">
                <a:solidFill>
                  <a:srgbClr val="FFFFFF"/>
                </a:solidFill>
                <a:latin typeface="+mj-ea"/>
                <a:ea typeface="+mj-ea"/>
                <a:cs typeface="ＤＦＰ太丸ゴシック体"/>
              </a:rPr>
              <a:t>分　割</a:t>
            </a:r>
            <a:endParaRPr kumimoji="0" lang="ja-JP" altLang="en-US" sz="1800" b="0" i="0" u="none" strike="noStrike" cap="none" normalizeH="0" baseline="0" dirty="0">
              <a:ln>
                <a:noFill/>
              </a:ln>
              <a:solidFill>
                <a:srgbClr val="FFFFFF"/>
              </a:solidFill>
              <a:effectLst/>
              <a:latin typeface="+mj-ea"/>
              <a:ea typeface="+mj-ea"/>
              <a:cs typeface="ＤＦＰ太丸ゴシック体"/>
            </a:endParaRPr>
          </a:p>
        </p:txBody>
      </p:sp>
      <p:sp>
        <p:nvSpPr>
          <p:cNvPr id="12" name="正方形/長方形 11"/>
          <p:cNvSpPr/>
          <p:nvPr/>
        </p:nvSpPr>
        <p:spPr bwMode="auto">
          <a:xfrm>
            <a:off x="37338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j-ea"/>
                <a:ea typeface="+mj-ea"/>
                <a:cs typeface="ＤＦＰ太丸ゴシック体"/>
              </a:rPr>
              <a:t>アグリゲーション</a:t>
            </a:r>
            <a:endParaRPr kumimoji="0" lang="en-US" altLang="ja-JP" sz="1200" b="0" i="0" u="none" strike="noStrike" cap="none" normalizeH="0" baseline="0" dirty="0">
              <a:ln>
                <a:noFill/>
              </a:ln>
              <a:solidFill>
                <a:srgbClr val="FFFFFF"/>
              </a:solidFill>
              <a:effectLst/>
              <a:latin typeface="+mj-ea"/>
              <a:ea typeface="+mj-ea"/>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lang="ja-JP" altLang="en-US" sz="1600" dirty="0">
                <a:solidFill>
                  <a:srgbClr val="FFFFFF"/>
                </a:solidFill>
                <a:latin typeface="+mj-ea"/>
                <a:ea typeface="+mj-ea"/>
                <a:cs typeface="ＤＦＰ太丸ゴシック体"/>
              </a:rPr>
              <a:t>集　約</a:t>
            </a:r>
            <a:endParaRPr kumimoji="0" lang="ja-JP" altLang="en-US" sz="1600" b="0" i="0" u="none" strike="noStrike" cap="none" normalizeH="0" baseline="0" dirty="0">
              <a:ln>
                <a:noFill/>
              </a:ln>
              <a:solidFill>
                <a:srgbClr val="FFFFFF"/>
              </a:solidFill>
              <a:effectLst/>
              <a:latin typeface="+mj-ea"/>
              <a:ea typeface="+mj-ea"/>
              <a:cs typeface="ＤＦＰ太丸ゴシック体"/>
            </a:endParaRPr>
          </a:p>
        </p:txBody>
      </p:sp>
      <p:sp>
        <p:nvSpPr>
          <p:cNvPr id="13" name="正方形/長方形 12"/>
          <p:cNvSpPr/>
          <p:nvPr/>
        </p:nvSpPr>
        <p:spPr bwMode="auto">
          <a:xfrm>
            <a:off x="61722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j-ea"/>
                <a:ea typeface="+mj-ea"/>
                <a:cs typeface="ＤＦＰ太丸ゴシック体"/>
              </a:rPr>
              <a:t>エミュレーション</a:t>
            </a:r>
            <a:endParaRPr kumimoji="0" lang="en-US" altLang="ja-JP" sz="1200" b="0" i="0" u="none" strike="noStrike" cap="none" normalizeH="0" baseline="0" dirty="0">
              <a:ln>
                <a:noFill/>
              </a:ln>
              <a:solidFill>
                <a:srgbClr val="FFFFFF"/>
              </a:solidFill>
              <a:effectLst/>
              <a:latin typeface="+mj-ea"/>
              <a:ea typeface="+mj-ea"/>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j-ea"/>
                <a:ea typeface="+mj-ea"/>
                <a:cs typeface="ＤＦＰ太丸ゴシック体"/>
              </a:rPr>
              <a:t>模　倣</a:t>
            </a:r>
          </a:p>
        </p:txBody>
      </p:sp>
      <p:sp>
        <p:nvSpPr>
          <p:cNvPr id="22" name="テキスト ボックス 21"/>
          <p:cNvSpPr txBox="1"/>
          <p:nvPr/>
        </p:nvSpPr>
        <p:spPr>
          <a:xfrm>
            <a:off x="3039369" y="2828850"/>
            <a:ext cx="3065262" cy="461665"/>
          </a:xfrm>
          <a:prstGeom prst="rect">
            <a:avLst/>
          </a:prstGeom>
          <a:noFill/>
          <a:effectLst/>
        </p:spPr>
        <p:txBody>
          <a:bodyPr wrap="none" rtlCol="0">
            <a:spAutoFit/>
          </a:bodyPr>
          <a:lstStyle/>
          <a:p>
            <a:pPr algn="ctr"/>
            <a:r>
              <a:rPr kumimoji="1" lang="ja-JP" altLang="en-US" sz="2400" dirty="0">
                <a:solidFill>
                  <a:srgbClr val="FF6600"/>
                </a:solidFill>
                <a:effectLst/>
                <a:latin typeface="+mj-ea"/>
                <a:ea typeface="+mj-ea"/>
                <a:cs typeface="ＤＦＰ太丸ゴシック体"/>
              </a:rPr>
              <a:t>仮想化</a:t>
            </a:r>
            <a:r>
              <a:rPr kumimoji="1" lang="en-US" altLang="ja-JP" sz="2400" dirty="0">
                <a:solidFill>
                  <a:srgbClr val="FF6600"/>
                </a:solidFill>
                <a:effectLst/>
                <a:latin typeface="+mj-ea"/>
                <a:ea typeface="+mj-ea"/>
                <a:cs typeface="ＤＦＰ太丸ゴシック体"/>
              </a:rPr>
              <a:t> (Virtualization)</a:t>
            </a:r>
            <a:endParaRPr kumimoji="1" lang="ja-JP" altLang="en-US" sz="2400" dirty="0">
              <a:solidFill>
                <a:srgbClr val="FF6600"/>
              </a:solidFill>
              <a:effectLst/>
              <a:latin typeface="+mj-ea"/>
              <a:ea typeface="+mj-ea"/>
              <a:cs typeface="ＤＦＰ太丸ゴシック体"/>
            </a:endParaRPr>
          </a:p>
        </p:txBody>
      </p:sp>
      <p:sp>
        <p:nvSpPr>
          <p:cNvPr id="30" name="テキスト ボックス 29"/>
          <p:cNvSpPr txBox="1"/>
          <p:nvPr/>
        </p:nvSpPr>
        <p:spPr>
          <a:xfrm>
            <a:off x="1159972" y="4124250"/>
            <a:ext cx="1980029" cy="523220"/>
          </a:xfrm>
          <a:prstGeom prst="rect">
            <a:avLst/>
          </a:prstGeom>
          <a:noFill/>
          <a:effectLst/>
        </p:spPr>
        <p:txBody>
          <a:bodyPr wrap="none" rtlCol="0">
            <a:spAutoFit/>
          </a:bodyPr>
          <a:lstStyle/>
          <a:p>
            <a:pPr algn="ctr"/>
            <a:r>
              <a:rPr kumimoji="1" lang="ja-JP" altLang="en-US" sz="1400" dirty="0">
                <a:solidFill>
                  <a:srgbClr val="FF6600"/>
                </a:solidFill>
                <a:effectLst/>
                <a:latin typeface="+mj-ea"/>
                <a:ea typeface="+mj-ea"/>
                <a:cs typeface="ＤＦＰ太丸ゴシック体"/>
              </a:rPr>
              <a:t>ひとつの物理資源を</a:t>
            </a:r>
            <a:endParaRPr kumimoji="1" lang="en-US" altLang="ja-JP" sz="1400" dirty="0">
              <a:solidFill>
                <a:srgbClr val="FF6600"/>
              </a:solidFill>
              <a:effectLst/>
              <a:latin typeface="+mj-ea"/>
              <a:ea typeface="+mj-ea"/>
              <a:cs typeface="ＤＦＰ太丸ゴシック体"/>
            </a:endParaRPr>
          </a:p>
          <a:p>
            <a:pPr algn="ctr"/>
            <a:r>
              <a:rPr kumimoji="1" lang="ja-JP" altLang="en-US" sz="1400" dirty="0">
                <a:solidFill>
                  <a:srgbClr val="FF6600"/>
                </a:solidFill>
                <a:effectLst/>
                <a:latin typeface="+mj-ea"/>
                <a:ea typeface="+mj-ea"/>
                <a:cs typeface="ＤＦＰ太丸ゴシック体"/>
              </a:rPr>
              <a:t>複数の仮想資源に分割</a:t>
            </a:r>
          </a:p>
        </p:txBody>
      </p:sp>
      <p:sp>
        <p:nvSpPr>
          <p:cNvPr id="31" name="テキスト ボックス 30"/>
          <p:cNvSpPr txBox="1"/>
          <p:nvPr/>
        </p:nvSpPr>
        <p:spPr>
          <a:xfrm>
            <a:off x="3492217" y="4124250"/>
            <a:ext cx="2159566" cy="523220"/>
          </a:xfrm>
          <a:prstGeom prst="rect">
            <a:avLst/>
          </a:prstGeom>
          <a:noFill/>
          <a:effectLst/>
        </p:spPr>
        <p:txBody>
          <a:bodyPr wrap="none" rtlCol="0">
            <a:spAutoFit/>
          </a:bodyPr>
          <a:lstStyle/>
          <a:p>
            <a:pPr algn="ctr"/>
            <a:r>
              <a:rPr kumimoji="1" lang="ja-JP" altLang="en-US" sz="1400" dirty="0">
                <a:solidFill>
                  <a:srgbClr val="FF6600"/>
                </a:solidFill>
                <a:effectLst/>
                <a:latin typeface="+mj-ea"/>
                <a:ea typeface="+mj-ea"/>
                <a:cs typeface="ＤＦＰ太丸ゴシック体"/>
              </a:rPr>
              <a:t>複数の物理資源を</a:t>
            </a:r>
            <a:endParaRPr kumimoji="1" lang="en-US" altLang="ja-JP" sz="1400" dirty="0">
              <a:solidFill>
                <a:srgbClr val="FF6600"/>
              </a:solidFill>
              <a:effectLst/>
              <a:latin typeface="+mj-ea"/>
              <a:ea typeface="+mj-ea"/>
              <a:cs typeface="ＤＦＰ太丸ゴシック体"/>
            </a:endParaRPr>
          </a:p>
          <a:p>
            <a:pPr algn="ctr"/>
            <a:r>
              <a:rPr kumimoji="1" lang="ja-JP" altLang="en-US" sz="1400" dirty="0">
                <a:solidFill>
                  <a:srgbClr val="FF6600"/>
                </a:solidFill>
                <a:effectLst/>
                <a:latin typeface="+mj-ea"/>
                <a:ea typeface="+mj-ea"/>
                <a:cs typeface="ＤＦＰ太丸ゴシック体"/>
              </a:rPr>
              <a:t>ひとつの仮想資源に分割</a:t>
            </a:r>
          </a:p>
        </p:txBody>
      </p:sp>
      <p:sp>
        <p:nvSpPr>
          <p:cNvPr id="32" name="テキスト ボックス 31"/>
          <p:cNvSpPr txBox="1"/>
          <p:nvPr/>
        </p:nvSpPr>
        <p:spPr>
          <a:xfrm>
            <a:off x="5987082" y="4124250"/>
            <a:ext cx="2072603" cy="523220"/>
          </a:xfrm>
          <a:prstGeom prst="rect">
            <a:avLst/>
          </a:prstGeom>
          <a:noFill/>
          <a:effectLst/>
        </p:spPr>
        <p:txBody>
          <a:bodyPr wrap="none" rtlCol="0">
            <a:spAutoFit/>
          </a:bodyPr>
          <a:lstStyle/>
          <a:p>
            <a:pPr algn="ctr"/>
            <a:r>
              <a:rPr kumimoji="1" lang="ja-JP" altLang="en-US" sz="1400" dirty="0">
                <a:solidFill>
                  <a:srgbClr val="FF6600"/>
                </a:solidFill>
                <a:effectLst/>
                <a:latin typeface="+mj-ea"/>
                <a:ea typeface="+mj-ea"/>
                <a:cs typeface="ＤＦＰ太丸ゴシック体"/>
              </a:rPr>
              <a:t>ある物理資源を</a:t>
            </a:r>
          </a:p>
          <a:p>
            <a:pPr algn="ctr"/>
            <a:r>
              <a:rPr kumimoji="1" lang="ja-JP" altLang="en-US" sz="1400" dirty="0">
                <a:solidFill>
                  <a:srgbClr val="FF6600"/>
                </a:solidFill>
                <a:effectLst/>
                <a:latin typeface="+mj-ea"/>
                <a:ea typeface="+mj-ea"/>
                <a:cs typeface="ＤＦＰ太丸ゴシック体"/>
              </a:rPr>
              <a:t>異なる資源に見せかける</a:t>
            </a:r>
            <a:endParaRPr kumimoji="1" lang="en-US" altLang="ja-JP" sz="1400" dirty="0">
              <a:solidFill>
                <a:srgbClr val="FF6600"/>
              </a:solidFill>
              <a:effectLst/>
              <a:latin typeface="+mj-ea"/>
              <a:ea typeface="+mj-ea"/>
              <a:cs typeface="ＤＦＰ太丸ゴシック体"/>
            </a:endParaRPr>
          </a:p>
        </p:txBody>
      </p:sp>
      <p:sp>
        <p:nvSpPr>
          <p:cNvPr id="2" name="タイトル 1"/>
          <p:cNvSpPr>
            <a:spLocks noGrp="1"/>
          </p:cNvSpPr>
          <p:nvPr>
            <p:ph type="title"/>
          </p:nvPr>
        </p:nvSpPr>
        <p:spPr/>
        <p:txBody>
          <a:bodyPr/>
          <a:lstStyle/>
          <a:p>
            <a:r>
              <a:rPr kumimoji="1" lang="ja-JP" altLang="en-US" dirty="0">
                <a:effectLst/>
              </a:rPr>
              <a:t>仮想化の</a:t>
            </a:r>
            <a:r>
              <a:rPr kumimoji="1" lang="en-US" altLang="ja-JP" dirty="0">
                <a:effectLst/>
              </a:rPr>
              <a:t>3</a:t>
            </a:r>
            <a:r>
              <a:rPr kumimoji="1" lang="ja-JP" altLang="en-US" dirty="0">
                <a:effectLst/>
              </a:rPr>
              <a:t>つのタイプ</a:t>
            </a:r>
          </a:p>
        </p:txBody>
      </p:sp>
    </p:spTree>
    <p:extLst>
      <p:ext uri="{BB962C8B-B14F-4D97-AF65-F5344CB8AC3E}">
        <p14:creationId xmlns:p14="http://schemas.microsoft.com/office/powerpoint/2010/main" val="1515417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D40DA9-2597-7C4D-B477-CFD77A06F65C}"/>
              </a:ext>
            </a:extLst>
          </p:cNvPr>
          <p:cNvSpPr>
            <a:spLocks noGrp="1"/>
          </p:cNvSpPr>
          <p:nvPr>
            <p:ph type="title"/>
          </p:nvPr>
        </p:nvSpPr>
        <p:spPr/>
        <p:txBody>
          <a:bodyPr/>
          <a:lstStyle/>
          <a:p>
            <a:r>
              <a:rPr kumimoji="1" lang="ja-JP" altLang="en-US"/>
              <a:t>仮想化の役割</a:t>
            </a:r>
          </a:p>
        </p:txBody>
      </p:sp>
      <p:sp>
        <p:nvSpPr>
          <p:cNvPr id="3" name="スライド番号プレースホルダー 2">
            <a:extLst>
              <a:ext uri="{FF2B5EF4-FFF2-40B4-BE49-F238E27FC236}">
                <a16:creationId xmlns:a16="http://schemas.microsoft.com/office/drawing/2014/main" id="{43213E34-7E41-F742-8828-0BA17A6446CF}"/>
              </a:ext>
            </a:extLst>
          </p:cNvPr>
          <p:cNvSpPr>
            <a:spLocks noGrp="1"/>
          </p:cNvSpPr>
          <p:nvPr>
            <p:ph type="sldNum" sz="quarter" idx="12"/>
          </p:nvPr>
        </p:nvSpPr>
        <p:spPr/>
        <p:txBody>
          <a:bodyPr/>
          <a:lstStyle/>
          <a:p>
            <a:fld id="{8FF8CC5D-A65D-5946-99B5-645367A967AD}" type="slidenum">
              <a:rPr kumimoji="1" lang="ja-JP" altLang="en-US" smtClean="0"/>
              <a:t>55</a:t>
            </a:fld>
            <a:endParaRPr kumimoji="1" lang="ja-JP" altLang="en-US"/>
          </a:p>
        </p:txBody>
      </p:sp>
      <p:sp>
        <p:nvSpPr>
          <p:cNvPr id="4" name="正方形/長方形 3">
            <a:extLst>
              <a:ext uri="{FF2B5EF4-FFF2-40B4-BE49-F238E27FC236}">
                <a16:creationId xmlns:a16="http://schemas.microsoft.com/office/drawing/2014/main" id="{E85E6BC0-858E-0F49-946B-D7C7631E4EDA}"/>
              </a:ext>
            </a:extLst>
          </p:cNvPr>
          <p:cNvSpPr/>
          <p:nvPr/>
        </p:nvSpPr>
        <p:spPr>
          <a:xfrm>
            <a:off x="1791838" y="965984"/>
            <a:ext cx="5560324" cy="179491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 name="図形グループ 98">
            <a:extLst>
              <a:ext uri="{FF2B5EF4-FFF2-40B4-BE49-F238E27FC236}">
                <a16:creationId xmlns:a16="http://schemas.microsoft.com/office/drawing/2014/main" id="{82F93816-B645-6748-91CF-F6D7F1849EF5}"/>
              </a:ext>
            </a:extLst>
          </p:cNvPr>
          <p:cNvGrpSpPr/>
          <p:nvPr/>
        </p:nvGrpSpPr>
        <p:grpSpPr>
          <a:xfrm>
            <a:off x="2534842" y="1877356"/>
            <a:ext cx="317500" cy="157483"/>
            <a:chOff x="6769100" y="1390650"/>
            <a:chExt cx="317500" cy="157483"/>
          </a:xfrm>
        </p:grpSpPr>
        <p:sp>
          <p:nvSpPr>
            <p:cNvPr id="7" name="正方形/長方形 6">
              <a:extLst>
                <a:ext uri="{FF2B5EF4-FFF2-40B4-BE49-F238E27FC236}">
                  <a16:creationId xmlns:a16="http://schemas.microsoft.com/office/drawing/2014/main" id="{B6948032-D34B-A649-A1F9-14B8BEE2085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5490A56C-AB7C-4647-9D43-884F90F2B37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a:extLst>
                <a:ext uri="{FF2B5EF4-FFF2-40B4-BE49-F238E27FC236}">
                  <a16:creationId xmlns:a16="http://schemas.microsoft.com/office/drawing/2014/main" id="{251EE38B-E113-6245-8116-06587F8DC974}"/>
                </a:ext>
              </a:extLst>
            </p:cNvPr>
            <p:cNvCxnSpPr>
              <a:stCxn id="8" idx="6"/>
              <a:endCxn id="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 name="図形グループ 102">
            <a:extLst>
              <a:ext uri="{FF2B5EF4-FFF2-40B4-BE49-F238E27FC236}">
                <a16:creationId xmlns:a16="http://schemas.microsoft.com/office/drawing/2014/main" id="{1B28E176-F145-9942-9E83-5D1155DE108C}"/>
              </a:ext>
            </a:extLst>
          </p:cNvPr>
          <p:cNvGrpSpPr/>
          <p:nvPr/>
        </p:nvGrpSpPr>
        <p:grpSpPr>
          <a:xfrm>
            <a:off x="2534842" y="2070818"/>
            <a:ext cx="317500" cy="157483"/>
            <a:chOff x="6769100" y="1390650"/>
            <a:chExt cx="317500" cy="157483"/>
          </a:xfrm>
        </p:grpSpPr>
        <p:sp>
          <p:nvSpPr>
            <p:cNvPr id="11" name="正方形/長方形 10">
              <a:extLst>
                <a:ext uri="{FF2B5EF4-FFF2-40B4-BE49-F238E27FC236}">
                  <a16:creationId xmlns:a16="http://schemas.microsoft.com/office/drawing/2014/main" id="{D90A4869-67FF-7946-9966-C208D64186B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6AC29A16-E80C-5E48-B011-021CE865136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コネクタ 12">
              <a:extLst>
                <a:ext uri="{FF2B5EF4-FFF2-40B4-BE49-F238E27FC236}">
                  <a16:creationId xmlns:a16="http://schemas.microsoft.com/office/drawing/2014/main" id="{9D722EB3-9558-5249-9BCF-81CF99CCE9CA}"/>
                </a:ext>
              </a:extLst>
            </p:cNvPr>
            <p:cNvCxnSpPr>
              <a:stCxn id="12" idx="6"/>
              <a:endCxn id="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 name="図形グループ 106">
            <a:extLst>
              <a:ext uri="{FF2B5EF4-FFF2-40B4-BE49-F238E27FC236}">
                <a16:creationId xmlns:a16="http://schemas.microsoft.com/office/drawing/2014/main" id="{BC7414CD-9FCD-2443-B9A9-7F83C4A51616}"/>
              </a:ext>
            </a:extLst>
          </p:cNvPr>
          <p:cNvGrpSpPr/>
          <p:nvPr/>
        </p:nvGrpSpPr>
        <p:grpSpPr>
          <a:xfrm>
            <a:off x="2534842" y="2252411"/>
            <a:ext cx="317500" cy="157483"/>
            <a:chOff x="6769100" y="1390650"/>
            <a:chExt cx="317500" cy="157483"/>
          </a:xfrm>
        </p:grpSpPr>
        <p:sp>
          <p:nvSpPr>
            <p:cNvPr id="15" name="正方形/長方形 14">
              <a:extLst>
                <a:ext uri="{FF2B5EF4-FFF2-40B4-BE49-F238E27FC236}">
                  <a16:creationId xmlns:a16="http://schemas.microsoft.com/office/drawing/2014/main" id="{EA2795BC-052A-C643-8621-48AD5033C7F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a:extLst>
                <a:ext uri="{FF2B5EF4-FFF2-40B4-BE49-F238E27FC236}">
                  <a16:creationId xmlns:a16="http://schemas.microsoft.com/office/drawing/2014/main" id="{BF9D3487-32F8-214A-910E-2DC00F57CE5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a:extLst>
                <a:ext uri="{FF2B5EF4-FFF2-40B4-BE49-F238E27FC236}">
                  <a16:creationId xmlns:a16="http://schemas.microsoft.com/office/drawing/2014/main" id="{F52E71C2-8CEB-AF4A-9F5A-CF7A33C04401}"/>
                </a:ext>
              </a:extLst>
            </p:cNvPr>
            <p:cNvCxnSpPr>
              <a:stCxn id="16" idx="6"/>
              <a:endCxn id="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14">
            <a:extLst>
              <a:ext uri="{FF2B5EF4-FFF2-40B4-BE49-F238E27FC236}">
                <a16:creationId xmlns:a16="http://schemas.microsoft.com/office/drawing/2014/main" id="{32D96E82-E28D-B64A-90B5-E2F0DA2B8E52}"/>
              </a:ext>
            </a:extLst>
          </p:cNvPr>
          <p:cNvGrpSpPr/>
          <p:nvPr/>
        </p:nvGrpSpPr>
        <p:grpSpPr>
          <a:xfrm>
            <a:off x="2534842" y="2428099"/>
            <a:ext cx="317500" cy="157483"/>
            <a:chOff x="6769100" y="1390650"/>
            <a:chExt cx="317500" cy="157483"/>
          </a:xfrm>
        </p:grpSpPr>
        <p:sp>
          <p:nvSpPr>
            <p:cNvPr id="19" name="正方形/長方形 18">
              <a:extLst>
                <a:ext uri="{FF2B5EF4-FFF2-40B4-BE49-F238E27FC236}">
                  <a16:creationId xmlns:a16="http://schemas.microsoft.com/office/drawing/2014/main" id="{F07ADE5F-19FE-C746-B721-665649A0F7B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2814C9DB-8F9C-044A-8550-8C4FDC91AB7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 name="直線コネクタ 20">
              <a:extLst>
                <a:ext uri="{FF2B5EF4-FFF2-40B4-BE49-F238E27FC236}">
                  <a16:creationId xmlns:a16="http://schemas.microsoft.com/office/drawing/2014/main" id="{74D92DE0-E5F0-2643-ABE9-9443131D1CF8}"/>
                </a:ext>
              </a:extLst>
            </p:cNvPr>
            <p:cNvCxnSpPr>
              <a:stCxn id="20" idx="6"/>
              <a:endCxn id="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118">
            <a:extLst>
              <a:ext uri="{FF2B5EF4-FFF2-40B4-BE49-F238E27FC236}">
                <a16:creationId xmlns:a16="http://schemas.microsoft.com/office/drawing/2014/main" id="{54D861F3-5245-9640-9BB0-2D6AEE498342}"/>
              </a:ext>
            </a:extLst>
          </p:cNvPr>
          <p:cNvGrpSpPr/>
          <p:nvPr/>
        </p:nvGrpSpPr>
        <p:grpSpPr>
          <a:xfrm>
            <a:off x="2886408" y="1880274"/>
            <a:ext cx="317500" cy="157483"/>
            <a:chOff x="6769100" y="1390650"/>
            <a:chExt cx="317500" cy="157483"/>
          </a:xfrm>
        </p:grpSpPr>
        <p:sp>
          <p:nvSpPr>
            <p:cNvPr id="23" name="正方形/長方形 22">
              <a:extLst>
                <a:ext uri="{FF2B5EF4-FFF2-40B4-BE49-F238E27FC236}">
                  <a16:creationId xmlns:a16="http://schemas.microsoft.com/office/drawing/2014/main" id="{EF75B736-0246-1B4A-B852-88C004AC211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a:extLst>
                <a:ext uri="{FF2B5EF4-FFF2-40B4-BE49-F238E27FC236}">
                  <a16:creationId xmlns:a16="http://schemas.microsoft.com/office/drawing/2014/main" id="{B6F1DBA5-D447-6849-B339-51D449255A8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 name="直線コネクタ 24">
              <a:extLst>
                <a:ext uri="{FF2B5EF4-FFF2-40B4-BE49-F238E27FC236}">
                  <a16:creationId xmlns:a16="http://schemas.microsoft.com/office/drawing/2014/main" id="{058A41CB-2D8A-4B48-9F0A-A21E5B3D804A}"/>
                </a:ext>
              </a:extLst>
            </p:cNvPr>
            <p:cNvCxnSpPr>
              <a:stCxn id="24" idx="6"/>
              <a:endCxn id="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122">
            <a:extLst>
              <a:ext uri="{FF2B5EF4-FFF2-40B4-BE49-F238E27FC236}">
                <a16:creationId xmlns:a16="http://schemas.microsoft.com/office/drawing/2014/main" id="{5C395FCA-F29E-2247-B064-0EB4AF8ECC7C}"/>
              </a:ext>
            </a:extLst>
          </p:cNvPr>
          <p:cNvGrpSpPr/>
          <p:nvPr/>
        </p:nvGrpSpPr>
        <p:grpSpPr>
          <a:xfrm>
            <a:off x="2886408" y="2073736"/>
            <a:ext cx="317500" cy="157483"/>
            <a:chOff x="6769100" y="1390650"/>
            <a:chExt cx="317500" cy="157483"/>
          </a:xfrm>
        </p:grpSpPr>
        <p:sp>
          <p:nvSpPr>
            <p:cNvPr id="27" name="正方形/長方形 26">
              <a:extLst>
                <a:ext uri="{FF2B5EF4-FFF2-40B4-BE49-F238E27FC236}">
                  <a16:creationId xmlns:a16="http://schemas.microsoft.com/office/drawing/2014/main" id="{8E6922FF-466B-C748-B1F1-AC4B6FC4AA9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399999BC-E290-A541-B7CA-340B64F448F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直線コネクタ 28">
              <a:extLst>
                <a:ext uri="{FF2B5EF4-FFF2-40B4-BE49-F238E27FC236}">
                  <a16:creationId xmlns:a16="http://schemas.microsoft.com/office/drawing/2014/main" id="{8F783BD2-D4E9-974B-8DF8-962F596E370F}"/>
                </a:ext>
              </a:extLst>
            </p:cNvPr>
            <p:cNvCxnSpPr>
              <a:stCxn id="28" idx="6"/>
              <a:endCxn id="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126">
            <a:extLst>
              <a:ext uri="{FF2B5EF4-FFF2-40B4-BE49-F238E27FC236}">
                <a16:creationId xmlns:a16="http://schemas.microsoft.com/office/drawing/2014/main" id="{4B348358-60BE-504F-BF95-13DDBC1182DF}"/>
              </a:ext>
            </a:extLst>
          </p:cNvPr>
          <p:cNvGrpSpPr/>
          <p:nvPr/>
        </p:nvGrpSpPr>
        <p:grpSpPr>
          <a:xfrm>
            <a:off x="2886408" y="2255329"/>
            <a:ext cx="317500" cy="157483"/>
            <a:chOff x="6769100" y="1390650"/>
            <a:chExt cx="317500" cy="157483"/>
          </a:xfrm>
        </p:grpSpPr>
        <p:sp>
          <p:nvSpPr>
            <p:cNvPr id="31" name="正方形/長方形 30">
              <a:extLst>
                <a:ext uri="{FF2B5EF4-FFF2-40B4-BE49-F238E27FC236}">
                  <a16:creationId xmlns:a16="http://schemas.microsoft.com/office/drawing/2014/main" id="{FAD2A54D-60C7-424D-A8EC-B74F124E3BD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D8D02CDC-7DE4-294E-9408-C4A825E6CE1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 name="直線コネクタ 32">
              <a:extLst>
                <a:ext uri="{FF2B5EF4-FFF2-40B4-BE49-F238E27FC236}">
                  <a16:creationId xmlns:a16="http://schemas.microsoft.com/office/drawing/2014/main" id="{669F04B4-090F-CB4C-A342-7CDBCE6A1653}"/>
                </a:ext>
              </a:extLst>
            </p:cNvPr>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134">
            <a:extLst>
              <a:ext uri="{FF2B5EF4-FFF2-40B4-BE49-F238E27FC236}">
                <a16:creationId xmlns:a16="http://schemas.microsoft.com/office/drawing/2014/main" id="{97A6C81A-67D6-D249-9A87-78FBDBCF80FF}"/>
              </a:ext>
            </a:extLst>
          </p:cNvPr>
          <p:cNvGrpSpPr/>
          <p:nvPr/>
        </p:nvGrpSpPr>
        <p:grpSpPr>
          <a:xfrm>
            <a:off x="2886408" y="2431017"/>
            <a:ext cx="317500" cy="157483"/>
            <a:chOff x="6769100" y="1390650"/>
            <a:chExt cx="317500" cy="157483"/>
          </a:xfrm>
        </p:grpSpPr>
        <p:sp>
          <p:nvSpPr>
            <p:cNvPr id="35" name="正方形/長方形 34">
              <a:extLst>
                <a:ext uri="{FF2B5EF4-FFF2-40B4-BE49-F238E27FC236}">
                  <a16:creationId xmlns:a16="http://schemas.microsoft.com/office/drawing/2014/main" id="{A9FBB5A0-FE29-3542-9C24-1CF8111DA2B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9482166E-46F5-E147-9CA2-DF2D7E5E7C0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 name="直線コネクタ 36">
              <a:extLst>
                <a:ext uri="{FF2B5EF4-FFF2-40B4-BE49-F238E27FC236}">
                  <a16:creationId xmlns:a16="http://schemas.microsoft.com/office/drawing/2014/main" id="{4162E23A-9310-3343-A8DE-A5D80568737E}"/>
                </a:ext>
              </a:extLst>
            </p:cNvPr>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138">
            <a:extLst>
              <a:ext uri="{FF2B5EF4-FFF2-40B4-BE49-F238E27FC236}">
                <a16:creationId xmlns:a16="http://schemas.microsoft.com/office/drawing/2014/main" id="{82B5DE04-758D-F749-8ADB-9BCFBDD1F0AB}"/>
              </a:ext>
            </a:extLst>
          </p:cNvPr>
          <p:cNvGrpSpPr/>
          <p:nvPr/>
        </p:nvGrpSpPr>
        <p:grpSpPr>
          <a:xfrm>
            <a:off x="3237822" y="1877356"/>
            <a:ext cx="317500" cy="157483"/>
            <a:chOff x="6769100" y="1390650"/>
            <a:chExt cx="317500" cy="157483"/>
          </a:xfrm>
        </p:grpSpPr>
        <p:sp>
          <p:nvSpPr>
            <p:cNvPr id="39" name="正方形/長方形 38">
              <a:extLst>
                <a:ext uri="{FF2B5EF4-FFF2-40B4-BE49-F238E27FC236}">
                  <a16:creationId xmlns:a16="http://schemas.microsoft.com/office/drawing/2014/main" id="{ED2507B4-B3CA-6747-9949-3FCB62067EB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a:extLst>
                <a:ext uri="{FF2B5EF4-FFF2-40B4-BE49-F238E27FC236}">
                  <a16:creationId xmlns:a16="http://schemas.microsoft.com/office/drawing/2014/main" id="{A631D34C-3282-A74C-B917-8664AC1FB9F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a:extLst>
                <a:ext uri="{FF2B5EF4-FFF2-40B4-BE49-F238E27FC236}">
                  <a16:creationId xmlns:a16="http://schemas.microsoft.com/office/drawing/2014/main" id="{78AE643B-8142-524D-A823-2BB9E0F322AA}"/>
                </a:ext>
              </a:extLst>
            </p:cNvPr>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142">
            <a:extLst>
              <a:ext uri="{FF2B5EF4-FFF2-40B4-BE49-F238E27FC236}">
                <a16:creationId xmlns:a16="http://schemas.microsoft.com/office/drawing/2014/main" id="{C74C92FD-6CF4-C343-A1C0-0F8977E3BE52}"/>
              </a:ext>
            </a:extLst>
          </p:cNvPr>
          <p:cNvGrpSpPr/>
          <p:nvPr/>
        </p:nvGrpSpPr>
        <p:grpSpPr>
          <a:xfrm>
            <a:off x="3237822" y="2070818"/>
            <a:ext cx="317500" cy="157483"/>
            <a:chOff x="6769100" y="1390650"/>
            <a:chExt cx="317500" cy="157483"/>
          </a:xfrm>
        </p:grpSpPr>
        <p:sp>
          <p:nvSpPr>
            <p:cNvPr id="43" name="正方形/長方形 42">
              <a:extLst>
                <a:ext uri="{FF2B5EF4-FFF2-40B4-BE49-F238E27FC236}">
                  <a16:creationId xmlns:a16="http://schemas.microsoft.com/office/drawing/2014/main" id="{AE892EF2-8C25-6945-83C6-EF72462CFB7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3FCC1913-8BBA-CC47-941B-2330F61CEB7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a:extLst>
                <a:ext uri="{FF2B5EF4-FFF2-40B4-BE49-F238E27FC236}">
                  <a16:creationId xmlns:a16="http://schemas.microsoft.com/office/drawing/2014/main" id="{37B5707A-759E-3D4C-8F45-160046DC026E}"/>
                </a:ext>
              </a:extLst>
            </p:cNvPr>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146">
            <a:extLst>
              <a:ext uri="{FF2B5EF4-FFF2-40B4-BE49-F238E27FC236}">
                <a16:creationId xmlns:a16="http://schemas.microsoft.com/office/drawing/2014/main" id="{109830D2-985F-F143-BC63-5AE65AD7549A}"/>
              </a:ext>
            </a:extLst>
          </p:cNvPr>
          <p:cNvGrpSpPr/>
          <p:nvPr/>
        </p:nvGrpSpPr>
        <p:grpSpPr>
          <a:xfrm>
            <a:off x="3237822" y="2252411"/>
            <a:ext cx="317500" cy="157483"/>
            <a:chOff x="6769100" y="1390650"/>
            <a:chExt cx="317500" cy="157483"/>
          </a:xfrm>
        </p:grpSpPr>
        <p:sp>
          <p:nvSpPr>
            <p:cNvPr id="47" name="正方形/長方形 46">
              <a:extLst>
                <a:ext uri="{FF2B5EF4-FFF2-40B4-BE49-F238E27FC236}">
                  <a16:creationId xmlns:a16="http://schemas.microsoft.com/office/drawing/2014/main" id="{D1788CBC-F925-6342-B2DB-66007E9CFF7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a:extLst>
                <a:ext uri="{FF2B5EF4-FFF2-40B4-BE49-F238E27FC236}">
                  <a16:creationId xmlns:a16="http://schemas.microsoft.com/office/drawing/2014/main" id="{11006C85-8C14-2C4D-925D-377CA2FA58E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a:extLst>
                <a:ext uri="{FF2B5EF4-FFF2-40B4-BE49-F238E27FC236}">
                  <a16:creationId xmlns:a16="http://schemas.microsoft.com/office/drawing/2014/main" id="{84F4187E-A141-8A4F-8556-9B5126A334B1}"/>
                </a:ext>
              </a:extLst>
            </p:cNvPr>
            <p:cNvCxnSpPr>
              <a:stCxn id="48" idx="6"/>
              <a:endCxn id="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154">
            <a:extLst>
              <a:ext uri="{FF2B5EF4-FFF2-40B4-BE49-F238E27FC236}">
                <a16:creationId xmlns:a16="http://schemas.microsoft.com/office/drawing/2014/main" id="{BD869316-E119-E74B-AE3C-4D0F9AB4243F}"/>
              </a:ext>
            </a:extLst>
          </p:cNvPr>
          <p:cNvGrpSpPr/>
          <p:nvPr/>
        </p:nvGrpSpPr>
        <p:grpSpPr>
          <a:xfrm>
            <a:off x="3237822" y="2428099"/>
            <a:ext cx="317500" cy="157483"/>
            <a:chOff x="6769100" y="1390650"/>
            <a:chExt cx="317500" cy="157483"/>
          </a:xfrm>
        </p:grpSpPr>
        <p:sp>
          <p:nvSpPr>
            <p:cNvPr id="51" name="正方形/長方形 50">
              <a:extLst>
                <a:ext uri="{FF2B5EF4-FFF2-40B4-BE49-F238E27FC236}">
                  <a16:creationId xmlns:a16="http://schemas.microsoft.com/office/drawing/2014/main" id="{EBF6459A-A452-BB47-9726-EE38166F7D9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F3F44D41-67DD-4644-B869-7279E6B81DF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a:extLst>
                <a:ext uri="{FF2B5EF4-FFF2-40B4-BE49-F238E27FC236}">
                  <a16:creationId xmlns:a16="http://schemas.microsoft.com/office/drawing/2014/main" id="{73857252-8BC9-8245-B1F7-7D1807533390}"/>
                </a:ext>
              </a:extLst>
            </p:cNvPr>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4" name="図形グループ 158">
            <a:extLst>
              <a:ext uri="{FF2B5EF4-FFF2-40B4-BE49-F238E27FC236}">
                <a16:creationId xmlns:a16="http://schemas.microsoft.com/office/drawing/2014/main" id="{0CEAFB5F-BCEA-EA49-A0D0-605CA1E17D2C}"/>
              </a:ext>
            </a:extLst>
          </p:cNvPr>
          <p:cNvGrpSpPr/>
          <p:nvPr/>
        </p:nvGrpSpPr>
        <p:grpSpPr>
          <a:xfrm>
            <a:off x="3587084" y="1877356"/>
            <a:ext cx="317500" cy="157483"/>
            <a:chOff x="6769100" y="1390650"/>
            <a:chExt cx="317500" cy="157483"/>
          </a:xfrm>
        </p:grpSpPr>
        <p:sp>
          <p:nvSpPr>
            <p:cNvPr id="55" name="正方形/長方形 54">
              <a:extLst>
                <a:ext uri="{FF2B5EF4-FFF2-40B4-BE49-F238E27FC236}">
                  <a16:creationId xmlns:a16="http://schemas.microsoft.com/office/drawing/2014/main" id="{9EA96C2E-0E62-8F47-9A7C-6A327D28DF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a:extLst>
                <a:ext uri="{FF2B5EF4-FFF2-40B4-BE49-F238E27FC236}">
                  <a16:creationId xmlns:a16="http://schemas.microsoft.com/office/drawing/2014/main" id="{37E42C29-29F8-1442-BF5C-C1972B65FF2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7" name="直線コネクタ 56">
              <a:extLst>
                <a:ext uri="{FF2B5EF4-FFF2-40B4-BE49-F238E27FC236}">
                  <a16:creationId xmlns:a16="http://schemas.microsoft.com/office/drawing/2014/main" id="{1D6A562E-35B5-934C-A56C-469C11ED59C7}"/>
                </a:ext>
              </a:extLst>
            </p:cNvPr>
            <p:cNvCxnSpPr>
              <a:stCxn id="56" idx="6"/>
              <a:endCxn id="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8" name="図形グループ 162">
            <a:extLst>
              <a:ext uri="{FF2B5EF4-FFF2-40B4-BE49-F238E27FC236}">
                <a16:creationId xmlns:a16="http://schemas.microsoft.com/office/drawing/2014/main" id="{3CC5BECF-FD31-0649-904F-419C985002D4}"/>
              </a:ext>
            </a:extLst>
          </p:cNvPr>
          <p:cNvGrpSpPr/>
          <p:nvPr/>
        </p:nvGrpSpPr>
        <p:grpSpPr>
          <a:xfrm>
            <a:off x="3587084" y="2070818"/>
            <a:ext cx="317500" cy="157483"/>
            <a:chOff x="6769100" y="1390650"/>
            <a:chExt cx="317500" cy="157483"/>
          </a:xfrm>
        </p:grpSpPr>
        <p:sp>
          <p:nvSpPr>
            <p:cNvPr id="59" name="正方形/長方形 58">
              <a:extLst>
                <a:ext uri="{FF2B5EF4-FFF2-40B4-BE49-F238E27FC236}">
                  <a16:creationId xmlns:a16="http://schemas.microsoft.com/office/drawing/2014/main" id="{56D45654-1A72-0147-8C2D-F821A4B1931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a:extLst>
                <a:ext uri="{FF2B5EF4-FFF2-40B4-BE49-F238E27FC236}">
                  <a16:creationId xmlns:a16="http://schemas.microsoft.com/office/drawing/2014/main" id="{88313DDC-D38A-6340-BCDE-F6D6C3B6E57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1" name="直線コネクタ 60">
              <a:extLst>
                <a:ext uri="{FF2B5EF4-FFF2-40B4-BE49-F238E27FC236}">
                  <a16:creationId xmlns:a16="http://schemas.microsoft.com/office/drawing/2014/main" id="{DD5A3D8C-FF5C-644D-A4BE-61396094F34B}"/>
                </a:ext>
              </a:extLst>
            </p:cNvPr>
            <p:cNvCxnSpPr>
              <a:stCxn id="60" idx="6"/>
              <a:endCxn id="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2" name="図形グループ 166">
            <a:extLst>
              <a:ext uri="{FF2B5EF4-FFF2-40B4-BE49-F238E27FC236}">
                <a16:creationId xmlns:a16="http://schemas.microsoft.com/office/drawing/2014/main" id="{AB27D908-3068-B946-9283-15DC77429AE6}"/>
              </a:ext>
            </a:extLst>
          </p:cNvPr>
          <p:cNvGrpSpPr/>
          <p:nvPr/>
        </p:nvGrpSpPr>
        <p:grpSpPr>
          <a:xfrm>
            <a:off x="3587084" y="2252411"/>
            <a:ext cx="317500" cy="157483"/>
            <a:chOff x="6769100" y="1390650"/>
            <a:chExt cx="317500" cy="157483"/>
          </a:xfrm>
        </p:grpSpPr>
        <p:sp>
          <p:nvSpPr>
            <p:cNvPr id="63" name="正方形/長方形 62">
              <a:extLst>
                <a:ext uri="{FF2B5EF4-FFF2-40B4-BE49-F238E27FC236}">
                  <a16:creationId xmlns:a16="http://schemas.microsoft.com/office/drawing/2014/main" id="{C58FED7D-5F69-0E4E-BBE3-A11165819EC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a:extLst>
                <a:ext uri="{FF2B5EF4-FFF2-40B4-BE49-F238E27FC236}">
                  <a16:creationId xmlns:a16="http://schemas.microsoft.com/office/drawing/2014/main" id="{8AFE45D7-8A6C-DF49-A814-EE97CEB5492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a:extLst>
                <a:ext uri="{FF2B5EF4-FFF2-40B4-BE49-F238E27FC236}">
                  <a16:creationId xmlns:a16="http://schemas.microsoft.com/office/drawing/2014/main" id="{057C8699-B427-EC4A-A924-8327C7801A39}"/>
                </a:ext>
              </a:extLst>
            </p:cNvPr>
            <p:cNvCxnSpPr>
              <a:stCxn id="64" idx="6"/>
              <a:endCxn id="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6" name="図形グループ 174">
            <a:extLst>
              <a:ext uri="{FF2B5EF4-FFF2-40B4-BE49-F238E27FC236}">
                <a16:creationId xmlns:a16="http://schemas.microsoft.com/office/drawing/2014/main" id="{E3F47AC1-EC72-BE4E-B2B4-BCA4584A3A7B}"/>
              </a:ext>
            </a:extLst>
          </p:cNvPr>
          <p:cNvGrpSpPr/>
          <p:nvPr/>
        </p:nvGrpSpPr>
        <p:grpSpPr>
          <a:xfrm>
            <a:off x="3587084" y="2428099"/>
            <a:ext cx="317500" cy="157483"/>
            <a:chOff x="6769100" y="1390650"/>
            <a:chExt cx="317500" cy="157483"/>
          </a:xfrm>
        </p:grpSpPr>
        <p:sp>
          <p:nvSpPr>
            <p:cNvPr id="67" name="正方形/長方形 66">
              <a:extLst>
                <a:ext uri="{FF2B5EF4-FFF2-40B4-BE49-F238E27FC236}">
                  <a16:creationId xmlns:a16="http://schemas.microsoft.com/office/drawing/2014/main" id="{6D67EBFF-BDAB-7943-BDD6-9E7D245CC50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a:extLst>
                <a:ext uri="{FF2B5EF4-FFF2-40B4-BE49-F238E27FC236}">
                  <a16:creationId xmlns:a16="http://schemas.microsoft.com/office/drawing/2014/main" id="{5B4FC2FA-2C08-2A4E-B6B5-686D5CF1C99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9" name="直線コネクタ 68">
              <a:extLst>
                <a:ext uri="{FF2B5EF4-FFF2-40B4-BE49-F238E27FC236}">
                  <a16:creationId xmlns:a16="http://schemas.microsoft.com/office/drawing/2014/main" id="{E59887F4-8C30-1B44-AB26-655E24EEC55D}"/>
                </a:ext>
              </a:extLst>
            </p:cNvPr>
            <p:cNvCxnSpPr>
              <a:stCxn id="68" idx="6"/>
              <a:endCxn id="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07" name="フローチャート: 磁気ディスク 106">
            <a:extLst>
              <a:ext uri="{FF2B5EF4-FFF2-40B4-BE49-F238E27FC236}">
                <a16:creationId xmlns:a16="http://schemas.microsoft.com/office/drawing/2014/main" id="{E1C9BD35-79DF-3744-A360-650C9C6FC041}"/>
              </a:ext>
            </a:extLst>
          </p:cNvPr>
          <p:cNvSpPr/>
          <p:nvPr/>
        </p:nvSpPr>
        <p:spPr>
          <a:xfrm>
            <a:off x="3963815" y="2330724"/>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8" name="フローチャート: 磁気ディスク 107">
            <a:extLst>
              <a:ext uri="{FF2B5EF4-FFF2-40B4-BE49-F238E27FC236}">
                <a16:creationId xmlns:a16="http://schemas.microsoft.com/office/drawing/2014/main" id="{68C4D2E3-4CC6-DC41-87DA-2B8ED40A5823}"/>
              </a:ext>
            </a:extLst>
          </p:cNvPr>
          <p:cNvSpPr/>
          <p:nvPr/>
        </p:nvSpPr>
        <p:spPr>
          <a:xfrm>
            <a:off x="3963815" y="210874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9" name="フローチャート: 磁気ディスク 108">
            <a:extLst>
              <a:ext uri="{FF2B5EF4-FFF2-40B4-BE49-F238E27FC236}">
                <a16:creationId xmlns:a16="http://schemas.microsoft.com/office/drawing/2014/main" id="{6DEA1675-4E11-3840-A65A-A43EE1C39BC2}"/>
              </a:ext>
            </a:extLst>
          </p:cNvPr>
          <p:cNvSpPr/>
          <p:nvPr/>
        </p:nvSpPr>
        <p:spPr>
          <a:xfrm>
            <a:off x="3963815" y="188501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0" name="フローチャート: 磁気ディスク 109">
            <a:extLst>
              <a:ext uri="{FF2B5EF4-FFF2-40B4-BE49-F238E27FC236}">
                <a16:creationId xmlns:a16="http://schemas.microsoft.com/office/drawing/2014/main" id="{2637716C-E7D8-544B-8524-8574FB555F16}"/>
              </a:ext>
            </a:extLst>
          </p:cNvPr>
          <p:cNvSpPr/>
          <p:nvPr/>
        </p:nvSpPr>
        <p:spPr>
          <a:xfrm>
            <a:off x="4384674" y="2330724"/>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1" name="フローチャート: 磁気ディスク 110">
            <a:extLst>
              <a:ext uri="{FF2B5EF4-FFF2-40B4-BE49-F238E27FC236}">
                <a16:creationId xmlns:a16="http://schemas.microsoft.com/office/drawing/2014/main" id="{32D04FC0-FE4A-A445-8282-569B7100EC6F}"/>
              </a:ext>
            </a:extLst>
          </p:cNvPr>
          <p:cNvSpPr/>
          <p:nvPr/>
        </p:nvSpPr>
        <p:spPr>
          <a:xfrm>
            <a:off x="4384674" y="210874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2" name="フローチャート: 磁気ディスク 111">
            <a:extLst>
              <a:ext uri="{FF2B5EF4-FFF2-40B4-BE49-F238E27FC236}">
                <a16:creationId xmlns:a16="http://schemas.microsoft.com/office/drawing/2014/main" id="{E1D281F6-1AF4-8842-8EF3-6258CEE5EE1C}"/>
              </a:ext>
            </a:extLst>
          </p:cNvPr>
          <p:cNvSpPr/>
          <p:nvPr/>
        </p:nvSpPr>
        <p:spPr>
          <a:xfrm>
            <a:off x="4384674" y="188501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3" name="フローチャート: 磁気ディスク 112">
            <a:extLst>
              <a:ext uri="{FF2B5EF4-FFF2-40B4-BE49-F238E27FC236}">
                <a16:creationId xmlns:a16="http://schemas.microsoft.com/office/drawing/2014/main" id="{26F99957-8423-5D4A-AB36-1AE88F508B30}"/>
              </a:ext>
            </a:extLst>
          </p:cNvPr>
          <p:cNvSpPr/>
          <p:nvPr/>
        </p:nvSpPr>
        <p:spPr>
          <a:xfrm>
            <a:off x="4805533" y="2330724"/>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4" name="フローチャート: 磁気ディスク 113">
            <a:extLst>
              <a:ext uri="{FF2B5EF4-FFF2-40B4-BE49-F238E27FC236}">
                <a16:creationId xmlns:a16="http://schemas.microsoft.com/office/drawing/2014/main" id="{C1591203-AE36-5144-A1BC-D9397992B994}"/>
              </a:ext>
            </a:extLst>
          </p:cNvPr>
          <p:cNvSpPr/>
          <p:nvPr/>
        </p:nvSpPr>
        <p:spPr>
          <a:xfrm>
            <a:off x="4805533" y="210874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5" name="フローチャート: 磁気ディスク 114">
            <a:extLst>
              <a:ext uri="{FF2B5EF4-FFF2-40B4-BE49-F238E27FC236}">
                <a16:creationId xmlns:a16="http://schemas.microsoft.com/office/drawing/2014/main" id="{62CAABB3-48CD-1745-A8AE-A5E5E3842BF6}"/>
              </a:ext>
            </a:extLst>
          </p:cNvPr>
          <p:cNvSpPr/>
          <p:nvPr/>
        </p:nvSpPr>
        <p:spPr>
          <a:xfrm>
            <a:off x="4805533" y="188501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8" name="正方形/長方形 117">
            <a:extLst>
              <a:ext uri="{FF2B5EF4-FFF2-40B4-BE49-F238E27FC236}">
                <a16:creationId xmlns:a16="http://schemas.microsoft.com/office/drawing/2014/main" id="{EA2534BA-4C2F-174A-8A35-BD2EBC209A01}"/>
              </a:ext>
            </a:extLst>
          </p:cNvPr>
          <p:cNvSpPr/>
          <p:nvPr/>
        </p:nvSpPr>
        <p:spPr>
          <a:xfrm>
            <a:off x="2535913" y="1539032"/>
            <a:ext cx="1368672" cy="2286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サーバー</a:t>
            </a:r>
            <a:endParaRPr kumimoji="1" lang="ja-JP" altLang="en-US" sz="800" dirty="0">
              <a:solidFill>
                <a:srgbClr val="FFFFFF"/>
              </a:solidFill>
              <a:latin typeface="ＭＳ Ｐゴシック"/>
              <a:ea typeface="ＭＳ Ｐゴシック"/>
              <a:cs typeface="ＭＳ Ｐゴシック"/>
            </a:endParaRPr>
          </a:p>
        </p:txBody>
      </p:sp>
      <p:sp>
        <p:nvSpPr>
          <p:cNvPr id="119" name="正方形/長方形 118">
            <a:extLst>
              <a:ext uri="{FF2B5EF4-FFF2-40B4-BE49-F238E27FC236}">
                <a16:creationId xmlns:a16="http://schemas.microsoft.com/office/drawing/2014/main" id="{5E78C14E-CBCD-3748-8CED-CFEDD05A8A2D}"/>
              </a:ext>
            </a:extLst>
          </p:cNvPr>
          <p:cNvSpPr/>
          <p:nvPr/>
        </p:nvSpPr>
        <p:spPr>
          <a:xfrm>
            <a:off x="3963815" y="1544543"/>
            <a:ext cx="1216370" cy="2286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ストレージ</a:t>
            </a:r>
            <a:endParaRPr kumimoji="1" lang="ja-JP" altLang="en-US" sz="800" dirty="0">
              <a:solidFill>
                <a:srgbClr val="FFFFFF"/>
              </a:solidFill>
              <a:latin typeface="ＭＳ Ｐゴシック"/>
              <a:ea typeface="ＭＳ Ｐゴシック"/>
              <a:cs typeface="ＭＳ Ｐゴシック"/>
            </a:endParaRPr>
          </a:p>
        </p:txBody>
      </p:sp>
      <p:sp>
        <p:nvSpPr>
          <p:cNvPr id="121" name="テキスト ボックス 120">
            <a:extLst>
              <a:ext uri="{FF2B5EF4-FFF2-40B4-BE49-F238E27FC236}">
                <a16:creationId xmlns:a16="http://schemas.microsoft.com/office/drawing/2014/main" id="{1E01DEA4-6E66-E641-81FB-5CDA6652402B}"/>
              </a:ext>
            </a:extLst>
          </p:cNvPr>
          <p:cNvSpPr txBox="1"/>
          <p:nvPr/>
        </p:nvSpPr>
        <p:spPr>
          <a:xfrm>
            <a:off x="3716082" y="1008903"/>
            <a:ext cx="1723549" cy="400110"/>
          </a:xfrm>
          <a:prstGeom prst="rect">
            <a:avLst/>
          </a:prstGeom>
          <a:noFill/>
        </p:spPr>
        <p:txBody>
          <a:bodyPr wrap="none" rtlCol="0">
            <a:spAutoFit/>
          </a:bodyPr>
          <a:lstStyle/>
          <a:p>
            <a:r>
              <a:rPr lang="ja-JP" altLang="en-US" sz="2000">
                <a:solidFill>
                  <a:schemeClr val="tx1">
                    <a:lumMod val="50000"/>
                    <a:lumOff val="50000"/>
                  </a:schemeClr>
                </a:solidFill>
                <a:latin typeface="Meiryo" charset="-128"/>
                <a:ea typeface="Meiryo" charset="-128"/>
                <a:cs typeface="Meiryo" charset="-128"/>
              </a:rPr>
              <a:t>システム</a:t>
            </a:r>
            <a:r>
              <a:rPr lang="ja-JP" altLang="en-US" sz="2000" dirty="0">
                <a:solidFill>
                  <a:schemeClr val="tx1">
                    <a:lumMod val="50000"/>
                    <a:lumOff val="50000"/>
                  </a:schemeClr>
                </a:solidFill>
                <a:latin typeface="Meiryo" charset="-128"/>
                <a:ea typeface="Meiryo" charset="-128"/>
                <a:cs typeface="Meiryo" charset="-128"/>
              </a:rPr>
              <a:t>資源</a:t>
            </a:r>
            <a:endParaRPr kumimoji="1" lang="ja-JP" altLang="en-US" sz="2000" dirty="0">
              <a:solidFill>
                <a:schemeClr val="tx1">
                  <a:lumMod val="50000"/>
                  <a:lumOff val="50000"/>
                </a:schemeClr>
              </a:solidFill>
              <a:latin typeface="Meiryo" charset="-128"/>
              <a:ea typeface="Meiryo" charset="-128"/>
              <a:cs typeface="Meiryo" charset="-128"/>
            </a:endParaRPr>
          </a:p>
        </p:txBody>
      </p:sp>
      <p:sp>
        <p:nvSpPr>
          <p:cNvPr id="123" name="正方形/長方形 122">
            <a:extLst>
              <a:ext uri="{FF2B5EF4-FFF2-40B4-BE49-F238E27FC236}">
                <a16:creationId xmlns:a16="http://schemas.microsoft.com/office/drawing/2014/main" id="{6D099619-06EC-1541-A5B7-CB95030AD5A8}"/>
              </a:ext>
            </a:extLst>
          </p:cNvPr>
          <p:cNvSpPr/>
          <p:nvPr/>
        </p:nvSpPr>
        <p:spPr>
          <a:xfrm>
            <a:off x="5244244" y="189746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正方形/長方形 126">
            <a:extLst>
              <a:ext uri="{FF2B5EF4-FFF2-40B4-BE49-F238E27FC236}">
                <a16:creationId xmlns:a16="http://schemas.microsoft.com/office/drawing/2014/main" id="{3218A0E3-1C43-394F-BC05-DDE544B2EF35}"/>
              </a:ext>
            </a:extLst>
          </p:cNvPr>
          <p:cNvSpPr/>
          <p:nvPr/>
        </p:nvSpPr>
        <p:spPr>
          <a:xfrm>
            <a:off x="5244244" y="209092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45F058E1-3DEA-484A-83AE-40EBF442606A}"/>
              </a:ext>
            </a:extLst>
          </p:cNvPr>
          <p:cNvSpPr/>
          <p:nvPr/>
        </p:nvSpPr>
        <p:spPr>
          <a:xfrm>
            <a:off x="5244244" y="227251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正方形/長方形 134">
            <a:extLst>
              <a:ext uri="{FF2B5EF4-FFF2-40B4-BE49-F238E27FC236}">
                <a16:creationId xmlns:a16="http://schemas.microsoft.com/office/drawing/2014/main" id="{C0FC288D-3CB3-434D-BD4B-2252E04D0057}"/>
              </a:ext>
            </a:extLst>
          </p:cNvPr>
          <p:cNvSpPr/>
          <p:nvPr/>
        </p:nvSpPr>
        <p:spPr>
          <a:xfrm>
            <a:off x="5244244" y="244820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0AD2976A-40E3-1247-A407-0363E6435AEA}"/>
              </a:ext>
            </a:extLst>
          </p:cNvPr>
          <p:cNvSpPr/>
          <p:nvPr/>
        </p:nvSpPr>
        <p:spPr>
          <a:xfrm>
            <a:off x="5597239" y="189746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4892598D-6199-DA45-B6E3-BD5C1DD1A1C6}"/>
              </a:ext>
            </a:extLst>
          </p:cNvPr>
          <p:cNvSpPr/>
          <p:nvPr/>
        </p:nvSpPr>
        <p:spPr>
          <a:xfrm>
            <a:off x="5597239" y="209092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0AC238D8-59A8-9F41-9762-93A580F9A25C}"/>
              </a:ext>
            </a:extLst>
          </p:cNvPr>
          <p:cNvSpPr/>
          <p:nvPr/>
        </p:nvSpPr>
        <p:spPr>
          <a:xfrm>
            <a:off x="5597239" y="227251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正方形/長方形 140">
            <a:extLst>
              <a:ext uri="{FF2B5EF4-FFF2-40B4-BE49-F238E27FC236}">
                <a16:creationId xmlns:a16="http://schemas.microsoft.com/office/drawing/2014/main" id="{48BA2AF4-D1E4-8647-A9AC-E9FC8FDB65CD}"/>
              </a:ext>
            </a:extLst>
          </p:cNvPr>
          <p:cNvSpPr/>
          <p:nvPr/>
        </p:nvSpPr>
        <p:spPr>
          <a:xfrm>
            <a:off x="5597239" y="244820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0811D1E8-F147-2F4B-993A-86DB8DE72D37}"/>
              </a:ext>
            </a:extLst>
          </p:cNvPr>
          <p:cNvSpPr/>
          <p:nvPr/>
        </p:nvSpPr>
        <p:spPr>
          <a:xfrm>
            <a:off x="5950947" y="189746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A4F48232-DB20-D640-A825-8B06910DEA75}"/>
              </a:ext>
            </a:extLst>
          </p:cNvPr>
          <p:cNvSpPr/>
          <p:nvPr/>
        </p:nvSpPr>
        <p:spPr>
          <a:xfrm>
            <a:off x="5950947" y="209092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a:extLst>
              <a:ext uri="{FF2B5EF4-FFF2-40B4-BE49-F238E27FC236}">
                <a16:creationId xmlns:a16="http://schemas.microsoft.com/office/drawing/2014/main" id="{9A8E9959-AC2E-4C4D-A523-1ADA8853D648}"/>
              </a:ext>
            </a:extLst>
          </p:cNvPr>
          <p:cNvSpPr/>
          <p:nvPr/>
        </p:nvSpPr>
        <p:spPr>
          <a:xfrm>
            <a:off x="5950947" y="227251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正方形/長方形 148">
            <a:extLst>
              <a:ext uri="{FF2B5EF4-FFF2-40B4-BE49-F238E27FC236}">
                <a16:creationId xmlns:a16="http://schemas.microsoft.com/office/drawing/2014/main" id="{8C3E4B6C-1904-6F4F-9499-1EF03C2779E7}"/>
              </a:ext>
            </a:extLst>
          </p:cNvPr>
          <p:cNvSpPr/>
          <p:nvPr/>
        </p:nvSpPr>
        <p:spPr>
          <a:xfrm>
            <a:off x="5950947" y="244820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正方形/長方形 149">
            <a:extLst>
              <a:ext uri="{FF2B5EF4-FFF2-40B4-BE49-F238E27FC236}">
                <a16:creationId xmlns:a16="http://schemas.microsoft.com/office/drawing/2014/main" id="{5511A073-F294-D947-A668-C23681CA214E}"/>
              </a:ext>
            </a:extLst>
          </p:cNvPr>
          <p:cNvSpPr/>
          <p:nvPr/>
        </p:nvSpPr>
        <p:spPr>
          <a:xfrm>
            <a:off x="6303942" y="189746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a:extLst>
              <a:ext uri="{FF2B5EF4-FFF2-40B4-BE49-F238E27FC236}">
                <a16:creationId xmlns:a16="http://schemas.microsoft.com/office/drawing/2014/main" id="{322B4C1B-DB65-A54D-B901-6B860737646A}"/>
              </a:ext>
            </a:extLst>
          </p:cNvPr>
          <p:cNvSpPr/>
          <p:nvPr/>
        </p:nvSpPr>
        <p:spPr>
          <a:xfrm>
            <a:off x="6303942" y="209092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正方形/長方形 151">
            <a:extLst>
              <a:ext uri="{FF2B5EF4-FFF2-40B4-BE49-F238E27FC236}">
                <a16:creationId xmlns:a16="http://schemas.microsoft.com/office/drawing/2014/main" id="{E14070EA-1DED-DF48-9F06-91D60AC136DA}"/>
              </a:ext>
            </a:extLst>
          </p:cNvPr>
          <p:cNvSpPr/>
          <p:nvPr/>
        </p:nvSpPr>
        <p:spPr>
          <a:xfrm>
            <a:off x="6303942" y="227251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正方形/長方形 152">
            <a:extLst>
              <a:ext uri="{FF2B5EF4-FFF2-40B4-BE49-F238E27FC236}">
                <a16:creationId xmlns:a16="http://schemas.microsoft.com/office/drawing/2014/main" id="{D60A1188-59EC-AB41-BD23-53BFAFAD59BE}"/>
              </a:ext>
            </a:extLst>
          </p:cNvPr>
          <p:cNvSpPr/>
          <p:nvPr/>
        </p:nvSpPr>
        <p:spPr>
          <a:xfrm>
            <a:off x="6303942" y="244820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正方形/長方形 153">
            <a:extLst>
              <a:ext uri="{FF2B5EF4-FFF2-40B4-BE49-F238E27FC236}">
                <a16:creationId xmlns:a16="http://schemas.microsoft.com/office/drawing/2014/main" id="{59E45A36-9134-7040-BDC5-A8F6D16506BA}"/>
              </a:ext>
            </a:extLst>
          </p:cNvPr>
          <p:cNvSpPr/>
          <p:nvPr/>
        </p:nvSpPr>
        <p:spPr>
          <a:xfrm>
            <a:off x="5239415" y="1541442"/>
            <a:ext cx="1382027" cy="2286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ネットワーク機器</a:t>
            </a:r>
            <a:endParaRPr kumimoji="1" lang="ja-JP" altLang="en-US" sz="800" dirty="0">
              <a:solidFill>
                <a:srgbClr val="FFFFFF"/>
              </a:solidFill>
              <a:latin typeface="ＭＳ Ｐゴシック"/>
              <a:ea typeface="ＭＳ Ｐゴシック"/>
              <a:cs typeface="ＭＳ Ｐゴシック"/>
            </a:endParaRPr>
          </a:p>
        </p:txBody>
      </p:sp>
      <p:sp>
        <p:nvSpPr>
          <p:cNvPr id="160" name="正方形/長方形 159">
            <a:extLst>
              <a:ext uri="{FF2B5EF4-FFF2-40B4-BE49-F238E27FC236}">
                <a16:creationId xmlns:a16="http://schemas.microsoft.com/office/drawing/2014/main" id="{3C0F70A9-CC29-334F-BB9B-576B223BA81A}"/>
              </a:ext>
            </a:extLst>
          </p:cNvPr>
          <p:cNvSpPr/>
          <p:nvPr/>
        </p:nvSpPr>
        <p:spPr>
          <a:xfrm>
            <a:off x="1791838" y="4507209"/>
            <a:ext cx="1817688" cy="166064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角丸四角形 160">
            <a:extLst>
              <a:ext uri="{FF2B5EF4-FFF2-40B4-BE49-F238E27FC236}">
                <a16:creationId xmlns:a16="http://schemas.microsoft.com/office/drawing/2014/main" id="{81E83913-2B54-BC4E-B1AB-1ABC9A8F0DD8}"/>
              </a:ext>
            </a:extLst>
          </p:cNvPr>
          <p:cNvSpPr/>
          <p:nvPr/>
        </p:nvSpPr>
        <p:spPr>
          <a:xfrm>
            <a:off x="2237972" y="5034672"/>
            <a:ext cx="1176379" cy="501650"/>
          </a:xfrm>
          <a:prstGeom prst="round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4" name="図形グループ 309">
            <a:extLst>
              <a:ext uri="{FF2B5EF4-FFF2-40B4-BE49-F238E27FC236}">
                <a16:creationId xmlns:a16="http://schemas.microsoft.com/office/drawing/2014/main" id="{03308611-7A7A-7948-B8DD-277DABD90C1B}"/>
              </a:ext>
            </a:extLst>
          </p:cNvPr>
          <p:cNvGrpSpPr/>
          <p:nvPr/>
        </p:nvGrpSpPr>
        <p:grpSpPr>
          <a:xfrm>
            <a:off x="2237972" y="5680452"/>
            <a:ext cx="317500" cy="157483"/>
            <a:chOff x="6769100" y="1390650"/>
            <a:chExt cx="317500" cy="157483"/>
          </a:xfrm>
        </p:grpSpPr>
        <p:sp>
          <p:nvSpPr>
            <p:cNvPr id="165" name="正方形/長方形 164">
              <a:extLst>
                <a:ext uri="{FF2B5EF4-FFF2-40B4-BE49-F238E27FC236}">
                  <a16:creationId xmlns:a16="http://schemas.microsoft.com/office/drawing/2014/main" id="{4CA6DEE9-6322-9B41-8307-0E2C495AF52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4735CDE2-3063-B24A-A50C-92A5670A94F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a:extLst>
                <a:ext uri="{FF2B5EF4-FFF2-40B4-BE49-F238E27FC236}">
                  <a16:creationId xmlns:a16="http://schemas.microsoft.com/office/drawing/2014/main" id="{7D345B38-130F-6A44-868B-06CF2A56DE4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8" name="図形グループ 330">
            <a:extLst>
              <a:ext uri="{FF2B5EF4-FFF2-40B4-BE49-F238E27FC236}">
                <a16:creationId xmlns:a16="http://schemas.microsoft.com/office/drawing/2014/main" id="{7598E947-728D-8344-BFE5-E22EA0E7DCC3}"/>
              </a:ext>
            </a:extLst>
          </p:cNvPr>
          <p:cNvGrpSpPr/>
          <p:nvPr/>
        </p:nvGrpSpPr>
        <p:grpSpPr>
          <a:xfrm>
            <a:off x="2237972" y="5873914"/>
            <a:ext cx="317500" cy="157483"/>
            <a:chOff x="6769100" y="1390650"/>
            <a:chExt cx="317500" cy="157483"/>
          </a:xfrm>
        </p:grpSpPr>
        <p:sp>
          <p:nvSpPr>
            <p:cNvPr id="169" name="正方形/長方形 168">
              <a:extLst>
                <a:ext uri="{FF2B5EF4-FFF2-40B4-BE49-F238E27FC236}">
                  <a16:creationId xmlns:a16="http://schemas.microsoft.com/office/drawing/2014/main" id="{6545AA49-B146-904B-B900-672F0C3FC8B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円/楕円 169">
              <a:extLst>
                <a:ext uri="{FF2B5EF4-FFF2-40B4-BE49-F238E27FC236}">
                  <a16:creationId xmlns:a16="http://schemas.microsoft.com/office/drawing/2014/main" id="{D20A6566-5636-CE46-BD31-551010B68B0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1" name="直線コネクタ 170">
              <a:extLst>
                <a:ext uri="{FF2B5EF4-FFF2-40B4-BE49-F238E27FC236}">
                  <a16:creationId xmlns:a16="http://schemas.microsoft.com/office/drawing/2014/main" id="{0501173F-B85F-5540-982E-A88595A9D2E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2" name="図形グループ 339">
            <a:extLst>
              <a:ext uri="{FF2B5EF4-FFF2-40B4-BE49-F238E27FC236}">
                <a16:creationId xmlns:a16="http://schemas.microsoft.com/office/drawing/2014/main" id="{ACBA3558-A161-704F-B842-2BBF070257A7}"/>
              </a:ext>
            </a:extLst>
          </p:cNvPr>
          <p:cNvGrpSpPr/>
          <p:nvPr/>
        </p:nvGrpSpPr>
        <p:grpSpPr>
          <a:xfrm>
            <a:off x="2608226" y="5682993"/>
            <a:ext cx="317500" cy="157483"/>
            <a:chOff x="6769100" y="1390650"/>
            <a:chExt cx="317500" cy="157483"/>
          </a:xfrm>
        </p:grpSpPr>
        <p:sp>
          <p:nvSpPr>
            <p:cNvPr id="173" name="正方形/長方形 172">
              <a:extLst>
                <a:ext uri="{FF2B5EF4-FFF2-40B4-BE49-F238E27FC236}">
                  <a16:creationId xmlns:a16="http://schemas.microsoft.com/office/drawing/2014/main" id="{D0603443-66D2-654C-AD51-9E73C8451F2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円/楕円 173">
              <a:extLst>
                <a:ext uri="{FF2B5EF4-FFF2-40B4-BE49-F238E27FC236}">
                  <a16:creationId xmlns:a16="http://schemas.microsoft.com/office/drawing/2014/main" id="{0B6DE915-1607-DD45-94B6-D155B9ADA2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5" name="直線コネクタ 174">
              <a:extLst>
                <a:ext uri="{FF2B5EF4-FFF2-40B4-BE49-F238E27FC236}">
                  <a16:creationId xmlns:a16="http://schemas.microsoft.com/office/drawing/2014/main" id="{23324291-6DCC-3244-BCA1-CCD574CA39AD}"/>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6" name="図形グループ 355">
            <a:extLst>
              <a:ext uri="{FF2B5EF4-FFF2-40B4-BE49-F238E27FC236}">
                <a16:creationId xmlns:a16="http://schemas.microsoft.com/office/drawing/2014/main" id="{51D60B9D-A33E-484C-980A-1721873F6BA0}"/>
              </a:ext>
            </a:extLst>
          </p:cNvPr>
          <p:cNvGrpSpPr/>
          <p:nvPr/>
        </p:nvGrpSpPr>
        <p:grpSpPr>
          <a:xfrm>
            <a:off x="2608226" y="5876455"/>
            <a:ext cx="317500" cy="157483"/>
            <a:chOff x="6769100" y="1390650"/>
            <a:chExt cx="317500" cy="157483"/>
          </a:xfrm>
        </p:grpSpPr>
        <p:sp>
          <p:nvSpPr>
            <p:cNvPr id="177" name="正方形/長方形 176">
              <a:extLst>
                <a:ext uri="{FF2B5EF4-FFF2-40B4-BE49-F238E27FC236}">
                  <a16:creationId xmlns:a16="http://schemas.microsoft.com/office/drawing/2014/main" id="{DF355094-99C9-424E-8BF7-2CAEC19CCFD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22EBF582-F130-9E45-A711-A778D660DBF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9" name="直線コネクタ 178">
              <a:extLst>
                <a:ext uri="{FF2B5EF4-FFF2-40B4-BE49-F238E27FC236}">
                  <a16:creationId xmlns:a16="http://schemas.microsoft.com/office/drawing/2014/main" id="{76D684CB-B558-104B-8BE7-12CCABE7944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80" name="フローチャート: 磁気ディスク 179">
            <a:extLst>
              <a:ext uri="{FF2B5EF4-FFF2-40B4-BE49-F238E27FC236}">
                <a16:creationId xmlns:a16="http://schemas.microsoft.com/office/drawing/2014/main" id="{B19062BB-319E-1948-8C0F-4DAB51EDB03F}"/>
              </a:ext>
            </a:extLst>
          </p:cNvPr>
          <p:cNvSpPr/>
          <p:nvPr/>
        </p:nvSpPr>
        <p:spPr>
          <a:xfrm>
            <a:off x="3039699" y="570098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82" name="図形グループ 369">
            <a:extLst>
              <a:ext uri="{FF2B5EF4-FFF2-40B4-BE49-F238E27FC236}">
                <a16:creationId xmlns:a16="http://schemas.microsoft.com/office/drawing/2014/main" id="{1111BE66-4EB0-2F4F-BF53-6F04F80545EA}"/>
              </a:ext>
            </a:extLst>
          </p:cNvPr>
          <p:cNvGrpSpPr/>
          <p:nvPr/>
        </p:nvGrpSpPr>
        <p:grpSpPr>
          <a:xfrm>
            <a:off x="1956230" y="4752097"/>
            <a:ext cx="457588" cy="387786"/>
            <a:chOff x="758730" y="3198675"/>
            <a:chExt cx="806939" cy="688305"/>
          </a:xfrm>
        </p:grpSpPr>
        <p:sp>
          <p:nvSpPr>
            <p:cNvPr id="183" name="正方形/長方形 182">
              <a:extLst>
                <a:ext uri="{FF2B5EF4-FFF2-40B4-BE49-F238E27FC236}">
                  <a16:creationId xmlns:a16="http://schemas.microsoft.com/office/drawing/2014/main" id="{9175FFDB-5467-2941-A148-A77CD6F5C4A3}"/>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角丸四角形 183">
              <a:extLst>
                <a:ext uri="{FF2B5EF4-FFF2-40B4-BE49-F238E27FC236}">
                  <a16:creationId xmlns:a16="http://schemas.microsoft.com/office/drawing/2014/main" id="{147094A9-9FD3-C942-9088-A56B60C94DDD}"/>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角丸四角形 184">
              <a:extLst>
                <a:ext uri="{FF2B5EF4-FFF2-40B4-BE49-F238E27FC236}">
                  <a16:creationId xmlns:a16="http://schemas.microsoft.com/office/drawing/2014/main" id="{42C93574-1A4E-7644-9A94-5D63AADD9143}"/>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台形 185">
              <a:extLst>
                <a:ext uri="{FF2B5EF4-FFF2-40B4-BE49-F238E27FC236}">
                  <a16:creationId xmlns:a16="http://schemas.microsoft.com/office/drawing/2014/main" id="{F4F07672-8359-5949-A154-7363FFE76963}"/>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7" name="図形グループ 379">
            <a:extLst>
              <a:ext uri="{FF2B5EF4-FFF2-40B4-BE49-F238E27FC236}">
                <a16:creationId xmlns:a16="http://schemas.microsoft.com/office/drawing/2014/main" id="{278B2A58-4874-644B-97CE-3EA265978881}"/>
              </a:ext>
            </a:extLst>
          </p:cNvPr>
          <p:cNvGrpSpPr/>
          <p:nvPr/>
        </p:nvGrpSpPr>
        <p:grpSpPr>
          <a:xfrm>
            <a:off x="2086350" y="4862082"/>
            <a:ext cx="150692" cy="345179"/>
            <a:chOff x="1946324" y="4125162"/>
            <a:chExt cx="969964" cy="2007872"/>
          </a:xfrm>
        </p:grpSpPr>
        <p:sp>
          <p:nvSpPr>
            <p:cNvPr id="188" name="円/楕円 187">
              <a:extLst>
                <a:ext uri="{FF2B5EF4-FFF2-40B4-BE49-F238E27FC236}">
                  <a16:creationId xmlns:a16="http://schemas.microsoft.com/office/drawing/2014/main" id="{E90ABBD3-2A59-E14A-A2D7-86557659240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フローチャート: 論理積ゲート 188">
              <a:extLst>
                <a:ext uri="{FF2B5EF4-FFF2-40B4-BE49-F238E27FC236}">
                  <a16:creationId xmlns:a16="http://schemas.microsoft.com/office/drawing/2014/main" id="{792C6CC1-9F5D-C848-8493-EDADBEEC7C1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0" name="図形グループ 390">
            <a:extLst>
              <a:ext uri="{FF2B5EF4-FFF2-40B4-BE49-F238E27FC236}">
                <a16:creationId xmlns:a16="http://schemas.microsoft.com/office/drawing/2014/main" id="{538A05B8-27F0-6240-8D97-783F14EDD8E6}"/>
              </a:ext>
            </a:extLst>
          </p:cNvPr>
          <p:cNvGrpSpPr/>
          <p:nvPr/>
        </p:nvGrpSpPr>
        <p:grpSpPr>
          <a:xfrm>
            <a:off x="1956230" y="5216421"/>
            <a:ext cx="457588" cy="387786"/>
            <a:chOff x="758730" y="3198675"/>
            <a:chExt cx="806939" cy="688305"/>
          </a:xfrm>
        </p:grpSpPr>
        <p:sp>
          <p:nvSpPr>
            <p:cNvPr id="191" name="正方形/長方形 190">
              <a:extLst>
                <a:ext uri="{FF2B5EF4-FFF2-40B4-BE49-F238E27FC236}">
                  <a16:creationId xmlns:a16="http://schemas.microsoft.com/office/drawing/2014/main" id="{BD6A1E7F-A00A-9D42-A332-B942A0EB2386}"/>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角丸四角形 191">
              <a:extLst>
                <a:ext uri="{FF2B5EF4-FFF2-40B4-BE49-F238E27FC236}">
                  <a16:creationId xmlns:a16="http://schemas.microsoft.com/office/drawing/2014/main" id="{97C6CB94-822E-C54F-9F23-D9D0F39D2C59}"/>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角丸四角形 192">
              <a:extLst>
                <a:ext uri="{FF2B5EF4-FFF2-40B4-BE49-F238E27FC236}">
                  <a16:creationId xmlns:a16="http://schemas.microsoft.com/office/drawing/2014/main" id="{47026E00-2927-A042-9017-3130E172F0C8}"/>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台形 193">
              <a:extLst>
                <a:ext uri="{FF2B5EF4-FFF2-40B4-BE49-F238E27FC236}">
                  <a16:creationId xmlns:a16="http://schemas.microsoft.com/office/drawing/2014/main" id="{703635E1-7AF5-234D-985D-9A91B694B73C}"/>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395">
            <a:extLst>
              <a:ext uri="{FF2B5EF4-FFF2-40B4-BE49-F238E27FC236}">
                <a16:creationId xmlns:a16="http://schemas.microsoft.com/office/drawing/2014/main" id="{8BFC16A1-5D7A-024E-AE1E-E7CD43ABAE14}"/>
              </a:ext>
            </a:extLst>
          </p:cNvPr>
          <p:cNvGrpSpPr/>
          <p:nvPr/>
        </p:nvGrpSpPr>
        <p:grpSpPr>
          <a:xfrm>
            <a:off x="2086350" y="5304839"/>
            <a:ext cx="150692" cy="345179"/>
            <a:chOff x="1946324" y="4125162"/>
            <a:chExt cx="969964" cy="2007872"/>
          </a:xfrm>
        </p:grpSpPr>
        <p:sp>
          <p:nvSpPr>
            <p:cNvPr id="196" name="円/楕円 195">
              <a:extLst>
                <a:ext uri="{FF2B5EF4-FFF2-40B4-BE49-F238E27FC236}">
                  <a16:creationId xmlns:a16="http://schemas.microsoft.com/office/drawing/2014/main" id="{5F5919BC-9270-8242-8B37-1B39BBB1623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フローチャート: 論理積ゲート 196">
              <a:extLst>
                <a:ext uri="{FF2B5EF4-FFF2-40B4-BE49-F238E27FC236}">
                  <a16:creationId xmlns:a16="http://schemas.microsoft.com/office/drawing/2014/main" id="{BD853BD8-9609-6C4C-AD13-6C5B7FCFA99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図形グループ 399">
            <a:extLst>
              <a:ext uri="{FF2B5EF4-FFF2-40B4-BE49-F238E27FC236}">
                <a16:creationId xmlns:a16="http://schemas.microsoft.com/office/drawing/2014/main" id="{8F5E591E-3BB3-C34E-B90E-2059998BFA8B}"/>
              </a:ext>
            </a:extLst>
          </p:cNvPr>
          <p:cNvGrpSpPr/>
          <p:nvPr/>
        </p:nvGrpSpPr>
        <p:grpSpPr>
          <a:xfrm>
            <a:off x="3024065" y="4735231"/>
            <a:ext cx="370254" cy="367267"/>
            <a:chOff x="2667295" y="1059799"/>
            <a:chExt cx="681672" cy="722281"/>
          </a:xfrm>
        </p:grpSpPr>
        <p:sp>
          <p:nvSpPr>
            <p:cNvPr id="199" name="角丸四角形 198">
              <a:extLst>
                <a:ext uri="{FF2B5EF4-FFF2-40B4-BE49-F238E27FC236}">
                  <a16:creationId xmlns:a16="http://schemas.microsoft.com/office/drawing/2014/main" id="{998B1DFF-6057-2F4D-ABEB-5C979DF33C04}"/>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00" name="図 199">
              <a:extLst>
                <a:ext uri="{FF2B5EF4-FFF2-40B4-BE49-F238E27FC236}">
                  <a16:creationId xmlns:a16="http://schemas.microsoft.com/office/drawing/2014/main" id="{45DD4A8F-85AC-4D49-A532-7EA89F8F698E}"/>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01" name="図形グループ 402">
            <a:extLst>
              <a:ext uri="{FF2B5EF4-FFF2-40B4-BE49-F238E27FC236}">
                <a16:creationId xmlns:a16="http://schemas.microsoft.com/office/drawing/2014/main" id="{5AD8D7AF-CA6F-2948-A3D3-4EDA6D6B1ECE}"/>
              </a:ext>
            </a:extLst>
          </p:cNvPr>
          <p:cNvGrpSpPr/>
          <p:nvPr/>
        </p:nvGrpSpPr>
        <p:grpSpPr>
          <a:xfrm>
            <a:off x="3135366" y="4827002"/>
            <a:ext cx="150692" cy="345179"/>
            <a:chOff x="1946324" y="4125162"/>
            <a:chExt cx="969964" cy="2007872"/>
          </a:xfrm>
        </p:grpSpPr>
        <p:sp>
          <p:nvSpPr>
            <p:cNvPr id="202" name="円/楕円 201">
              <a:extLst>
                <a:ext uri="{FF2B5EF4-FFF2-40B4-BE49-F238E27FC236}">
                  <a16:creationId xmlns:a16="http://schemas.microsoft.com/office/drawing/2014/main" id="{D02AB631-BA71-F949-8721-78C2CD98F09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フローチャート: 論理積ゲート 202">
              <a:extLst>
                <a:ext uri="{FF2B5EF4-FFF2-40B4-BE49-F238E27FC236}">
                  <a16:creationId xmlns:a16="http://schemas.microsoft.com/office/drawing/2014/main" id="{EFAEB385-9CB3-E94E-A32C-6476B32DBC9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4" name="テキスト ボックス 203">
            <a:extLst>
              <a:ext uri="{FF2B5EF4-FFF2-40B4-BE49-F238E27FC236}">
                <a16:creationId xmlns:a16="http://schemas.microsoft.com/office/drawing/2014/main" id="{084B3CDE-56B5-274B-8F73-17C4DDE5A59E}"/>
              </a:ext>
            </a:extLst>
          </p:cNvPr>
          <p:cNvSpPr txBox="1"/>
          <p:nvPr/>
        </p:nvSpPr>
        <p:spPr>
          <a:xfrm>
            <a:off x="1862515" y="4517795"/>
            <a:ext cx="1675459" cy="246221"/>
          </a:xfrm>
          <a:prstGeom prst="rect">
            <a:avLst/>
          </a:prstGeom>
          <a:noFill/>
        </p:spPr>
        <p:txBody>
          <a:bodyPr wrap="none" rtlCol="0">
            <a:spAutoFit/>
          </a:bodyPr>
          <a:lstStyle/>
          <a:p>
            <a:pPr algn="ctr"/>
            <a:r>
              <a:rPr kumimoji="1" lang="ja-JP" altLang="en-US" sz="1000">
                <a:solidFill>
                  <a:srgbClr val="009051"/>
                </a:solidFill>
              </a:rPr>
              <a:t>必要とされるシステム構成</a:t>
            </a:r>
            <a:r>
              <a:rPr kumimoji="1" lang="en-US" altLang="ja-JP" sz="1000" dirty="0">
                <a:solidFill>
                  <a:srgbClr val="009051"/>
                </a:solidFill>
              </a:rPr>
              <a:t>A</a:t>
            </a:r>
            <a:endParaRPr kumimoji="1" lang="ja-JP" altLang="en-US" sz="1000" dirty="0">
              <a:solidFill>
                <a:srgbClr val="009051"/>
              </a:solidFill>
            </a:endParaRPr>
          </a:p>
        </p:txBody>
      </p:sp>
      <p:sp>
        <p:nvSpPr>
          <p:cNvPr id="205" name="正方形/長方形 204">
            <a:extLst>
              <a:ext uri="{FF2B5EF4-FFF2-40B4-BE49-F238E27FC236}">
                <a16:creationId xmlns:a16="http://schemas.microsoft.com/office/drawing/2014/main" id="{75B85B31-97F9-EB46-B104-A3A0AFB94BD8}"/>
              </a:ext>
            </a:extLst>
          </p:cNvPr>
          <p:cNvSpPr/>
          <p:nvPr/>
        </p:nvSpPr>
        <p:spPr>
          <a:xfrm>
            <a:off x="3663161" y="4507209"/>
            <a:ext cx="1817688" cy="166064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角丸四角形 205">
            <a:extLst>
              <a:ext uri="{FF2B5EF4-FFF2-40B4-BE49-F238E27FC236}">
                <a16:creationId xmlns:a16="http://schemas.microsoft.com/office/drawing/2014/main" id="{94A84DF7-2376-C244-88D8-84A11D81EDBC}"/>
              </a:ext>
            </a:extLst>
          </p:cNvPr>
          <p:cNvSpPr/>
          <p:nvPr/>
        </p:nvSpPr>
        <p:spPr>
          <a:xfrm>
            <a:off x="4109295" y="5034672"/>
            <a:ext cx="1176379" cy="501650"/>
          </a:xfrm>
          <a:prstGeom prst="round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09" name="図形グループ 309">
            <a:extLst>
              <a:ext uri="{FF2B5EF4-FFF2-40B4-BE49-F238E27FC236}">
                <a16:creationId xmlns:a16="http://schemas.microsoft.com/office/drawing/2014/main" id="{667AC410-B37A-D143-B3DF-E675574ACE75}"/>
              </a:ext>
            </a:extLst>
          </p:cNvPr>
          <p:cNvGrpSpPr/>
          <p:nvPr/>
        </p:nvGrpSpPr>
        <p:grpSpPr>
          <a:xfrm>
            <a:off x="4109295" y="5680452"/>
            <a:ext cx="317500" cy="157483"/>
            <a:chOff x="6769100" y="1390650"/>
            <a:chExt cx="317500" cy="157483"/>
          </a:xfrm>
        </p:grpSpPr>
        <p:sp>
          <p:nvSpPr>
            <p:cNvPr id="210" name="正方形/長方形 209">
              <a:extLst>
                <a:ext uri="{FF2B5EF4-FFF2-40B4-BE49-F238E27FC236}">
                  <a16:creationId xmlns:a16="http://schemas.microsoft.com/office/drawing/2014/main" id="{5774F459-C1ED-3349-A11F-E8EEB348BC8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円/楕円 210">
              <a:extLst>
                <a:ext uri="{FF2B5EF4-FFF2-40B4-BE49-F238E27FC236}">
                  <a16:creationId xmlns:a16="http://schemas.microsoft.com/office/drawing/2014/main" id="{24CC79F3-C738-6B45-A493-B839257F4B4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2" name="直線コネクタ 211">
              <a:extLst>
                <a:ext uri="{FF2B5EF4-FFF2-40B4-BE49-F238E27FC236}">
                  <a16:creationId xmlns:a16="http://schemas.microsoft.com/office/drawing/2014/main" id="{E2713978-838E-2F4E-869D-9A7026CF3C01}"/>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3" name="図形グループ 330">
            <a:extLst>
              <a:ext uri="{FF2B5EF4-FFF2-40B4-BE49-F238E27FC236}">
                <a16:creationId xmlns:a16="http://schemas.microsoft.com/office/drawing/2014/main" id="{DEDC1A42-2012-144C-A399-9F435C174058}"/>
              </a:ext>
            </a:extLst>
          </p:cNvPr>
          <p:cNvGrpSpPr/>
          <p:nvPr/>
        </p:nvGrpSpPr>
        <p:grpSpPr>
          <a:xfrm>
            <a:off x="4109295" y="5873914"/>
            <a:ext cx="317500" cy="157483"/>
            <a:chOff x="6769100" y="1390650"/>
            <a:chExt cx="317500" cy="157483"/>
          </a:xfrm>
        </p:grpSpPr>
        <p:sp>
          <p:nvSpPr>
            <p:cNvPr id="214" name="正方形/長方形 213">
              <a:extLst>
                <a:ext uri="{FF2B5EF4-FFF2-40B4-BE49-F238E27FC236}">
                  <a16:creationId xmlns:a16="http://schemas.microsoft.com/office/drawing/2014/main" id="{A0AAACA9-30FA-8149-A174-BD8AC82A39B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円/楕円 214">
              <a:extLst>
                <a:ext uri="{FF2B5EF4-FFF2-40B4-BE49-F238E27FC236}">
                  <a16:creationId xmlns:a16="http://schemas.microsoft.com/office/drawing/2014/main" id="{71A9EF6F-E54D-6942-87E8-8A837012835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6" name="直線コネクタ 215">
              <a:extLst>
                <a:ext uri="{FF2B5EF4-FFF2-40B4-BE49-F238E27FC236}">
                  <a16:creationId xmlns:a16="http://schemas.microsoft.com/office/drawing/2014/main" id="{C361C438-D3C4-0B43-98F6-809C93E76416}"/>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18" name="正方形/長方形 217">
            <a:extLst>
              <a:ext uri="{FF2B5EF4-FFF2-40B4-BE49-F238E27FC236}">
                <a16:creationId xmlns:a16="http://schemas.microsoft.com/office/drawing/2014/main" id="{F67BC021-F951-3F47-8FF1-F1328B28608F}"/>
              </a:ext>
            </a:extLst>
          </p:cNvPr>
          <p:cNvSpPr/>
          <p:nvPr/>
        </p:nvSpPr>
        <p:spPr>
          <a:xfrm>
            <a:off x="4479549" y="568299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1" name="図形グループ 355">
            <a:extLst>
              <a:ext uri="{FF2B5EF4-FFF2-40B4-BE49-F238E27FC236}">
                <a16:creationId xmlns:a16="http://schemas.microsoft.com/office/drawing/2014/main" id="{1DC8BAC9-EC75-D849-86CF-4F74B5D95E00}"/>
              </a:ext>
            </a:extLst>
          </p:cNvPr>
          <p:cNvGrpSpPr/>
          <p:nvPr/>
        </p:nvGrpSpPr>
        <p:grpSpPr>
          <a:xfrm>
            <a:off x="4479549" y="5876455"/>
            <a:ext cx="317500" cy="157483"/>
            <a:chOff x="6769100" y="1390650"/>
            <a:chExt cx="317500" cy="157483"/>
          </a:xfrm>
        </p:grpSpPr>
        <p:sp>
          <p:nvSpPr>
            <p:cNvPr id="222" name="正方形/長方形 221">
              <a:extLst>
                <a:ext uri="{FF2B5EF4-FFF2-40B4-BE49-F238E27FC236}">
                  <a16:creationId xmlns:a16="http://schemas.microsoft.com/office/drawing/2014/main" id="{C40AE678-5CC3-A140-8CC9-B432EB60A49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円/楕円 222">
              <a:extLst>
                <a:ext uri="{FF2B5EF4-FFF2-40B4-BE49-F238E27FC236}">
                  <a16:creationId xmlns:a16="http://schemas.microsoft.com/office/drawing/2014/main" id="{CC5A10C8-3448-264C-BF9A-82CFEB3CC08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4" name="直線コネクタ 223">
              <a:extLst>
                <a:ext uri="{FF2B5EF4-FFF2-40B4-BE49-F238E27FC236}">
                  <a16:creationId xmlns:a16="http://schemas.microsoft.com/office/drawing/2014/main" id="{A6C73A6B-E26B-B244-A37D-B5AD592ED80D}"/>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25" name="フローチャート: 磁気ディスク 224">
            <a:extLst>
              <a:ext uri="{FF2B5EF4-FFF2-40B4-BE49-F238E27FC236}">
                <a16:creationId xmlns:a16="http://schemas.microsoft.com/office/drawing/2014/main" id="{4983F381-706E-F34D-8E8D-2EB5B897FE09}"/>
              </a:ext>
            </a:extLst>
          </p:cNvPr>
          <p:cNvSpPr/>
          <p:nvPr/>
        </p:nvSpPr>
        <p:spPr>
          <a:xfrm>
            <a:off x="4911022" y="570098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27" name="図形グループ 369">
            <a:extLst>
              <a:ext uri="{FF2B5EF4-FFF2-40B4-BE49-F238E27FC236}">
                <a16:creationId xmlns:a16="http://schemas.microsoft.com/office/drawing/2014/main" id="{0C3AA906-E4E7-9D4B-9D42-C88C9A981697}"/>
              </a:ext>
            </a:extLst>
          </p:cNvPr>
          <p:cNvGrpSpPr/>
          <p:nvPr/>
        </p:nvGrpSpPr>
        <p:grpSpPr>
          <a:xfrm>
            <a:off x="3827553" y="4752097"/>
            <a:ext cx="457588" cy="387786"/>
            <a:chOff x="758730" y="3198675"/>
            <a:chExt cx="806939" cy="688305"/>
          </a:xfrm>
        </p:grpSpPr>
        <p:sp>
          <p:nvSpPr>
            <p:cNvPr id="228" name="正方形/長方形 227">
              <a:extLst>
                <a:ext uri="{FF2B5EF4-FFF2-40B4-BE49-F238E27FC236}">
                  <a16:creationId xmlns:a16="http://schemas.microsoft.com/office/drawing/2014/main" id="{1F18D136-208A-8F4C-A738-80895F97D3B8}"/>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角丸四角形 228">
              <a:extLst>
                <a:ext uri="{FF2B5EF4-FFF2-40B4-BE49-F238E27FC236}">
                  <a16:creationId xmlns:a16="http://schemas.microsoft.com/office/drawing/2014/main" id="{2354D863-782E-624A-A7A0-8F1538C219C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角丸四角形 229">
              <a:extLst>
                <a:ext uri="{FF2B5EF4-FFF2-40B4-BE49-F238E27FC236}">
                  <a16:creationId xmlns:a16="http://schemas.microsoft.com/office/drawing/2014/main" id="{D6A52EAA-DD4B-9648-A8B9-58763B7682F6}"/>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台形 230">
              <a:extLst>
                <a:ext uri="{FF2B5EF4-FFF2-40B4-BE49-F238E27FC236}">
                  <a16:creationId xmlns:a16="http://schemas.microsoft.com/office/drawing/2014/main" id="{AE55D988-2155-EA49-846D-50B579C6C578}"/>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2" name="図形グループ 379">
            <a:extLst>
              <a:ext uri="{FF2B5EF4-FFF2-40B4-BE49-F238E27FC236}">
                <a16:creationId xmlns:a16="http://schemas.microsoft.com/office/drawing/2014/main" id="{A66D9D09-D7D6-5148-9A53-B4291CA39DF1}"/>
              </a:ext>
            </a:extLst>
          </p:cNvPr>
          <p:cNvGrpSpPr/>
          <p:nvPr/>
        </p:nvGrpSpPr>
        <p:grpSpPr>
          <a:xfrm>
            <a:off x="3957673" y="4862082"/>
            <a:ext cx="150692" cy="345179"/>
            <a:chOff x="1946324" y="4125162"/>
            <a:chExt cx="969964" cy="2007872"/>
          </a:xfrm>
        </p:grpSpPr>
        <p:sp>
          <p:nvSpPr>
            <p:cNvPr id="233" name="円/楕円 232">
              <a:extLst>
                <a:ext uri="{FF2B5EF4-FFF2-40B4-BE49-F238E27FC236}">
                  <a16:creationId xmlns:a16="http://schemas.microsoft.com/office/drawing/2014/main" id="{19115E26-812C-4243-A76A-E0A18F7E058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フローチャート: 論理積ゲート 233">
              <a:extLst>
                <a:ext uri="{FF2B5EF4-FFF2-40B4-BE49-F238E27FC236}">
                  <a16:creationId xmlns:a16="http://schemas.microsoft.com/office/drawing/2014/main" id="{B6F10130-2AB4-484E-A408-D7DE2537D9D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5" name="図形グループ 390">
            <a:extLst>
              <a:ext uri="{FF2B5EF4-FFF2-40B4-BE49-F238E27FC236}">
                <a16:creationId xmlns:a16="http://schemas.microsoft.com/office/drawing/2014/main" id="{30FDE3F9-B920-1A4A-AF08-45713ECD6BCE}"/>
              </a:ext>
            </a:extLst>
          </p:cNvPr>
          <p:cNvGrpSpPr/>
          <p:nvPr/>
        </p:nvGrpSpPr>
        <p:grpSpPr>
          <a:xfrm>
            <a:off x="4347945" y="4755852"/>
            <a:ext cx="457588" cy="387786"/>
            <a:chOff x="758730" y="3198675"/>
            <a:chExt cx="806939" cy="688305"/>
          </a:xfrm>
        </p:grpSpPr>
        <p:sp>
          <p:nvSpPr>
            <p:cNvPr id="236" name="正方形/長方形 235">
              <a:extLst>
                <a:ext uri="{FF2B5EF4-FFF2-40B4-BE49-F238E27FC236}">
                  <a16:creationId xmlns:a16="http://schemas.microsoft.com/office/drawing/2014/main" id="{FC1968AB-08B3-2945-8E0F-1245683F3B52}"/>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角丸四角形 236">
              <a:extLst>
                <a:ext uri="{FF2B5EF4-FFF2-40B4-BE49-F238E27FC236}">
                  <a16:creationId xmlns:a16="http://schemas.microsoft.com/office/drawing/2014/main" id="{F16BCBC1-1956-1A43-95FB-96B5677F4C56}"/>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8" name="角丸四角形 237">
              <a:extLst>
                <a:ext uri="{FF2B5EF4-FFF2-40B4-BE49-F238E27FC236}">
                  <a16:creationId xmlns:a16="http://schemas.microsoft.com/office/drawing/2014/main" id="{D07494B0-A798-734C-8AF9-B60228A57354}"/>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台形 238">
              <a:extLst>
                <a:ext uri="{FF2B5EF4-FFF2-40B4-BE49-F238E27FC236}">
                  <a16:creationId xmlns:a16="http://schemas.microsoft.com/office/drawing/2014/main" id="{5D191C1B-951D-B94E-A5B8-7EDBD52CD24F}"/>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395">
            <a:extLst>
              <a:ext uri="{FF2B5EF4-FFF2-40B4-BE49-F238E27FC236}">
                <a16:creationId xmlns:a16="http://schemas.microsoft.com/office/drawing/2014/main" id="{56107B76-D1A3-6C45-A2F5-1B34D3530F6F}"/>
              </a:ext>
            </a:extLst>
          </p:cNvPr>
          <p:cNvGrpSpPr/>
          <p:nvPr/>
        </p:nvGrpSpPr>
        <p:grpSpPr>
          <a:xfrm>
            <a:off x="4479549" y="4860940"/>
            <a:ext cx="150692" cy="345179"/>
            <a:chOff x="1946324" y="4125162"/>
            <a:chExt cx="969964" cy="2007872"/>
          </a:xfrm>
        </p:grpSpPr>
        <p:sp>
          <p:nvSpPr>
            <p:cNvPr id="241" name="円/楕円 240">
              <a:extLst>
                <a:ext uri="{FF2B5EF4-FFF2-40B4-BE49-F238E27FC236}">
                  <a16:creationId xmlns:a16="http://schemas.microsoft.com/office/drawing/2014/main" id="{E094BD90-25B7-1C43-82FE-F834BB55C28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ローチャート: 論理積ゲート 241">
              <a:extLst>
                <a:ext uri="{FF2B5EF4-FFF2-40B4-BE49-F238E27FC236}">
                  <a16:creationId xmlns:a16="http://schemas.microsoft.com/office/drawing/2014/main" id="{BCB3EBA6-3718-E549-B567-8DDD838960F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3" name="図形グループ 399">
            <a:extLst>
              <a:ext uri="{FF2B5EF4-FFF2-40B4-BE49-F238E27FC236}">
                <a16:creationId xmlns:a16="http://schemas.microsoft.com/office/drawing/2014/main" id="{F29878BE-3B96-834C-9508-DE9A49E07FB3}"/>
              </a:ext>
            </a:extLst>
          </p:cNvPr>
          <p:cNvGrpSpPr/>
          <p:nvPr/>
        </p:nvGrpSpPr>
        <p:grpSpPr>
          <a:xfrm>
            <a:off x="4895388" y="4735231"/>
            <a:ext cx="370254" cy="367267"/>
            <a:chOff x="2667295" y="1059799"/>
            <a:chExt cx="681672" cy="722281"/>
          </a:xfrm>
        </p:grpSpPr>
        <p:sp>
          <p:nvSpPr>
            <p:cNvPr id="244" name="角丸四角形 243">
              <a:extLst>
                <a:ext uri="{FF2B5EF4-FFF2-40B4-BE49-F238E27FC236}">
                  <a16:creationId xmlns:a16="http://schemas.microsoft.com/office/drawing/2014/main" id="{6965200F-8297-FA45-8EF3-36758FB1AE41}"/>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45" name="図 244">
              <a:extLst>
                <a:ext uri="{FF2B5EF4-FFF2-40B4-BE49-F238E27FC236}">
                  <a16:creationId xmlns:a16="http://schemas.microsoft.com/office/drawing/2014/main" id="{41AFF710-D6E1-7840-ACCC-BB3691A67AC2}"/>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46" name="図形グループ 402">
            <a:extLst>
              <a:ext uri="{FF2B5EF4-FFF2-40B4-BE49-F238E27FC236}">
                <a16:creationId xmlns:a16="http://schemas.microsoft.com/office/drawing/2014/main" id="{34E7D15E-B254-184C-9F1F-5DF27A46CEC2}"/>
              </a:ext>
            </a:extLst>
          </p:cNvPr>
          <p:cNvGrpSpPr/>
          <p:nvPr/>
        </p:nvGrpSpPr>
        <p:grpSpPr>
          <a:xfrm>
            <a:off x="4992859" y="4834117"/>
            <a:ext cx="150692" cy="345179"/>
            <a:chOff x="1946324" y="4125162"/>
            <a:chExt cx="969964" cy="2007872"/>
          </a:xfrm>
        </p:grpSpPr>
        <p:sp>
          <p:nvSpPr>
            <p:cNvPr id="247" name="円/楕円 246">
              <a:extLst>
                <a:ext uri="{FF2B5EF4-FFF2-40B4-BE49-F238E27FC236}">
                  <a16:creationId xmlns:a16="http://schemas.microsoft.com/office/drawing/2014/main" id="{89A34418-950A-7D49-B2F5-BF7F1673DA0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フローチャート: 論理積ゲート 247">
              <a:extLst>
                <a:ext uri="{FF2B5EF4-FFF2-40B4-BE49-F238E27FC236}">
                  <a16:creationId xmlns:a16="http://schemas.microsoft.com/office/drawing/2014/main" id="{BDB2CA98-45E2-8040-BC9A-D6C4CA3A196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9" name="テキスト ボックス 248">
            <a:extLst>
              <a:ext uri="{FF2B5EF4-FFF2-40B4-BE49-F238E27FC236}">
                <a16:creationId xmlns:a16="http://schemas.microsoft.com/office/drawing/2014/main" id="{6F4B301B-A5D2-C54A-8EA5-6DEF1714D0E0}"/>
              </a:ext>
            </a:extLst>
          </p:cNvPr>
          <p:cNvSpPr txBox="1"/>
          <p:nvPr/>
        </p:nvSpPr>
        <p:spPr>
          <a:xfrm>
            <a:off x="3735438" y="4517795"/>
            <a:ext cx="1672253" cy="246221"/>
          </a:xfrm>
          <a:prstGeom prst="rect">
            <a:avLst/>
          </a:prstGeom>
          <a:noFill/>
        </p:spPr>
        <p:txBody>
          <a:bodyPr wrap="none" rtlCol="0">
            <a:spAutoFit/>
          </a:bodyPr>
          <a:lstStyle/>
          <a:p>
            <a:pPr algn="ctr"/>
            <a:r>
              <a:rPr lang="ja-JP" altLang="en-US" sz="1000">
                <a:solidFill>
                  <a:srgbClr val="0432FF"/>
                </a:solidFill>
              </a:rPr>
              <a:t>必要とされるシステム構成</a:t>
            </a:r>
            <a:r>
              <a:rPr lang="en-US" altLang="ja-JP" sz="1000" dirty="0">
                <a:solidFill>
                  <a:srgbClr val="0432FF"/>
                </a:solidFill>
              </a:rPr>
              <a:t>B</a:t>
            </a:r>
            <a:endParaRPr lang="ja-JP" altLang="en-US" sz="1000" dirty="0">
              <a:solidFill>
                <a:srgbClr val="0432FF"/>
              </a:solidFill>
            </a:endParaRPr>
          </a:p>
        </p:txBody>
      </p:sp>
      <p:sp>
        <p:nvSpPr>
          <p:cNvPr id="250" name="正方形/長方形 249">
            <a:extLst>
              <a:ext uri="{FF2B5EF4-FFF2-40B4-BE49-F238E27FC236}">
                <a16:creationId xmlns:a16="http://schemas.microsoft.com/office/drawing/2014/main" id="{10E6678C-C3E4-AF41-BF41-1CDC122B8651}"/>
              </a:ext>
            </a:extLst>
          </p:cNvPr>
          <p:cNvSpPr/>
          <p:nvPr/>
        </p:nvSpPr>
        <p:spPr>
          <a:xfrm>
            <a:off x="5531103" y="4507209"/>
            <a:ext cx="1817688" cy="166064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角丸四角形 250">
            <a:extLst>
              <a:ext uri="{FF2B5EF4-FFF2-40B4-BE49-F238E27FC236}">
                <a16:creationId xmlns:a16="http://schemas.microsoft.com/office/drawing/2014/main" id="{AC9D5C19-34AD-894A-89D7-50A9B001E067}"/>
              </a:ext>
            </a:extLst>
          </p:cNvPr>
          <p:cNvSpPr/>
          <p:nvPr/>
        </p:nvSpPr>
        <p:spPr>
          <a:xfrm>
            <a:off x="5977237" y="5034672"/>
            <a:ext cx="1176379" cy="501650"/>
          </a:xfrm>
          <a:prstGeom prst="round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54" name="図形グループ 309">
            <a:extLst>
              <a:ext uri="{FF2B5EF4-FFF2-40B4-BE49-F238E27FC236}">
                <a16:creationId xmlns:a16="http://schemas.microsoft.com/office/drawing/2014/main" id="{BF686FAC-4281-0A42-89DA-857862F35BB5}"/>
              </a:ext>
            </a:extLst>
          </p:cNvPr>
          <p:cNvGrpSpPr/>
          <p:nvPr/>
        </p:nvGrpSpPr>
        <p:grpSpPr>
          <a:xfrm>
            <a:off x="5977237" y="5680452"/>
            <a:ext cx="317500" cy="157483"/>
            <a:chOff x="6769100" y="1390650"/>
            <a:chExt cx="317500" cy="157483"/>
          </a:xfrm>
        </p:grpSpPr>
        <p:sp>
          <p:nvSpPr>
            <p:cNvPr id="255" name="正方形/長方形 254">
              <a:extLst>
                <a:ext uri="{FF2B5EF4-FFF2-40B4-BE49-F238E27FC236}">
                  <a16:creationId xmlns:a16="http://schemas.microsoft.com/office/drawing/2014/main" id="{CE795BB5-2F61-584A-8395-EBC18EB9AC2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a:extLst>
                <a:ext uri="{FF2B5EF4-FFF2-40B4-BE49-F238E27FC236}">
                  <a16:creationId xmlns:a16="http://schemas.microsoft.com/office/drawing/2014/main" id="{F3E42F8C-40FF-3D43-B661-EF6FA0A8D0C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コネクタ 256">
              <a:extLst>
                <a:ext uri="{FF2B5EF4-FFF2-40B4-BE49-F238E27FC236}">
                  <a16:creationId xmlns:a16="http://schemas.microsoft.com/office/drawing/2014/main" id="{0C2152CE-4EE7-764F-8585-5939D429FEED}"/>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8" name="図形グループ 330">
            <a:extLst>
              <a:ext uri="{FF2B5EF4-FFF2-40B4-BE49-F238E27FC236}">
                <a16:creationId xmlns:a16="http://schemas.microsoft.com/office/drawing/2014/main" id="{4341029C-6D45-8046-8671-BFEFEC8EF0D9}"/>
              </a:ext>
            </a:extLst>
          </p:cNvPr>
          <p:cNvGrpSpPr/>
          <p:nvPr/>
        </p:nvGrpSpPr>
        <p:grpSpPr>
          <a:xfrm>
            <a:off x="5977237" y="5873914"/>
            <a:ext cx="317500" cy="157483"/>
            <a:chOff x="6769100" y="1390650"/>
            <a:chExt cx="317500" cy="157483"/>
          </a:xfrm>
        </p:grpSpPr>
        <p:sp>
          <p:nvSpPr>
            <p:cNvPr id="259" name="正方形/長方形 258">
              <a:extLst>
                <a:ext uri="{FF2B5EF4-FFF2-40B4-BE49-F238E27FC236}">
                  <a16:creationId xmlns:a16="http://schemas.microsoft.com/office/drawing/2014/main" id="{B92B648D-33BE-4A4F-9083-39AF6B69704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a:extLst>
                <a:ext uri="{FF2B5EF4-FFF2-40B4-BE49-F238E27FC236}">
                  <a16:creationId xmlns:a16="http://schemas.microsoft.com/office/drawing/2014/main" id="{A58DC8B8-BD50-544A-96FC-92F32600119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1" name="直線コネクタ 260">
              <a:extLst>
                <a:ext uri="{FF2B5EF4-FFF2-40B4-BE49-F238E27FC236}">
                  <a16:creationId xmlns:a16="http://schemas.microsoft.com/office/drawing/2014/main" id="{622EF356-DD06-144C-A75B-FF7A9F38B3C4}"/>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70" name="フローチャート: 磁気ディスク 269">
            <a:extLst>
              <a:ext uri="{FF2B5EF4-FFF2-40B4-BE49-F238E27FC236}">
                <a16:creationId xmlns:a16="http://schemas.microsoft.com/office/drawing/2014/main" id="{84DB7772-7334-A644-9045-0ADA97236BDE}"/>
              </a:ext>
            </a:extLst>
          </p:cNvPr>
          <p:cNvSpPr/>
          <p:nvPr/>
        </p:nvSpPr>
        <p:spPr>
          <a:xfrm>
            <a:off x="6778964" y="570098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72" name="図形グループ 369">
            <a:extLst>
              <a:ext uri="{FF2B5EF4-FFF2-40B4-BE49-F238E27FC236}">
                <a16:creationId xmlns:a16="http://schemas.microsoft.com/office/drawing/2014/main" id="{8CE66DA0-4615-9547-8F8B-5EB9B79D000D}"/>
              </a:ext>
            </a:extLst>
          </p:cNvPr>
          <p:cNvGrpSpPr/>
          <p:nvPr/>
        </p:nvGrpSpPr>
        <p:grpSpPr>
          <a:xfrm>
            <a:off x="5695495" y="4752097"/>
            <a:ext cx="457588" cy="387786"/>
            <a:chOff x="758730" y="3198675"/>
            <a:chExt cx="806939" cy="688305"/>
          </a:xfrm>
        </p:grpSpPr>
        <p:sp>
          <p:nvSpPr>
            <p:cNvPr id="273" name="正方形/長方形 272">
              <a:extLst>
                <a:ext uri="{FF2B5EF4-FFF2-40B4-BE49-F238E27FC236}">
                  <a16:creationId xmlns:a16="http://schemas.microsoft.com/office/drawing/2014/main" id="{8C67F434-1793-7B44-A8DD-1462977EC23C}"/>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4" name="角丸四角形 273">
              <a:extLst>
                <a:ext uri="{FF2B5EF4-FFF2-40B4-BE49-F238E27FC236}">
                  <a16:creationId xmlns:a16="http://schemas.microsoft.com/office/drawing/2014/main" id="{DA62728C-51DF-4446-9C28-F0A9EF0A1158}"/>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角丸四角形 274">
              <a:extLst>
                <a:ext uri="{FF2B5EF4-FFF2-40B4-BE49-F238E27FC236}">
                  <a16:creationId xmlns:a16="http://schemas.microsoft.com/office/drawing/2014/main" id="{6F955373-ADA6-7A48-AC12-F8421817661A}"/>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台形 275">
              <a:extLst>
                <a:ext uri="{FF2B5EF4-FFF2-40B4-BE49-F238E27FC236}">
                  <a16:creationId xmlns:a16="http://schemas.microsoft.com/office/drawing/2014/main" id="{7BA50E2D-C0A0-F643-925C-BF23685191EC}"/>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7" name="図形グループ 379">
            <a:extLst>
              <a:ext uri="{FF2B5EF4-FFF2-40B4-BE49-F238E27FC236}">
                <a16:creationId xmlns:a16="http://schemas.microsoft.com/office/drawing/2014/main" id="{8798E2DE-92FF-B543-A4D5-D6585E175AAC}"/>
              </a:ext>
            </a:extLst>
          </p:cNvPr>
          <p:cNvGrpSpPr/>
          <p:nvPr/>
        </p:nvGrpSpPr>
        <p:grpSpPr>
          <a:xfrm>
            <a:off x="5825615" y="4862082"/>
            <a:ext cx="150692" cy="345179"/>
            <a:chOff x="1946324" y="4125162"/>
            <a:chExt cx="969964" cy="2007872"/>
          </a:xfrm>
        </p:grpSpPr>
        <p:sp>
          <p:nvSpPr>
            <p:cNvPr id="278" name="円/楕円 277">
              <a:extLst>
                <a:ext uri="{FF2B5EF4-FFF2-40B4-BE49-F238E27FC236}">
                  <a16:creationId xmlns:a16="http://schemas.microsoft.com/office/drawing/2014/main" id="{CFF9AB1A-7CE4-3E4A-8087-B01DB8A3A93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フローチャート: 論理積ゲート 278">
              <a:extLst>
                <a:ext uri="{FF2B5EF4-FFF2-40B4-BE49-F238E27FC236}">
                  <a16:creationId xmlns:a16="http://schemas.microsoft.com/office/drawing/2014/main" id="{0F84A711-D73C-F742-ADD7-E5F7A03BD49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0" name="図形グループ 390">
            <a:extLst>
              <a:ext uri="{FF2B5EF4-FFF2-40B4-BE49-F238E27FC236}">
                <a16:creationId xmlns:a16="http://schemas.microsoft.com/office/drawing/2014/main" id="{2DC3563F-A6D2-954B-A371-A910784C7A1F}"/>
              </a:ext>
            </a:extLst>
          </p:cNvPr>
          <p:cNvGrpSpPr/>
          <p:nvPr/>
        </p:nvGrpSpPr>
        <p:grpSpPr>
          <a:xfrm>
            <a:off x="5695495" y="5216421"/>
            <a:ext cx="457588" cy="387786"/>
            <a:chOff x="758730" y="3198675"/>
            <a:chExt cx="806939" cy="688305"/>
          </a:xfrm>
        </p:grpSpPr>
        <p:sp>
          <p:nvSpPr>
            <p:cNvPr id="281" name="正方形/長方形 280">
              <a:extLst>
                <a:ext uri="{FF2B5EF4-FFF2-40B4-BE49-F238E27FC236}">
                  <a16:creationId xmlns:a16="http://schemas.microsoft.com/office/drawing/2014/main" id="{36A906F8-82B9-0540-9DEC-A5F0129A70EA}"/>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2" name="角丸四角形 281">
              <a:extLst>
                <a:ext uri="{FF2B5EF4-FFF2-40B4-BE49-F238E27FC236}">
                  <a16:creationId xmlns:a16="http://schemas.microsoft.com/office/drawing/2014/main" id="{40E50B58-93CC-8F40-8D41-D5832641B5CE}"/>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3" name="角丸四角形 282">
              <a:extLst>
                <a:ext uri="{FF2B5EF4-FFF2-40B4-BE49-F238E27FC236}">
                  <a16:creationId xmlns:a16="http://schemas.microsoft.com/office/drawing/2014/main" id="{CBF596AF-4D9E-D147-B140-195A17A8DA6B}"/>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台形 283">
              <a:extLst>
                <a:ext uri="{FF2B5EF4-FFF2-40B4-BE49-F238E27FC236}">
                  <a16:creationId xmlns:a16="http://schemas.microsoft.com/office/drawing/2014/main" id="{AF1FAF35-4333-F54B-BB32-CC6C811B4AC7}"/>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5" name="図形グループ 395">
            <a:extLst>
              <a:ext uri="{FF2B5EF4-FFF2-40B4-BE49-F238E27FC236}">
                <a16:creationId xmlns:a16="http://schemas.microsoft.com/office/drawing/2014/main" id="{A0670D6B-4A79-9243-8BE2-E0B555AD37EF}"/>
              </a:ext>
            </a:extLst>
          </p:cNvPr>
          <p:cNvGrpSpPr/>
          <p:nvPr/>
        </p:nvGrpSpPr>
        <p:grpSpPr>
          <a:xfrm>
            <a:off x="5825615" y="5304839"/>
            <a:ext cx="150692" cy="345179"/>
            <a:chOff x="1946324" y="4125162"/>
            <a:chExt cx="969964" cy="2007872"/>
          </a:xfrm>
        </p:grpSpPr>
        <p:sp>
          <p:nvSpPr>
            <p:cNvPr id="286" name="円/楕円 285">
              <a:extLst>
                <a:ext uri="{FF2B5EF4-FFF2-40B4-BE49-F238E27FC236}">
                  <a16:creationId xmlns:a16="http://schemas.microsoft.com/office/drawing/2014/main" id="{884B143F-5D97-6F43-9DBB-8289348351F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フローチャート: 論理積ゲート 286">
              <a:extLst>
                <a:ext uri="{FF2B5EF4-FFF2-40B4-BE49-F238E27FC236}">
                  <a16:creationId xmlns:a16="http://schemas.microsoft.com/office/drawing/2014/main" id="{C5794C65-E181-3845-B455-1EC7FDACF60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8" name="図形グループ 399">
            <a:extLst>
              <a:ext uri="{FF2B5EF4-FFF2-40B4-BE49-F238E27FC236}">
                <a16:creationId xmlns:a16="http://schemas.microsoft.com/office/drawing/2014/main" id="{12E4935B-90BB-EE43-B2E3-AB355B26FE31}"/>
              </a:ext>
            </a:extLst>
          </p:cNvPr>
          <p:cNvGrpSpPr/>
          <p:nvPr/>
        </p:nvGrpSpPr>
        <p:grpSpPr>
          <a:xfrm>
            <a:off x="6532999" y="5217133"/>
            <a:ext cx="370254" cy="367267"/>
            <a:chOff x="2667295" y="1059799"/>
            <a:chExt cx="681672" cy="722281"/>
          </a:xfrm>
        </p:grpSpPr>
        <p:sp>
          <p:nvSpPr>
            <p:cNvPr id="289" name="角丸四角形 288">
              <a:extLst>
                <a:ext uri="{FF2B5EF4-FFF2-40B4-BE49-F238E27FC236}">
                  <a16:creationId xmlns:a16="http://schemas.microsoft.com/office/drawing/2014/main" id="{3FE3D5D1-976C-F945-A7EB-E22312D44792}"/>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90" name="図 289">
              <a:extLst>
                <a:ext uri="{FF2B5EF4-FFF2-40B4-BE49-F238E27FC236}">
                  <a16:creationId xmlns:a16="http://schemas.microsoft.com/office/drawing/2014/main" id="{72D9E247-AACD-744C-940A-05C49F1C6CD9}"/>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91" name="図形グループ 402">
            <a:extLst>
              <a:ext uri="{FF2B5EF4-FFF2-40B4-BE49-F238E27FC236}">
                <a16:creationId xmlns:a16="http://schemas.microsoft.com/office/drawing/2014/main" id="{B27364CB-FF37-E34C-947E-F824C80ACF8C}"/>
              </a:ext>
            </a:extLst>
          </p:cNvPr>
          <p:cNvGrpSpPr/>
          <p:nvPr/>
        </p:nvGrpSpPr>
        <p:grpSpPr>
          <a:xfrm>
            <a:off x="6628272" y="5297451"/>
            <a:ext cx="150692" cy="345180"/>
            <a:chOff x="360577" y="6805427"/>
            <a:chExt cx="969965" cy="2007877"/>
          </a:xfrm>
        </p:grpSpPr>
        <p:sp>
          <p:nvSpPr>
            <p:cNvPr id="292" name="円/楕円 291">
              <a:extLst>
                <a:ext uri="{FF2B5EF4-FFF2-40B4-BE49-F238E27FC236}">
                  <a16:creationId xmlns:a16="http://schemas.microsoft.com/office/drawing/2014/main" id="{17D334C5-DE71-E54A-AE8C-DE28467F4102}"/>
                </a:ext>
              </a:extLst>
            </p:cNvPr>
            <p:cNvSpPr/>
            <p:nvPr/>
          </p:nvSpPr>
          <p:spPr>
            <a:xfrm>
              <a:off x="360577" y="6805427"/>
              <a:ext cx="969964" cy="92075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フローチャート: 論理積ゲート 292">
              <a:extLst>
                <a:ext uri="{FF2B5EF4-FFF2-40B4-BE49-F238E27FC236}">
                  <a16:creationId xmlns:a16="http://schemas.microsoft.com/office/drawing/2014/main" id="{F3573A11-BFB2-2D46-BA91-87F15961B4FE}"/>
                </a:ext>
              </a:extLst>
            </p:cNvPr>
            <p:cNvSpPr/>
            <p:nvPr/>
          </p:nvSpPr>
          <p:spPr>
            <a:xfrm rot="16200000">
              <a:off x="301999" y="7784762"/>
              <a:ext cx="1087121"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94" name="テキスト ボックス 293">
            <a:extLst>
              <a:ext uri="{FF2B5EF4-FFF2-40B4-BE49-F238E27FC236}">
                <a16:creationId xmlns:a16="http://schemas.microsoft.com/office/drawing/2014/main" id="{CEFC2969-59F3-1747-8B86-4DAFE0D2F114}"/>
              </a:ext>
            </a:extLst>
          </p:cNvPr>
          <p:cNvSpPr txBox="1"/>
          <p:nvPr/>
        </p:nvSpPr>
        <p:spPr>
          <a:xfrm>
            <a:off x="5604181" y="4517795"/>
            <a:ext cx="1670650" cy="246221"/>
          </a:xfrm>
          <a:prstGeom prst="rect">
            <a:avLst/>
          </a:prstGeom>
          <a:noFill/>
        </p:spPr>
        <p:txBody>
          <a:bodyPr wrap="none" rtlCol="0">
            <a:spAutoFit/>
          </a:bodyPr>
          <a:lstStyle/>
          <a:p>
            <a:pPr algn="ctr"/>
            <a:r>
              <a:rPr lang="ja-JP" altLang="en-US" sz="1000">
                <a:solidFill>
                  <a:srgbClr val="7030A0"/>
                </a:solidFill>
              </a:rPr>
              <a:t>必要とされるシステム構成</a:t>
            </a:r>
            <a:r>
              <a:rPr lang="en-US" altLang="ja-JP" sz="1000" dirty="0">
                <a:solidFill>
                  <a:srgbClr val="7030A0"/>
                </a:solidFill>
              </a:rPr>
              <a:t>C</a:t>
            </a:r>
            <a:endParaRPr lang="ja-JP" altLang="en-US" sz="1000" dirty="0">
              <a:solidFill>
                <a:srgbClr val="7030A0"/>
              </a:solidFill>
            </a:endParaRPr>
          </a:p>
        </p:txBody>
      </p:sp>
      <p:grpSp>
        <p:nvGrpSpPr>
          <p:cNvPr id="295" name="図形グループ 399">
            <a:extLst>
              <a:ext uri="{FF2B5EF4-FFF2-40B4-BE49-F238E27FC236}">
                <a16:creationId xmlns:a16="http://schemas.microsoft.com/office/drawing/2014/main" id="{25AB8B2A-7529-6040-B22D-AD12D5C1F027}"/>
              </a:ext>
            </a:extLst>
          </p:cNvPr>
          <p:cNvGrpSpPr/>
          <p:nvPr/>
        </p:nvGrpSpPr>
        <p:grpSpPr>
          <a:xfrm>
            <a:off x="4537627" y="5220853"/>
            <a:ext cx="370254" cy="367267"/>
            <a:chOff x="2667295" y="1059799"/>
            <a:chExt cx="681672" cy="722281"/>
          </a:xfrm>
        </p:grpSpPr>
        <p:sp>
          <p:nvSpPr>
            <p:cNvPr id="296" name="角丸四角形 295">
              <a:extLst>
                <a:ext uri="{FF2B5EF4-FFF2-40B4-BE49-F238E27FC236}">
                  <a16:creationId xmlns:a16="http://schemas.microsoft.com/office/drawing/2014/main" id="{595A933F-2AF4-3C48-BF28-3E40C3897F9A}"/>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97" name="図 296">
              <a:extLst>
                <a:ext uri="{FF2B5EF4-FFF2-40B4-BE49-F238E27FC236}">
                  <a16:creationId xmlns:a16="http://schemas.microsoft.com/office/drawing/2014/main" id="{384C0C52-0B50-CC4D-ABD7-97AC8A9906AC}"/>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98" name="図形グループ 402">
            <a:extLst>
              <a:ext uri="{FF2B5EF4-FFF2-40B4-BE49-F238E27FC236}">
                <a16:creationId xmlns:a16="http://schemas.microsoft.com/office/drawing/2014/main" id="{F7942694-6C7C-5C47-94FE-1B5CD611DFEE}"/>
              </a:ext>
            </a:extLst>
          </p:cNvPr>
          <p:cNvGrpSpPr/>
          <p:nvPr/>
        </p:nvGrpSpPr>
        <p:grpSpPr>
          <a:xfrm>
            <a:off x="4671670" y="5302877"/>
            <a:ext cx="150692" cy="345179"/>
            <a:chOff x="1946324" y="4125162"/>
            <a:chExt cx="969964" cy="2007872"/>
          </a:xfrm>
        </p:grpSpPr>
        <p:sp>
          <p:nvSpPr>
            <p:cNvPr id="299" name="円/楕円 298">
              <a:extLst>
                <a:ext uri="{FF2B5EF4-FFF2-40B4-BE49-F238E27FC236}">
                  <a16:creationId xmlns:a16="http://schemas.microsoft.com/office/drawing/2014/main" id="{72A126D5-1AD1-DF45-98CA-34C7E22C23F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フローチャート: 論理積ゲート 299">
              <a:extLst>
                <a:ext uri="{FF2B5EF4-FFF2-40B4-BE49-F238E27FC236}">
                  <a16:creationId xmlns:a16="http://schemas.microsoft.com/office/drawing/2014/main" id="{64097C47-CF70-1F46-9B48-94E546C2AFC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1" name="図形グループ 369">
            <a:extLst>
              <a:ext uri="{FF2B5EF4-FFF2-40B4-BE49-F238E27FC236}">
                <a16:creationId xmlns:a16="http://schemas.microsoft.com/office/drawing/2014/main" id="{121DF5F7-207A-7D47-895B-97E369047576}"/>
              </a:ext>
            </a:extLst>
          </p:cNvPr>
          <p:cNvGrpSpPr/>
          <p:nvPr/>
        </p:nvGrpSpPr>
        <p:grpSpPr>
          <a:xfrm>
            <a:off x="2988617" y="5212247"/>
            <a:ext cx="457588" cy="387786"/>
            <a:chOff x="758730" y="3198675"/>
            <a:chExt cx="806939" cy="688305"/>
          </a:xfrm>
        </p:grpSpPr>
        <p:sp>
          <p:nvSpPr>
            <p:cNvPr id="302" name="正方形/長方形 301">
              <a:extLst>
                <a:ext uri="{FF2B5EF4-FFF2-40B4-BE49-F238E27FC236}">
                  <a16:creationId xmlns:a16="http://schemas.microsoft.com/office/drawing/2014/main" id="{9F40DE1A-457D-6043-9EE3-A03FE24C223C}"/>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角丸四角形 302">
              <a:extLst>
                <a:ext uri="{FF2B5EF4-FFF2-40B4-BE49-F238E27FC236}">
                  <a16:creationId xmlns:a16="http://schemas.microsoft.com/office/drawing/2014/main" id="{DAB7470C-0248-6541-AFAC-1EA31B257851}"/>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角丸四角形 303">
              <a:extLst>
                <a:ext uri="{FF2B5EF4-FFF2-40B4-BE49-F238E27FC236}">
                  <a16:creationId xmlns:a16="http://schemas.microsoft.com/office/drawing/2014/main" id="{BE916700-E4CF-3D4A-B923-9F728C6EA2F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台形 304">
              <a:extLst>
                <a:ext uri="{FF2B5EF4-FFF2-40B4-BE49-F238E27FC236}">
                  <a16:creationId xmlns:a16="http://schemas.microsoft.com/office/drawing/2014/main" id="{0AB13638-32E6-D84B-BFD4-5460BDB9385C}"/>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6" name="図形グループ 379">
            <a:extLst>
              <a:ext uri="{FF2B5EF4-FFF2-40B4-BE49-F238E27FC236}">
                <a16:creationId xmlns:a16="http://schemas.microsoft.com/office/drawing/2014/main" id="{CFC49EB0-B105-2A4D-B562-F6AA81F07D35}"/>
              </a:ext>
            </a:extLst>
          </p:cNvPr>
          <p:cNvGrpSpPr/>
          <p:nvPr/>
        </p:nvGrpSpPr>
        <p:grpSpPr>
          <a:xfrm>
            <a:off x="3118737" y="5322232"/>
            <a:ext cx="150692" cy="345179"/>
            <a:chOff x="1946324" y="4125162"/>
            <a:chExt cx="969964" cy="2007872"/>
          </a:xfrm>
        </p:grpSpPr>
        <p:sp>
          <p:nvSpPr>
            <p:cNvPr id="307" name="円/楕円 306">
              <a:extLst>
                <a:ext uri="{FF2B5EF4-FFF2-40B4-BE49-F238E27FC236}">
                  <a16:creationId xmlns:a16="http://schemas.microsoft.com/office/drawing/2014/main" id="{E31E3FED-3826-714E-B857-12CE9662A2D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フローチャート: 論理積ゲート 307">
              <a:extLst>
                <a:ext uri="{FF2B5EF4-FFF2-40B4-BE49-F238E27FC236}">
                  <a16:creationId xmlns:a16="http://schemas.microsoft.com/office/drawing/2014/main" id="{6FD47D14-8F4F-0044-94F5-DA7C1FE1C32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9" name="図形グループ 399">
            <a:extLst>
              <a:ext uri="{FF2B5EF4-FFF2-40B4-BE49-F238E27FC236}">
                <a16:creationId xmlns:a16="http://schemas.microsoft.com/office/drawing/2014/main" id="{ABA79A9F-B9B8-C942-8F92-5C53F24BAD47}"/>
              </a:ext>
            </a:extLst>
          </p:cNvPr>
          <p:cNvGrpSpPr/>
          <p:nvPr/>
        </p:nvGrpSpPr>
        <p:grpSpPr>
          <a:xfrm>
            <a:off x="6674583" y="4739285"/>
            <a:ext cx="370254" cy="367267"/>
            <a:chOff x="2667295" y="1059799"/>
            <a:chExt cx="681672" cy="722281"/>
          </a:xfrm>
        </p:grpSpPr>
        <p:sp>
          <p:nvSpPr>
            <p:cNvPr id="310" name="角丸四角形 309">
              <a:extLst>
                <a:ext uri="{FF2B5EF4-FFF2-40B4-BE49-F238E27FC236}">
                  <a16:creationId xmlns:a16="http://schemas.microsoft.com/office/drawing/2014/main" id="{47B68148-DBEE-2049-92A3-4C25679EB27D}"/>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11" name="図 310">
              <a:extLst>
                <a:ext uri="{FF2B5EF4-FFF2-40B4-BE49-F238E27FC236}">
                  <a16:creationId xmlns:a16="http://schemas.microsoft.com/office/drawing/2014/main" id="{C02D835B-3FAE-F149-AE10-FCAA7B9640A8}"/>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12" name="図形グループ 402">
            <a:extLst>
              <a:ext uri="{FF2B5EF4-FFF2-40B4-BE49-F238E27FC236}">
                <a16:creationId xmlns:a16="http://schemas.microsoft.com/office/drawing/2014/main" id="{588961AB-1214-D94A-B146-F899DDC06B0F}"/>
              </a:ext>
            </a:extLst>
          </p:cNvPr>
          <p:cNvGrpSpPr/>
          <p:nvPr/>
        </p:nvGrpSpPr>
        <p:grpSpPr>
          <a:xfrm>
            <a:off x="6769856" y="4819603"/>
            <a:ext cx="150692" cy="345180"/>
            <a:chOff x="360577" y="6805427"/>
            <a:chExt cx="969965" cy="2007877"/>
          </a:xfrm>
        </p:grpSpPr>
        <p:sp>
          <p:nvSpPr>
            <p:cNvPr id="313" name="円/楕円 312">
              <a:extLst>
                <a:ext uri="{FF2B5EF4-FFF2-40B4-BE49-F238E27FC236}">
                  <a16:creationId xmlns:a16="http://schemas.microsoft.com/office/drawing/2014/main" id="{689C3A24-462C-6E40-BBA4-80EDDCAE4698}"/>
                </a:ext>
              </a:extLst>
            </p:cNvPr>
            <p:cNvSpPr/>
            <p:nvPr/>
          </p:nvSpPr>
          <p:spPr>
            <a:xfrm>
              <a:off x="360577" y="6805427"/>
              <a:ext cx="969964" cy="92075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4" name="フローチャート: 論理積ゲート 313">
              <a:extLst>
                <a:ext uri="{FF2B5EF4-FFF2-40B4-BE49-F238E27FC236}">
                  <a16:creationId xmlns:a16="http://schemas.microsoft.com/office/drawing/2014/main" id="{400BD15E-D729-034C-9839-599AA4956C23}"/>
                </a:ext>
              </a:extLst>
            </p:cNvPr>
            <p:cNvSpPr/>
            <p:nvPr/>
          </p:nvSpPr>
          <p:spPr>
            <a:xfrm rot="16200000">
              <a:off x="301999" y="7784762"/>
              <a:ext cx="1087121"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15" name="フローチャート: 磁気ディスク 314">
            <a:extLst>
              <a:ext uri="{FF2B5EF4-FFF2-40B4-BE49-F238E27FC236}">
                <a16:creationId xmlns:a16="http://schemas.microsoft.com/office/drawing/2014/main" id="{31F47530-6269-1D45-A040-2FD34D524260}"/>
              </a:ext>
            </a:extLst>
          </p:cNvPr>
          <p:cNvSpPr/>
          <p:nvPr/>
        </p:nvSpPr>
        <p:spPr>
          <a:xfrm>
            <a:off x="6365301" y="5700981"/>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0" name="三角形 319">
            <a:extLst>
              <a:ext uri="{FF2B5EF4-FFF2-40B4-BE49-F238E27FC236}">
                <a16:creationId xmlns:a16="http://schemas.microsoft.com/office/drawing/2014/main" id="{2F15BD46-FD6D-9443-8D83-8C3DFCE40FCB}"/>
              </a:ext>
            </a:extLst>
          </p:cNvPr>
          <p:cNvSpPr/>
          <p:nvPr/>
        </p:nvSpPr>
        <p:spPr>
          <a:xfrm flipV="1">
            <a:off x="1791838" y="2760897"/>
            <a:ext cx="5556953" cy="1756897"/>
          </a:xfrm>
          <a:prstGeom prst="triangle">
            <a:avLst/>
          </a:prstGeom>
          <a:solidFill>
            <a:srgbClr val="FF6666">
              <a:alpha val="2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1" name="三角形 320">
            <a:extLst>
              <a:ext uri="{FF2B5EF4-FFF2-40B4-BE49-F238E27FC236}">
                <a16:creationId xmlns:a16="http://schemas.microsoft.com/office/drawing/2014/main" id="{53EFEC8A-AA4F-F142-88A5-DB5235975D0D}"/>
              </a:ext>
            </a:extLst>
          </p:cNvPr>
          <p:cNvSpPr/>
          <p:nvPr/>
        </p:nvSpPr>
        <p:spPr>
          <a:xfrm flipV="1">
            <a:off x="1799664" y="2754375"/>
            <a:ext cx="5556953" cy="1756897"/>
          </a:xfrm>
          <a:prstGeom prst="triangle">
            <a:avLst>
              <a:gd name="adj" fmla="val 16452"/>
            </a:avLst>
          </a:prstGeom>
          <a:solidFill>
            <a:srgbClr val="FF6666">
              <a:alpha val="2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2" name="三角形 321">
            <a:extLst>
              <a:ext uri="{FF2B5EF4-FFF2-40B4-BE49-F238E27FC236}">
                <a16:creationId xmlns:a16="http://schemas.microsoft.com/office/drawing/2014/main" id="{13101DC9-E575-BE4E-A424-D07F47E9F43F}"/>
              </a:ext>
            </a:extLst>
          </p:cNvPr>
          <p:cNvSpPr/>
          <p:nvPr/>
        </p:nvSpPr>
        <p:spPr>
          <a:xfrm flipV="1">
            <a:off x="1791838" y="2757636"/>
            <a:ext cx="5556953" cy="1756897"/>
          </a:xfrm>
          <a:prstGeom prst="triangle">
            <a:avLst>
              <a:gd name="adj" fmla="val 83865"/>
            </a:avLst>
          </a:prstGeom>
          <a:solidFill>
            <a:srgbClr val="FF6666">
              <a:alpha val="3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正方形/長方形 154">
            <a:extLst>
              <a:ext uri="{FF2B5EF4-FFF2-40B4-BE49-F238E27FC236}">
                <a16:creationId xmlns:a16="http://schemas.microsoft.com/office/drawing/2014/main" id="{962219BA-FA96-2C49-B569-0C97AE6731BD}"/>
              </a:ext>
            </a:extLst>
          </p:cNvPr>
          <p:cNvSpPr/>
          <p:nvPr/>
        </p:nvSpPr>
        <p:spPr>
          <a:xfrm>
            <a:off x="1791838" y="3078025"/>
            <a:ext cx="5560324" cy="1186708"/>
          </a:xfrm>
          <a:prstGeom prst="rect">
            <a:avLst/>
          </a:prstGeom>
          <a:solidFill>
            <a:srgbClr val="E46C0A">
              <a:alpha val="6196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正方形/長方形 156">
            <a:extLst>
              <a:ext uri="{FF2B5EF4-FFF2-40B4-BE49-F238E27FC236}">
                <a16:creationId xmlns:a16="http://schemas.microsoft.com/office/drawing/2014/main" id="{E20DED20-0641-AF41-8787-9E92D222E414}"/>
              </a:ext>
            </a:extLst>
          </p:cNvPr>
          <p:cNvSpPr/>
          <p:nvPr/>
        </p:nvSpPr>
        <p:spPr>
          <a:xfrm>
            <a:off x="3695101" y="3202459"/>
            <a:ext cx="498469" cy="270436"/>
          </a:xfrm>
          <a:prstGeom prst="rect">
            <a:avLst/>
          </a:prstGeom>
          <a:no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分割</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8" name="正方形/長方形 157">
            <a:extLst>
              <a:ext uri="{FF2B5EF4-FFF2-40B4-BE49-F238E27FC236}">
                <a16:creationId xmlns:a16="http://schemas.microsoft.com/office/drawing/2014/main" id="{CAE534B6-E5D9-E44B-AE4D-FACB2E9391BB}"/>
              </a:ext>
            </a:extLst>
          </p:cNvPr>
          <p:cNvSpPr/>
          <p:nvPr/>
        </p:nvSpPr>
        <p:spPr>
          <a:xfrm>
            <a:off x="4317088" y="3203191"/>
            <a:ext cx="500090" cy="270436"/>
          </a:xfrm>
          <a:prstGeom prst="rect">
            <a:avLst/>
          </a:prstGeom>
          <a:no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集約</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9" name="正方形/長方形 158">
            <a:extLst>
              <a:ext uri="{FF2B5EF4-FFF2-40B4-BE49-F238E27FC236}">
                <a16:creationId xmlns:a16="http://schemas.microsoft.com/office/drawing/2014/main" id="{57CED939-C056-7B42-B6E3-38F5F4C4968A}"/>
              </a:ext>
            </a:extLst>
          </p:cNvPr>
          <p:cNvSpPr/>
          <p:nvPr/>
        </p:nvSpPr>
        <p:spPr>
          <a:xfrm>
            <a:off x="4940933" y="3202459"/>
            <a:ext cx="498698" cy="270436"/>
          </a:xfrm>
          <a:prstGeom prst="rect">
            <a:avLst/>
          </a:prstGeom>
          <a:no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模倣</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6" name="テキスト ボックス 315">
            <a:extLst>
              <a:ext uri="{FF2B5EF4-FFF2-40B4-BE49-F238E27FC236}">
                <a16:creationId xmlns:a16="http://schemas.microsoft.com/office/drawing/2014/main" id="{2153C062-582E-F643-8F16-0EFF777462AF}"/>
              </a:ext>
            </a:extLst>
          </p:cNvPr>
          <p:cNvSpPr txBox="1"/>
          <p:nvPr/>
        </p:nvSpPr>
        <p:spPr>
          <a:xfrm>
            <a:off x="4112699" y="3528571"/>
            <a:ext cx="954107" cy="400110"/>
          </a:xfrm>
          <a:prstGeom prst="rect">
            <a:avLst/>
          </a:prstGeom>
          <a:noFill/>
        </p:spPr>
        <p:txBody>
          <a:bodyPr wrap="none" rtlCol="0">
            <a:spAutoFit/>
          </a:bodyPr>
          <a:lstStyle/>
          <a:p>
            <a:r>
              <a:rPr lang="ja-JP" altLang="en-US" sz="2000">
                <a:solidFill>
                  <a:schemeClr val="bg1"/>
                </a:solidFill>
                <a:latin typeface="Meiryo" charset="-128"/>
                <a:ea typeface="Meiryo" charset="-128"/>
                <a:cs typeface="Meiryo" charset="-128"/>
              </a:rPr>
              <a:t>仮想化</a:t>
            </a:r>
            <a:endParaRPr kumimoji="1" lang="ja-JP" altLang="en-US" sz="2000" dirty="0">
              <a:solidFill>
                <a:schemeClr val="bg1"/>
              </a:solidFill>
              <a:latin typeface="Meiryo" charset="-128"/>
              <a:ea typeface="Meiryo" charset="-128"/>
              <a:cs typeface="Meiryo" charset="-128"/>
            </a:endParaRPr>
          </a:p>
        </p:txBody>
      </p:sp>
      <p:sp>
        <p:nvSpPr>
          <p:cNvPr id="323" name="テキスト ボックス 322">
            <a:extLst>
              <a:ext uri="{FF2B5EF4-FFF2-40B4-BE49-F238E27FC236}">
                <a16:creationId xmlns:a16="http://schemas.microsoft.com/office/drawing/2014/main" id="{5F642D16-C1DE-A542-AB23-569C701D9B07}"/>
              </a:ext>
            </a:extLst>
          </p:cNvPr>
          <p:cNvSpPr txBox="1"/>
          <p:nvPr/>
        </p:nvSpPr>
        <p:spPr>
          <a:xfrm>
            <a:off x="343614" y="1514532"/>
            <a:ext cx="1435008" cy="854080"/>
          </a:xfrm>
          <a:prstGeom prst="rect">
            <a:avLst/>
          </a:prstGeom>
          <a:noFill/>
        </p:spPr>
        <p:txBody>
          <a:bodyPr wrap="none" rtlCol="0">
            <a:spAutoFit/>
          </a:bodyPr>
          <a:lstStyle/>
          <a:p>
            <a:r>
              <a:rPr kumimoji="1" lang="ja-JP" altLang="en-US" b="1">
                <a:solidFill>
                  <a:schemeClr val="tx1">
                    <a:lumMod val="50000"/>
                    <a:lumOff val="50000"/>
                  </a:schemeClr>
                </a:solidFill>
                <a:latin typeface="Meiryo" panose="020B0604030504040204" pitchFamily="34" charset="-128"/>
                <a:ea typeface="Meiryo" panose="020B0604030504040204" pitchFamily="34" charset="-128"/>
              </a:rPr>
              <a:t>物理時実態</a:t>
            </a:r>
            <a:endParaRPr kumimoji="1" lang="en-US" altLang="ja-JP" b="1" dirty="0">
              <a:solidFill>
                <a:schemeClr val="tx1">
                  <a:lumMod val="50000"/>
                  <a:lumOff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050">
                <a:solidFill>
                  <a:schemeClr val="tx1">
                    <a:lumMod val="50000"/>
                    <a:lumOff val="50000"/>
                  </a:schemeClr>
                </a:solidFill>
                <a:latin typeface="Meiryo" panose="020B0604030504040204" pitchFamily="34" charset="-128"/>
                <a:ea typeface="Meiryo" panose="020B0604030504040204" pitchFamily="34" charset="-128"/>
              </a:rPr>
              <a:t>ハードウェア</a:t>
            </a:r>
            <a:endParaRPr lang="en-US" altLang="ja-JP" sz="1050" dirty="0">
              <a:solidFill>
                <a:schemeClr val="tx1">
                  <a:lumMod val="50000"/>
                  <a:lumOff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050">
                <a:solidFill>
                  <a:schemeClr val="tx1">
                    <a:lumMod val="50000"/>
                    <a:lumOff val="50000"/>
                  </a:schemeClr>
                </a:solidFill>
                <a:latin typeface="Meiryo" panose="020B0604030504040204" pitchFamily="34" charset="-128"/>
                <a:ea typeface="Meiryo" panose="020B0604030504040204" pitchFamily="34" charset="-128"/>
              </a:rPr>
              <a:t>プラットフォーム</a:t>
            </a:r>
            <a:endParaRPr lang="en-US" altLang="ja-JP" sz="1050" dirty="0">
              <a:solidFill>
                <a:schemeClr val="tx1">
                  <a:lumMod val="50000"/>
                  <a:lumOff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050">
                <a:solidFill>
                  <a:schemeClr val="tx1">
                    <a:lumMod val="50000"/>
                    <a:lumOff val="50000"/>
                  </a:schemeClr>
                </a:solidFill>
                <a:latin typeface="Meiryo" panose="020B0604030504040204" pitchFamily="34" charset="-128"/>
                <a:ea typeface="Meiryo" panose="020B0604030504040204" pitchFamily="34" charset="-128"/>
              </a:rPr>
              <a:t>設備</a:t>
            </a:r>
            <a:endParaRPr lang="en-US" altLang="ja-JP" sz="105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24" name="テキスト ボックス 323">
            <a:extLst>
              <a:ext uri="{FF2B5EF4-FFF2-40B4-BE49-F238E27FC236}">
                <a16:creationId xmlns:a16="http://schemas.microsoft.com/office/drawing/2014/main" id="{804F2325-CCC1-BE43-A2CC-054293875989}"/>
              </a:ext>
            </a:extLst>
          </p:cNvPr>
          <p:cNvSpPr txBox="1"/>
          <p:nvPr/>
        </p:nvSpPr>
        <p:spPr>
          <a:xfrm>
            <a:off x="281582" y="3301948"/>
            <a:ext cx="1505801" cy="738664"/>
          </a:xfrm>
          <a:prstGeom prst="rect">
            <a:avLst/>
          </a:prstGeom>
          <a:noFill/>
        </p:spPr>
        <p:txBody>
          <a:bodyPr wrap="square" rtlCol="0">
            <a:spAutoFit/>
          </a:bodyPr>
          <a:lstStyle/>
          <a:p>
            <a:r>
              <a:rPr kumimoji="1" lang="ja-JP" altLang="en-US" sz="1400" b="1">
                <a:solidFill>
                  <a:schemeClr val="accent6">
                    <a:lumMod val="75000"/>
                  </a:schemeClr>
                </a:solidFill>
                <a:latin typeface="Meiryo" panose="020B0604030504040204" pitchFamily="34" charset="-128"/>
                <a:ea typeface="Meiryo" panose="020B0604030504040204" pitchFamily="34" charset="-128"/>
              </a:rPr>
              <a:t>物理時実態</a:t>
            </a:r>
            <a:r>
              <a:rPr kumimoji="1" lang="ja-JP" altLang="en-US" sz="1400">
                <a:solidFill>
                  <a:schemeClr val="accent6">
                    <a:lumMod val="75000"/>
                  </a:schemeClr>
                </a:solidFill>
                <a:latin typeface="Meiryo" panose="020B0604030504040204" pitchFamily="34" charset="-128"/>
                <a:ea typeface="Meiryo" panose="020B0604030504040204" pitchFamily="34" charset="-128"/>
              </a:rPr>
              <a:t>から</a:t>
            </a:r>
            <a:r>
              <a:rPr kumimoji="1" lang="ja-JP" altLang="en-US" sz="1400" b="1">
                <a:solidFill>
                  <a:schemeClr val="accent6">
                    <a:lumMod val="75000"/>
                  </a:schemeClr>
                </a:solidFill>
                <a:latin typeface="Meiryo" panose="020B0604030504040204" pitchFamily="34" charset="-128"/>
                <a:ea typeface="Meiryo" panose="020B0604030504040204" pitchFamily="34" charset="-128"/>
              </a:rPr>
              <a:t>実質的な機能</a:t>
            </a:r>
            <a:r>
              <a:rPr kumimoji="1" lang="ja-JP" altLang="en-US" sz="1400">
                <a:solidFill>
                  <a:schemeClr val="accent6">
                    <a:lumMod val="75000"/>
                  </a:schemeClr>
                </a:solidFill>
                <a:latin typeface="Meiryo" panose="020B0604030504040204" pitchFamily="34" charset="-128"/>
                <a:ea typeface="Meiryo" panose="020B0604030504040204" pitchFamily="34" charset="-128"/>
              </a:rPr>
              <a:t>を取り出す</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325" name="テキスト ボックス 324">
            <a:extLst>
              <a:ext uri="{FF2B5EF4-FFF2-40B4-BE49-F238E27FC236}">
                <a16:creationId xmlns:a16="http://schemas.microsoft.com/office/drawing/2014/main" id="{5575F059-6F63-414C-AFDC-C4876A1E5487}"/>
              </a:ext>
            </a:extLst>
          </p:cNvPr>
          <p:cNvSpPr txBox="1"/>
          <p:nvPr/>
        </p:nvSpPr>
        <p:spPr>
          <a:xfrm>
            <a:off x="281582" y="4907654"/>
            <a:ext cx="1505801" cy="854080"/>
          </a:xfrm>
          <a:prstGeom prst="rect">
            <a:avLst/>
          </a:prstGeom>
          <a:noFill/>
        </p:spPr>
        <p:txBody>
          <a:bodyPr wrap="square" rtlCol="0">
            <a:spAutoFit/>
          </a:bodyPr>
          <a:lstStyle/>
          <a:p>
            <a:r>
              <a:rPr kumimoji="1" lang="ja-JP" altLang="en-US" b="1">
                <a:solidFill>
                  <a:schemeClr val="tx1">
                    <a:lumMod val="50000"/>
                    <a:lumOff val="50000"/>
                  </a:schemeClr>
                </a:solidFill>
                <a:latin typeface="Meiryo" panose="020B0604030504040204" pitchFamily="34" charset="-128"/>
                <a:ea typeface="Meiryo" panose="020B0604030504040204" pitchFamily="34" charset="-128"/>
              </a:rPr>
              <a:t>実質的機能</a:t>
            </a:r>
            <a:endParaRPr kumimoji="1" lang="en-US" altLang="ja-JP" b="1" dirty="0">
              <a:solidFill>
                <a:schemeClr val="tx1">
                  <a:lumMod val="50000"/>
                  <a:lumOff val="50000"/>
                </a:schemeClr>
              </a:solidFill>
              <a:latin typeface="Meiryo" panose="020B0604030504040204" pitchFamily="34" charset="-128"/>
              <a:ea typeface="Meiryo" panose="020B0604030504040204" pitchFamily="34" charset="-128"/>
            </a:endParaRPr>
          </a:p>
          <a:p>
            <a:r>
              <a:rPr kumimoji="1" lang="ja-JP" altLang="en-US" sz="1050">
                <a:solidFill>
                  <a:schemeClr val="tx1">
                    <a:lumMod val="50000"/>
                    <a:lumOff val="50000"/>
                  </a:schemeClr>
                </a:solidFill>
                <a:latin typeface="Meiryo" panose="020B0604030504040204" pitchFamily="34" charset="-128"/>
                <a:ea typeface="Meiryo" panose="020B0604030504040204" pitchFamily="34" charset="-128"/>
              </a:rPr>
              <a:t>使用目的に応じて必要とされるシステムを調達・構成する。</a:t>
            </a:r>
            <a:endParaRPr lang="en-US" altLang="ja-JP" sz="105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26" name="テキスト ボックス 325">
            <a:extLst>
              <a:ext uri="{FF2B5EF4-FFF2-40B4-BE49-F238E27FC236}">
                <a16:creationId xmlns:a16="http://schemas.microsoft.com/office/drawing/2014/main" id="{834E7697-7455-254F-8241-2BC3398FAF65}"/>
              </a:ext>
            </a:extLst>
          </p:cNvPr>
          <p:cNvSpPr txBox="1"/>
          <p:nvPr/>
        </p:nvSpPr>
        <p:spPr>
          <a:xfrm>
            <a:off x="7411391" y="1510685"/>
            <a:ext cx="1576055" cy="861774"/>
          </a:xfrm>
          <a:prstGeom prst="rect">
            <a:avLst/>
          </a:prstGeom>
          <a:noFill/>
        </p:spPr>
        <p:txBody>
          <a:bodyPr wrap="square" rtlCol="0">
            <a:spAutoFit/>
          </a:bodyPr>
          <a:lstStyle/>
          <a:p>
            <a:r>
              <a:rPr kumimoji="1" lang="ja-JP" altLang="en-US" sz="1000">
                <a:solidFill>
                  <a:schemeClr val="tx1">
                    <a:lumMod val="50000"/>
                    <a:lumOff val="50000"/>
                  </a:schemeClr>
                </a:solidFill>
                <a:latin typeface="Meiryo" panose="020B0604030504040204" pitchFamily="34" charset="-128"/>
                <a:ea typeface="Meiryo" panose="020B0604030504040204" pitchFamily="34" charset="-128"/>
              </a:rPr>
              <a:t>標準化されたハードウェアやソフトウエアを大量に調達してシステムを構成し、運用を自動化・一元化する。</a:t>
            </a:r>
          </a:p>
        </p:txBody>
      </p:sp>
      <p:sp>
        <p:nvSpPr>
          <p:cNvPr id="327" name="テキスト ボックス 326">
            <a:extLst>
              <a:ext uri="{FF2B5EF4-FFF2-40B4-BE49-F238E27FC236}">
                <a16:creationId xmlns:a16="http://schemas.microsoft.com/office/drawing/2014/main" id="{D4F26256-54A2-1A4A-ADE9-18C6E2CC3136}"/>
              </a:ext>
            </a:extLst>
          </p:cNvPr>
          <p:cNvSpPr txBox="1"/>
          <p:nvPr/>
        </p:nvSpPr>
        <p:spPr>
          <a:xfrm>
            <a:off x="7411389" y="4907654"/>
            <a:ext cx="1576055" cy="1015663"/>
          </a:xfrm>
          <a:prstGeom prst="rect">
            <a:avLst/>
          </a:prstGeom>
          <a:noFill/>
        </p:spPr>
        <p:txBody>
          <a:bodyPr wrap="square" rtlCol="0">
            <a:spAutoFit/>
          </a:bodyPr>
          <a:lstStyle/>
          <a:p>
            <a:r>
              <a:rPr kumimoji="1" lang="ja-JP" altLang="en-US" sz="1000">
                <a:solidFill>
                  <a:schemeClr val="tx1">
                    <a:lumMod val="50000"/>
                    <a:lumOff val="50000"/>
                  </a:schemeClr>
                </a:solidFill>
                <a:latin typeface="Meiryo" panose="020B0604030504040204" pitchFamily="34" charset="-128"/>
                <a:ea typeface="Meiryo" panose="020B0604030504040204" pitchFamily="34" charset="-128"/>
              </a:rPr>
              <a:t>物理的な設置・据え付け作業を必要とせず、ソフトウエアの設定だけで、必要とするシステム構成を調達･変更できる。</a:t>
            </a:r>
          </a:p>
        </p:txBody>
      </p:sp>
      <p:sp>
        <p:nvSpPr>
          <p:cNvPr id="328" name="テキスト ボックス 327">
            <a:extLst>
              <a:ext uri="{FF2B5EF4-FFF2-40B4-BE49-F238E27FC236}">
                <a16:creationId xmlns:a16="http://schemas.microsoft.com/office/drawing/2014/main" id="{272E038A-03EA-B042-910D-4D2431E298BB}"/>
              </a:ext>
            </a:extLst>
          </p:cNvPr>
          <p:cNvSpPr txBox="1"/>
          <p:nvPr/>
        </p:nvSpPr>
        <p:spPr>
          <a:xfrm>
            <a:off x="7411390" y="1268415"/>
            <a:ext cx="1576055" cy="246221"/>
          </a:xfrm>
          <a:prstGeom prst="rect">
            <a:avLst/>
          </a:prstGeom>
          <a:noFill/>
        </p:spPr>
        <p:txBody>
          <a:bodyPr wrap="square" rtlCol="0">
            <a:spAutoFit/>
          </a:bodyPr>
          <a:lstStyle/>
          <a:p>
            <a:pPr algn="ctr"/>
            <a:r>
              <a:rPr kumimoji="1" lang="ja-JP" altLang="en-US" sz="1000" b="1">
                <a:solidFill>
                  <a:srgbClr val="0432FF"/>
                </a:solidFill>
                <a:latin typeface="Meiryo" panose="020B0604030504040204" pitchFamily="34" charset="-128"/>
                <a:ea typeface="Meiryo" panose="020B0604030504040204" pitchFamily="34" charset="-128"/>
              </a:rPr>
              <a:t>コスト･パフォーマンス</a:t>
            </a:r>
          </a:p>
        </p:txBody>
      </p:sp>
      <p:sp>
        <p:nvSpPr>
          <p:cNvPr id="329" name="テキスト ボックス 328">
            <a:extLst>
              <a:ext uri="{FF2B5EF4-FFF2-40B4-BE49-F238E27FC236}">
                <a16:creationId xmlns:a16="http://schemas.microsoft.com/office/drawing/2014/main" id="{70067453-AC82-3D48-B882-37521DBA8975}"/>
              </a:ext>
            </a:extLst>
          </p:cNvPr>
          <p:cNvSpPr txBox="1"/>
          <p:nvPr/>
        </p:nvSpPr>
        <p:spPr>
          <a:xfrm>
            <a:off x="7411389" y="4681219"/>
            <a:ext cx="1576055" cy="276999"/>
          </a:xfrm>
          <a:prstGeom prst="rect">
            <a:avLst/>
          </a:prstGeom>
          <a:noFill/>
        </p:spPr>
        <p:txBody>
          <a:bodyPr wrap="square" rtlCol="0">
            <a:spAutoFit/>
          </a:bodyPr>
          <a:lstStyle/>
          <a:p>
            <a:pPr algn="ctr"/>
            <a:r>
              <a:rPr kumimoji="1" lang="ja-JP" altLang="en-US" sz="1200" b="1">
                <a:solidFill>
                  <a:srgbClr val="0432FF"/>
                </a:solidFill>
                <a:latin typeface="Meiryo" panose="020B0604030504040204" pitchFamily="34" charset="-128"/>
                <a:ea typeface="Meiryo" panose="020B0604030504040204" pitchFamily="34" charset="-128"/>
              </a:rPr>
              <a:t>柔軟性とスピード</a:t>
            </a:r>
          </a:p>
        </p:txBody>
      </p:sp>
      <p:sp>
        <p:nvSpPr>
          <p:cNvPr id="330" name="正方形/長方形 329">
            <a:extLst>
              <a:ext uri="{FF2B5EF4-FFF2-40B4-BE49-F238E27FC236}">
                <a16:creationId xmlns:a16="http://schemas.microsoft.com/office/drawing/2014/main" id="{7D536FB2-0E0E-404D-9F10-21F025B14B64}"/>
              </a:ext>
            </a:extLst>
          </p:cNvPr>
          <p:cNvSpPr/>
          <p:nvPr/>
        </p:nvSpPr>
        <p:spPr>
          <a:xfrm>
            <a:off x="2535913" y="3901450"/>
            <a:ext cx="1368672" cy="219474"/>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7030A0"/>
                </a:solidFill>
                <a:latin typeface="ＭＳ Ｐゴシック"/>
                <a:ea typeface="ＭＳ Ｐゴシック"/>
                <a:cs typeface="ＭＳ Ｐゴシック"/>
              </a:rPr>
              <a:t>演算</a:t>
            </a:r>
            <a:endParaRPr kumimoji="1" lang="ja-JP" altLang="en-US" sz="1200" dirty="0">
              <a:solidFill>
                <a:srgbClr val="7030A0"/>
              </a:solidFill>
              <a:latin typeface="ＭＳ Ｐゴシック"/>
              <a:ea typeface="ＭＳ Ｐゴシック"/>
              <a:cs typeface="ＭＳ Ｐゴシック"/>
            </a:endParaRPr>
          </a:p>
        </p:txBody>
      </p:sp>
      <p:sp>
        <p:nvSpPr>
          <p:cNvPr id="331" name="正方形/長方形 330">
            <a:extLst>
              <a:ext uri="{FF2B5EF4-FFF2-40B4-BE49-F238E27FC236}">
                <a16:creationId xmlns:a16="http://schemas.microsoft.com/office/drawing/2014/main" id="{3C58DDF6-4995-8D4B-9EFF-4ADAA8C5CEFC}"/>
              </a:ext>
            </a:extLst>
          </p:cNvPr>
          <p:cNvSpPr/>
          <p:nvPr/>
        </p:nvSpPr>
        <p:spPr>
          <a:xfrm>
            <a:off x="3963815" y="3906961"/>
            <a:ext cx="1216370" cy="219474"/>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7030A0"/>
                </a:solidFill>
                <a:latin typeface="ＭＳ Ｐゴシック"/>
                <a:ea typeface="ＭＳ Ｐゴシック"/>
                <a:cs typeface="ＭＳ Ｐゴシック"/>
              </a:rPr>
              <a:t>データ管理</a:t>
            </a:r>
            <a:endParaRPr kumimoji="1" lang="ja-JP" altLang="en-US" sz="1200" dirty="0">
              <a:solidFill>
                <a:srgbClr val="7030A0"/>
              </a:solidFill>
              <a:latin typeface="ＭＳ Ｐゴシック"/>
              <a:ea typeface="ＭＳ Ｐゴシック"/>
              <a:cs typeface="ＭＳ Ｐゴシック"/>
            </a:endParaRPr>
          </a:p>
        </p:txBody>
      </p:sp>
      <p:sp>
        <p:nvSpPr>
          <p:cNvPr id="332" name="正方形/長方形 331">
            <a:extLst>
              <a:ext uri="{FF2B5EF4-FFF2-40B4-BE49-F238E27FC236}">
                <a16:creationId xmlns:a16="http://schemas.microsoft.com/office/drawing/2014/main" id="{28F9790A-CD34-954B-BB7A-261C8767BB3E}"/>
              </a:ext>
            </a:extLst>
          </p:cNvPr>
          <p:cNvSpPr/>
          <p:nvPr/>
        </p:nvSpPr>
        <p:spPr>
          <a:xfrm>
            <a:off x="5239415" y="3903860"/>
            <a:ext cx="1382027" cy="219474"/>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7030A0"/>
                </a:solidFill>
                <a:latin typeface="ＭＳ Ｐゴシック"/>
                <a:ea typeface="ＭＳ Ｐゴシック"/>
                <a:cs typeface="ＭＳ Ｐゴシック"/>
              </a:rPr>
              <a:t>ネットワーキング</a:t>
            </a:r>
            <a:endParaRPr kumimoji="1" lang="ja-JP" altLang="en-US" sz="1200" dirty="0">
              <a:solidFill>
                <a:srgbClr val="7030A0"/>
              </a:solidFill>
              <a:latin typeface="ＭＳ Ｐゴシック"/>
              <a:ea typeface="ＭＳ Ｐゴシック"/>
              <a:cs typeface="ＭＳ Ｐゴシック"/>
            </a:endParaRPr>
          </a:p>
        </p:txBody>
      </p:sp>
    </p:spTree>
    <p:extLst>
      <p:ext uri="{BB962C8B-B14F-4D97-AF65-F5344CB8AC3E}">
        <p14:creationId xmlns:p14="http://schemas.microsoft.com/office/powerpoint/2010/main" val="2900632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仮想化の種類</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71936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ja-JP" altLang="en-US" sz="2800" dirty="0">
                <a:ea typeface="ＭＳ Ｐゴシック" pitchFamily="50" charset="-128"/>
              </a:rPr>
              <a:t>仮想化の種類</a:t>
            </a:r>
            <a:r>
              <a:rPr lang="en-US" altLang="ja-JP" sz="2800" dirty="0">
                <a:ea typeface="ＭＳ Ｐゴシック" pitchFamily="50" charset="-128"/>
              </a:rPr>
              <a:t>(</a:t>
            </a:r>
            <a:r>
              <a:rPr lang="ja-JP" altLang="en-US" sz="2800" dirty="0">
                <a:ea typeface="ＭＳ Ｐゴシック" pitchFamily="50" charset="-128"/>
              </a:rPr>
              <a:t>システム資源の構成要素から考える</a:t>
            </a:r>
            <a:r>
              <a:rPr lang="en-US" altLang="ja-JP" sz="2800" dirty="0">
                <a:ea typeface="ＭＳ Ｐゴシック" pitchFamily="50" charset="-128"/>
              </a:rPr>
              <a:t>)</a:t>
            </a:r>
            <a:endParaRPr lang="ja-JP" altLang="en-US" sz="2800" dirty="0">
              <a:ea typeface="ＭＳ Ｐゴシック" pitchFamily="50" charset="-128"/>
            </a:endParaRP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6" descr="data:image/jpeg;base64,/9j/4AAQSkZJRgABAQAAAQABAAD/2wCEAAkGBg8PDxUPEA8UEBUQEA8PEBQQDw8PEBAQFRAVFBUUFRUXHCYeFxkjGRQUHy8gJCcpLCwsFR4xNTAqNSYrLCkBCQoKDQwOFA8PFCkcFBwpKSkpKSkpKSkpKSkpKSkpKSkpKSkpKSkpKSkpKSkpKSkpKTUpKSksLCkpLCkpKSkpLP/AABEIAOEA4QMBIgACEQEDEQH/xAAcAAEAAgMBAQEAAAAAAAAAAAAAAgMEBQcGAQj/xABDEAABAwICBwQGBwcCBwAAAAABAAIDBBEhMQUGEkFRYXEHEyIyI0KBkaGxFFJTYnLB8AgzY4KS0eEVwiRDVGRzorL/xAAXAQEBAQEAAAAAAAAAAAAAAAAAAQID/8QAGBEBAQEBAQAAAAAAAAAAAAAAAAERMQL/2gAMAwEAAhEDEQA/AO4oiICIiAiIgIiICIiAiIgIiICIiAiIgIiICIiAiIgIiICIiAiIgIiICIiAiIgIiICIiAiIgIiICIiAiIgIvl19ugIl0QEREBERAREQEREBERAREQEREBERAREQERanT2tVHQN2qmdseFw3zSO/CweI+5Btl8uuR6d7dTi2ipeklQcOojb+bl4DTGu+lKy4lrJNl2bIj3MduFmWuOt1cTX6K0prJR0ovUVUUPAPlY1x6Nvc+wLyOk+27RMNxG6WpNsO6iIaTw2pNlcEMGNzmczvPU718MITE10/SX7QM5uKehYzg6aV0h/paGj4ry9f2waaluBUiEHdDDG0joXAleWLFEhXDWdUa5aUk82kao9KmVo9zSAsN2n67/rKjHP/AImfHr4sVSQq3IM6LW7Scfk0hVNtlaqnt7i6y3mje2XTVPYGqE4G6oiY+/LaADvivIuCrIUxXcdW/wBoamkIZX07qcmw7yEmaK/EtttNHTaXUtFaZp6uITU0zJmOydG4OF+B4HkV+OHMWboPWGr0fN31LM6F2F9k+F4v5XtODhyKiv2Oi572b9rkGlQKeYCCqA8l/Rz2GLoid+/YOPC66EgIiICIiAiIgIiICIiAiIgLB0vpuno4zLUStiaMtrNx4NaMXHkF5bXDtNgo9qGnAqJxgbH0UR++4eY/dHtIXH9K6SqKyUzVEpkccr5NHBrcmjkFZEtew1p7YKia8VC36OzLvXAGdw4gZM+J6LnkwfI4vkc57nG7nPcXOceZOJWUIbIWrWMsQQBfCxZDlU5VGO8KlyveqXKKqKqcrXKpyCtyrcrHKtyiq3KsqxyrKKiVBwUyolQVB7muDmktLSHNLSQ5pGRBGRX6I7IO1T/UWiiq3D6TG27Hmw+ksAxP/kAz4jHivzw4KVFWy08rJ4XlkkT2yMc3NrgbgqLH7WRaDUbWlmk6CKrbgXt2ZWj1Jm4PHS+I5ELfoCIiAiIgIiICItZp7T8NFEZZTxDGDzyOtk0fnkEGbWVkcMbpZXhjGNLnucbNaBvJXIdbu059VeGmlbBFiC7vo2zSjmb+BvIY8eC1+sGsFRXybcrrMHkjaT3bB09Y8ytUadu8D3Lc8s2sRlJhtAXHEWc33jBfDGvsujI77TR3TvrxHu3e8Z+1UNq3McI5yPFhHNYMa4/UkGTXcHZHkqibgqnBZEjCDYixHHBUPRFDwqXq96oegokVDldIqXKCpyrcpuVbkVW5VuVhVZUVByrKmVAoqJUCplQKgiVU4KwqpyK6/wDs66xmOpm0e4+Gdnfx8pI7BwHVhv8AyLvy/I3ZnWGHTNG8HOpZGej7sP8A9L9cqAiIgIiICItfpvTUVJEZZDyY0eZ7tzR/fcgr1g0/FRRd5JiTcRsB8UjuA4Didy5BpbSU1ZKZpnXJwAGDWN+q0bgsnS2kpauUzSm5ODWjysbua3l81ibC6SYxaxthQc1ZTmql4VGM9qxZ4Q4FrgCCLEHEELMeFjvCDVd3NCNlnpmDJj3WkYODJOHJ11AaSiJ2STE44bMzdi/R3lPvWwesWdrS0h4BbbHata3tUEJW2zWM9Y9JV7LgzxGBxDInuyY85AE4mM5Y5HJZEigx5FS4q2Qqh5RFblW5ScVW5RpEqsqblWSgg5QKkVAor4VAqRUCVBFxVRU3lVlRY3mojb6Vox/3lN8JWlfsNfkrsppTJpujAF9mcSHkGNLj8l+tUWiIiIIiIMbSFfHTxOlkNmsFzvJ4ADeSVyfTWlpKyUyyYAYRsvcMbw5niVttb9O/Spu7YfRREhtsnvyL/mB7960WytyMWqdhRLVe5qrcFpFLgsd4WU4LV1dd4jHEA9485JtHEOMjuP3RieQxRXyrqGRt2nuDRxPHgOJ5LXvqJn+SPux9aa4d7Ixj7yOip/1CmZJ4pmyy5bbnNaG33MF7MHTHiStxBTF+e/goNI9tQ3ESMk+6YtgHkHB1x1xWHGw1DRLJgwucGxA3xa6x7w78R5ei29U3YJucG3uei1ejf3O19rJLMBwa51m/Bt/aoI18e3G5p3tIHK2X5KHfl7GSHOSNjzbLatZ3/sCr5CsCkd6Ix3/cyOZ/I4l7D8Xe5B8eVS8qx5VDioIuKrJUnFQcUVBxUHFSKgUVAqJX0qJKgiSq3OUnFUuKD44qJQlZGjdHS1MzIIWF8kr2sY0ZlxPwG++4BRp1n9nTV4vqZq9w8MMfcR85JLFxHRot/Ou/rQ6j6qs0XQRUjMS0F0rvtJnYvd0vgOQC3yIIiIC0et+kjDSkNNnSnum8QCPEf6Qfet4vFa/S3kiZuax7/a5wH+34qzqV5ANQtVll8stsKiFBwVjyACSbAAkkmwAG8ledr6/v27R2hASGsa24lrXHANaMxEfe7kMyvldpTvAe7cWRA7JlaLvld9nTjedxfkN1zlgzUJLNh3oYxiIY3eI3zMj8yTvtjzW5iozH6SSxkI2QG22IGWsI4xuwzO/otTpCcC5JRNaeqpYg3ZbG1o4Bo+JzK2+qGkC2KSN1yIdkxk7muuAy/IjDkeS8xW6VLnCOMbbnGwA3lbGMviZ9EhIdM/0k7/Uiwtc8gMAOfNRVmkZjUymBp8I8VQ4bmk+QH6zlfKeAsAAABkABYD4L7BTMhZ3bMcdpzj5nvObnc/kqZHIKZHLW1D+7k7z1XDu5Ol/C72FZ0r1iS2Iscb4FQRkNiqXFQhcRdhxLBdp4x5D3Ze5CUV8JUCVIqBQRKgVIqBRUSq3KRKpe6+Sgi9yrKuZTud+sFkR0Q6k4ADeeGGaisNsd13/sN7O/o7P9TqWWllbama4YxwkYyW3Ofu+7+JYnZJ2WyMe6rr6eMRvi2I4J4mSSOu5rhI4OHo7bOG83xsM+0AIPqIiAiIgLxmvkHpIn8WPb7nA/7l7NaLXGhMlNtgXMR7z+W1nfA39isK5+VCR4aCSQAASSTYADMk8FJzha5NgBcndbitAXmvcCcKZpBaDgatwPmcPsgRgPW6LbCEsv0sd5JdtK3xNabg1RBwe4fZcG+tgThniaCnNVPJVv8sLjBTt3B1vG/qBYe08AthptxeREMvM7nwC09I40bnsePRSu7yN3qteRZzXcMRccboNlpOtDQSTkvAaU0q+d/dxgm5sAMyt3pUT1bu7gHhHnkOEbeV955BYtJQhjjBSHaeMJ6hwu2Lk3i7kpSMagoTE7u4rPqHDxvOLKdhzJPFb2lo2QM2W3JJ2nvd5pHcT+Q3KylpI4GbDBzcTi97vrOO8/JVyyIISvWHK9WSPWJK9EVyPWO5ylI5UuKiqp3WIf9U482nA/rkpPFjbgovFwRxBCix12NPFo94w/JRQqJX0qJKoiVW91lLE5e/crY6Xef8/4UViiNzlkMpQM8fl/lZMcRJDGNLi4gNa0FznOOQAGJK6rqR2JPltPpK8bcC2nabSO3+kcPIPujHmFB4HVfU2s0nJsU0V2tID5X3bDH+J3HkLnku76k9ldFo20rgKioFiZZGizD/CZ6nXE8162hoIqeNsUMbYmMAa1jGhrWjkAshFEREBERAREQF8c0EWIuCLEcQvqIONa6aAkZWfRXXFKW98bf84F9mwkjJoNyeOA3qsuAFgLW4CwA3WXWNOaIbVRGMgXsdgncf7H9ZLklZG6J5jdm0kbv1dblZsY74gX7STTta04A4Y3y9qpqalrGlziGgC5JNgAvOF8mkDe7o6YHMXD6mxyHBnE/oVE6mukrXGOB3dwtOzLMBa/FkQ3nnu+eVHFHEwRxt2GtyAzPEk7yeKtcWtaGNAa1o2WtaLADgFhzSoIyyLEkepSSLGe9REJXrFkepyOVDioqDiqyplQKCKqi8tuD3j43/NWuKqhbfaH3ycMzdoy9yihO4Yr62C+ePyHU71e2EDP3D8zvV9LSyTSNihjdI952WMY0uc48gEGOGAfr5L0WqeolbpR/oGbMYNnzSYRN5De88m+2y6FqV2IgbM+kztHMUzHeEZfvXjM/dbhzOS63T07I2CONrWNYA1rWNDWtaMgAMAFFx5jU3s4otFtDmN72a1nTyAF/MMGUY5DHiSvVoiKIiICIiAiIgIiICIvIa+62U9PA6HviJTbCM4tF7+IjLpmgnrvrHHFDJC2Uxy+DDZN3scLmztwtfHlZcTrNLtjmu3yvOIvgHcuvz6rImmrtK1Bgp2une5jnudtgHYaBjtONrYtHtsvW6P7D2zxU8jqp7Wvia6pa+LZlDiAdlgPltct8V8r45LW4z14g0z6t+3P4YWOIjiubzFpttv+7cZb/nsZZeGFsABgABkABkF7DXbUIUbGzUrXd01rWvBcXlhHrEncePE88PByy7irEr5NKsSR6nI9Yz3IiMjljPerJHLHe5QQe5VEqTioEoqJUCf87gOpUwwnn0yHU/kFa2IDPEjLgOg/M4qaKGwk45cyPkD8z7lYAG5e0nM9SvQatamVuknWp4vADZ8z/DCzHHxeseTbldo1Q7KKKg2ZZB9KnFj3krRsMd/DZk3qbnmFFcv1R7Ja2vtJKDSQnHakae9ePuRndzdYdV2vVjU2i0azYpogHEWfI7xTSfifw5Cw5LeIjQiIgIiICIiAiIgIiICIiDleu/awG3gor3PhMnrHd4Bu659Fq9VOy6prnCq0i50UbjtCK5E0u/xfUB/q6Zr2mpnZjTUFppbVFRn3jh4Iz/DacvxHHpkvaK6jTaO1QoaaUTwUzIntiELSwEAM6ZXO92Z4rcoiiovYCCCAQQQQRcEHcVy3Xjs0Lb1FG0luboxcuZzaPWbyzHMZdURB+XJ2OZmPbuWK+UL9Eaw6g0dbdxb3Uh9ePC5+8Miua6d7JauI7UYEzeLG7Trc24Eey61rGOcvkVJfwW8q9AOjOy4BhGYcxwI9hKxHUbW5m/SzR7h/dQa0Rk4fAYn27h7VYIAM/cL/ABOZWyo9HTTu7unhfKdzYmF3vtgPavf6sdik0tpK+Tum4HuYnAynk9+TPZc9FFc50ZoueqkEFNC6V5yaxuQ4k5NHM2C6zql2Jxx2l0g8TOGPcRk9yPxuzf0Fh1XRdDaDpqKMRU0LYm7w0YuPFzs3HmVnouK4KdkbQxjWsa0Wa1jQ1rRwAGACsREUREQEREBERAREQEREBERAREQEREBERAREQEREFc1Ox+D2Nd+Jod81jDQ1MMRTxDpDH/ZZqIIsjDRYAAcAAApIiAiIgIiICIiAiIgIiICIiAiIgIiICIiAiIgIiICIiAiIgIiICIiAiIgIiICIiAiIgIiICIiAiIgIiICIiAiIgIiICIiAiIgIiICIiAiIgIiICIiAiIgIiICIiAiIgIiICIiD/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角丸四角形 20"/>
          <p:cNvSpPr/>
          <p:nvPr/>
        </p:nvSpPr>
        <p:spPr bwMode="auto">
          <a:xfrm>
            <a:off x="381000" y="2926475"/>
            <a:ext cx="1371601" cy="838200"/>
          </a:xfrm>
          <a:prstGeom prst="roundRect">
            <a:avLst>
              <a:gd name="adj" fmla="val 0"/>
            </a:avLst>
          </a:prstGeom>
          <a:solidFill>
            <a:schemeClr val="accent5"/>
          </a:solidFill>
          <a:ln>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HGP創英角ｺﾞｼｯｸUB" pitchFamily="50" charset="-128"/>
                <a:ea typeface="HGP創英角ｺﾞｼｯｸUB" pitchFamily="50" charset="-128"/>
              </a:rPr>
              <a:t>仮想化</a:t>
            </a:r>
          </a:p>
        </p:txBody>
      </p:sp>
      <p:sp>
        <p:nvSpPr>
          <p:cNvPr id="154" name="角丸四角形 153"/>
          <p:cNvSpPr/>
          <p:nvPr/>
        </p:nvSpPr>
        <p:spPr bwMode="auto">
          <a:xfrm>
            <a:off x="3352799" y="869075"/>
            <a:ext cx="3429000" cy="381000"/>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HGP創英角ｺﾞｼｯｸUB" pitchFamily="50" charset="-128"/>
                <a:ea typeface="HGP創英角ｺﾞｼｯｸUB" pitchFamily="50" charset="-128"/>
              </a:rPr>
              <a:t>サーバーの仮想化</a:t>
            </a:r>
          </a:p>
        </p:txBody>
      </p:sp>
      <p:cxnSp>
        <p:nvCxnSpPr>
          <p:cNvPr id="23" name="カギ線コネクタ 22"/>
          <p:cNvCxnSpPr>
            <a:stCxn id="21" idx="3"/>
            <a:endCxn id="154" idx="1"/>
          </p:cNvCxnSpPr>
          <p:nvPr/>
        </p:nvCxnSpPr>
        <p:spPr bwMode="auto">
          <a:xfrm flipV="1">
            <a:off x="1752601" y="1059575"/>
            <a:ext cx="1600198" cy="2286000"/>
          </a:xfrm>
          <a:prstGeom prst="bentConnector3">
            <a:avLst>
              <a:gd name="adj1" fmla="val 50000"/>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sp>
        <p:nvSpPr>
          <p:cNvPr id="155" name="角丸四角形 154"/>
          <p:cNvSpPr/>
          <p:nvPr/>
        </p:nvSpPr>
        <p:spPr bwMode="auto">
          <a:xfrm>
            <a:off x="3352799" y="2732219"/>
            <a:ext cx="3429000" cy="381000"/>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HGP創英角ｺﾞｼｯｸUB" pitchFamily="50" charset="-128"/>
                <a:ea typeface="HGP創英角ｺﾞｼｯｸUB" pitchFamily="50" charset="-128"/>
              </a:rPr>
              <a:t>クライアントの仮想化</a:t>
            </a:r>
          </a:p>
        </p:txBody>
      </p:sp>
      <p:sp>
        <p:nvSpPr>
          <p:cNvPr id="157" name="角丸四角形 156"/>
          <p:cNvSpPr/>
          <p:nvPr/>
        </p:nvSpPr>
        <p:spPr bwMode="auto">
          <a:xfrm>
            <a:off x="3352799" y="4637698"/>
            <a:ext cx="3429000" cy="381000"/>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HGP創英角ｺﾞｼｯｸUB" pitchFamily="50" charset="-128"/>
                <a:ea typeface="HGP創英角ｺﾞｼｯｸUB" pitchFamily="50" charset="-128"/>
              </a:rPr>
              <a:t>ストレージの仮想化</a:t>
            </a:r>
          </a:p>
        </p:txBody>
      </p:sp>
      <p:sp>
        <p:nvSpPr>
          <p:cNvPr id="158" name="角丸四角形 157"/>
          <p:cNvSpPr/>
          <p:nvPr/>
        </p:nvSpPr>
        <p:spPr bwMode="auto">
          <a:xfrm>
            <a:off x="3340099" y="5602900"/>
            <a:ext cx="3429000" cy="381000"/>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HGP創英角ｺﾞｼｯｸUB" pitchFamily="50" charset="-128"/>
                <a:ea typeface="HGP創英角ｺﾞｼｯｸUB" pitchFamily="50" charset="-128"/>
              </a:rPr>
              <a:t>ネットワークの仮想化</a:t>
            </a:r>
          </a:p>
        </p:txBody>
      </p:sp>
      <p:cxnSp>
        <p:nvCxnSpPr>
          <p:cNvPr id="165" name="カギ線コネクタ 164"/>
          <p:cNvCxnSpPr>
            <a:stCxn id="21" idx="3"/>
            <a:endCxn id="155" idx="1"/>
          </p:cNvCxnSpPr>
          <p:nvPr/>
        </p:nvCxnSpPr>
        <p:spPr bwMode="auto">
          <a:xfrm flipV="1">
            <a:off x="1752601" y="2922719"/>
            <a:ext cx="1600198" cy="422856"/>
          </a:xfrm>
          <a:prstGeom prst="bentConnector3">
            <a:avLst>
              <a:gd name="adj1" fmla="val 50000"/>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cxnSp>
        <p:nvCxnSpPr>
          <p:cNvPr id="176" name="カギ線コネクタ 175"/>
          <p:cNvCxnSpPr>
            <a:stCxn id="21" idx="3"/>
            <a:endCxn id="168" idx="1"/>
          </p:cNvCxnSpPr>
          <p:nvPr/>
        </p:nvCxnSpPr>
        <p:spPr bwMode="auto">
          <a:xfrm>
            <a:off x="1752601" y="3345575"/>
            <a:ext cx="1600198" cy="525888"/>
          </a:xfrm>
          <a:prstGeom prst="bentConnector3">
            <a:avLst>
              <a:gd name="adj1" fmla="val 50000"/>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cxnSp>
        <p:nvCxnSpPr>
          <p:cNvPr id="179" name="カギ線コネクタ 178"/>
          <p:cNvCxnSpPr>
            <a:stCxn id="21" idx="3"/>
            <a:endCxn id="157" idx="1"/>
          </p:cNvCxnSpPr>
          <p:nvPr/>
        </p:nvCxnSpPr>
        <p:spPr bwMode="auto">
          <a:xfrm>
            <a:off x="1752601" y="3345575"/>
            <a:ext cx="1600198" cy="1482623"/>
          </a:xfrm>
          <a:prstGeom prst="bentConnector3">
            <a:avLst>
              <a:gd name="adj1" fmla="val 50000"/>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cxnSp>
        <p:nvCxnSpPr>
          <p:cNvPr id="182" name="カギ線コネクタ 181"/>
          <p:cNvCxnSpPr>
            <a:stCxn id="21" idx="3"/>
            <a:endCxn id="158" idx="1"/>
          </p:cNvCxnSpPr>
          <p:nvPr/>
        </p:nvCxnSpPr>
        <p:spPr bwMode="auto">
          <a:xfrm>
            <a:off x="1752601" y="3345575"/>
            <a:ext cx="1587498" cy="2447825"/>
          </a:xfrm>
          <a:prstGeom prst="bentConnector3">
            <a:avLst>
              <a:gd name="adj1" fmla="val 50000"/>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sp>
        <p:nvSpPr>
          <p:cNvPr id="32" name="角丸四角形 31"/>
          <p:cNvSpPr/>
          <p:nvPr/>
        </p:nvSpPr>
        <p:spPr bwMode="auto">
          <a:xfrm>
            <a:off x="3352800" y="1801361"/>
            <a:ext cx="3429000" cy="381000"/>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HGP創英角ｺﾞｼｯｸUB" pitchFamily="50" charset="-128"/>
                <a:ea typeface="HGP創英角ｺﾞｼｯｸUB" pitchFamily="50" charset="-128"/>
              </a:rPr>
              <a:t>デスクトップの仮想化</a:t>
            </a:r>
          </a:p>
        </p:txBody>
      </p:sp>
      <p:sp>
        <p:nvSpPr>
          <p:cNvPr id="168" name="角丸四角形 167"/>
          <p:cNvSpPr/>
          <p:nvPr/>
        </p:nvSpPr>
        <p:spPr bwMode="auto">
          <a:xfrm>
            <a:off x="3352799" y="3680963"/>
            <a:ext cx="3429000" cy="381000"/>
          </a:xfrm>
          <a:prstGeom prst="roundRect">
            <a:avLst>
              <a:gd name="adj" fmla="val 0"/>
            </a:avLst>
          </a:prstGeom>
          <a:solidFill>
            <a:schemeClr val="tx2">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HGP創英角ｺﾞｼｯｸUB" pitchFamily="50" charset="-128"/>
                <a:ea typeface="HGP創英角ｺﾞｼｯｸUB" pitchFamily="50" charset="-128"/>
              </a:rPr>
              <a:t>アプリケーションの仮想化</a:t>
            </a:r>
          </a:p>
        </p:txBody>
      </p:sp>
      <p:cxnSp>
        <p:nvCxnSpPr>
          <p:cNvPr id="28" name="カギ線コネクタ 27"/>
          <p:cNvCxnSpPr>
            <a:stCxn id="21" idx="3"/>
            <a:endCxn id="32" idx="1"/>
          </p:cNvCxnSpPr>
          <p:nvPr/>
        </p:nvCxnSpPr>
        <p:spPr bwMode="auto">
          <a:xfrm flipV="1">
            <a:off x="1752601" y="1991861"/>
            <a:ext cx="1600199" cy="1353714"/>
          </a:xfrm>
          <a:prstGeom prst="bentConnector3">
            <a:avLst>
              <a:gd name="adj1" fmla="val 50000"/>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sp>
        <p:nvSpPr>
          <p:cNvPr id="163" name="角丸四角形 162"/>
          <p:cNvSpPr/>
          <p:nvPr/>
        </p:nvSpPr>
        <p:spPr bwMode="auto">
          <a:xfrm>
            <a:off x="5798048" y="6017768"/>
            <a:ext cx="2895600" cy="220609"/>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1050" dirty="0">
                <a:solidFill>
                  <a:schemeClr val="bg1"/>
                </a:solidFill>
                <a:latin typeface="Arial"/>
                <a:ea typeface="HGP創英角ｺﾞｼｯｸUB" pitchFamily="50" charset="-128"/>
                <a:cs typeface="Arial"/>
              </a:rPr>
              <a:t>仮想</a:t>
            </a:r>
            <a:r>
              <a:rPr lang="en-US" altLang="ja-JP" sz="1050" dirty="0">
                <a:solidFill>
                  <a:schemeClr val="bg1"/>
                </a:solidFill>
                <a:latin typeface="Arial"/>
                <a:ea typeface="HGP創英角ｺﾞｼｯｸUB" pitchFamily="50" charset="-128"/>
                <a:cs typeface="Arial"/>
              </a:rPr>
              <a:t>LAN(VLAN</a:t>
            </a:r>
            <a:r>
              <a:rPr kumimoji="0" lang="en-US" altLang="ja-JP" sz="1050" b="0" i="0" u="none" strike="noStrike" cap="none" normalizeH="0" baseline="0" dirty="0">
                <a:ln>
                  <a:noFill/>
                </a:ln>
                <a:solidFill>
                  <a:schemeClr val="bg1"/>
                </a:solidFill>
                <a:effectLst/>
                <a:latin typeface="Arial"/>
                <a:ea typeface="HGP創英角ｺﾞｼｯｸUB" pitchFamily="50" charset="-128"/>
                <a:cs typeface="Arial"/>
              </a:rPr>
              <a:t>)</a:t>
            </a:r>
            <a:endParaRPr kumimoji="0" lang="ja-JP" altLang="en-US" sz="1050" b="0" i="0" u="none" strike="noStrike" cap="none" normalizeH="0" baseline="0" dirty="0">
              <a:ln>
                <a:noFill/>
              </a:ln>
              <a:solidFill>
                <a:schemeClr val="bg1"/>
              </a:solidFill>
              <a:effectLst/>
              <a:latin typeface="Arial"/>
              <a:ea typeface="HGP創英角ｺﾞｼｯｸUB" pitchFamily="50" charset="-128"/>
              <a:cs typeface="Arial"/>
            </a:endParaRPr>
          </a:p>
        </p:txBody>
      </p:sp>
      <p:sp>
        <p:nvSpPr>
          <p:cNvPr id="164" name="角丸四角形 163"/>
          <p:cNvSpPr/>
          <p:nvPr/>
        </p:nvSpPr>
        <p:spPr bwMode="auto">
          <a:xfrm>
            <a:off x="5793099" y="6263778"/>
            <a:ext cx="2895600" cy="220609"/>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dirty="0">
                <a:ln>
                  <a:noFill/>
                </a:ln>
                <a:solidFill>
                  <a:schemeClr val="bg1"/>
                </a:solidFill>
                <a:effectLst/>
                <a:latin typeface="Arial"/>
                <a:ea typeface="HGP創英角ｺﾞｼｯｸUB" pitchFamily="50" charset="-128"/>
                <a:cs typeface="Arial"/>
              </a:rPr>
              <a:t>SDN(Software-Defined Networking)</a:t>
            </a:r>
            <a:endParaRPr kumimoji="0" lang="ja-JP" altLang="en-US" sz="1050" b="0" i="0" u="none" strike="noStrike" cap="none" normalizeH="0" baseline="0" dirty="0">
              <a:ln>
                <a:noFill/>
              </a:ln>
              <a:solidFill>
                <a:schemeClr val="bg1"/>
              </a:solidFill>
              <a:effectLst/>
              <a:latin typeface="Arial"/>
              <a:ea typeface="HGP創英角ｺﾞｼｯｸUB" pitchFamily="50" charset="-128"/>
              <a:cs typeface="Arial"/>
            </a:endParaRPr>
          </a:p>
        </p:txBody>
      </p:sp>
      <p:cxnSp>
        <p:nvCxnSpPr>
          <p:cNvPr id="185" name="カギ線コネクタ 184"/>
          <p:cNvCxnSpPr>
            <a:stCxn id="158" idx="2"/>
            <a:endCxn id="163" idx="1"/>
          </p:cNvCxnSpPr>
          <p:nvPr/>
        </p:nvCxnSpPr>
        <p:spPr bwMode="auto">
          <a:xfrm rot="16200000" flipH="1">
            <a:off x="5354237" y="5684261"/>
            <a:ext cx="144173" cy="743449"/>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cxnSp>
        <p:nvCxnSpPr>
          <p:cNvPr id="190" name="カギ線コネクタ 189"/>
          <p:cNvCxnSpPr>
            <a:stCxn id="158" idx="2"/>
            <a:endCxn id="164" idx="1"/>
          </p:cNvCxnSpPr>
          <p:nvPr/>
        </p:nvCxnSpPr>
        <p:spPr bwMode="auto">
          <a:xfrm rot="16200000" flipH="1">
            <a:off x="5228758" y="5809741"/>
            <a:ext cx="390183" cy="738500"/>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sp>
        <p:nvSpPr>
          <p:cNvPr id="172" name="角丸四角形 171"/>
          <p:cNvSpPr/>
          <p:nvPr/>
        </p:nvSpPr>
        <p:spPr bwMode="auto">
          <a:xfrm>
            <a:off x="5792815" y="5052566"/>
            <a:ext cx="2895600" cy="220609"/>
          </a:xfrm>
          <a:prstGeom prst="roundRect">
            <a:avLst>
              <a:gd name="adj" fmla="val 0"/>
            </a:avLst>
          </a:prstGeom>
          <a:solidFill>
            <a:schemeClr val="accent6">
              <a:lumMod val="75000"/>
            </a:schemeClr>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1050" dirty="0">
                <a:solidFill>
                  <a:schemeClr val="bg1"/>
                </a:solidFill>
                <a:latin typeface="HGP創英角ｺﾞｼｯｸUB" pitchFamily="50" charset="-128"/>
                <a:ea typeface="HGP創英角ｺﾞｼｯｸUB" pitchFamily="50" charset="-128"/>
              </a:rPr>
              <a:t>ブロック・レベル</a:t>
            </a:r>
            <a:r>
              <a:rPr kumimoji="0" lang="ja-JP" altLang="en-US" sz="1050" b="0" i="0" u="none" strike="noStrike" cap="none" normalizeH="0" baseline="0" dirty="0">
                <a:ln>
                  <a:noFill/>
                </a:ln>
                <a:solidFill>
                  <a:schemeClr val="bg1"/>
                </a:solidFill>
                <a:effectLst/>
                <a:latin typeface="HGP創英角ｺﾞｼｯｸUB" pitchFamily="50" charset="-128"/>
                <a:ea typeface="HGP創英角ｺﾞｼｯｸUB" pitchFamily="50" charset="-128"/>
              </a:rPr>
              <a:t>の仮想化</a:t>
            </a:r>
          </a:p>
        </p:txBody>
      </p:sp>
      <p:sp>
        <p:nvSpPr>
          <p:cNvPr id="174" name="角丸四角形 173"/>
          <p:cNvSpPr/>
          <p:nvPr/>
        </p:nvSpPr>
        <p:spPr bwMode="auto">
          <a:xfrm>
            <a:off x="5798048" y="5306567"/>
            <a:ext cx="2895600" cy="220609"/>
          </a:xfrm>
          <a:prstGeom prst="roundRect">
            <a:avLst>
              <a:gd name="adj" fmla="val 0"/>
            </a:avLst>
          </a:prstGeom>
          <a:solidFill>
            <a:schemeClr val="accent6">
              <a:lumMod val="75000"/>
            </a:schemeClr>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b="0" i="0" u="none" strike="noStrike" cap="none" normalizeH="0" baseline="0" dirty="0">
                <a:ln>
                  <a:noFill/>
                </a:ln>
                <a:solidFill>
                  <a:schemeClr val="bg1"/>
                </a:solidFill>
                <a:effectLst/>
                <a:latin typeface="HGP創英角ｺﾞｼｯｸUB" pitchFamily="50" charset="-128"/>
                <a:ea typeface="HGP創英角ｺﾞｼｯｸUB" pitchFamily="50" charset="-128"/>
              </a:rPr>
              <a:t>ファイル・レベルの仮想化</a:t>
            </a:r>
          </a:p>
        </p:txBody>
      </p:sp>
      <p:cxnSp>
        <p:nvCxnSpPr>
          <p:cNvPr id="175" name="カギ線コネクタ 174"/>
          <p:cNvCxnSpPr>
            <a:stCxn id="157" idx="2"/>
            <a:endCxn id="172" idx="1"/>
          </p:cNvCxnSpPr>
          <p:nvPr/>
        </p:nvCxnSpPr>
        <p:spPr bwMode="auto">
          <a:xfrm rot="16200000" flipH="1">
            <a:off x="5357971" y="4728026"/>
            <a:ext cx="144173" cy="725516"/>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cxnSp>
        <p:nvCxnSpPr>
          <p:cNvPr id="177" name="カギ線コネクタ 176"/>
          <p:cNvCxnSpPr>
            <a:stCxn id="157" idx="2"/>
            <a:endCxn id="174" idx="1"/>
          </p:cNvCxnSpPr>
          <p:nvPr/>
        </p:nvCxnSpPr>
        <p:spPr bwMode="auto">
          <a:xfrm rot="16200000" flipH="1">
            <a:off x="5233586" y="4852410"/>
            <a:ext cx="398174" cy="730749"/>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sp>
        <p:nvSpPr>
          <p:cNvPr id="35" name="角丸四角形 34"/>
          <p:cNvSpPr/>
          <p:nvPr/>
        </p:nvSpPr>
        <p:spPr bwMode="auto">
          <a:xfrm>
            <a:off x="5811748" y="4095831"/>
            <a:ext cx="2895600" cy="220609"/>
          </a:xfrm>
          <a:prstGeom prst="roundRect">
            <a:avLst>
              <a:gd name="adj" fmla="val 0"/>
            </a:avLst>
          </a:prstGeom>
          <a:solidFill>
            <a:schemeClr val="tx2">
              <a:lumMod val="60000"/>
              <a:lumOff val="40000"/>
            </a:schemeClr>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HGP創英角ｺﾞｼｯｸUB" pitchFamily="50" charset="-128"/>
                <a:ea typeface="HGP創英角ｺﾞｼｯｸUB" pitchFamily="50" charset="-128"/>
              </a:rPr>
              <a:t>画面転送方式</a:t>
            </a:r>
          </a:p>
        </p:txBody>
      </p:sp>
      <p:sp>
        <p:nvSpPr>
          <p:cNvPr id="36" name="角丸四角形 35"/>
          <p:cNvSpPr/>
          <p:nvPr/>
        </p:nvSpPr>
        <p:spPr bwMode="auto">
          <a:xfrm>
            <a:off x="5811748" y="4349832"/>
            <a:ext cx="2895600" cy="220609"/>
          </a:xfrm>
          <a:prstGeom prst="roundRect">
            <a:avLst>
              <a:gd name="adj" fmla="val 0"/>
            </a:avLst>
          </a:prstGeom>
          <a:solidFill>
            <a:schemeClr val="tx2">
              <a:lumMod val="60000"/>
              <a:lumOff val="40000"/>
            </a:schemeClr>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HGP創英角ｺﾞｼｯｸUB" pitchFamily="50" charset="-128"/>
                <a:ea typeface="HGP創英角ｺﾞｼｯｸUB" pitchFamily="50" charset="-128"/>
              </a:rPr>
              <a:t>ストリーミング方式</a:t>
            </a:r>
          </a:p>
        </p:txBody>
      </p:sp>
      <p:cxnSp>
        <p:nvCxnSpPr>
          <p:cNvPr id="37" name="カギ線コネクタ 36"/>
          <p:cNvCxnSpPr>
            <a:stCxn id="168" idx="2"/>
            <a:endCxn id="35" idx="1"/>
          </p:cNvCxnSpPr>
          <p:nvPr/>
        </p:nvCxnSpPr>
        <p:spPr bwMode="auto">
          <a:xfrm rot="16200000" flipH="1">
            <a:off x="5367437" y="3761824"/>
            <a:ext cx="144173" cy="744449"/>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cxnSp>
        <p:nvCxnSpPr>
          <p:cNvPr id="38" name="カギ線コネクタ 37"/>
          <p:cNvCxnSpPr>
            <a:stCxn id="168" idx="2"/>
            <a:endCxn id="36" idx="1"/>
          </p:cNvCxnSpPr>
          <p:nvPr/>
        </p:nvCxnSpPr>
        <p:spPr bwMode="auto">
          <a:xfrm rot="16200000" flipH="1">
            <a:off x="5240436" y="3888825"/>
            <a:ext cx="398174" cy="744449"/>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sp>
        <p:nvSpPr>
          <p:cNvPr id="65" name="角丸四角形 64"/>
          <p:cNvSpPr/>
          <p:nvPr/>
        </p:nvSpPr>
        <p:spPr bwMode="auto">
          <a:xfrm>
            <a:off x="5812606" y="3147087"/>
            <a:ext cx="2895600" cy="220609"/>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HGP創英角ｺﾞｼｯｸUB" pitchFamily="50" charset="-128"/>
                <a:ea typeface="HGP創英角ｺﾞｼｯｸUB" pitchFamily="50" charset="-128"/>
              </a:rPr>
              <a:t>アプリケーション方式</a:t>
            </a:r>
          </a:p>
        </p:txBody>
      </p:sp>
      <p:sp>
        <p:nvSpPr>
          <p:cNvPr id="66" name="角丸四角形 65"/>
          <p:cNvSpPr/>
          <p:nvPr/>
        </p:nvSpPr>
        <p:spPr bwMode="auto">
          <a:xfrm>
            <a:off x="5812606" y="3401088"/>
            <a:ext cx="2895600" cy="220609"/>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HGP創英角ｺﾞｼｯｸUB" pitchFamily="50" charset="-128"/>
                <a:ea typeface="HGP創英角ｺﾞｼｯｸUB" pitchFamily="50" charset="-128"/>
              </a:rPr>
              <a:t>ストリーミング方式</a:t>
            </a:r>
          </a:p>
        </p:txBody>
      </p:sp>
      <p:cxnSp>
        <p:nvCxnSpPr>
          <p:cNvPr id="67" name="カギ線コネクタ 66"/>
          <p:cNvCxnSpPr>
            <a:stCxn id="155" idx="2"/>
            <a:endCxn id="65" idx="1"/>
          </p:cNvCxnSpPr>
          <p:nvPr/>
        </p:nvCxnSpPr>
        <p:spPr bwMode="auto">
          <a:xfrm rot="16200000" flipH="1">
            <a:off x="5367866" y="2812651"/>
            <a:ext cx="144173" cy="745307"/>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cxnSp>
        <p:nvCxnSpPr>
          <p:cNvPr id="68" name="カギ線コネクタ 67"/>
          <p:cNvCxnSpPr>
            <a:stCxn id="155" idx="2"/>
            <a:endCxn id="66" idx="1"/>
          </p:cNvCxnSpPr>
          <p:nvPr/>
        </p:nvCxnSpPr>
        <p:spPr bwMode="auto">
          <a:xfrm rot="16200000" flipH="1">
            <a:off x="5240865" y="2939652"/>
            <a:ext cx="398174" cy="745307"/>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sp>
        <p:nvSpPr>
          <p:cNvPr id="47" name="角丸四角形 46"/>
          <p:cNvSpPr/>
          <p:nvPr/>
        </p:nvSpPr>
        <p:spPr bwMode="auto">
          <a:xfrm>
            <a:off x="5791199" y="1283943"/>
            <a:ext cx="2895600" cy="220609"/>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HGP創英角ｺﾞｼｯｸUB" pitchFamily="50" charset="-128"/>
                <a:ea typeface="HGP創英角ｺﾞｼｯｸUB" pitchFamily="50" charset="-128"/>
              </a:rPr>
              <a:t>ハイパーバイザー方式</a:t>
            </a:r>
          </a:p>
        </p:txBody>
      </p:sp>
      <p:sp>
        <p:nvSpPr>
          <p:cNvPr id="48" name="角丸四角形 47"/>
          <p:cNvSpPr/>
          <p:nvPr/>
        </p:nvSpPr>
        <p:spPr bwMode="auto">
          <a:xfrm>
            <a:off x="5791199" y="1529953"/>
            <a:ext cx="2895600" cy="220609"/>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HGP創英角ｺﾞｼｯｸUB" pitchFamily="50" charset="-128"/>
                <a:ea typeface="HGP創英角ｺﾞｼｯｸUB" pitchFamily="50" charset="-128"/>
              </a:rPr>
              <a:t>コンテナ方式</a:t>
            </a:r>
            <a:r>
              <a:rPr lang="en-US" altLang="ja-JP" sz="1050" dirty="0">
                <a:solidFill>
                  <a:schemeClr val="bg1"/>
                </a:solidFill>
                <a:latin typeface="HGP創英角ｺﾞｼｯｸUB" pitchFamily="50" charset="-128"/>
                <a:ea typeface="HGP創英角ｺﾞｼｯｸUB" pitchFamily="50" charset="-128"/>
              </a:rPr>
              <a:t>/OS</a:t>
            </a:r>
            <a:r>
              <a:rPr lang="ja-JP" altLang="en-US" sz="1050" dirty="0">
                <a:solidFill>
                  <a:schemeClr val="bg1"/>
                </a:solidFill>
                <a:latin typeface="HGP創英角ｺﾞｼｯｸUB" pitchFamily="50" charset="-128"/>
                <a:ea typeface="HGP創英角ｺﾞｼｯｸUB" pitchFamily="50" charset="-128"/>
              </a:rPr>
              <a:t>の仮想化</a:t>
            </a:r>
          </a:p>
        </p:txBody>
      </p:sp>
      <p:cxnSp>
        <p:nvCxnSpPr>
          <p:cNvPr id="49" name="カギ線コネクタ 48"/>
          <p:cNvCxnSpPr>
            <a:stCxn id="154" idx="2"/>
            <a:endCxn id="47" idx="1"/>
          </p:cNvCxnSpPr>
          <p:nvPr/>
        </p:nvCxnSpPr>
        <p:spPr bwMode="auto">
          <a:xfrm rot="16200000" flipH="1">
            <a:off x="5357163" y="960211"/>
            <a:ext cx="144173" cy="723900"/>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cxnSp>
        <p:nvCxnSpPr>
          <p:cNvPr id="50" name="カギ線コネクタ 49"/>
          <p:cNvCxnSpPr>
            <a:stCxn id="154" idx="2"/>
            <a:endCxn id="48" idx="1"/>
          </p:cNvCxnSpPr>
          <p:nvPr/>
        </p:nvCxnSpPr>
        <p:spPr bwMode="auto">
          <a:xfrm rot="16200000" flipH="1">
            <a:off x="5234158" y="1083216"/>
            <a:ext cx="390183" cy="723900"/>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sp>
        <p:nvSpPr>
          <p:cNvPr id="107" name="角丸四角形 106"/>
          <p:cNvSpPr/>
          <p:nvPr/>
        </p:nvSpPr>
        <p:spPr bwMode="auto">
          <a:xfrm>
            <a:off x="5791200" y="2214325"/>
            <a:ext cx="2895600" cy="220609"/>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HGP創英角ｺﾞｼｯｸUB" pitchFamily="50" charset="-128"/>
                <a:ea typeface="HGP創英角ｺﾞｼｯｸUB" pitchFamily="50" charset="-128"/>
              </a:rPr>
              <a:t>仮想</a:t>
            </a:r>
            <a:r>
              <a:rPr lang="en-US" altLang="ja-JP" sz="1050" dirty="0">
                <a:solidFill>
                  <a:schemeClr val="bg1"/>
                </a:solidFill>
                <a:latin typeface="HGP創英角ｺﾞｼｯｸUB" pitchFamily="50" charset="-128"/>
                <a:ea typeface="HGP創英角ｺﾞｼｯｸUB" pitchFamily="50" charset="-128"/>
              </a:rPr>
              <a:t>PC</a:t>
            </a:r>
            <a:r>
              <a:rPr lang="ja-JP" altLang="en-US" sz="1050" dirty="0">
                <a:solidFill>
                  <a:schemeClr val="bg1"/>
                </a:solidFill>
                <a:latin typeface="HGP創英角ｺﾞｼｯｸUB" pitchFamily="50" charset="-128"/>
                <a:ea typeface="HGP創英角ｺﾞｼｯｸUB" pitchFamily="50" charset="-128"/>
              </a:rPr>
              <a:t>方式</a:t>
            </a:r>
          </a:p>
        </p:txBody>
      </p:sp>
      <p:sp>
        <p:nvSpPr>
          <p:cNvPr id="108" name="角丸四角形 107"/>
          <p:cNvSpPr/>
          <p:nvPr/>
        </p:nvSpPr>
        <p:spPr bwMode="auto">
          <a:xfrm>
            <a:off x="5791200" y="2460335"/>
            <a:ext cx="2895600" cy="220609"/>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a:ex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HGP創英角ｺﾞｼｯｸUB" pitchFamily="50" charset="-128"/>
                <a:ea typeface="HGP創英角ｺﾞｼｯｸUB" pitchFamily="50" charset="-128"/>
              </a:rPr>
              <a:t>ブレード</a:t>
            </a:r>
            <a:r>
              <a:rPr lang="en-US" altLang="ja-JP" sz="1050" dirty="0">
                <a:solidFill>
                  <a:schemeClr val="bg1"/>
                </a:solidFill>
                <a:latin typeface="HGP創英角ｺﾞｼｯｸUB" pitchFamily="50" charset="-128"/>
                <a:ea typeface="HGP創英角ｺﾞｼｯｸUB" pitchFamily="50" charset="-128"/>
              </a:rPr>
              <a:t>PC</a:t>
            </a:r>
            <a:r>
              <a:rPr lang="ja-JP" altLang="en-US" sz="1050" dirty="0">
                <a:solidFill>
                  <a:schemeClr val="bg1"/>
                </a:solidFill>
                <a:latin typeface="HGP創英角ｺﾞｼｯｸUB" pitchFamily="50" charset="-128"/>
                <a:ea typeface="HGP創英角ｺﾞｼｯｸUB" pitchFamily="50" charset="-128"/>
              </a:rPr>
              <a:t>方式</a:t>
            </a:r>
          </a:p>
        </p:txBody>
      </p:sp>
      <p:cxnSp>
        <p:nvCxnSpPr>
          <p:cNvPr id="109" name="カギ線コネクタ 108"/>
          <p:cNvCxnSpPr>
            <a:stCxn id="32" idx="2"/>
            <a:endCxn id="107" idx="1"/>
          </p:cNvCxnSpPr>
          <p:nvPr/>
        </p:nvCxnSpPr>
        <p:spPr bwMode="auto">
          <a:xfrm rot="16200000" flipH="1">
            <a:off x="5358116" y="1891545"/>
            <a:ext cx="142269" cy="723900"/>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cxnSp>
        <p:nvCxnSpPr>
          <p:cNvPr id="110" name="カギ線コネクタ 109"/>
          <p:cNvCxnSpPr>
            <a:stCxn id="32" idx="2"/>
            <a:endCxn id="108" idx="1"/>
          </p:cNvCxnSpPr>
          <p:nvPr/>
        </p:nvCxnSpPr>
        <p:spPr bwMode="auto">
          <a:xfrm rot="16200000" flipH="1">
            <a:off x="5235111" y="2014550"/>
            <a:ext cx="388279" cy="723900"/>
          </a:xfrm>
          <a:prstGeom prst="bentConnector2">
            <a:avLst/>
          </a:prstGeom>
          <a:ln>
            <a:solidFill>
              <a:srgbClr val="33ACBD"/>
            </a:solid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cxnSp>
    </p:spTree>
    <p:extLst>
      <p:ext uri="{BB962C8B-B14F-4D97-AF65-F5344CB8AC3E}">
        <p14:creationId xmlns:p14="http://schemas.microsoft.com/office/powerpoint/2010/main" val="208617670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サーバー仮想化</a:t>
            </a:r>
          </a:p>
        </p:txBody>
      </p:sp>
      <p:sp>
        <p:nvSpPr>
          <p:cNvPr id="3" name="スライド番号プレースホルダー 2"/>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58</a:t>
            </a:fld>
            <a:endParaRPr kumimoji="1" lang="ja-JP" altLang="en-US"/>
          </a:p>
        </p:txBody>
      </p:sp>
      <p:sp>
        <p:nvSpPr>
          <p:cNvPr id="6" name="正方形/長方形 5"/>
          <p:cNvSpPr/>
          <p:nvPr/>
        </p:nvSpPr>
        <p:spPr>
          <a:xfrm>
            <a:off x="884764" y="1956862"/>
            <a:ext cx="1049865"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960962" y="3050987"/>
            <a:ext cx="916709" cy="386628"/>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1028557" y="4844395"/>
            <a:ext cx="825867" cy="400110"/>
          </a:xfrm>
          <a:prstGeom prst="rect">
            <a:avLst/>
          </a:prstGeom>
          <a:noFill/>
          <a:ln>
            <a:noFill/>
          </a:ln>
        </p:spPr>
        <p:txBody>
          <a:bodyPr wrap="none" rtlCol="0">
            <a:spAutoFit/>
          </a:bodyPr>
          <a:lstStyle/>
          <a:p>
            <a:pPr algn="ctr"/>
            <a:r>
              <a:rPr kumimoji="1" lang="ja-JP" altLang="en-US" sz="1200" dirty="0">
                <a:solidFill>
                  <a:srgbClr val="FFFFFF"/>
                </a:solidFill>
              </a:rPr>
              <a:t>サーバー</a:t>
            </a:r>
            <a:endParaRPr kumimoji="1" lang="en-US" altLang="ja-JP" sz="1200" dirty="0">
              <a:solidFill>
                <a:srgbClr val="FFFFFF"/>
              </a:solidFill>
            </a:endParaRPr>
          </a:p>
          <a:p>
            <a:pPr algn="ctr"/>
            <a:r>
              <a:rPr lang="ja-JP" altLang="en-US" sz="800" dirty="0">
                <a:solidFill>
                  <a:srgbClr val="FFFFFF"/>
                </a:solidFill>
              </a:rPr>
              <a:t>（ハードウェア）</a:t>
            </a:r>
            <a:endParaRPr kumimoji="1" lang="ja-JP" altLang="en-US" sz="800" dirty="0">
              <a:solidFill>
                <a:srgbClr val="FFFFFF"/>
              </a:solidFill>
            </a:endParaRPr>
          </a:p>
        </p:txBody>
      </p:sp>
      <p:sp>
        <p:nvSpPr>
          <p:cNvPr id="16" name="正方形/長方形 15"/>
          <p:cNvSpPr/>
          <p:nvPr/>
        </p:nvSpPr>
        <p:spPr>
          <a:xfrm>
            <a:off x="960962" y="2550492"/>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17" name="正方形/長方形 16"/>
          <p:cNvSpPr/>
          <p:nvPr/>
        </p:nvSpPr>
        <p:spPr>
          <a:xfrm>
            <a:off x="960962" y="2049997"/>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18" name="正方形/長方形 17"/>
          <p:cNvSpPr/>
          <p:nvPr/>
        </p:nvSpPr>
        <p:spPr>
          <a:xfrm>
            <a:off x="1989460" y="1956862"/>
            <a:ext cx="1049865"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065658" y="3050987"/>
            <a:ext cx="916709" cy="38662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2065658" y="2550492"/>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22" name="正方形/長方形 21"/>
          <p:cNvSpPr/>
          <p:nvPr/>
        </p:nvSpPr>
        <p:spPr>
          <a:xfrm>
            <a:off x="2065658" y="2049997"/>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23" name="正方形/長方形 22"/>
          <p:cNvSpPr/>
          <p:nvPr/>
        </p:nvSpPr>
        <p:spPr>
          <a:xfrm>
            <a:off x="3096815" y="1956862"/>
            <a:ext cx="1049865"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3173013" y="3050987"/>
            <a:ext cx="916709" cy="386628"/>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3173013" y="2550492"/>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27" name="正方形/長方形 26"/>
          <p:cNvSpPr/>
          <p:nvPr/>
        </p:nvSpPr>
        <p:spPr>
          <a:xfrm>
            <a:off x="3173013" y="2049997"/>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56" name="正方形/長方形 55"/>
          <p:cNvSpPr/>
          <p:nvPr/>
        </p:nvSpPr>
        <p:spPr>
          <a:xfrm>
            <a:off x="4728630" y="2191910"/>
            <a:ext cx="3776134"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p:cNvSpPr/>
          <p:nvPr/>
        </p:nvSpPr>
        <p:spPr>
          <a:xfrm>
            <a:off x="4847163" y="2067528"/>
            <a:ext cx="3581400" cy="231169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p:cNvSpPr/>
          <p:nvPr/>
        </p:nvSpPr>
        <p:spPr>
          <a:xfrm>
            <a:off x="4999564" y="1932424"/>
            <a:ext cx="1049865" cy="21642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p:cNvSpPr/>
          <p:nvPr/>
        </p:nvSpPr>
        <p:spPr>
          <a:xfrm>
            <a:off x="5075762" y="3026549"/>
            <a:ext cx="916709" cy="386628"/>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82" name="テキスト ボックス 81"/>
          <p:cNvSpPr txBox="1"/>
          <p:nvPr/>
        </p:nvSpPr>
        <p:spPr>
          <a:xfrm>
            <a:off x="6049429" y="4941082"/>
            <a:ext cx="1127232" cy="307777"/>
          </a:xfrm>
          <a:prstGeom prst="rect">
            <a:avLst/>
          </a:prstGeom>
          <a:noFill/>
        </p:spPr>
        <p:txBody>
          <a:bodyPr wrap="none" rtlCol="0">
            <a:spAutoFit/>
          </a:bodyPr>
          <a:lstStyle/>
          <a:p>
            <a:pPr algn="ctr"/>
            <a:r>
              <a:rPr kumimoji="1" lang="ja-JP" altLang="en-US" sz="1400" dirty="0">
                <a:solidFill>
                  <a:srgbClr val="FFFFFF"/>
                </a:solidFill>
              </a:rPr>
              <a:t>ハードウェア</a:t>
            </a:r>
          </a:p>
        </p:txBody>
      </p:sp>
      <p:sp>
        <p:nvSpPr>
          <p:cNvPr id="83" name="テキスト ボックス 82"/>
          <p:cNvSpPr txBox="1"/>
          <p:nvPr/>
        </p:nvSpPr>
        <p:spPr>
          <a:xfrm>
            <a:off x="5958886" y="4102227"/>
            <a:ext cx="1349648" cy="276999"/>
          </a:xfrm>
          <a:prstGeom prst="rect">
            <a:avLst/>
          </a:prstGeom>
          <a:noFill/>
        </p:spPr>
        <p:txBody>
          <a:bodyPr wrap="none" rtlCol="0">
            <a:spAutoFit/>
          </a:bodyPr>
          <a:lstStyle/>
          <a:p>
            <a:pPr algn="ctr"/>
            <a:r>
              <a:rPr kumimoji="1" lang="ja-JP" altLang="en-US" sz="1200" dirty="0">
                <a:solidFill>
                  <a:srgbClr val="FFFFFF"/>
                </a:solidFill>
              </a:rPr>
              <a:t>ハイパーバイザー</a:t>
            </a:r>
          </a:p>
        </p:txBody>
      </p:sp>
      <p:sp>
        <p:nvSpPr>
          <p:cNvPr id="84" name="テキスト ボックス 83"/>
          <p:cNvSpPr txBox="1"/>
          <p:nvPr/>
        </p:nvSpPr>
        <p:spPr>
          <a:xfrm>
            <a:off x="5030512" y="3868952"/>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85" name="正方形/長方形 84"/>
          <p:cNvSpPr/>
          <p:nvPr/>
        </p:nvSpPr>
        <p:spPr>
          <a:xfrm>
            <a:off x="5075762" y="2526054"/>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86" name="正方形/長方形 85"/>
          <p:cNvSpPr/>
          <p:nvPr/>
        </p:nvSpPr>
        <p:spPr>
          <a:xfrm>
            <a:off x="5075762" y="2025559"/>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87" name="正方形/長方形 86"/>
          <p:cNvSpPr/>
          <p:nvPr/>
        </p:nvSpPr>
        <p:spPr>
          <a:xfrm>
            <a:off x="6104260" y="1932424"/>
            <a:ext cx="1049865" cy="21642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p:cNvSpPr/>
          <p:nvPr/>
        </p:nvSpPr>
        <p:spPr>
          <a:xfrm>
            <a:off x="6180458" y="3026549"/>
            <a:ext cx="916709" cy="38662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89" name="テキスト ボックス 88"/>
          <p:cNvSpPr txBox="1"/>
          <p:nvPr/>
        </p:nvSpPr>
        <p:spPr>
          <a:xfrm>
            <a:off x="6135208" y="3868952"/>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90" name="正方形/長方形 89"/>
          <p:cNvSpPr/>
          <p:nvPr/>
        </p:nvSpPr>
        <p:spPr>
          <a:xfrm>
            <a:off x="6180458" y="2526054"/>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91" name="正方形/長方形 90"/>
          <p:cNvSpPr/>
          <p:nvPr/>
        </p:nvSpPr>
        <p:spPr>
          <a:xfrm>
            <a:off x="6180458" y="2025559"/>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92" name="正方形/長方形 91"/>
          <p:cNvSpPr/>
          <p:nvPr/>
        </p:nvSpPr>
        <p:spPr>
          <a:xfrm>
            <a:off x="7211615" y="1932424"/>
            <a:ext cx="1049865" cy="21642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7287813" y="3026549"/>
            <a:ext cx="916709" cy="386628"/>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94" name="テキスト ボックス 93"/>
          <p:cNvSpPr txBox="1"/>
          <p:nvPr/>
        </p:nvSpPr>
        <p:spPr>
          <a:xfrm>
            <a:off x="7242563" y="3868952"/>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95" name="正方形/長方形 94"/>
          <p:cNvSpPr/>
          <p:nvPr/>
        </p:nvSpPr>
        <p:spPr>
          <a:xfrm>
            <a:off x="7287813" y="2526054"/>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96" name="正方形/長方形 95"/>
          <p:cNvSpPr/>
          <p:nvPr/>
        </p:nvSpPr>
        <p:spPr>
          <a:xfrm>
            <a:off x="7287813" y="2025559"/>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103" name="フローチャート: 磁気ディスク 102"/>
          <p:cNvSpPr/>
          <p:nvPr/>
        </p:nvSpPr>
        <p:spPr>
          <a:xfrm>
            <a:off x="5930534" y="4485628"/>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4" name="正方形/長方形 103"/>
          <p:cNvSpPr/>
          <p:nvPr/>
        </p:nvSpPr>
        <p:spPr>
          <a:xfrm>
            <a:off x="5302809" y="4742000"/>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05" name="正方形/長方形 104"/>
          <p:cNvSpPr/>
          <p:nvPr/>
        </p:nvSpPr>
        <p:spPr>
          <a:xfrm>
            <a:off x="5302809" y="4485627"/>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06" name="フローチャート: 磁気ディスク 105"/>
          <p:cNvSpPr/>
          <p:nvPr/>
        </p:nvSpPr>
        <p:spPr>
          <a:xfrm>
            <a:off x="5586921" y="3480708"/>
            <a:ext cx="355601" cy="362760"/>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7" name="正方形/長方形 106"/>
          <p:cNvSpPr/>
          <p:nvPr/>
        </p:nvSpPr>
        <p:spPr>
          <a:xfrm>
            <a:off x="5074688" y="3676748"/>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08" name="正方形/長方形 107"/>
          <p:cNvSpPr/>
          <p:nvPr/>
        </p:nvSpPr>
        <p:spPr>
          <a:xfrm>
            <a:off x="5074688" y="3480708"/>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09" name="フローチャート: 磁気ディスク 108"/>
          <p:cNvSpPr/>
          <p:nvPr/>
        </p:nvSpPr>
        <p:spPr>
          <a:xfrm>
            <a:off x="6740492" y="3480708"/>
            <a:ext cx="355601" cy="362760"/>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0" name="正方形/長方形 109"/>
          <p:cNvSpPr/>
          <p:nvPr/>
        </p:nvSpPr>
        <p:spPr>
          <a:xfrm>
            <a:off x="6228259" y="3676748"/>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11" name="正方形/長方形 110"/>
          <p:cNvSpPr/>
          <p:nvPr/>
        </p:nvSpPr>
        <p:spPr>
          <a:xfrm>
            <a:off x="6228259" y="3480708"/>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12" name="フローチャート: 磁気ディスク 111"/>
          <p:cNvSpPr/>
          <p:nvPr/>
        </p:nvSpPr>
        <p:spPr>
          <a:xfrm>
            <a:off x="7798972" y="3480708"/>
            <a:ext cx="355601" cy="362760"/>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3" name="正方形/長方形 112"/>
          <p:cNvSpPr/>
          <p:nvPr/>
        </p:nvSpPr>
        <p:spPr>
          <a:xfrm>
            <a:off x="7286739" y="3676748"/>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14" name="正方形/長方形 113"/>
          <p:cNvSpPr/>
          <p:nvPr/>
        </p:nvSpPr>
        <p:spPr>
          <a:xfrm>
            <a:off x="7286739" y="3480708"/>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15" name="テキスト ボックス 114"/>
          <p:cNvSpPr txBox="1"/>
          <p:nvPr/>
        </p:nvSpPr>
        <p:spPr>
          <a:xfrm>
            <a:off x="2143982" y="4844395"/>
            <a:ext cx="825867" cy="400110"/>
          </a:xfrm>
          <a:prstGeom prst="rect">
            <a:avLst/>
          </a:prstGeom>
          <a:noFill/>
          <a:ln>
            <a:noFill/>
          </a:ln>
        </p:spPr>
        <p:txBody>
          <a:bodyPr wrap="none" rtlCol="0">
            <a:spAutoFit/>
          </a:bodyPr>
          <a:lstStyle/>
          <a:p>
            <a:pPr algn="ctr"/>
            <a:r>
              <a:rPr kumimoji="1" lang="ja-JP" altLang="en-US" sz="1200" dirty="0">
                <a:solidFill>
                  <a:srgbClr val="FFFFFF"/>
                </a:solidFill>
              </a:rPr>
              <a:t>サーバー</a:t>
            </a:r>
            <a:endParaRPr kumimoji="1" lang="en-US" altLang="ja-JP" sz="1200" dirty="0">
              <a:solidFill>
                <a:srgbClr val="FFFFFF"/>
              </a:solidFill>
            </a:endParaRPr>
          </a:p>
          <a:p>
            <a:pPr algn="ctr"/>
            <a:r>
              <a:rPr lang="ja-JP" altLang="en-US" sz="800" dirty="0">
                <a:solidFill>
                  <a:srgbClr val="FFFFFF"/>
                </a:solidFill>
              </a:rPr>
              <a:t>（ハードウェア）</a:t>
            </a:r>
            <a:endParaRPr kumimoji="1" lang="ja-JP" altLang="en-US" sz="800" dirty="0">
              <a:solidFill>
                <a:srgbClr val="FFFFFF"/>
              </a:solidFill>
            </a:endParaRPr>
          </a:p>
        </p:txBody>
      </p:sp>
      <p:sp>
        <p:nvSpPr>
          <p:cNvPr id="116" name="テキスト ボックス 115"/>
          <p:cNvSpPr txBox="1"/>
          <p:nvPr/>
        </p:nvSpPr>
        <p:spPr>
          <a:xfrm>
            <a:off x="3231911" y="4823623"/>
            <a:ext cx="825867" cy="400110"/>
          </a:xfrm>
          <a:prstGeom prst="rect">
            <a:avLst/>
          </a:prstGeom>
          <a:noFill/>
          <a:ln>
            <a:noFill/>
          </a:ln>
        </p:spPr>
        <p:txBody>
          <a:bodyPr wrap="none" rtlCol="0">
            <a:spAutoFit/>
          </a:bodyPr>
          <a:lstStyle/>
          <a:p>
            <a:pPr algn="ctr"/>
            <a:r>
              <a:rPr kumimoji="1" lang="ja-JP" altLang="en-US" sz="1200" dirty="0">
                <a:solidFill>
                  <a:srgbClr val="FFFFFF"/>
                </a:solidFill>
              </a:rPr>
              <a:t>サーバー</a:t>
            </a:r>
            <a:endParaRPr kumimoji="1" lang="en-US" altLang="ja-JP" sz="1200" dirty="0">
              <a:solidFill>
                <a:srgbClr val="FFFFFF"/>
              </a:solidFill>
            </a:endParaRPr>
          </a:p>
          <a:p>
            <a:pPr algn="ctr"/>
            <a:r>
              <a:rPr lang="ja-JP" altLang="en-US" sz="800" dirty="0">
                <a:solidFill>
                  <a:srgbClr val="FFFFFF"/>
                </a:solidFill>
              </a:rPr>
              <a:t>（ハードウェア）</a:t>
            </a:r>
            <a:endParaRPr kumimoji="1" lang="ja-JP" altLang="en-US" sz="800" dirty="0">
              <a:solidFill>
                <a:srgbClr val="FFFFFF"/>
              </a:solidFill>
            </a:endParaRPr>
          </a:p>
        </p:txBody>
      </p:sp>
      <p:sp>
        <p:nvSpPr>
          <p:cNvPr id="117" name="フローチャート: 磁気ディスク 116"/>
          <p:cNvSpPr/>
          <p:nvPr/>
        </p:nvSpPr>
        <p:spPr>
          <a:xfrm>
            <a:off x="1473195" y="4122868"/>
            <a:ext cx="355601"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8" name="正方形/長方形 117"/>
          <p:cNvSpPr/>
          <p:nvPr/>
        </p:nvSpPr>
        <p:spPr>
          <a:xfrm>
            <a:off x="960962" y="4318908"/>
            <a:ext cx="442383"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19" name="正方形/長方形 118"/>
          <p:cNvSpPr/>
          <p:nvPr/>
        </p:nvSpPr>
        <p:spPr>
          <a:xfrm>
            <a:off x="960962" y="4122868"/>
            <a:ext cx="442383"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20" name="フローチャート: 磁気ディスク 119"/>
          <p:cNvSpPr/>
          <p:nvPr/>
        </p:nvSpPr>
        <p:spPr>
          <a:xfrm>
            <a:off x="2626766" y="4122868"/>
            <a:ext cx="355601"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21" name="正方形/長方形 120"/>
          <p:cNvSpPr/>
          <p:nvPr/>
        </p:nvSpPr>
        <p:spPr>
          <a:xfrm>
            <a:off x="2114533" y="4318908"/>
            <a:ext cx="442383"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22" name="正方形/長方形 121"/>
          <p:cNvSpPr/>
          <p:nvPr/>
        </p:nvSpPr>
        <p:spPr>
          <a:xfrm>
            <a:off x="2114533" y="4122868"/>
            <a:ext cx="442383"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23" name="フローチャート: 磁気ディスク 122"/>
          <p:cNvSpPr/>
          <p:nvPr/>
        </p:nvSpPr>
        <p:spPr>
          <a:xfrm>
            <a:off x="3685246" y="4122868"/>
            <a:ext cx="355601"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24" name="正方形/長方形 123"/>
          <p:cNvSpPr/>
          <p:nvPr/>
        </p:nvSpPr>
        <p:spPr>
          <a:xfrm>
            <a:off x="3173013" y="4318908"/>
            <a:ext cx="442383"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25" name="正方形/長方形 124"/>
          <p:cNvSpPr/>
          <p:nvPr/>
        </p:nvSpPr>
        <p:spPr>
          <a:xfrm>
            <a:off x="3173013" y="4122868"/>
            <a:ext cx="442383"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26" name="フローチャート: 磁気ディスク 125"/>
          <p:cNvSpPr/>
          <p:nvPr/>
        </p:nvSpPr>
        <p:spPr>
          <a:xfrm>
            <a:off x="7234373" y="4485627"/>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27" name="フローチャート: 磁気ディスク 126"/>
          <p:cNvSpPr/>
          <p:nvPr/>
        </p:nvSpPr>
        <p:spPr>
          <a:xfrm>
            <a:off x="6576303" y="4489244"/>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1801262" y="1428750"/>
            <a:ext cx="1492115" cy="369332"/>
          </a:xfrm>
          <a:prstGeom prst="rect">
            <a:avLst/>
          </a:prstGeom>
          <a:noFill/>
        </p:spPr>
        <p:txBody>
          <a:bodyPr wrap="none" rtlCol="0">
            <a:spAutoFit/>
          </a:bodyPr>
          <a:lstStyle/>
          <a:p>
            <a:pPr algn="ctr"/>
            <a:r>
              <a:rPr kumimoji="1" lang="ja-JP" altLang="en-US" dirty="0">
                <a:solidFill>
                  <a:srgbClr val="0000FF"/>
                </a:solidFill>
              </a:rPr>
              <a:t>物理システム</a:t>
            </a:r>
          </a:p>
        </p:txBody>
      </p:sp>
      <p:sp>
        <p:nvSpPr>
          <p:cNvPr id="128" name="テキスト ボックス 127"/>
          <p:cNvSpPr txBox="1"/>
          <p:nvPr/>
        </p:nvSpPr>
        <p:spPr>
          <a:xfrm>
            <a:off x="5924584" y="1428750"/>
            <a:ext cx="1492115" cy="369332"/>
          </a:xfrm>
          <a:prstGeom prst="rect">
            <a:avLst/>
          </a:prstGeom>
          <a:noFill/>
        </p:spPr>
        <p:txBody>
          <a:bodyPr wrap="none" rtlCol="0">
            <a:spAutoFit/>
          </a:bodyPr>
          <a:lstStyle/>
          <a:p>
            <a:pPr algn="ctr"/>
            <a:r>
              <a:rPr kumimoji="1" lang="ja-JP" altLang="en-US" dirty="0">
                <a:solidFill>
                  <a:srgbClr val="0000FF"/>
                </a:solidFill>
              </a:rPr>
              <a:t>仮想システム</a:t>
            </a:r>
          </a:p>
        </p:txBody>
      </p:sp>
    </p:spTree>
    <p:extLst>
      <p:ext uri="{BB962C8B-B14F-4D97-AF65-F5344CB8AC3E}">
        <p14:creationId xmlns:p14="http://schemas.microsoft.com/office/powerpoint/2010/main" val="1252061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コンテナ型仮想化</a:t>
            </a:r>
          </a:p>
        </p:txBody>
      </p:sp>
      <p:sp>
        <p:nvSpPr>
          <p:cNvPr id="3" name="スライド番号プレースホルダー 2"/>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59</a:t>
            </a:fld>
            <a:endParaRPr kumimoji="1" lang="ja-JP" altLang="en-US"/>
          </a:p>
        </p:txBody>
      </p:sp>
      <p:sp>
        <p:nvSpPr>
          <p:cNvPr id="4" name="正方形/長方形 3"/>
          <p:cNvSpPr/>
          <p:nvPr/>
        </p:nvSpPr>
        <p:spPr>
          <a:xfrm>
            <a:off x="644945"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63478" y="1439935"/>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915879"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992077" y="2375336"/>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1775042" y="3819431"/>
            <a:ext cx="1531188" cy="400110"/>
          </a:xfrm>
          <a:prstGeom prst="rect">
            <a:avLst/>
          </a:prstGeom>
          <a:noFill/>
        </p:spPr>
        <p:txBody>
          <a:bodyPr wrap="none" rtlCol="0">
            <a:spAutoFit/>
          </a:bodyPr>
          <a:lstStyle/>
          <a:p>
            <a:pPr algn="ctr"/>
            <a:r>
              <a:rPr kumimoji="1" lang="ja-JP" altLang="en-US" sz="2000" dirty="0">
                <a:solidFill>
                  <a:srgbClr val="FFFFFF"/>
                </a:solidFill>
              </a:rPr>
              <a:t>ハードウェア</a:t>
            </a:r>
          </a:p>
        </p:txBody>
      </p:sp>
      <p:sp>
        <p:nvSpPr>
          <p:cNvPr id="9" name="テキスト ボックス 8"/>
          <p:cNvSpPr txBox="1"/>
          <p:nvPr/>
        </p:nvSpPr>
        <p:spPr>
          <a:xfrm>
            <a:off x="1470242" y="3317722"/>
            <a:ext cx="2159566" cy="400110"/>
          </a:xfrm>
          <a:prstGeom prst="rect">
            <a:avLst/>
          </a:prstGeom>
          <a:noFill/>
        </p:spPr>
        <p:txBody>
          <a:bodyPr wrap="none" rtlCol="0">
            <a:spAutoFit/>
          </a:bodyPr>
          <a:lstStyle/>
          <a:p>
            <a:pPr algn="ctr"/>
            <a:r>
              <a:rPr kumimoji="1" lang="ja-JP" altLang="en-US" sz="2000" dirty="0">
                <a:solidFill>
                  <a:srgbClr val="FFFFFF"/>
                </a:solidFill>
              </a:rPr>
              <a:t>ハイパーバイザー</a:t>
            </a:r>
          </a:p>
        </p:txBody>
      </p:sp>
      <p:sp>
        <p:nvSpPr>
          <p:cNvPr id="10" name="テキスト ボックス 9"/>
          <p:cNvSpPr txBox="1"/>
          <p:nvPr/>
        </p:nvSpPr>
        <p:spPr>
          <a:xfrm>
            <a:off x="945138" y="3042640"/>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16" name="正方形/長方形 15"/>
          <p:cNvSpPr/>
          <p:nvPr/>
        </p:nvSpPr>
        <p:spPr>
          <a:xfrm>
            <a:off x="992077"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17" name="正方形/長方形 16"/>
          <p:cNvSpPr/>
          <p:nvPr/>
        </p:nvSpPr>
        <p:spPr>
          <a:xfrm>
            <a:off x="992077"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18" name="正方形/長方形 17"/>
          <p:cNvSpPr/>
          <p:nvPr/>
        </p:nvSpPr>
        <p:spPr>
          <a:xfrm>
            <a:off x="2020575"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096773" y="2375336"/>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2049834" y="3042640"/>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21" name="正方形/長方形 20"/>
          <p:cNvSpPr/>
          <p:nvPr/>
        </p:nvSpPr>
        <p:spPr>
          <a:xfrm>
            <a:off x="2096773"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22" name="正方形/長方形 21"/>
          <p:cNvSpPr/>
          <p:nvPr/>
        </p:nvSpPr>
        <p:spPr>
          <a:xfrm>
            <a:off x="2096773"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23" name="正方形/長方形 22"/>
          <p:cNvSpPr/>
          <p:nvPr/>
        </p:nvSpPr>
        <p:spPr>
          <a:xfrm>
            <a:off x="3127930"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3204128" y="2375336"/>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3157189" y="3042640"/>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26" name="正方形/長方形 25"/>
          <p:cNvSpPr/>
          <p:nvPr/>
        </p:nvSpPr>
        <p:spPr>
          <a:xfrm>
            <a:off x="3204128"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27" name="正方形/長方形 26"/>
          <p:cNvSpPr/>
          <p:nvPr/>
        </p:nvSpPr>
        <p:spPr>
          <a:xfrm>
            <a:off x="3204128"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74" name="テキスト ボックス 73"/>
          <p:cNvSpPr txBox="1"/>
          <p:nvPr/>
        </p:nvSpPr>
        <p:spPr>
          <a:xfrm>
            <a:off x="580730" y="843166"/>
            <a:ext cx="3745737" cy="461665"/>
          </a:xfrm>
          <a:prstGeom prst="rect">
            <a:avLst/>
          </a:prstGeom>
          <a:noFill/>
        </p:spPr>
        <p:txBody>
          <a:bodyPr wrap="none" rtlCol="0">
            <a:spAutoFit/>
          </a:bodyPr>
          <a:lstStyle/>
          <a:p>
            <a:pPr algn="ctr"/>
            <a:r>
              <a:rPr kumimoji="1" lang="ja-JP" altLang="en-US" sz="2400" dirty="0">
                <a:solidFill>
                  <a:srgbClr val="3366FF"/>
                </a:solidFill>
              </a:rPr>
              <a:t>ハイパーバイザー型仮想化</a:t>
            </a:r>
          </a:p>
        </p:txBody>
      </p:sp>
      <p:sp>
        <p:nvSpPr>
          <p:cNvPr id="28" name="正方形/長方形 27"/>
          <p:cNvSpPr/>
          <p:nvPr/>
        </p:nvSpPr>
        <p:spPr>
          <a:xfrm>
            <a:off x="4734344"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4852877" y="1499565"/>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5005278" y="1397965"/>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5864441" y="3819431"/>
            <a:ext cx="1531188" cy="400110"/>
          </a:xfrm>
          <a:prstGeom prst="rect">
            <a:avLst/>
          </a:prstGeom>
          <a:noFill/>
        </p:spPr>
        <p:txBody>
          <a:bodyPr wrap="none" rtlCol="0">
            <a:spAutoFit/>
          </a:bodyPr>
          <a:lstStyle/>
          <a:p>
            <a:pPr algn="ctr"/>
            <a:r>
              <a:rPr kumimoji="1" lang="ja-JP" altLang="en-US" sz="2000" dirty="0">
                <a:solidFill>
                  <a:srgbClr val="FFFFFF"/>
                </a:solidFill>
              </a:rPr>
              <a:t>ハードウェア</a:t>
            </a:r>
          </a:p>
        </p:txBody>
      </p:sp>
      <p:sp>
        <p:nvSpPr>
          <p:cNvPr id="33" name="テキスト ボックス 32"/>
          <p:cNvSpPr txBox="1"/>
          <p:nvPr/>
        </p:nvSpPr>
        <p:spPr>
          <a:xfrm>
            <a:off x="5171515" y="2798839"/>
            <a:ext cx="2935820" cy="400110"/>
          </a:xfrm>
          <a:prstGeom prst="rect">
            <a:avLst/>
          </a:prstGeom>
          <a:noFill/>
        </p:spPr>
        <p:txBody>
          <a:bodyPr wrap="none" rtlCol="0">
            <a:spAutoFit/>
          </a:bodyPr>
          <a:lstStyle/>
          <a:p>
            <a:pPr algn="ctr"/>
            <a:r>
              <a:rPr kumimoji="1" lang="ja-JP" altLang="en-US" sz="2000" dirty="0">
                <a:solidFill>
                  <a:srgbClr val="FFFFFF"/>
                </a:solidFill>
              </a:rPr>
              <a:t>コンテナ管理ソフトウエア</a:t>
            </a:r>
          </a:p>
        </p:txBody>
      </p:sp>
      <p:sp>
        <p:nvSpPr>
          <p:cNvPr id="47" name="テキスト ボックス 46"/>
          <p:cNvSpPr txBox="1"/>
          <p:nvPr/>
        </p:nvSpPr>
        <p:spPr>
          <a:xfrm>
            <a:off x="6402822" y="3174181"/>
            <a:ext cx="473206" cy="400110"/>
          </a:xfrm>
          <a:prstGeom prst="rect">
            <a:avLst/>
          </a:prstGeom>
          <a:noFill/>
        </p:spPr>
        <p:txBody>
          <a:bodyPr wrap="none" rtlCol="0">
            <a:spAutoFit/>
          </a:bodyPr>
          <a:lstStyle/>
          <a:p>
            <a:pPr algn="ctr"/>
            <a:r>
              <a:rPr kumimoji="1" lang="en-US" altLang="ja-JP" sz="2000">
                <a:solidFill>
                  <a:srgbClr val="FFFFFF"/>
                </a:solidFill>
              </a:rPr>
              <a:t>OS</a:t>
            </a:r>
          </a:p>
        </p:txBody>
      </p:sp>
      <p:sp>
        <p:nvSpPr>
          <p:cNvPr id="48" name="正方形/長方形 47"/>
          <p:cNvSpPr/>
          <p:nvPr/>
        </p:nvSpPr>
        <p:spPr>
          <a:xfrm>
            <a:off x="513671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p:cNvSpPr/>
          <p:nvPr/>
        </p:nvSpPr>
        <p:spPr>
          <a:xfrm>
            <a:off x="6186581"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p:cNvSpPr/>
          <p:nvPr/>
        </p:nvSpPr>
        <p:spPr>
          <a:xfrm>
            <a:off x="723644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5213849"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ミドルウェア</a:t>
            </a:r>
          </a:p>
        </p:txBody>
      </p:sp>
      <p:sp>
        <p:nvSpPr>
          <p:cNvPr id="52" name="正方形/長方形 51"/>
          <p:cNvSpPr/>
          <p:nvPr/>
        </p:nvSpPr>
        <p:spPr>
          <a:xfrm>
            <a:off x="5213849"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57" name="正方形/長方形 56"/>
          <p:cNvSpPr/>
          <p:nvPr/>
        </p:nvSpPr>
        <p:spPr>
          <a:xfrm>
            <a:off x="6246783"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ミドルウェア</a:t>
            </a:r>
          </a:p>
        </p:txBody>
      </p:sp>
      <p:sp>
        <p:nvSpPr>
          <p:cNvPr id="58" name="正方形/長方形 57"/>
          <p:cNvSpPr/>
          <p:nvPr/>
        </p:nvSpPr>
        <p:spPr>
          <a:xfrm>
            <a:off x="6246783"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59" name="正方形/長方形 58"/>
          <p:cNvSpPr/>
          <p:nvPr/>
        </p:nvSpPr>
        <p:spPr>
          <a:xfrm>
            <a:off x="7312032" y="1929226"/>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ミドルウェア</a:t>
            </a:r>
          </a:p>
        </p:txBody>
      </p:sp>
      <p:sp>
        <p:nvSpPr>
          <p:cNvPr id="60" name="正方形/長方形 59"/>
          <p:cNvSpPr/>
          <p:nvPr/>
        </p:nvSpPr>
        <p:spPr>
          <a:xfrm>
            <a:off x="7302431" y="1397964"/>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61" name="テキスト ボックス 60"/>
          <p:cNvSpPr txBox="1"/>
          <p:nvPr/>
        </p:nvSpPr>
        <p:spPr>
          <a:xfrm>
            <a:off x="5264747" y="2498634"/>
            <a:ext cx="671979" cy="253916"/>
          </a:xfrm>
          <a:prstGeom prst="rect">
            <a:avLst/>
          </a:prstGeom>
          <a:noFill/>
          <a:ln>
            <a:noFill/>
          </a:ln>
        </p:spPr>
        <p:txBody>
          <a:bodyPr wrap="none" rtlCol="0">
            <a:spAutoFit/>
          </a:bodyPr>
          <a:lstStyle/>
          <a:p>
            <a:pPr algn="ctr"/>
            <a:r>
              <a:rPr kumimoji="1" lang="ja-JP" altLang="en-US" sz="1050" dirty="0">
                <a:solidFill>
                  <a:srgbClr val="FFFFFF"/>
                </a:solidFill>
              </a:rPr>
              <a:t>コンテナ</a:t>
            </a:r>
          </a:p>
        </p:txBody>
      </p:sp>
      <p:sp>
        <p:nvSpPr>
          <p:cNvPr id="62" name="テキスト ボックス 61"/>
          <p:cNvSpPr txBox="1"/>
          <p:nvPr/>
        </p:nvSpPr>
        <p:spPr>
          <a:xfrm>
            <a:off x="6312661" y="2498634"/>
            <a:ext cx="671979" cy="253916"/>
          </a:xfrm>
          <a:prstGeom prst="rect">
            <a:avLst/>
          </a:prstGeom>
          <a:noFill/>
          <a:ln>
            <a:noFill/>
          </a:ln>
        </p:spPr>
        <p:txBody>
          <a:bodyPr wrap="none" rtlCol="0">
            <a:spAutoFit/>
          </a:bodyPr>
          <a:lstStyle/>
          <a:p>
            <a:pPr algn="ctr"/>
            <a:r>
              <a:rPr kumimoji="1" lang="ja-JP" altLang="en-US" sz="1050" dirty="0">
                <a:solidFill>
                  <a:srgbClr val="FFFFFF"/>
                </a:solidFill>
              </a:rPr>
              <a:t>コンテナ</a:t>
            </a:r>
          </a:p>
        </p:txBody>
      </p:sp>
      <p:sp>
        <p:nvSpPr>
          <p:cNvPr id="63" name="テキスト ボックス 62"/>
          <p:cNvSpPr txBox="1"/>
          <p:nvPr/>
        </p:nvSpPr>
        <p:spPr>
          <a:xfrm>
            <a:off x="7375284" y="2498634"/>
            <a:ext cx="671979" cy="253916"/>
          </a:xfrm>
          <a:prstGeom prst="rect">
            <a:avLst/>
          </a:prstGeom>
          <a:noFill/>
          <a:ln>
            <a:noFill/>
          </a:ln>
        </p:spPr>
        <p:txBody>
          <a:bodyPr wrap="none" rtlCol="0">
            <a:spAutoFit/>
          </a:bodyPr>
          <a:lstStyle/>
          <a:p>
            <a:pPr algn="ctr"/>
            <a:r>
              <a:rPr kumimoji="1" lang="ja-JP" altLang="en-US" sz="1050" dirty="0">
                <a:solidFill>
                  <a:srgbClr val="FFFFFF"/>
                </a:solidFill>
              </a:rPr>
              <a:t>コンテナ</a:t>
            </a:r>
          </a:p>
        </p:txBody>
      </p:sp>
      <p:sp>
        <p:nvSpPr>
          <p:cNvPr id="75" name="テキスト ボックス 74"/>
          <p:cNvSpPr txBox="1"/>
          <p:nvPr/>
        </p:nvSpPr>
        <p:spPr>
          <a:xfrm>
            <a:off x="5350712" y="843166"/>
            <a:ext cx="2512226" cy="461665"/>
          </a:xfrm>
          <a:prstGeom prst="rect">
            <a:avLst/>
          </a:prstGeom>
          <a:noFill/>
        </p:spPr>
        <p:txBody>
          <a:bodyPr wrap="none" rtlCol="0">
            <a:spAutoFit/>
          </a:bodyPr>
          <a:lstStyle/>
          <a:p>
            <a:pPr algn="ctr"/>
            <a:r>
              <a:rPr kumimoji="1" lang="ja-JP" altLang="en-US" sz="2400" dirty="0">
                <a:solidFill>
                  <a:srgbClr val="FF6600"/>
                </a:solidFill>
              </a:rPr>
              <a:t>コンテナ型仮想化</a:t>
            </a:r>
          </a:p>
        </p:txBody>
      </p:sp>
      <p:sp>
        <p:nvSpPr>
          <p:cNvPr id="76" name="正方形/長方形 75"/>
          <p:cNvSpPr/>
          <p:nvPr/>
        </p:nvSpPr>
        <p:spPr>
          <a:xfrm>
            <a:off x="5213849" y="2235078"/>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ライブラリ</a:t>
            </a:r>
            <a:endParaRPr kumimoji="1"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79" name="正方形/長方形 78"/>
          <p:cNvSpPr/>
          <p:nvPr/>
        </p:nvSpPr>
        <p:spPr>
          <a:xfrm>
            <a:off x="106680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a:solidFill>
                  <a:srgbClr val="FFFFFF"/>
                </a:solidFill>
                <a:latin typeface="ＭＳ Ｐゴシック"/>
                <a:ea typeface="ＭＳ Ｐゴシック"/>
                <a:cs typeface="ＭＳ Ｐゴシック"/>
              </a:rPr>
              <a:t>環境変数</a:t>
            </a:r>
          </a:p>
        </p:txBody>
      </p:sp>
      <p:sp>
        <p:nvSpPr>
          <p:cNvPr id="80" name="正方形/長方形 79"/>
          <p:cNvSpPr/>
          <p:nvPr/>
        </p:nvSpPr>
        <p:spPr>
          <a:xfrm>
            <a:off x="1047773" y="2851691"/>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ＭＳ Ｐゴシック"/>
                <a:ea typeface="ＭＳ Ｐゴシック"/>
                <a:cs typeface="ＭＳ Ｐゴシック"/>
              </a:rPr>
              <a:t>カーネル</a:t>
            </a:r>
          </a:p>
        </p:txBody>
      </p:sp>
      <p:sp>
        <p:nvSpPr>
          <p:cNvPr id="82" name="正方形/長方形 81"/>
          <p:cNvSpPr/>
          <p:nvPr/>
        </p:nvSpPr>
        <p:spPr>
          <a:xfrm>
            <a:off x="2155128"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ＭＳ Ｐゴシック"/>
                <a:ea typeface="ＭＳ Ｐゴシック"/>
                <a:cs typeface="ＭＳ Ｐゴシック"/>
              </a:rPr>
              <a:t>カーネル</a:t>
            </a:r>
          </a:p>
        </p:txBody>
      </p:sp>
      <p:sp>
        <p:nvSpPr>
          <p:cNvPr id="84" name="正方形/長方形 83"/>
          <p:cNvSpPr/>
          <p:nvPr/>
        </p:nvSpPr>
        <p:spPr>
          <a:xfrm>
            <a:off x="3276435"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ＭＳ Ｐゴシック"/>
                <a:ea typeface="ＭＳ Ｐゴシック"/>
                <a:cs typeface="ＭＳ Ｐゴシック"/>
              </a:rPr>
              <a:t>カーネル</a:t>
            </a:r>
          </a:p>
        </p:txBody>
      </p:sp>
      <p:sp>
        <p:nvSpPr>
          <p:cNvPr id="85" name="正方形/長方形 84"/>
          <p:cNvSpPr/>
          <p:nvPr/>
        </p:nvSpPr>
        <p:spPr>
          <a:xfrm>
            <a:off x="5136715" y="3534212"/>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ＭＳ Ｐゴシック"/>
                <a:ea typeface="ＭＳ Ｐゴシック"/>
                <a:cs typeface="ＭＳ Ｐゴシック"/>
              </a:rPr>
              <a:t>カーネル</a:t>
            </a:r>
          </a:p>
        </p:txBody>
      </p:sp>
      <p:sp>
        <p:nvSpPr>
          <p:cNvPr id="86" name="正方形/長方形 85"/>
          <p:cNvSpPr/>
          <p:nvPr/>
        </p:nvSpPr>
        <p:spPr>
          <a:xfrm>
            <a:off x="2153968"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a:solidFill>
                  <a:srgbClr val="FFFFFF"/>
                </a:solidFill>
                <a:latin typeface="ＭＳ Ｐゴシック"/>
                <a:ea typeface="ＭＳ Ｐゴシック"/>
                <a:cs typeface="ＭＳ Ｐゴシック"/>
              </a:rPr>
              <a:t>環境変数</a:t>
            </a:r>
          </a:p>
        </p:txBody>
      </p:sp>
      <p:sp>
        <p:nvSpPr>
          <p:cNvPr id="87" name="正方形/長方形 86"/>
          <p:cNvSpPr/>
          <p:nvPr/>
        </p:nvSpPr>
        <p:spPr>
          <a:xfrm>
            <a:off x="325904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a:solidFill>
                  <a:srgbClr val="FFFFFF"/>
                </a:solidFill>
                <a:latin typeface="ＭＳ Ｐゴシック"/>
                <a:ea typeface="ＭＳ Ｐゴシック"/>
                <a:cs typeface="ＭＳ Ｐゴシック"/>
              </a:rPr>
              <a:t>環境変数</a:t>
            </a:r>
          </a:p>
        </p:txBody>
      </p:sp>
      <p:sp>
        <p:nvSpPr>
          <p:cNvPr id="88" name="正方形/長方形 87"/>
          <p:cNvSpPr/>
          <p:nvPr/>
        </p:nvSpPr>
        <p:spPr>
          <a:xfrm>
            <a:off x="6246783" y="2241281"/>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ライブラリ</a:t>
            </a:r>
            <a:endParaRPr kumimoji="1"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89" name="正方形/長方形 88"/>
          <p:cNvSpPr/>
          <p:nvPr/>
        </p:nvSpPr>
        <p:spPr>
          <a:xfrm>
            <a:off x="7316024" y="2248149"/>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ライブラリ</a:t>
            </a:r>
            <a:endParaRPr kumimoji="1"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15" name="正方形/長方形 14"/>
          <p:cNvSpPr/>
          <p:nvPr/>
        </p:nvSpPr>
        <p:spPr>
          <a:xfrm>
            <a:off x="644944" y="4364833"/>
            <a:ext cx="7865533" cy="3795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2000" kern="100">
                <a:solidFill>
                  <a:schemeClr val="bg1"/>
                </a:solidFill>
                <a:latin typeface="Meiryo" charset="-128"/>
                <a:ea typeface="Meiryo" charset="-128"/>
                <a:cs typeface="Meiryo" charset="-128"/>
              </a:rPr>
              <a:t>隔離</a:t>
            </a:r>
            <a:r>
              <a:rPr lang="ja-JP" altLang="ja-JP" sz="2000" kern="100" dirty="0">
                <a:solidFill>
                  <a:schemeClr val="bg1"/>
                </a:solidFill>
                <a:latin typeface="Meiryo" charset="-128"/>
                <a:ea typeface="Meiryo" charset="-128"/>
                <a:cs typeface="Meiryo" charset="-128"/>
              </a:rPr>
              <a:t>されたアプリケーション実行環境を</a:t>
            </a:r>
            <a:r>
              <a:rPr lang="ja-JP" altLang="ja-JP" sz="2000" kern="100">
                <a:solidFill>
                  <a:schemeClr val="bg1"/>
                </a:solidFill>
                <a:latin typeface="Meiryo" charset="-128"/>
                <a:ea typeface="Meiryo" charset="-128"/>
                <a:cs typeface="Meiryo" charset="-128"/>
              </a:rPr>
              <a:t>提供する</a:t>
            </a:r>
            <a:endParaRPr lang="ja-JP" altLang="ja-JP" sz="2000" kern="100" dirty="0">
              <a:solidFill>
                <a:schemeClr val="bg1"/>
              </a:solidFill>
              <a:latin typeface="Meiryo" charset="-128"/>
              <a:ea typeface="Meiryo" charset="-128"/>
              <a:cs typeface="Meiryo" charset="-128"/>
            </a:endParaRPr>
          </a:p>
        </p:txBody>
      </p:sp>
      <p:sp>
        <p:nvSpPr>
          <p:cNvPr id="77" name="正方形/長方形 76"/>
          <p:cNvSpPr/>
          <p:nvPr/>
        </p:nvSpPr>
        <p:spPr>
          <a:xfrm>
            <a:off x="644944" y="4819611"/>
            <a:ext cx="3776134" cy="400080"/>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ja-JP" sz="1600" dirty="0">
                <a:solidFill>
                  <a:schemeClr val="bg1"/>
                </a:solidFill>
                <a:latin typeface="Meiryo" charset="-128"/>
                <a:ea typeface="Meiryo" charset="-128"/>
                <a:cs typeface="Meiryo" charset="-128"/>
              </a:rPr>
              <a:t>各仮想マシンに</a:t>
            </a:r>
            <a:r>
              <a:rPr kumimoji="0" lang="en-US" altLang="ja-JP" sz="1600" dirty="0">
                <a:solidFill>
                  <a:schemeClr val="bg1"/>
                </a:solidFill>
                <a:latin typeface="Meiryo" charset="-128"/>
                <a:ea typeface="Meiryo" charset="-128"/>
                <a:cs typeface="Meiryo" charset="-128"/>
              </a:rPr>
              <a:t>1</a:t>
            </a:r>
            <a:r>
              <a:rPr kumimoji="0" lang="ja-JP" altLang="ja-JP" sz="1600" dirty="0">
                <a:solidFill>
                  <a:schemeClr val="bg1"/>
                </a:solidFill>
                <a:latin typeface="Meiryo" charset="-128"/>
                <a:ea typeface="Meiryo" charset="-128"/>
                <a:cs typeface="Meiryo" charset="-128"/>
              </a:rPr>
              <a:t>つのゲスト</a:t>
            </a:r>
            <a:r>
              <a:rPr kumimoji="0" lang="en-US" altLang="ja-JP" sz="1600" dirty="0">
                <a:solidFill>
                  <a:schemeClr val="bg1"/>
                </a:solidFill>
                <a:latin typeface="Meiryo" charset="-128"/>
                <a:ea typeface="Meiryo" charset="-128"/>
                <a:cs typeface="Meiryo" charset="-128"/>
              </a:rPr>
              <a:t>OS</a:t>
            </a:r>
            <a:r>
              <a:rPr kumimoji="0" lang="ja-JP" altLang="ja-JP" sz="1600" dirty="0">
                <a:solidFill>
                  <a:schemeClr val="bg1"/>
                </a:solidFill>
                <a:latin typeface="Meiryo" charset="-128"/>
                <a:ea typeface="Meiryo" charset="-128"/>
                <a:cs typeface="Meiryo" charset="-128"/>
              </a:rPr>
              <a:t>が必要 </a:t>
            </a:r>
          </a:p>
        </p:txBody>
      </p:sp>
      <p:sp>
        <p:nvSpPr>
          <p:cNvPr id="78" name="正方形/長方形 77"/>
          <p:cNvSpPr/>
          <p:nvPr/>
        </p:nvSpPr>
        <p:spPr>
          <a:xfrm>
            <a:off x="4734343" y="4819611"/>
            <a:ext cx="3776134" cy="40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en-US" altLang="ja-JP" sz="1600" dirty="0">
                <a:solidFill>
                  <a:schemeClr val="bg1"/>
                </a:solidFill>
                <a:latin typeface="Meiryo" charset="-128"/>
                <a:ea typeface="Meiryo" charset="-128"/>
                <a:cs typeface="Meiryo" charset="-128"/>
              </a:rPr>
              <a:t>1</a:t>
            </a:r>
            <a:r>
              <a:rPr lang="ja-JP" altLang="ja-JP" sz="1600" dirty="0">
                <a:solidFill>
                  <a:schemeClr val="bg1"/>
                </a:solidFill>
                <a:latin typeface="Meiryo" charset="-128"/>
                <a:ea typeface="Meiryo" charset="-128"/>
                <a:cs typeface="Meiryo" charset="-128"/>
              </a:rPr>
              <a:t>つの</a:t>
            </a:r>
            <a:r>
              <a:rPr lang="en-US" altLang="ja-JP" sz="1600" dirty="0">
                <a:solidFill>
                  <a:schemeClr val="bg1"/>
                </a:solidFill>
                <a:latin typeface="Meiryo" charset="-128"/>
                <a:ea typeface="Meiryo" charset="-128"/>
                <a:cs typeface="Meiryo" charset="-128"/>
              </a:rPr>
              <a:t>OS</a:t>
            </a:r>
            <a:r>
              <a:rPr lang="ja-JP" altLang="ja-JP" sz="1600" dirty="0">
                <a:solidFill>
                  <a:schemeClr val="bg1"/>
                </a:solidFill>
                <a:latin typeface="Meiryo" charset="-128"/>
                <a:ea typeface="Meiryo" charset="-128"/>
                <a:cs typeface="Meiryo" charset="-128"/>
              </a:rPr>
              <a:t>上で複数のコンテナを稼働 </a:t>
            </a:r>
            <a:endParaRPr lang="ja-JP" altLang="ja-JP" sz="1600" kern="100" dirty="0">
              <a:solidFill>
                <a:schemeClr val="bg1"/>
              </a:solidFill>
              <a:latin typeface="Meiryo" charset="-128"/>
              <a:ea typeface="Meiryo" charset="-128"/>
              <a:cs typeface="Meiryo" charset="-128"/>
            </a:endParaRPr>
          </a:p>
        </p:txBody>
      </p:sp>
      <p:sp>
        <p:nvSpPr>
          <p:cNvPr id="81" name="正方形/長方形 80"/>
          <p:cNvSpPr/>
          <p:nvPr/>
        </p:nvSpPr>
        <p:spPr>
          <a:xfrm>
            <a:off x="5050679" y="5284901"/>
            <a:ext cx="3459798" cy="114162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lang="ja-JP" altLang="ja-JP" sz="1050" dirty="0">
                <a:solidFill>
                  <a:schemeClr val="bg1"/>
                </a:solidFill>
                <a:latin typeface="Meiryo" charset="-128"/>
                <a:ea typeface="Meiryo" charset="-128"/>
                <a:cs typeface="Meiryo" charset="-128"/>
              </a:rPr>
              <a:t>処理のオーバーヘッドが少なくリソース効率が良い</a:t>
            </a:r>
            <a:endParaRPr lang="en-US" altLang="ja-JP" sz="1050" dirty="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a:solidFill>
                  <a:schemeClr val="bg1"/>
                </a:solidFill>
                <a:latin typeface="Meiryo" charset="-128"/>
                <a:ea typeface="Meiryo" charset="-128"/>
                <a:cs typeface="Meiryo" charset="-128"/>
              </a:rPr>
              <a:t>起動・停止が早い</a:t>
            </a:r>
            <a:endParaRPr lang="en-US" altLang="ja-JP" sz="1050" dirty="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a:solidFill>
                  <a:schemeClr val="bg1"/>
                </a:solidFill>
                <a:latin typeface="Meiryo" charset="-128"/>
                <a:ea typeface="Meiryo" charset="-128"/>
                <a:cs typeface="Meiryo" charset="-128"/>
              </a:rPr>
              <a:t>デプロイサイズが小さく軽量</a:t>
            </a:r>
          </a:p>
        </p:txBody>
      </p:sp>
      <p:sp>
        <p:nvSpPr>
          <p:cNvPr id="31" name="ホームベース 30"/>
          <p:cNvSpPr/>
          <p:nvPr/>
        </p:nvSpPr>
        <p:spPr>
          <a:xfrm>
            <a:off x="644944" y="5294947"/>
            <a:ext cx="4405735" cy="1141623"/>
          </a:xfrm>
          <a:prstGeom prst="homePlate">
            <a:avLst>
              <a:gd name="adj" fmla="val 25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200" dirty="0">
                <a:solidFill>
                  <a:schemeClr val="bg1"/>
                </a:solidFill>
                <a:latin typeface="Meiryo" charset="-128"/>
                <a:ea typeface="Meiryo" charset="-128"/>
                <a:cs typeface="Meiryo" charset="-128"/>
              </a:rPr>
              <a:t>テストにおいて実行環境の差異を考慮する必要がない </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r>
              <a:rPr lang="ja-JP" altLang="ja-JP" sz="800" dirty="0">
                <a:solidFill>
                  <a:schemeClr val="bg1"/>
                </a:solidFill>
                <a:latin typeface="Meiryo" charset="-128"/>
                <a:ea typeface="Meiryo" charset="-128"/>
                <a:cs typeface="Meiryo" charset="-128"/>
              </a:rPr>
              <a:t>開発環境下では</a:t>
            </a:r>
            <a:r>
              <a:rPr lang="en-US" altLang="ja-JP" sz="800" dirty="0">
                <a:solidFill>
                  <a:schemeClr val="bg1"/>
                </a:solidFill>
                <a:latin typeface="Meiryo" charset="-128"/>
                <a:ea typeface="Meiryo" charset="-128"/>
                <a:cs typeface="Meiryo" charset="-128"/>
              </a:rPr>
              <a:t>OS</a:t>
            </a:r>
            <a:r>
              <a:rPr lang="ja-JP" altLang="ja-JP" sz="800" dirty="0">
                <a:solidFill>
                  <a:schemeClr val="bg1"/>
                </a:solidFill>
                <a:latin typeface="Meiryo" charset="-128"/>
                <a:ea typeface="Meiryo" charset="-128"/>
                <a:cs typeface="Meiryo" charset="-128"/>
              </a:rPr>
              <a:t>や</a:t>
            </a:r>
            <a:r>
              <a:rPr lang="en-US" altLang="ja-JP" sz="800" dirty="0">
                <a:solidFill>
                  <a:schemeClr val="bg1"/>
                </a:solidFill>
                <a:latin typeface="Meiryo" charset="-128"/>
                <a:ea typeface="Meiryo" charset="-128"/>
                <a:cs typeface="Meiryo" charset="-128"/>
              </a:rPr>
              <a:t>DB</a:t>
            </a:r>
            <a:r>
              <a:rPr lang="ja-JP" altLang="ja-JP" sz="800" dirty="0">
                <a:solidFill>
                  <a:schemeClr val="bg1"/>
                </a:solidFill>
                <a:latin typeface="Meiryo" charset="-128"/>
                <a:ea typeface="Meiryo" charset="-128"/>
                <a:cs typeface="Meiryo" charset="-128"/>
              </a:rPr>
              <a:t>のバリエ</a:t>
            </a:r>
            <a:r>
              <a:rPr lang="en-US" altLang="ja-JP" sz="800" dirty="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ションが多くツールもさまざまなものが混在</a:t>
            </a: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r>
              <a:rPr lang="ja-JP" altLang="ja-JP" sz="800" dirty="0">
                <a:solidFill>
                  <a:schemeClr val="bg1"/>
                </a:solidFill>
                <a:latin typeface="Meiryo" charset="-128"/>
                <a:ea typeface="Meiryo" charset="-128"/>
                <a:cs typeface="Meiryo" charset="-128"/>
              </a:rPr>
              <a:t>テスト対象</a:t>
            </a:r>
            <a:r>
              <a:rPr lang="ja-JP" altLang="en-US" sz="800" dirty="0">
                <a:solidFill>
                  <a:schemeClr val="bg1"/>
                </a:solidFill>
                <a:latin typeface="Meiryo" charset="-128"/>
                <a:ea typeface="Meiryo" charset="-128"/>
                <a:cs typeface="Meiryo" charset="-128"/>
              </a:rPr>
              <a:t>は</a:t>
            </a:r>
            <a:r>
              <a:rPr lang="ja-JP" altLang="ja-JP" sz="800" dirty="0">
                <a:solidFill>
                  <a:schemeClr val="bg1"/>
                </a:solidFill>
                <a:latin typeface="Meiryo" charset="-128"/>
                <a:ea typeface="Meiryo" charset="-128"/>
                <a:cs typeface="Meiryo" charset="-128"/>
              </a:rPr>
              <a:t>多岐に</a:t>
            </a:r>
            <a:r>
              <a:rPr lang="ja-JP" altLang="en-US" sz="800" dirty="0">
                <a:solidFill>
                  <a:schemeClr val="bg1"/>
                </a:solidFill>
                <a:latin typeface="Meiryo" charset="-128"/>
                <a:ea typeface="Meiryo" charset="-128"/>
                <a:cs typeface="Meiryo" charset="-128"/>
              </a:rPr>
              <a:t>わたり</a:t>
            </a:r>
            <a:r>
              <a:rPr lang="ja-JP" altLang="ja-JP" sz="800" dirty="0">
                <a:solidFill>
                  <a:schemeClr val="bg1"/>
                </a:solidFill>
                <a:latin typeface="Meiryo" charset="-128"/>
                <a:ea typeface="Meiryo" charset="-128"/>
                <a:cs typeface="Meiryo" charset="-128"/>
              </a:rPr>
              <a:t>、それぞれに対応したテスト環境の準備に</a:t>
            </a:r>
            <a:r>
              <a:rPr lang="ja-JP" altLang="en-US" sz="800" dirty="0">
                <a:solidFill>
                  <a:schemeClr val="bg1"/>
                </a:solidFill>
                <a:latin typeface="Meiryo" charset="-128"/>
                <a:ea typeface="Meiryo" charset="-128"/>
                <a:cs typeface="Meiryo" charset="-128"/>
              </a:rPr>
              <a:t>手間</a:t>
            </a: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r>
              <a:rPr lang="ja-JP" altLang="ja-JP" sz="800" dirty="0">
                <a:solidFill>
                  <a:schemeClr val="bg1"/>
                </a:solidFill>
                <a:latin typeface="Meiryo" charset="-128"/>
                <a:ea typeface="Meiryo" charset="-128"/>
                <a:cs typeface="Meiryo" charset="-128"/>
              </a:rPr>
              <a:t>各環境を準備するための知識を学ぶ</a:t>
            </a:r>
            <a:r>
              <a:rPr lang="ja-JP" altLang="en-US" sz="800" dirty="0">
                <a:solidFill>
                  <a:schemeClr val="bg1"/>
                </a:solidFill>
                <a:latin typeface="Meiryo" charset="-128"/>
                <a:ea typeface="Meiryo" charset="-128"/>
                <a:cs typeface="Meiryo" charset="-128"/>
              </a:rPr>
              <a:t>ことが</a:t>
            </a:r>
            <a:r>
              <a:rPr lang="ja-JP" altLang="ja-JP" sz="800" dirty="0">
                <a:solidFill>
                  <a:schemeClr val="bg1"/>
                </a:solidFill>
                <a:latin typeface="Meiryo" charset="-128"/>
                <a:ea typeface="Meiryo" charset="-128"/>
                <a:cs typeface="Meiryo" charset="-128"/>
              </a:rPr>
              <a:t>必要</a:t>
            </a: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Docker</a:t>
            </a:r>
            <a:r>
              <a:rPr lang="ja-JP" altLang="ja-JP" sz="800" dirty="0">
                <a:solidFill>
                  <a:schemeClr val="bg1"/>
                </a:solidFill>
                <a:latin typeface="Meiryo" charset="-128"/>
                <a:ea typeface="Meiryo" charset="-128"/>
                <a:cs typeface="Meiryo" charset="-128"/>
              </a:rPr>
              <a:t>によってそうした</a:t>
            </a:r>
            <a:r>
              <a:rPr lang="ja-JP" altLang="en-US" sz="800" dirty="0">
                <a:solidFill>
                  <a:schemeClr val="bg1"/>
                </a:solidFill>
                <a:latin typeface="Meiryo" charset="-128"/>
                <a:ea typeface="Meiryo" charset="-128"/>
                <a:cs typeface="Meiryo" charset="-128"/>
              </a:rPr>
              <a:t>負担から解放され</a:t>
            </a:r>
            <a:r>
              <a:rPr lang="ja-JP" altLang="ja-JP" sz="800" dirty="0">
                <a:solidFill>
                  <a:schemeClr val="bg1"/>
                </a:solidFill>
                <a:latin typeface="Meiryo" charset="-128"/>
                <a:ea typeface="Meiryo" charset="-128"/>
                <a:cs typeface="Meiryo" charset="-128"/>
              </a:rPr>
              <a:t>、テスト環境を簡便に構築できるように</a:t>
            </a:r>
            <a:r>
              <a:rPr lang="ja-JP" altLang="en-US" sz="800" dirty="0">
                <a:solidFill>
                  <a:schemeClr val="bg1"/>
                </a:solidFill>
                <a:latin typeface="Meiryo" charset="-128"/>
                <a:ea typeface="Meiryo" charset="-128"/>
                <a:cs typeface="Meiryo" charset="-128"/>
              </a:rPr>
              <a:t>なり、</a:t>
            </a:r>
            <a:r>
              <a:rPr lang="ja-JP" altLang="ja-JP" sz="800" dirty="0">
                <a:solidFill>
                  <a:schemeClr val="bg1"/>
                </a:solidFill>
                <a:latin typeface="Meiryo" charset="-128"/>
                <a:ea typeface="Meiryo" charset="-128"/>
                <a:cs typeface="Meiryo" charset="-128"/>
              </a:rPr>
              <a:t>時間とコスト</a:t>
            </a:r>
            <a:r>
              <a:rPr lang="ja-JP" altLang="en-US" sz="800" dirty="0">
                <a:solidFill>
                  <a:schemeClr val="bg1"/>
                </a:solidFill>
                <a:latin typeface="Meiryo" charset="-128"/>
                <a:ea typeface="Meiryo" charset="-128"/>
                <a:cs typeface="Meiryo" charset="-128"/>
              </a:rPr>
              <a:t>を</a:t>
            </a:r>
            <a:r>
              <a:rPr lang="ja-JP" altLang="ja-JP" sz="800" dirty="0">
                <a:solidFill>
                  <a:schemeClr val="bg1"/>
                </a:solidFill>
                <a:latin typeface="Meiryo" charset="-128"/>
                <a:ea typeface="Meiryo" charset="-128"/>
                <a:cs typeface="Meiryo" charset="-128"/>
              </a:rPr>
              <a:t>削減</a:t>
            </a:r>
            <a:r>
              <a:rPr lang="ja-JP" altLang="en-US" sz="800" dirty="0">
                <a:solidFill>
                  <a:schemeClr val="bg1"/>
                </a:solidFill>
                <a:latin typeface="Meiryo" charset="-128"/>
                <a:ea typeface="Meiryo" charset="-128"/>
                <a:cs typeface="Meiryo" charset="-128"/>
              </a:rPr>
              <a:t>できる</a:t>
            </a:r>
            <a:endParaRPr kumimoji="1" lang="ja-JP" altLang="en-US" sz="8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907369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36691BE2-E375-8046-9936-9BD31D50D5ED}"/>
              </a:ext>
            </a:extLst>
          </p:cNvPr>
          <p:cNvGrpSpPr/>
          <p:nvPr/>
        </p:nvGrpSpPr>
        <p:grpSpPr>
          <a:xfrm>
            <a:off x="777415" y="1921197"/>
            <a:ext cx="8172908" cy="4645255"/>
            <a:chOff x="777415" y="1921197"/>
            <a:chExt cx="8172908" cy="4645255"/>
          </a:xfrm>
        </p:grpSpPr>
        <p:sp>
          <p:nvSpPr>
            <p:cNvPr id="38" name="角丸四角形 37">
              <a:extLst>
                <a:ext uri="{FF2B5EF4-FFF2-40B4-BE49-F238E27FC236}">
                  <a16:creationId xmlns:a16="http://schemas.microsoft.com/office/drawing/2014/main" id="{D3D61F3E-5D6D-1D4F-B5C1-C684779516B1}"/>
                </a:ext>
              </a:extLst>
            </p:cNvPr>
            <p:cNvSpPr/>
            <p:nvPr/>
          </p:nvSpPr>
          <p:spPr>
            <a:xfrm>
              <a:off x="777415" y="1921197"/>
              <a:ext cx="8172908" cy="4645255"/>
            </a:xfrm>
            <a:prstGeom prst="roundRect">
              <a:avLst>
                <a:gd name="adj" fmla="val 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C27224CC-AA64-8849-A3EE-206110F7FFE5}"/>
                </a:ext>
              </a:extLst>
            </p:cNvPr>
            <p:cNvSpPr txBox="1"/>
            <p:nvPr/>
          </p:nvSpPr>
          <p:spPr>
            <a:xfrm>
              <a:off x="2076135" y="5468963"/>
              <a:ext cx="5448928" cy="830997"/>
            </a:xfrm>
            <a:prstGeom prst="rect">
              <a:avLst/>
            </a:prstGeom>
            <a:noFill/>
          </p:spPr>
          <p:txBody>
            <a:bodyPr wrap="none" rtlCol="0">
              <a:spAutoFit/>
            </a:bodyPr>
            <a:lstStyle/>
            <a:p>
              <a:pPr algn="ctr"/>
              <a:r>
                <a:rPr kumimoji="1" lang="ja-JP" altLang="en-US" sz="3200" b="1" dirty="0">
                  <a:solidFill>
                    <a:schemeClr val="bg1"/>
                  </a:solidFill>
                </a:rPr>
                <a:t>ビッグデータ </a:t>
              </a:r>
              <a:r>
                <a:rPr kumimoji="1" lang="en-US" altLang="ja-JP" sz="3200" b="1" dirty="0">
                  <a:solidFill>
                    <a:schemeClr val="bg1"/>
                  </a:solidFill>
                </a:rPr>
                <a:t>× AI</a:t>
              </a:r>
              <a:r>
                <a:rPr kumimoji="1" lang="ja-JP" altLang="en-US" sz="3200" b="1" dirty="0">
                  <a:solidFill>
                    <a:schemeClr val="bg1"/>
                  </a:solidFill>
                </a:rPr>
                <a:t>（機械学習）</a:t>
              </a:r>
              <a:r>
                <a:rPr kumimoji="1" lang="en-US" altLang="ja-JP" sz="3200" b="1" dirty="0">
                  <a:solidFill>
                    <a:schemeClr val="bg1"/>
                  </a:solidFill>
                </a:rPr>
                <a:t> </a:t>
              </a:r>
            </a:p>
            <a:p>
              <a:pPr algn="ctr"/>
              <a:r>
                <a:rPr kumimoji="1" lang="ja-JP" altLang="en-US" sz="1600" dirty="0">
                  <a:solidFill>
                    <a:schemeClr val="bg1"/>
                  </a:solidFill>
                </a:rPr>
                <a:t>経営戦略･製品／</a:t>
              </a:r>
              <a:r>
                <a:rPr lang="ja-JP" altLang="en-US" sz="1600" dirty="0">
                  <a:solidFill>
                    <a:schemeClr val="bg1"/>
                  </a:solidFill>
                </a:rPr>
                <a:t>サービス戦略 </a:t>
              </a:r>
              <a:r>
                <a:rPr lang="en-US" altLang="ja-JP" sz="1600" dirty="0">
                  <a:solidFill>
                    <a:schemeClr val="bg1"/>
                  </a:solidFill>
                </a:rPr>
                <a:t>&amp; </a:t>
              </a:r>
              <a:r>
                <a:rPr kumimoji="1" lang="en-US" altLang="ja-JP" sz="1600" dirty="0">
                  <a:solidFill>
                    <a:schemeClr val="bg1"/>
                  </a:solidFill>
                </a:rPr>
                <a:t>0.1 to One </a:t>
              </a:r>
              <a:r>
                <a:rPr kumimoji="1" lang="ja-JP" altLang="en-US" sz="1600" dirty="0">
                  <a:solidFill>
                    <a:schemeClr val="bg1"/>
                  </a:solidFill>
                </a:rPr>
                <a:t>マーケティング</a:t>
              </a:r>
            </a:p>
          </p:txBody>
        </p:sp>
        <p:sp>
          <p:nvSpPr>
            <p:cNvPr id="40" name="テキスト ボックス 39">
              <a:extLst>
                <a:ext uri="{FF2B5EF4-FFF2-40B4-BE49-F238E27FC236}">
                  <a16:creationId xmlns:a16="http://schemas.microsoft.com/office/drawing/2014/main" id="{C5F33484-A8AE-5944-A2E3-4E41D79A7A5C}"/>
                </a:ext>
              </a:extLst>
            </p:cNvPr>
            <p:cNvSpPr txBox="1"/>
            <p:nvPr/>
          </p:nvSpPr>
          <p:spPr>
            <a:xfrm>
              <a:off x="3416345" y="6275803"/>
              <a:ext cx="2308517" cy="276999"/>
            </a:xfrm>
            <a:prstGeom prst="rect">
              <a:avLst/>
            </a:prstGeom>
            <a:noFill/>
          </p:spPr>
          <p:txBody>
            <a:bodyPr wrap="none" rtlCol="0">
              <a:spAutoFit/>
            </a:bodyPr>
            <a:lstStyle/>
            <a:p>
              <a:pPr algn="ctr"/>
              <a:r>
                <a:rPr kumimoji="1" lang="en-US" altLang="ja-JP" sz="1200" b="1" dirty="0">
                  <a:solidFill>
                    <a:schemeClr val="bg1"/>
                  </a:solidFill>
                </a:rPr>
                <a:t>CPS / Cyber Physical System </a:t>
              </a:r>
              <a:r>
                <a:rPr lang="en-US" altLang="ja-JP" sz="1200" b="1" dirty="0">
                  <a:solidFill>
                    <a:schemeClr val="bg1"/>
                  </a:solidFill>
                </a:rPr>
                <a:t>=</a:t>
              </a:r>
              <a:r>
                <a:rPr kumimoji="1" lang="ja-JP" altLang="en-US" sz="1200" b="1" dirty="0">
                  <a:solidFill>
                    <a:schemeClr val="bg1"/>
                  </a:solidFill>
                </a:rPr>
                <a:t> </a:t>
              </a:r>
              <a:r>
                <a:rPr kumimoji="1" lang="en-US" altLang="ja-JP" sz="1200" b="1" dirty="0" err="1">
                  <a:solidFill>
                    <a:schemeClr val="bg1"/>
                  </a:solidFill>
                </a:rPr>
                <a:t>IoT</a:t>
              </a:r>
              <a:endParaRPr kumimoji="1" lang="ja-JP" altLang="en-US" sz="1200" dirty="0">
                <a:solidFill>
                  <a:schemeClr val="bg1"/>
                </a:solidFill>
              </a:endParaRPr>
            </a:p>
          </p:txBody>
        </p:sp>
      </p:grpSp>
      <p:sp>
        <p:nvSpPr>
          <p:cNvPr id="37" name="角丸四角形 36">
            <a:extLst>
              <a:ext uri="{FF2B5EF4-FFF2-40B4-BE49-F238E27FC236}">
                <a16:creationId xmlns:a16="http://schemas.microsoft.com/office/drawing/2014/main" id="{B81C189D-EBCA-6240-ACAE-668464BE26F9}"/>
              </a:ext>
            </a:extLst>
          </p:cNvPr>
          <p:cNvSpPr/>
          <p:nvPr/>
        </p:nvSpPr>
        <p:spPr>
          <a:xfrm>
            <a:off x="182112" y="845145"/>
            <a:ext cx="8172908" cy="4576219"/>
          </a:xfrm>
          <a:prstGeom prst="roundRect">
            <a:avLst>
              <a:gd name="adj" fmla="val 0"/>
            </a:avLst>
          </a:prstGeom>
          <a:solidFill>
            <a:srgbClr val="FFFF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017FEA2-0E8A-6747-859E-6FB15D064FB0}"/>
              </a:ext>
            </a:extLst>
          </p:cNvPr>
          <p:cNvSpPr>
            <a:spLocks noGrp="1"/>
          </p:cNvSpPr>
          <p:nvPr>
            <p:ph type="title"/>
          </p:nvPr>
        </p:nvSpPr>
        <p:spPr/>
        <p:txBody>
          <a:bodyPr/>
          <a:lstStyle/>
          <a:p>
            <a:r>
              <a:rPr kumimoji="1" lang="en-US" altLang="ja-JP" dirty="0"/>
              <a:t>amazon</a:t>
            </a:r>
            <a:r>
              <a:rPr kumimoji="1" lang="ja-JP" altLang="en-US" dirty="0"/>
              <a:t>のデータ収集戦略</a:t>
            </a:r>
          </a:p>
        </p:txBody>
      </p:sp>
      <p:sp>
        <p:nvSpPr>
          <p:cNvPr id="3" name="スライド番号プレースホルダー 2">
            <a:extLst>
              <a:ext uri="{FF2B5EF4-FFF2-40B4-BE49-F238E27FC236}">
                <a16:creationId xmlns:a16="http://schemas.microsoft.com/office/drawing/2014/main" id="{382FB0B8-EAC8-6B42-838A-103C23A44938}"/>
              </a:ext>
            </a:extLst>
          </p:cNvPr>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grpSp>
        <p:nvGrpSpPr>
          <p:cNvPr id="8" name="図形グループ 3">
            <a:extLst>
              <a:ext uri="{FF2B5EF4-FFF2-40B4-BE49-F238E27FC236}">
                <a16:creationId xmlns:a16="http://schemas.microsoft.com/office/drawing/2014/main" id="{D43C8BB1-7DA1-F04F-8C34-2A477D24BA9C}"/>
              </a:ext>
            </a:extLst>
          </p:cNvPr>
          <p:cNvGrpSpPr/>
          <p:nvPr/>
        </p:nvGrpSpPr>
        <p:grpSpPr>
          <a:xfrm>
            <a:off x="3963794" y="2481442"/>
            <a:ext cx="606811" cy="1249455"/>
            <a:chOff x="1946324" y="4125162"/>
            <a:chExt cx="969964" cy="2007872"/>
          </a:xfrm>
        </p:grpSpPr>
        <p:sp>
          <p:nvSpPr>
            <p:cNvPr id="9" name="円/楕円 8">
              <a:extLst>
                <a:ext uri="{FF2B5EF4-FFF2-40B4-BE49-F238E27FC236}">
                  <a16:creationId xmlns:a16="http://schemas.microsoft.com/office/drawing/2014/main" id="{F184B500-5A65-324C-B3D5-40D74E7097C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a:extLst>
                <a:ext uri="{FF2B5EF4-FFF2-40B4-BE49-F238E27FC236}">
                  <a16:creationId xmlns:a16="http://schemas.microsoft.com/office/drawing/2014/main" id="{63BE74CC-B7E3-6F4C-B2E9-E195D16EFE0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正方形/長方形 27">
            <a:extLst>
              <a:ext uri="{FF2B5EF4-FFF2-40B4-BE49-F238E27FC236}">
                <a16:creationId xmlns:a16="http://schemas.microsoft.com/office/drawing/2014/main" id="{D6D15B45-78B6-DF46-8BFE-1E4589B776A0}"/>
              </a:ext>
            </a:extLst>
          </p:cNvPr>
          <p:cNvSpPr/>
          <p:nvPr/>
        </p:nvSpPr>
        <p:spPr>
          <a:xfrm>
            <a:off x="2635983" y="3852657"/>
            <a:ext cx="3262432" cy="338554"/>
          </a:xfrm>
          <a:prstGeom prst="rect">
            <a:avLst/>
          </a:prstGeom>
        </p:spPr>
        <p:txBody>
          <a:bodyPr wrap="none">
            <a:spAutoFit/>
          </a:bodyPr>
          <a:lstStyle/>
          <a:p>
            <a:pPr algn="ctr"/>
            <a:r>
              <a:rPr lang="ja-JP" altLang="en-US" sz="1600" b="1" dirty="0">
                <a:solidFill>
                  <a:schemeClr val="tx1">
                    <a:lumMod val="50000"/>
                    <a:lumOff val="50000"/>
                  </a:schemeClr>
                </a:solidFill>
                <a:latin typeface="Meiryo" panose="020B0604030504040204" pitchFamily="34" charset="-128"/>
                <a:ea typeface="Meiryo" panose="020B0604030504040204" pitchFamily="34" charset="-128"/>
              </a:rPr>
              <a:t>「地球上で最も顧客中心の会社」</a:t>
            </a:r>
          </a:p>
        </p:txBody>
      </p:sp>
      <p:sp>
        <p:nvSpPr>
          <p:cNvPr id="29" name="テキスト ボックス 28">
            <a:extLst>
              <a:ext uri="{FF2B5EF4-FFF2-40B4-BE49-F238E27FC236}">
                <a16:creationId xmlns:a16="http://schemas.microsoft.com/office/drawing/2014/main" id="{D9CEAA68-2C9C-F64D-8864-09B7E54A9E6F}"/>
              </a:ext>
            </a:extLst>
          </p:cNvPr>
          <p:cNvSpPr txBox="1"/>
          <p:nvPr/>
        </p:nvSpPr>
        <p:spPr>
          <a:xfrm>
            <a:off x="3250736" y="5025737"/>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購買志向・生活習慣・経済状況</a:t>
            </a:r>
          </a:p>
        </p:txBody>
      </p:sp>
      <p:sp>
        <p:nvSpPr>
          <p:cNvPr id="30" name="テキスト ボックス 29">
            <a:extLst>
              <a:ext uri="{FF2B5EF4-FFF2-40B4-BE49-F238E27FC236}">
                <a16:creationId xmlns:a16="http://schemas.microsoft.com/office/drawing/2014/main" id="{26500FD3-F971-3945-9631-97E729B47144}"/>
              </a:ext>
            </a:extLst>
          </p:cNvPr>
          <p:cNvSpPr txBox="1"/>
          <p:nvPr/>
        </p:nvSpPr>
        <p:spPr>
          <a:xfrm>
            <a:off x="5419328" y="5023790"/>
            <a:ext cx="1665841"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音声・生活音・趣味嗜好</a:t>
            </a:r>
          </a:p>
        </p:txBody>
      </p:sp>
      <p:sp>
        <p:nvSpPr>
          <p:cNvPr id="31" name="テキスト ボックス 30">
            <a:extLst>
              <a:ext uri="{FF2B5EF4-FFF2-40B4-BE49-F238E27FC236}">
                <a16:creationId xmlns:a16="http://schemas.microsoft.com/office/drawing/2014/main" id="{C30654BE-DB99-704B-95BB-1D3A122DEE40}"/>
              </a:ext>
            </a:extLst>
          </p:cNvPr>
          <p:cNvSpPr txBox="1"/>
          <p:nvPr/>
        </p:nvSpPr>
        <p:spPr>
          <a:xfrm>
            <a:off x="6091015" y="3543945"/>
            <a:ext cx="1396536"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音楽志向・趣味嗜好</a:t>
            </a:r>
          </a:p>
        </p:txBody>
      </p:sp>
      <p:sp>
        <p:nvSpPr>
          <p:cNvPr id="32" name="テキスト ボックス 31">
            <a:extLst>
              <a:ext uri="{FF2B5EF4-FFF2-40B4-BE49-F238E27FC236}">
                <a16:creationId xmlns:a16="http://schemas.microsoft.com/office/drawing/2014/main" id="{6F1443EB-D8C5-C24B-BE5B-42807A90F586}"/>
              </a:ext>
            </a:extLst>
          </p:cNvPr>
          <p:cNvSpPr txBox="1"/>
          <p:nvPr/>
        </p:nvSpPr>
        <p:spPr>
          <a:xfrm>
            <a:off x="418234" y="3543945"/>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思想信条・趣味嗜好・主義主張</a:t>
            </a:r>
          </a:p>
        </p:txBody>
      </p:sp>
      <p:sp>
        <p:nvSpPr>
          <p:cNvPr id="33" name="テキスト ボックス 32">
            <a:extLst>
              <a:ext uri="{FF2B5EF4-FFF2-40B4-BE49-F238E27FC236}">
                <a16:creationId xmlns:a16="http://schemas.microsoft.com/office/drawing/2014/main" id="{167A8627-9144-E44A-A217-055B4CA0FCCB}"/>
              </a:ext>
            </a:extLst>
          </p:cNvPr>
          <p:cNvSpPr txBox="1"/>
          <p:nvPr/>
        </p:nvSpPr>
        <p:spPr>
          <a:xfrm>
            <a:off x="1647192" y="2651491"/>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購買志向・生活レベル・生活圏</a:t>
            </a:r>
          </a:p>
        </p:txBody>
      </p:sp>
      <p:sp>
        <p:nvSpPr>
          <p:cNvPr id="34" name="テキスト ボックス 33">
            <a:extLst>
              <a:ext uri="{FF2B5EF4-FFF2-40B4-BE49-F238E27FC236}">
                <a16:creationId xmlns:a16="http://schemas.microsoft.com/office/drawing/2014/main" id="{3DAD1E86-39B6-BC48-A29A-36BDF2BB993C}"/>
              </a:ext>
            </a:extLst>
          </p:cNvPr>
          <p:cNvSpPr txBox="1"/>
          <p:nvPr/>
        </p:nvSpPr>
        <p:spPr>
          <a:xfrm>
            <a:off x="4860748" y="2651491"/>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購買志向・生活レベル・生活圏</a:t>
            </a:r>
          </a:p>
        </p:txBody>
      </p:sp>
      <p:sp>
        <p:nvSpPr>
          <p:cNvPr id="35" name="テキスト ボックス 34">
            <a:extLst>
              <a:ext uri="{FF2B5EF4-FFF2-40B4-BE49-F238E27FC236}">
                <a16:creationId xmlns:a16="http://schemas.microsoft.com/office/drawing/2014/main" id="{290555F1-3FD9-8143-85CE-5DD2A9A171FF}"/>
              </a:ext>
            </a:extLst>
          </p:cNvPr>
          <p:cNvSpPr txBox="1"/>
          <p:nvPr/>
        </p:nvSpPr>
        <p:spPr>
          <a:xfrm>
            <a:off x="1602904" y="5037635"/>
            <a:ext cx="1396536" cy="253916"/>
          </a:xfrm>
          <a:prstGeom prst="rect">
            <a:avLst/>
          </a:prstGeom>
          <a:noFill/>
        </p:spPr>
        <p:txBody>
          <a:bodyPr wrap="none" rtlCol="0">
            <a:spAutoFit/>
          </a:bodyPr>
          <a:lstStyle/>
          <a:p>
            <a:pPr algn="ctr"/>
            <a:r>
              <a:rPr lang="ja-JP" altLang="en-US" sz="1050" dirty="0">
                <a:solidFill>
                  <a:schemeClr val="tx1">
                    <a:lumMod val="50000"/>
                    <a:lumOff val="50000"/>
                  </a:schemeClr>
                </a:solidFill>
                <a:latin typeface="Meiryo" panose="020B0604030504040204" pitchFamily="34" charset="-128"/>
                <a:ea typeface="Meiryo" panose="020B0604030504040204" pitchFamily="34" charset="-128"/>
              </a:rPr>
              <a:t>興味関心</a:t>
            </a: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・趣味嗜好</a:t>
            </a:r>
          </a:p>
        </p:txBody>
      </p:sp>
      <p:sp>
        <p:nvSpPr>
          <p:cNvPr id="36" name="テキスト ボックス 35">
            <a:extLst>
              <a:ext uri="{FF2B5EF4-FFF2-40B4-BE49-F238E27FC236}">
                <a16:creationId xmlns:a16="http://schemas.microsoft.com/office/drawing/2014/main" id="{41ADB0E6-6C76-FB49-8797-FE55DD679570}"/>
              </a:ext>
            </a:extLst>
          </p:cNvPr>
          <p:cNvSpPr txBox="1"/>
          <p:nvPr/>
        </p:nvSpPr>
        <p:spPr>
          <a:xfrm>
            <a:off x="3561419" y="2042403"/>
            <a:ext cx="1463862" cy="415498"/>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生活レベル･経済状態</a:t>
            </a:r>
            <a:endParaRPr kumimoji="1" lang="en-US" altLang="ja-JP" sz="1050"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sz="1050" dirty="0">
                <a:solidFill>
                  <a:schemeClr val="tx1">
                    <a:lumMod val="50000"/>
                    <a:lumOff val="50000"/>
                  </a:schemeClr>
                </a:solidFill>
                <a:latin typeface="Meiryo" panose="020B0604030504040204" pitchFamily="34" charset="-128"/>
                <a:ea typeface="Meiryo" panose="020B0604030504040204" pitchFamily="34" charset="-128"/>
              </a:rPr>
              <a:t>個人属性</a:t>
            </a:r>
            <a:endPar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808B9143-1BCD-D74E-BCF3-EAF2C1213693}"/>
              </a:ext>
            </a:extLst>
          </p:cNvPr>
          <p:cNvSpPr txBox="1"/>
          <p:nvPr/>
        </p:nvSpPr>
        <p:spPr>
          <a:xfrm>
            <a:off x="592795" y="1311852"/>
            <a:ext cx="2723823" cy="646331"/>
          </a:xfrm>
          <a:prstGeom prst="rect">
            <a:avLst/>
          </a:prstGeom>
          <a:noFill/>
        </p:spPr>
        <p:txBody>
          <a:bodyPr wrap="none" rtlCol="0">
            <a:spAutoFit/>
          </a:bodyPr>
          <a:lstStyle/>
          <a:p>
            <a:pPr algn="ctr"/>
            <a:r>
              <a:rPr kumimoji="1" lang="ja-JP" altLang="en-US" dirty="0">
                <a:solidFill>
                  <a:srgbClr val="0070C0"/>
                </a:solidFill>
                <a:latin typeface="Meiryo" panose="020B0604030504040204" pitchFamily="34" charset="-128"/>
                <a:ea typeface="Meiryo" panose="020B0604030504040204" pitchFamily="34" charset="-128"/>
              </a:rPr>
              <a:t>テクノロジーを駆使して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dirty="0">
                <a:solidFill>
                  <a:srgbClr val="0070C0"/>
                </a:solidFill>
                <a:latin typeface="Meiryo" panose="020B0604030504040204" pitchFamily="34" charset="-128"/>
                <a:ea typeface="Meiryo" panose="020B0604030504040204" pitchFamily="34" charset="-128"/>
              </a:rPr>
              <a:t>徹底した利便性を追求</a:t>
            </a:r>
          </a:p>
        </p:txBody>
      </p:sp>
      <p:sp>
        <p:nvSpPr>
          <p:cNvPr id="61" name="テキスト ボックス 60">
            <a:extLst>
              <a:ext uri="{FF2B5EF4-FFF2-40B4-BE49-F238E27FC236}">
                <a16:creationId xmlns:a16="http://schemas.microsoft.com/office/drawing/2014/main" id="{1CECF415-90F8-E246-BF86-8488908A611D}"/>
              </a:ext>
            </a:extLst>
          </p:cNvPr>
          <p:cNvSpPr txBox="1"/>
          <p:nvPr/>
        </p:nvSpPr>
        <p:spPr>
          <a:xfrm>
            <a:off x="5794865" y="1311852"/>
            <a:ext cx="1569660" cy="646331"/>
          </a:xfrm>
          <a:prstGeom prst="rect">
            <a:avLst/>
          </a:prstGeom>
          <a:noFill/>
        </p:spPr>
        <p:txBody>
          <a:bodyPr wrap="none" rtlCol="0">
            <a:spAutoFit/>
          </a:bodyPr>
          <a:lstStyle/>
          <a:p>
            <a:pPr algn="ctr"/>
            <a:r>
              <a:rPr kumimoji="1" lang="ja-JP" altLang="en-US" dirty="0">
                <a:solidFill>
                  <a:srgbClr val="0070C0"/>
                </a:solidFill>
                <a:latin typeface="Meiryo" panose="020B0604030504040204" pitchFamily="34" charset="-128"/>
                <a:ea typeface="Meiryo" panose="020B0604030504040204" pitchFamily="34" charset="-128"/>
              </a:rPr>
              <a:t>個人データを</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dirty="0">
                <a:solidFill>
                  <a:srgbClr val="0070C0"/>
                </a:solidFill>
                <a:latin typeface="Meiryo" panose="020B0604030504040204" pitchFamily="34" charset="-128"/>
                <a:ea typeface="Meiryo" panose="020B0604030504040204" pitchFamily="34" charset="-128"/>
              </a:rPr>
              <a:t>徹底して収拾</a:t>
            </a:r>
            <a:endParaRPr kumimoji="1" lang="ja-JP" altLang="en-US" dirty="0">
              <a:solidFill>
                <a:srgbClr val="0070C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B95947BC-912C-1845-B2B9-A6CD306A59EB}"/>
              </a:ext>
            </a:extLst>
          </p:cNvPr>
          <p:cNvSpPr txBox="1"/>
          <p:nvPr/>
        </p:nvSpPr>
        <p:spPr>
          <a:xfrm>
            <a:off x="708211" y="961362"/>
            <a:ext cx="2492990" cy="369332"/>
          </a:xfrm>
          <a:prstGeom prst="rect">
            <a:avLst/>
          </a:prstGeom>
          <a:noFill/>
        </p:spPr>
        <p:txBody>
          <a:bodyPr wrap="none" rtlCol="0">
            <a:spAutoFit/>
          </a:bodyPr>
          <a:lstStyle/>
          <a:p>
            <a:pPr algn="ctr"/>
            <a:r>
              <a:rPr kumimoji="1" lang="ja-JP" altLang="en-US" b="1" dirty="0">
                <a:solidFill>
                  <a:srgbClr val="0070C0"/>
                </a:solidFill>
                <a:latin typeface="Meiryo" panose="020B0604030504040204" pitchFamily="34" charset="-128"/>
                <a:ea typeface="Meiryo" panose="020B0604030504040204" pitchFamily="34" charset="-128"/>
              </a:rPr>
              <a:t>「顧客第一主義」戦略</a:t>
            </a:r>
          </a:p>
        </p:txBody>
      </p:sp>
      <p:sp>
        <p:nvSpPr>
          <p:cNvPr id="44" name="テキスト ボックス 43">
            <a:extLst>
              <a:ext uri="{FF2B5EF4-FFF2-40B4-BE49-F238E27FC236}">
                <a16:creationId xmlns:a16="http://schemas.microsoft.com/office/drawing/2014/main" id="{592925C9-1409-5844-B467-82D912BF7438}"/>
              </a:ext>
            </a:extLst>
          </p:cNvPr>
          <p:cNvSpPr txBox="1"/>
          <p:nvPr/>
        </p:nvSpPr>
        <p:spPr>
          <a:xfrm>
            <a:off x="5217784" y="955286"/>
            <a:ext cx="2723823" cy="369332"/>
          </a:xfrm>
          <a:prstGeom prst="rect">
            <a:avLst/>
          </a:prstGeom>
          <a:noFill/>
        </p:spPr>
        <p:txBody>
          <a:bodyPr wrap="none" rtlCol="0">
            <a:spAutoFit/>
          </a:bodyPr>
          <a:lstStyle/>
          <a:p>
            <a:pPr algn="ctr"/>
            <a:r>
              <a:rPr kumimoji="1" lang="ja-JP" altLang="en-US" b="1" dirty="0">
                <a:solidFill>
                  <a:srgbClr val="0070C0"/>
                </a:solidFill>
                <a:latin typeface="Meiryo" panose="020B0604030504040204" pitchFamily="34" charset="-128"/>
                <a:ea typeface="Meiryo" panose="020B0604030504040204" pitchFamily="34" charset="-128"/>
              </a:rPr>
              <a:t>「顧客データ収集」戦略</a:t>
            </a:r>
          </a:p>
        </p:txBody>
      </p:sp>
      <p:pic>
        <p:nvPicPr>
          <p:cNvPr id="11" name="図 10">
            <a:extLst>
              <a:ext uri="{FF2B5EF4-FFF2-40B4-BE49-F238E27FC236}">
                <a16:creationId xmlns:a16="http://schemas.microsoft.com/office/drawing/2014/main" id="{5F12361A-A4BE-4D40-B60D-1C4717651742}"/>
              </a:ext>
            </a:extLst>
          </p:cNvPr>
          <p:cNvPicPr>
            <a:picLocks noChangeAspect="1"/>
          </p:cNvPicPr>
          <p:nvPr/>
        </p:nvPicPr>
        <p:blipFill>
          <a:blip r:embed="rId2"/>
          <a:stretch>
            <a:fillRect/>
          </a:stretch>
        </p:blipFill>
        <p:spPr>
          <a:xfrm>
            <a:off x="790169" y="1022404"/>
            <a:ext cx="6591300" cy="4064000"/>
          </a:xfrm>
          <a:prstGeom prst="rect">
            <a:avLst/>
          </a:prstGeom>
        </p:spPr>
      </p:pic>
    </p:spTree>
    <p:extLst>
      <p:ext uri="{BB962C8B-B14F-4D97-AF65-F5344CB8AC3E}">
        <p14:creationId xmlns:p14="http://schemas.microsoft.com/office/powerpoint/2010/main" val="23096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仮想マシンとコンテナの稼働効率</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60</a:t>
            </a:fld>
            <a:endParaRPr kumimoji="1" lang="ja-JP" altLang="en-US"/>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7" name="正方形/長方形 6"/>
          <p:cNvSpPr/>
          <p:nvPr/>
        </p:nvSpPr>
        <p:spPr>
          <a:xfrm>
            <a:off x="451760"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4" name="正方形/長方形 13"/>
          <p:cNvSpPr/>
          <p:nvPr/>
        </p:nvSpPr>
        <p:spPr>
          <a:xfrm>
            <a:off x="1738979"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6" name="正方形/長方形 15"/>
          <p:cNvSpPr/>
          <p:nvPr/>
        </p:nvSpPr>
        <p:spPr>
          <a:xfrm>
            <a:off x="3044048"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コンテナ管理機能</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36" name="図形グループ 35"/>
          <p:cNvGrpSpPr/>
          <p:nvPr/>
        </p:nvGrpSpPr>
        <p:grpSpPr>
          <a:xfrm>
            <a:off x="4930414" y="3293861"/>
            <a:ext cx="715550" cy="904465"/>
            <a:chOff x="4936567" y="2924944"/>
            <a:chExt cx="715550" cy="904465"/>
          </a:xfrm>
        </p:grpSpPr>
        <p:sp>
          <p:nvSpPr>
            <p:cNvPr id="31" name="正方形/長方形 30"/>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 name="正方形/長方形 1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 name="正方形/長方形 1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33" name="正方形/長方形 3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35" name="テキスト ボックス 34"/>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37" name="図形グループ 36"/>
          <p:cNvGrpSpPr/>
          <p:nvPr/>
        </p:nvGrpSpPr>
        <p:grpSpPr>
          <a:xfrm>
            <a:off x="7208203" y="3292819"/>
            <a:ext cx="715550" cy="904465"/>
            <a:chOff x="4936567" y="2924944"/>
            <a:chExt cx="715550" cy="904465"/>
          </a:xfrm>
        </p:grpSpPr>
        <p:sp>
          <p:nvSpPr>
            <p:cNvPr id="38" name="正方形/長方形 3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39" name="正方形/長方形 3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0" name="正方形/長方形 3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1" name="正方形/長方形 4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2" name="テキスト ボックス 4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3" name="図形グループ 42"/>
          <p:cNvGrpSpPr/>
          <p:nvPr/>
        </p:nvGrpSpPr>
        <p:grpSpPr>
          <a:xfrm>
            <a:off x="5687547" y="3292819"/>
            <a:ext cx="715550" cy="904465"/>
            <a:chOff x="4936567" y="2924944"/>
            <a:chExt cx="715550" cy="904465"/>
          </a:xfrm>
        </p:grpSpPr>
        <p:sp>
          <p:nvSpPr>
            <p:cNvPr id="44" name="正方形/長方形 4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45" name="正方形/長方形 4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6" name="正方形/長方形 4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47" name="正方形/長方形 4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8" name="テキスト ボックス 4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9" name="図形グループ 48"/>
          <p:cNvGrpSpPr/>
          <p:nvPr/>
        </p:nvGrpSpPr>
        <p:grpSpPr>
          <a:xfrm>
            <a:off x="7969932" y="3291992"/>
            <a:ext cx="715550" cy="904465"/>
            <a:chOff x="4936567" y="2924944"/>
            <a:chExt cx="715550" cy="904465"/>
          </a:xfrm>
        </p:grpSpPr>
        <p:sp>
          <p:nvSpPr>
            <p:cNvPr id="50" name="正方形/長方形 4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1" name="正方形/長方形 5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2" name="正方形/長方形 5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3" name="正方形/長方形 5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54" name="テキスト ボックス 5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55" name="図形グループ 54"/>
          <p:cNvGrpSpPr/>
          <p:nvPr/>
        </p:nvGrpSpPr>
        <p:grpSpPr>
          <a:xfrm>
            <a:off x="6446473" y="3292819"/>
            <a:ext cx="715550" cy="904465"/>
            <a:chOff x="4936567" y="2924944"/>
            <a:chExt cx="715550" cy="904465"/>
          </a:xfrm>
        </p:grpSpPr>
        <p:sp>
          <p:nvSpPr>
            <p:cNvPr id="56" name="正方形/長方形 5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7" name="正方形/長方形 5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8" name="正方形/長方形 5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9" name="正方形/長方形 5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0" name="テキスト ボックス 5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1" name="図形グループ 60"/>
          <p:cNvGrpSpPr/>
          <p:nvPr/>
        </p:nvGrpSpPr>
        <p:grpSpPr>
          <a:xfrm>
            <a:off x="4930413" y="2353512"/>
            <a:ext cx="715550" cy="904465"/>
            <a:chOff x="4936567" y="2924944"/>
            <a:chExt cx="715550" cy="904465"/>
          </a:xfrm>
        </p:grpSpPr>
        <p:sp>
          <p:nvSpPr>
            <p:cNvPr id="62" name="正方形/長方形 6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3" name="正方形/長方形 6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64" name="正方形/長方形 6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65" name="正方形/長方形 6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6" name="テキスト ボックス 6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7" name="図形グループ 66"/>
          <p:cNvGrpSpPr/>
          <p:nvPr/>
        </p:nvGrpSpPr>
        <p:grpSpPr>
          <a:xfrm>
            <a:off x="7208202" y="2352470"/>
            <a:ext cx="715550" cy="904465"/>
            <a:chOff x="4936567" y="2924944"/>
            <a:chExt cx="715550" cy="904465"/>
          </a:xfrm>
        </p:grpSpPr>
        <p:sp>
          <p:nvSpPr>
            <p:cNvPr id="68" name="正方形/長方形 6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9" name="正方形/長方形 6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0" name="正方形/長方形 6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1" name="正方形/長方形 7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2" name="テキスト ボックス 7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3" name="図形グループ 72"/>
          <p:cNvGrpSpPr/>
          <p:nvPr/>
        </p:nvGrpSpPr>
        <p:grpSpPr>
          <a:xfrm>
            <a:off x="5687546" y="2352470"/>
            <a:ext cx="715550" cy="904465"/>
            <a:chOff x="4936567" y="2924944"/>
            <a:chExt cx="715550" cy="904465"/>
          </a:xfrm>
        </p:grpSpPr>
        <p:sp>
          <p:nvSpPr>
            <p:cNvPr id="74" name="正方形/長方形 7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75" name="正方形/長方形 7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6" name="正方形/長方形 7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77" name="正方形/長方形 7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8" name="テキスト ボックス 7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9" name="図形グループ 78"/>
          <p:cNvGrpSpPr/>
          <p:nvPr/>
        </p:nvGrpSpPr>
        <p:grpSpPr>
          <a:xfrm>
            <a:off x="7969931" y="2351643"/>
            <a:ext cx="715550" cy="904465"/>
            <a:chOff x="4936567" y="2924944"/>
            <a:chExt cx="715550" cy="904465"/>
          </a:xfrm>
        </p:grpSpPr>
        <p:sp>
          <p:nvSpPr>
            <p:cNvPr id="80" name="正方形/長方形 7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1" name="正方形/長方形 8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2" name="正方形/長方形 8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3" name="正方形/長方形 8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84" name="テキスト ボックス 8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85" name="図形グループ 84"/>
          <p:cNvGrpSpPr/>
          <p:nvPr/>
        </p:nvGrpSpPr>
        <p:grpSpPr>
          <a:xfrm>
            <a:off x="6446472" y="2352470"/>
            <a:ext cx="715550" cy="904465"/>
            <a:chOff x="4936567" y="2924944"/>
            <a:chExt cx="715550" cy="904465"/>
          </a:xfrm>
        </p:grpSpPr>
        <p:sp>
          <p:nvSpPr>
            <p:cNvPr id="86" name="正方形/長方形 8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7" name="正方形/長方形 8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8" name="正方形/長方形 8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9" name="正方形/長方形 8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0" name="テキスト ボックス 8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spTree>
    <p:extLst>
      <p:ext uri="{BB962C8B-B14F-4D97-AF65-F5344CB8AC3E}">
        <p14:creationId xmlns:p14="http://schemas.microsoft.com/office/powerpoint/2010/main" val="15228763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1418001" y="3795400"/>
            <a:ext cx="2608454" cy="268592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559304" y="3871446"/>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918664"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デスクトップ仮想化とアプリケーション仮想化</a:t>
            </a:r>
            <a:endParaRPr kumimoji="1" lang="ja-JP" altLang="en-US" dirty="0"/>
          </a:p>
        </p:txBody>
      </p:sp>
      <p:sp>
        <p:nvSpPr>
          <p:cNvPr id="3" name="スライド番号プレースホルダー 2"/>
          <p:cNvSpPr>
            <a:spLocks noGrp="1"/>
          </p:cNvSpPr>
          <p:nvPr>
            <p:ph type="sldNum" sz="quarter" idx="12"/>
          </p:nvPr>
        </p:nvSpPr>
        <p:spPr>
          <a:xfrm>
            <a:off x="6915310" y="6640200"/>
            <a:ext cx="2133600" cy="217800"/>
          </a:xfrm>
        </p:spPr>
        <p:txBody>
          <a:bodyPr/>
          <a:lstStyle/>
          <a:p>
            <a:fld id="{8FF8CC5D-A65D-5946-99B5-645367A967AD}" type="slidenum">
              <a:rPr kumimoji="1" lang="ja-JP" altLang="en-US" smtClean="0"/>
              <a:t>61</a:t>
            </a:fld>
            <a:endParaRPr kumimoji="1" lang="ja-JP" altLang="en-US" dirty="0"/>
          </a:p>
        </p:txBody>
      </p:sp>
      <p:sp>
        <p:nvSpPr>
          <p:cNvPr id="8" name="角丸四角形 7"/>
          <p:cNvSpPr/>
          <p:nvPr/>
        </p:nvSpPr>
        <p:spPr>
          <a:xfrm>
            <a:off x="885170" y="3290499"/>
            <a:ext cx="7382387" cy="450850"/>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ネットワーク</a:t>
            </a:r>
          </a:p>
        </p:txBody>
      </p:sp>
      <p:sp>
        <p:nvSpPr>
          <p:cNvPr id="22" name="正方形/長方形 21"/>
          <p:cNvSpPr/>
          <p:nvPr/>
        </p:nvSpPr>
        <p:spPr>
          <a:xfrm>
            <a:off x="1052771"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23" name="正方形/長方形 22"/>
          <p:cNvSpPr/>
          <p:nvPr/>
        </p:nvSpPr>
        <p:spPr>
          <a:xfrm>
            <a:off x="1040746"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74" name="テキスト ボックス 73"/>
          <p:cNvSpPr txBox="1"/>
          <p:nvPr/>
        </p:nvSpPr>
        <p:spPr>
          <a:xfrm>
            <a:off x="1194728" y="1214682"/>
            <a:ext cx="1243474" cy="307777"/>
          </a:xfrm>
          <a:prstGeom prst="rect">
            <a:avLst/>
          </a:prstGeom>
          <a:noFill/>
        </p:spPr>
        <p:txBody>
          <a:bodyPr wrap="none" rtlCol="0">
            <a:spAutoFit/>
          </a:bodyPr>
          <a:lstStyle/>
          <a:p>
            <a:r>
              <a:rPr kumimoji="1" lang="ja-JP" altLang="en-US" sz="1400" dirty="0">
                <a:solidFill>
                  <a:srgbClr val="0000FF"/>
                </a:solidFill>
              </a:rPr>
              <a:t>クライアント</a:t>
            </a:r>
            <a:r>
              <a:rPr kumimoji="1" lang="en-US" altLang="ja-JP" sz="1400" dirty="0">
                <a:solidFill>
                  <a:srgbClr val="0000FF"/>
                </a:solidFill>
              </a:rPr>
              <a:t>PC</a:t>
            </a:r>
            <a:endParaRPr kumimoji="1" lang="ja-JP" altLang="en-US" sz="1400" dirty="0">
              <a:solidFill>
                <a:srgbClr val="0000FF"/>
              </a:solidFill>
            </a:endParaRPr>
          </a:p>
        </p:txBody>
      </p:sp>
      <p:sp>
        <p:nvSpPr>
          <p:cNvPr id="63" name="正方形/長方形 62"/>
          <p:cNvSpPr/>
          <p:nvPr/>
        </p:nvSpPr>
        <p:spPr>
          <a:xfrm>
            <a:off x="1052771"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120399"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65" name="正方形/長方形 64"/>
          <p:cNvSpPr/>
          <p:nvPr/>
        </p:nvSpPr>
        <p:spPr>
          <a:xfrm>
            <a:off x="1850649"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75" name="正方形/長方形 74"/>
          <p:cNvSpPr/>
          <p:nvPr/>
        </p:nvSpPr>
        <p:spPr>
          <a:xfrm>
            <a:off x="1120399"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76" name="正方形/長方形 75"/>
          <p:cNvSpPr/>
          <p:nvPr/>
        </p:nvSpPr>
        <p:spPr>
          <a:xfrm>
            <a:off x="1850649"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77" name="テキスト ボックス 76"/>
          <p:cNvSpPr txBox="1"/>
          <p:nvPr/>
        </p:nvSpPr>
        <p:spPr>
          <a:xfrm>
            <a:off x="1063424" y="1813853"/>
            <a:ext cx="1538922" cy="276999"/>
          </a:xfrm>
          <a:prstGeom prst="rect">
            <a:avLst/>
          </a:prstGeom>
          <a:noFill/>
        </p:spPr>
        <p:txBody>
          <a:bodyPr wrap="square" rtlCol="0">
            <a:spAutoFit/>
          </a:bodyPr>
          <a:lstStyle/>
          <a:p>
            <a:pPr algn="ctr"/>
            <a:r>
              <a:rPr kumimoji="1" lang="ja-JP" altLang="en-US" sz="1200" dirty="0">
                <a:solidFill>
                  <a:srgbClr val="FFFFFF"/>
                </a:solidFill>
              </a:rPr>
              <a:t>デスクトップ画面</a:t>
            </a:r>
          </a:p>
        </p:txBody>
      </p:sp>
      <p:cxnSp>
        <p:nvCxnSpPr>
          <p:cNvPr id="53" name="直線矢印コネクタ 52"/>
          <p:cNvCxnSpPr/>
          <p:nvPr/>
        </p:nvCxnSpPr>
        <p:spPr>
          <a:xfrm>
            <a:off x="2534543" y="2780919"/>
            <a:ext cx="65150" cy="1341150"/>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a:off x="1120399" y="2780919"/>
            <a:ext cx="531375" cy="13442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84" name="正方形/長方形 83"/>
          <p:cNvSpPr/>
          <p:nvPr/>
        </p:nvSpPr>
        <p:spPr>
          <a:xfrm>
            <a:off x="3303209" y="5630078"/>
            <a:ext cx="585059" cy="52739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メモリー</a:t>
            </a:r>
          </a:p>
        </p:txBody>
      </p:sp>
      <p:sp>
        <p:nvSpPr>
          <p:cNvPr id="85" name="円柱 84"/>
          <p:cNvSpPr/>
          <p:nvPr/>
        </p:nvSpPr>
        <p:spPr>
          <a:xfrm>
            <a:off x="1559304" y="5630078"/>
            <a:ext cx="836687" cy="52739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ストレージ</a:t>
            </a:r>
          </a:p>
        </p:txBody>
      </p:sp>
      <p:sp>
        <p:nvSpPr>
          <p:cNvPr id="58" name="正方形/長方形 57"/>
          <p:cNvSpPr/>
          <p:nvPr/>
        </p:nvSpPr>
        <p:spPr>
          <a:xfrm>
            <a:off x="1559304" y="5254605"/>
            <a:ext cx="2328964" cy="25012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ハイパーバイザー</a:t>
            </a:r>
          </a:p>
        </p:txBody>
      </p:sp>
      <p:sp>
        <p:nvSpPr>
          <p:cNvPr id="56" name="正方形/長方形 55"/>
          <p:cNvSpPr/>
          <p:nvPr/>
        </p:nvSpPr>
        <p:spPr>
          <a:xfrm>
            <a:off x="1640843" y="4879955"/>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57" name="正方形/長方形 56"/>
          <p:cNvSpPr/>
          <p:nvPr/>
        </p:nvSpPr>
        <p:spPr>
          <a:xfrm>
            <a:off x="2491517" y="5630078"/>
            <a:ext cx="748410" cy="52739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プロセッサー</a:t>
            </a:r>
          </a:p>
        </p:txBody>
      </p:sp>
      <p:sp>
        <p:nvSpPr>
          <p:cNvPr id="67" name="正方形/長方形 66"/>
          <p:cNvSpPr/>
          <p:nvPr/>
        </p:nvSpPr>
        <p:spPr>
          <a:xfrm>
            <a:off x="1651774"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78" name="正方形/長方形 77"/>
          <p:cNvSpPr/>
          <p:nvPr/>
        </p:nvSpPr>
        <p:spPr>
          <a:xfrm>
            <a:off x="2176208"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79" name="正方形/長方形 78"/>
          <p:cNvSpPr/>
          <p:nvPr/>
        </p:nvSpPr>
        <p:spPr>
          <a:xfrm>
            <a:off x="1651774"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2" name="正方形/長方形 81"/>
          <p:cNvSpPr/>
          <p:nvPr/>
        </p:nvSpPr>
        <p:spPr>
          <a:xfrm>
            <a:off x="2176208"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grpSp>
        <p:nvGrpSpPr>
          <p:cNvPr id="19" name="図形グループ 18"/>
          <p:cNvGrpSpPr/>
          <p:nvPr/>
        </p:nvGrpSpPr>
        <p:grpSpPr>
          <a:xfrm>
            <a:off x="805362" y="1131809"/>
            <a:ext cx="494818" cy="531668"/>
            <a:chOff x="2667295" y="1059799"/>
            <a:chExt cx="681672" cy="722281"/>
          </a:xfrm>
        </p:grpSpPr>
        <p:sp>
          <p:nvSpPr>
            <p:cNvPr id="12" name="角丸四角形 1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 name="図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正方形/長方形 94"/>
          <p:cNvSpPr/>
          <p:nvPr/>
        </p:nvSpPr>
        <p:spPr>
          <a:xfrm>
            <a:off x="4685769"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4819876"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97" name="正方形/長方形 96"/>
          <p:cNvSpPr/>
          <p:nvPr/>
        </p:nvSpPr>
        <p:spPr>
          <a:xfrm>
            <a:off x="4807851"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98" name="テキスト ボックス 97"/>
          <p:cNvSpPr txBox="1"/>
          <p:nvPr/>
        </p:nvSpPr>
        <p:spPr>
          <a:xfrm>
            <a:off x="4961833" y="1214682"/>
            <a:ext cx="1243474" cy="307777"/>
          </a:xfrm>
          <a:prstGeom prst="rect">
            <a:avLst/>
          </a:prstGeom>
          <a:noFill/>
        </p:spPr>
        <p:txBody>
          <a:bodyPr wrap="none" rtlCol="0">
            <a:spAutoFit/>
          </a:bodyPr>
          <a:lstStyle/>
          <a:p>
            <a:r>
              <a:rPr lang="ja-JP" altLang="en-US" sz="1400" dirty="0">
                <a:solidFill>
                  <a:srgbClr val="0000FF"/>
                </a:solidFill>
              </a:rPr>
              <a:t>クライアント</a:t>
            </a:r>
            <a:r>
              <a:rPr lang="en-US" altLang="ja-JP" sz="1400" dirty="0">
                <a:solidFill>
                  <a:srgbClr val="0000FF"/>
                </a:solidFill>
              </a:rPr>
              <a:t>PC</a:t>
            </a:r>
          </a:p>
        </p:txBody>
      </p:sp>
      <p:sp>
        <p:nvSpPr>
          <p:cNvPr id="99" name="正方形/長方形 98"/>
          <p:cNvSpPr/>
          <p:nvPr/>
        </p:nvSpPr>
        <p:spPr>
          <a:xfrm>
            <a:off x="4819876"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p:cNvSpPr/>
          <p:nvPr/>
        </p:nvSpPr>
        <p:spPr>
          <a:xfrm>
            <a:off x="5229451" y="22602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04" name="テキスト ボックス 103"/>
          <p:cNvSpPr txBox="1"/>
          <p:nvPr/>
        </p:nvSpPr>
        <p:spPr>
          <a:xfrm>
            <a:off x="4830529" y="1813853"/>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sp>
        <p:nvSpPr>
          <p:cNvPr id="110" name="テキスト ボックス 109"/>
          <p:cNvSpPr txBox="1"/>
          <p:nvPr/>
        </p:nvSpPr>
        <p:spPr>
          <a:xfrm>
            <a:off x="1759299" y="3846046"/>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3" name="テキスト ボックス 112"/>
          <p:cNvSpPr txBox="1"/>
          <p:nvPr/>
        </p:nvSpPr>
        <p:spPr>
          <a:xfrm>
            <a:off x="2272386" y="6173545"/>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81" name="正方形/長方形 80"/>
          <p:cNvSpPr/>
          <p:nvPr/>
        </p:nvSpPr>
        <p:spPr>
          <a:xfrm>
            <a:off x="2762071" y="3871446"/>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2843610" y="4879955"/>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128" name="正方形/長方形 127"/>
          <p:cNvSpPr/>
          <p:nvPr/>
        </p:nvSpPr>
        <p:spPr>
          <a:xfrm>
            <a:off x="2854541"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30" name="正方形/長方形 129"/>
          <p:cNvSpPr/>
          <p:nvPr/>
        </p:nvSpPr>
        <p:spPr>
          <a:xfrm>
            <a:off x="3378975"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133" name="正方形/長方形 132"/>
          <p:cNvSpPr/>
          <p:nvPr/>
        </p:nvSpPr>
        <p:spPr>
          <a:xfrm>
            <a:off x="2854541"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34" name="正方形/長方形 133"/>
          <p:cNvSpPr/>
          <p:nvPr/>
        </p:nvSpPr>
        <p:spPr>
          <a:xfrm>
            <a:off x="3378975"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35" name="テキスト ボックス 134"/>
          <p:cNvSpPr txBox="1"/>
          <p:nvPr/>
        </p:nvSpPr>
        <p:spPr>
          <a:xfrm>
            <a:off x="2962066" y="3846046"/>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56" name="正方形/長方形 155"/>
          <p:cNvSpPr/>
          <p:nvPr/>
        </p:nvSpPr>
        <p:spPr>
          <a:xfrm>
            <a:off x="5168002" y="3798498"/>
            <a:ext cx="2608454" cy="268592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正方形/長方形 157"/>
          <p:cNvSpPr/>
          <p:nvPr/>
        </p:nvSpPr>
        <p:spPr>
          <a:xfrm>
            <a:off x="7053210" y="5633176"/>
            <a:ext cx="585059" cy="52739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メモリー</a:t>
            </a:r>
          </a:p>
        </p:txBody>
      </p:sp>
      <p:sp>
        <p:nvSpPr>
          <p:cNvPr id="159" name="円柱 158"/>
          <p:cNvSpPr/>
          <p:nvPr/>
        </p:nvSpPr>
        <p:spPr>
          <a:xfrm>
            <a:off x="5309305" y="5633176"/>
            <a:ext cx="836687" cy="52739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ストレージ</a:t>
            </a:r>
          </a:p>
        </p:txBody>
      </p:sp>
      <p:sp>
        <p:nvSpPr>
          <p:cNvPr id="160" name="正方形/長方形 159"/>
          <p:cNvSpPr/>
          <p:nvPr/>
        </p:nvSpPr>
        <p:spPr>
          <a:xfrm>
            <a:off x="5309305" y="4935291"/>
            <a:ext cx="2328964" cy="57253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1400" dirty="0">
                <a:solidFill>
                  <a:srgbClr val="FFFFFF"/>
                </a:solidFill>
                <a:latin typeface="ＭＳ Ｐゴシック"/>
                <a:ea typeface="ＭＳ Ｐゴシック"/>
                <a:cs typeface="ＭＳ Ｐゴシック"/>
              </a:rPr>
              <a:t>OS</a:t>
            </a:r>
            <a:endParaRPr kumimoji="1" lang="ja-JP" altLang="en-US" sz="1400" dirty="0">
              <a:solidFill>
                <a:srgbClr val="FFFFFF"/>
              </a:solidFill>
              <a:latin typeface="ＭＳ Ｐゴシック"/>
              <a:ea typeface="ＭＳ Ｐゴシック"/>
              <a:cs typeface="ＭＳ Ｐゴシック"/>
            </a:endParaRPr>
          </a:p>
        </p:txBody>
      </p:sp>
      <p:sp>
        <p:nvSpPr>
          <p:cNvPr id="162" name="正方形/長方形 161"/>
          <p:cNvSpPr/>
          <p:nvPr/>
        </p:nvSpPr>
        <p:spPr>
          <a:xfrm>
            <a:off x="6241518" y="5633176"/>
            <a:ext cx="748410" cy="52739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プロセッサー</a:t>
            </a:r>
          </a:p>
        </p:txBody>
      </p:sp>
      <p:sp>
        <p:nvSpPr>
          <p:cNvPr id="168" name="テキスト ボックス 167"/>
          <p:cNvSpPr txBox="1"/>
          <p:nvPr/>
        </p:nvSpPr>
        <p:spPr>
          <a:xfrm>
            <a:off x="6022387" y="6176643"/>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176" name="正方形/長方形 175"/>
          <p:cNvSpPr/>
          <p:nvPr/>
        </p:nvSpPr>
        <p:spPr>
          <a:xfrm>
            <a:off x="5309959" y="4300292"/>
            <a:ext cx="2328964" cy="582762"/>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ターミナル・モニター</a:t>
            </a:r>
          </a:p>
        </p:txBody>
      </p:sp>
      <p:sp>
        <p:nvSpPr>
          <p:cNvPr id="177" name="正方形/長方形 176"/>
          <p:cNvSpPr/>
          <p:nvPr/>
        </p:nvSpPr>
        <p:spPr>
          <a:xfrm>
            <a:off x="5344300"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作成</a:t>
            </a:r>
          </a:p>
        </p:txBody>
      </p:sp>
      <p:sp>
        <p:nvSpPr>
          <p:cNvPr id="178" name="正方形/長方形 177"/>
          <p:cNvSpPr/>
          <p:nvPr/>
        </p:nvSpPr>
        <p:spPr>
          <a:xfrm>
            <a:off x="5919524"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179" name="正方形/長方形 178"/>
          <p:cNvSpPr/>
          <p:nvPr/>
        </p:nvSpPr>
        <p:spPr>
          <a:xfrm>
            <a:off x="6504505"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80" name="正方形/長方形 179"/>
          <p:cNvSpPr/>
          <p:nvPr/>
        </p:nvSpPr>
        <p:spPr>
          <a:xfrm>
            <a:off x="7089564"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83" name="正方形/長方形 182"/>
          <p:cNvSpPr/>
          <p:nvPr/>
        </p:nvSpPr>
        <p:spPr>
          <a:xfrm>
            <a:off x="2722228"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p:cNvSpPr/>
          <p:nvPr/>
        </p:nvSpPr>
        <p:spPr>
          <a:xfrm>
            <a:off x="2856335"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85" name="正方形/長方形 184"/>
          <p:cNvSpPr/>
          <p:nvPr/>
        </p:nvSpPr>
        <p:spPr>
          <a:xfrm>
            <a:off x="2844310"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86" name="テキスト ボックス 185"/>
          <p:cNvSpPr txBox="1"/>
          <p:nvPr/>
        </p:nvSpPr>
        <p:spPr>
          <a:xfrm>
            <a:off x="2998292" y="1214682"/>
            <a:ext cx="1243474" cy="307777"/>
          </a:xfrm>
          <a:prstGeom prst="rect">
            <a:avLst/>
          </a:prstGeom>
          <a:noFill/>
        </p:spPr>
        <p:txBody>
          <a:bodyPr wrap="none" rtlCol="0">
            <a:spAutoFit/>
          </a:bodyPr>
          <a:lstStyle/>
          <a:p>
            <a:r>
              <a:rPr kumimoji="1" lang="ja-JP" altLang="en-US" sz="1400" dirty="0">
                <a:solidFill>
                  <a:srgbClr val="0000FF"/>
                </a:solidFill>
              </a:rPr>
              <a:t>クライアント</a:t>
            </a:r>
            <a:r>
              <a:rPr kumimoji="1" lang="en-US" altLang="ja-JP" sz="1400" dirty="0">
                <a:solidFill>
                  <a:srgbClr val="0000FF"/>
                </a:solidFill>
              </a:rPr>
              <a:t>PC</a:t>
            </a:r>
            <a:endParaRPr kumimoji="1" lang="ja-JP" altLang="en-US" sz="1400" dirty="0">
              <a:solidFill>
                <a:srgbClr val="0000FF"/>
              </a:solidFill>
            </a:endParaRPr>
          </a:p>
        </p:txBody>
      </p:sp>
      <p:sp>
        <p:nvSpPr>
          <p:cNvPr id="187" name="正方形/長方形 186"/>
          <p:cNvSpPr/>
          <p:nvPr/>
        </p:nvSpPr>
        <p:spPr>
          <a:xfrm>
            <a:off x="2856335"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正方形/長方形 187"/>
          <p:cNvSpPr/>
          <p:nvPr/>
        </p:nvSpPr>
        <p:spPr>
          <a:xfrm>
            <a:off x="2923963"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89" name="正方形/長方形 188"/>
          <p:cNvSpPr/>
          <p:nvPr/>
        </p:nvSpPr>
        <p:spPr>
          <a:xfrm>
            <a:off x="3654213"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90" name="正方形/長方形 189"/>
          <p:cNvSpPr/>
          <p:nvPr/>
        </p:nvSpPr>
        <p:spPr>
          <a:xfrm>
            <a:off x="2923963"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91" name="正方形/長方形 190"/>
          <p:cNvSpPr/>
          <p:nvPr/>
        </p:nvSpPr>
        <p:spPr>
          <a:xfrm>
            <a:off x="3654213"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92" name="テキスト ボックス 191"/>
          <p:cNvSpPr txBox="1"/>
          <p:nvPr/>
        </p:nvSpPr>
        <p:spPr>
          <a:xfrm>
            <a:off x="2866988" y="1813853"/>
            <a:ext cx="1538922" cy="276999"/>
          </a:xfrm>
          <a:prstGeom prst="rect">
            <a:avLst/>
          </a:prstGeom>
          <a:noFill/>
        </p:spPr>
        <p:txBody>
          <a:bodyPr wrap="square" rtlCol="0">
            <a:spAutoFit/>
          </a:bodyPr>
          <a:lstStyle/>
          <a:p>
            <a:pPr algn="ctr"/>
            <a:r>
              <a:rPr kumimoji="1" lang="ja-JP" altLang="en-US" sz="1200" dirty="0">
                <a:solidFill>
                  <a:srgbClr val="FFFFFF"/>
                </a:solidFill>
              </a:rPr>
              <a:t>デスクトップ画面</a:t>
            </a:r>
          </a:p>
        </p:txBody>
      </p:sp>
      <p:sp>
        <p:nvSpPr>
          <p:cNvPr id="193" name="正方形/長方形 192"/>
          <p:cNvSpPr/>
          <p:nvPr/>
        </p:nvSpPr>
        <p:spPr>
          <a:xfrm>
            <a:off x="6495093" y="1236970"/>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正方形/長方形 193"/>
          <p:cNvSpPr/>
          <p:nvPr/>
        </p:nvSpPr>
        <p:spPr>
          <a:xfrm>
            <a:off x="6629200" y="1510671"/>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95" name="正方形/長方形 194"/>
          <p:cNvSpPr/>
          <p:nvPr/>
        </p:nvSpPr>
        <p:spPr>
          <a:xfrm>
            <a:off x="6617175" y="2906605"/>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96" name="テキスト ボックス 195"/>
          <p:cNvSpPr txBox="1"/>
          <p:nvPr/>
        </p:nvSpPr>
        <p:spPr>
          <a:xfrm>
            <a:off x="6771157" y="1225826"/>
            <a:ext cx="1243474" cy="307777"/>
          </a:xfrm>
          <a:prstGeom prst="rect">
            <a:avLst/>
          </a:prstGeom>
          <a:noFill/>
        </p:spPr>
        <p:txBody>
          <a:bodyPr wrap="none" rtlCol="0">
            <a:spAutoFit/>
          </a:bodyPr>
          <a:lstStyle/>
          <a:p>
            <a:r>
              <a:rPr lang="ja-JP" altLang="en-US" sz="1400" dirty="0">
                <a:solidFill>
                  <a:srgbClr val="0000FF"/>
                </a:solidFill>
              </a:rPr>
              <a:t>クライアント</a:t>
            </a:r>
            <a:r>
              <a:rPr lang="en-US" altLang="ja-JP" sz="1400" dirty="0">
                <a:solidFill>
                  <a:srgbClr val="0000FF"/>
                </a:solidFill>
              </a:rPr>
              <a:t>PC</a:t>
            </a:r>
          </a:p>
        </p:txBody>
      </p:sp>
      <p:sp>
        <p:nvSpPr>
          <p:cNvPr id="197" name="正方形/長方形 196"/>
          <p:cNvSpPr/>
          <p:nvPr/>
        </p:nvSpPr>
        <p:spPr>
          <a:xfrm>
            <a:off x="6629200" y="1824997"/>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正方形/長方形 197"/>
          <p:cNvSpPr/>
          <p:nvPr/>
        </p:nvSpPr>
        <p:spPr>
          <a:xfrm>
            <a:off x="7038775" y="2271363"/>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99" name="テキスト ボックス 198"/>
          <p:cNvSpPr txBox="1"/>
          <p:nvPr/>
        </p:nvSpPr>
        <p:spPr>
          <a:xfrm>
            <a:off x="6639853" y="1824997"/>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cxnSp>
        <p:nvCxnSpPr>
          <p:cNvPr id="200" name="直線矢印コネクタ 199"/>
          <p:cNvCxnSpPr/>
          <p:nvPr/>
        </p:nvCxnSpPr>
        <p:spPr>
          <a:xfrm flipH="1">
            <a:off x="3802460" y="2780919"/>
            <a:ext cx="535648" cy="13442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1" name="直線矢印コネクタ 200"/>
          <p:cNvCxnSpPr/>
          <p:nvPr/>
        </p:nvCxnSpPr>
        <p:spPr>
          <a:xfrm flipH="1">
            <a:off x="2856335" y="2833028"/>
            <a:ext cx="67628" cy="1289041"/>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2" name="直線矢印コネクタ 201"/>
          <p:cNvCxnSpPr/>
          <p:nvPr/>
        </p:nvCxnSpPr>
        <p:spPr>
          <a:xfrm flipH="1">
            <a:off x="5344300" y="2577719"/>
            <a:ext cx="1694475" cy="1576104"/>
          </a:xfrm>
          <a:prstGeom prst="straightConnector1">
            <a:avLst/>
          </a:prstGeom>
          <a:ln w="12700" cmpd="sng">
            <a:solidFill>
              <a:schemeClr val="bg1">
                <a:lumMod val="75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3" name="直線矢印コネクタ 202"/>
          <p:cNvCxnSpPr/>
          <p:nvPr/>
        </p:nvCxnSpPr>
        <p:spPr>
          <a:xfrm flipH="1">
            <a:off x="5893005" y="2588863"/>
            <a:ext cx="1829664" cy="1536304"/>
          </a:xfrm>
          <a:prstGeom prst="straightConnector1">
            <a:avLst/>
          </a:prstGeom>
          <a:ln w="12700" cmpd="sng">
            <a:solidFill>
              <a:schemeClr val="bg1">
                <a:lumMod val="75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82" name="直線矢印コネクタ 181"/>
          <p:cNvCxnSpPr/>
          <p:nvPr/>
        </p:nvCxnSpPr>
        <p:spPr>
          <a:xfrm>
            <a:off x="5229451" y="2577719"/>
            <a:ext cx="114849" cy="1544350"/>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81" name="直線矢印コネクタ 180"/>
          <p:cNvCxnSpPr/>
          <p:nvPr/>
        </p:nvCxnSpPr>
        <p:spPr>
          <a:xfrm flipH="1">
            <a:off x="5893005" y="2577719"/>
            <a:ext cx="26519" cy="15474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grpSp>
        <p:nvGrpSpPr>
          <p:cNvPr id="206" name="図形グループ 205"/>
          <p:cNvGrpSpPr/>
          <p:nvPr/>
        </p:nvGrpSpPr>
        <p:grpSpPr>
          <a:xfrm>
            <a:off x="2608926" y="1131809"/>
            <a:ext cx="494818" cy="531668"/>
            <a:chOff x="2667295" y="1059799"/>
            <a:chExt cx="681672" cy="722281"/>
          </a:xfrm>
        </p:grpSpPr>
        <p:sp>
          <p:nvSpPr>
            <p:cNvPr id="207" name="角丸四角形 20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08" name="図 207"/>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09" name="図形グループ 208"/>
          <p:cNvGrpSpPr/>
          <p:nvPr/>
        </p:nvGrpSpPr>
        <p:grpSpPr>
          <a:xfrm>
            <a:off x="4572467" y="1131809"/>
            <a:ext cx="494818" cy="531668"/>
            <a:chOff x="2667295" y="1059799"/>
            <a:chExt cx="681672" cy="722281"/>
          </a:xfrm>
        </p:grpSpPr>
        <p:sp>
          <p:nvSpPr>
            <p:cNvPr id="210" name="角丸四角形 20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1" name="図 210"/>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12" name="図形グループ 211"/>
          <p:cNvGrpSpPr/>
          <p:nvPr/>
        </p:nvGrpSpPr>
        <p:grpSpPr>
          <a:xfrm>
            <a:off x="6377848" y="1131809"/>
            <a:ext cx="494818" cy="531668"/>
            <a:chOff x="2667295" y="1059799"/>
            <a:chExt cx="681672" cy="722281"/>
          </a:xfrm>
        </p:grpSpPr>
        <p:sp>
          <p:nvSpPr>
            <p:cNvPr id="213" name="角丸四角形 21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4" name="図 21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215" name="正方形/長方形 214"/>
          <p:cNvSpPr/>
          <p:nvPr/>
        </p:nvSpPr>
        <p:spPr>
          <a:xfrm>
            <a:off x="1560829" y="782810"/>
            <a:ext cx="2286000" cy="400110"/>
          </a:xfrm>
          <a:prstGeom prst="rect">
            <a:avLst/>
          </a:prstGeom>
        </p:spPr>
        <p:txBody>
          <a:bodyPr>
            <a:spAutoFit/>
          </a:bodyPr>
          <a:lstStyle/>
          <a:p>
            <a:pPr lvl="0">
              <a:spcBef>
                <a:spcPct val="0"/>
              </a:spcBef>
            </a:pPr>
            <a:r>
              <a:rPr lang="ja-JP" altLang="en-US" sz="2000" dirty="0">
                <a:solidFill>
                  <a:srgbClr val="7F7F7F"/>
                </a:solidFill>
                <a:cs typeface="+mj-cs"/>
              </a:rPr>
              <a:t>デスクトップ仮想化</a:t>
            </a:r>
          </a:p>
        </p:txBody>
      </p:sp>
      <p:sp>
        <p:nvSpPr>
          <p:cNvPr id="216" name="正方形/長方形 215"/>
          <p:cNvSpPr/>
          <p:nvPr/>
        </p:nvSpPr>
        <p:spPr>
          <a:xfrm>
            <a:off x="4938943" y="782810"/>
            <a:ext cx="3058572" cy="400110"/>
          </a:xfrm>
          <a:prstGeom prst="rect">
            <a:avLst/>
          </a:prstGeom>
        </p:spPr>
        <p:txBody>
          <a:bodyPr wrap="square">
            <a:spAutoFit/>
          </a:bodyPr>
          <a:lstStyle/>
          <a:p>
            <a:pPr lvl="0" algn="ctr">
              <a:spcBef>
                <a:spcPct val="0"/>
              </a:spcBef>
            </a:pPr>
            <a:r>
              <a:rPr lang="ja-JP" altLang="en-US" sz="2000" dirty="0">
                <a:solidFill>
                  <a:srgbClr val="7F7F7F"/>
                </a:solidFill>
              </a:rPr>
              <a:t>アプリケーション仮想化</a:t>
            </a:r>
          </a:p>
        </p:txBody>
      </p:sp>
    </p:spTree>
    <p:extLst>
      <p:ext uri="{BB962C8B-B14F-4D97-AF65-F5344CB8AC3E}">
        <p14:creationId xmlns:p14="http://schemas.microsoft.com/office/powerpoint/2010/main" val="1769005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1059858" y="3645649"/>
            <a:ext cx="3683592" cy="2780459"/>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226561"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2391228"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3555524"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072335" y="1015258"/>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シンクライアント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62</a:t>
            </a:fld>
            <a:endParaRPr kumimoji="1" lang="ja-JP" altLang="en-US"/>
          </a:p>
        </p:txBody>
      </p:sp>
      <p:sp>
        <p:nvSpPr>
          <p:cNvPr id="8" name="角丸四角形 7"/>
          <p:cNvSpPr/>
          <p:nvPr/>
        </p:nvSpPr>
        <p:spPr>
          <a:xfrm>
            <a:off x="1059858" y="3105059"/>
            <a:ext cx="3683592" cy="450850"/>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ネットワーク</a:t>
            </a:r>
          </a:p>
        </p:txBody>
      </p:sp>
      <p:sp>
        <p:nvSpPr>
          <p:cNvPr id="22" name="正方形/長方形 21"/>
          <p:cNvSpPr/>
          <p:nvPr/>
        </p:nvSpPr>
        <p:spPr>
          <a:xfrm>
            <a:off x="1206442" y="1288959"/>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23" name="正方形/長方形 22"/>
          <p:cNvSpPr/>
          <p:nvPr/>
        </p:nvSpPr>
        <p:spPr>
          <a:xfrm>
            <a:off x="1194417" y="2684893"/>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74" name="テキスト ボックス 73"/>
          <p:cNvSpPr txBox="1"/>
          <p:nvPr/>
        </p:nvSpPr>
        <p:spPr>
          <a:xfrm>
            <a:off x="1261098" y="1015258"/>
            <a:ext cx="1393731" cy="307777"/>
          </a:xfrm>
          <a:prstGeom prst="rect">
            <a:avLst/>
          </a:prstGeom>
          <a:noFill/>
        </p:spPr>
        <p:txBody>
          <a:bodyPr wrap="none" rtlCol="0">
            <a:spAutoFit/>
          </a:bodyPr>
          <a:lstStyle/>
          <a:p>
            <a:r>
              <a:rPr kumimoji="1" lang="ja-JP" altLang="en-US" sz="1400" dirty="0">
                <a:solidFill>
                  <a:srgbClr val="0000FF"/>
                </a:solidFill>
              </a:rPr>
              <a:t>シンクライアント</a:t>
            </a:r>
          </a:p>
        </p:txBody>
      </p:sp>
      <p:sp>
        <p:nvSpPr>
          <p:cNvPr id="63" name="正方形/長方形 62"/>
          <p:cNvSpPr/>
          <p:nvPr/>
        </p:nvSpPr>
        <p:spPr>
          <a:xfrm>
            <a:off x="1206442" y="1603285"/>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27407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65" name="正方形/長方形 64"/>
          <p:cNvSpPr/>
          <p:nvPr/>
        </p:nvSpPr>
        <p:spPr>
          <a:xfrm>
            <a:off x="200432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75" name="正方形/長方形 74"/>
          <p:cNvSpPr/>
          <p:nvPr/>
        </p:nvSpPr>
        <p:spPr>
          <a:xfrm>
            <a:off x="127407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76" name="正方形/長方形 75"/>
          <p:cNvSpPr/>
          <p:nvPr/>
        </p:nvSpPr>
        <p:spPr>
          <a:xfrm>
            <a:off x="200432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77" name="テキスト ボックス 76"/>
          <p:cNvSpPr txBox="1"/>
          <p:nvPr/>
        </p:nvSpPr>
        <p:spPr>
          <a:xfrm>
            <a:off x="1217095" y="1603285"/>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cxnSp>
        <p:nvCxnSpPr>
          <p:cNvPr id="53" name="直線矢印コネクタ 52"/>
          <p:cNvCxnSpPr/>
          <p:nvPr/>
        </p:nvCxnSpPr>
        <p:spPr>
          <a:xfrm flipH="1">
            <a:off x="2266950" y="2570351"/>
            <a:ext cx="421264"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a:off x="1274070" y="2622460"/>
            <a:ext cx="44962" cy="1412647"/>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84" name="正方形/長方形 83"/>
          <p:cNvSpPr/>
          <p:nvPr/>
        </p:nvSpPr>
        <p:spPr>
          <a:xfrm>
            <a:off x="2391228" y="5524409"/>
            <a:ext cx="1100797" cy="55188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メモリー</a:t>
            </a:r>
          </a:p>
        </p:txBody>
      </p:sp>
      <p:sp>
        <p:nvSpPr>
          <p:cNvPr id="85" name="円柱 84"/>
          <p:cNvSpPr/>
          <p:nvPr/>
        </p:nvSpPr>
        <p:spPr>
          <a:xfrm>
            <a:off x="1226561" y="5550372"/>
            <a:ext cx="1100797" cy="551888"/>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ストレージ</a:t>
            </a:r>
          </a:p>
        </p:txBody>
      </p:sp>
      <p:sp>
        <p:nvSpPr>
          <p:cNvPr id="58" name="正方形/長方形 57"/>
          <p:cNvSpPr/>
          <p:nvPr/>
        </p:nvSpPr>
        <p:spPr>
          <a:xfrm>
            <a:off x="1226561" y="5199392"/>
            <a:ext cx="3429760" cy="25012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ハイパーバイザー</a:t>
            </a:r>
          </a:p>
        </p:txBody>
      </p:sp>
      <p:sp>
        <p:nvSpPr>
          <p:cNvPr id="56" name="正方形/長方形 55"/>
          <p:cNvSpPr/>
          <p:nvPr/>
        </p:nvSpPr>
        <p:spPr>
          <a:xfrm>
            <a:off x="1308100"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57" name="正方形/長方形 56"/>
          <p:cNvSpPr/>
          <p:nvPr/>
        </p:nvSpPr>
        <p:spPr>
          <a:xfrm>
            <a:off x="3555525" y="5525879"/>
            <a:ext cx="1100797" cy="551888"/>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プロセッサー</a:t>
            </a:r>
          </a:p>
        </p:txBody>
      </p:sp>
      <p:sp>
        <p:nvSpPr>
          <p:cNvPr id="59" name="正方形/長方形 58"/>
          <p:cNvSpPr/>
          <p:nvPr/>
        </p:nvSpPr>
        <p:spPr>
          <a:xfrm>
            <a:off x="3637063"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60" name="正方形/長方形 59"/>
          <p:cNvSpPr/>
          <p:nvPr/>
        </p:nvSpPr>
        <p:spPr>
          <a:xfrm>
            <a:off x="2472766"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67" name="正方形/長方形 66"/>
          <p:cNvSpPr/>
          <p:nvPr/>
        </p:nvSpPr>
        <p:spPr>
          <a:xfrm>
            <a:off x="1319031"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78" name="正方形/長方形 77"/>
          <p:cNvSpPr/>
          <p:nvPr/>
        </p:nvSpPr>
        <p:spPr>
          <a:xfrm>
            <a:off x="1843465"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79" name="正方形/長方形 78"/>
          <p:cNvSpPr/>
          <p:nvPr/>
        </p:nvSpPr>
        <p:spPr>
          <a:xfrm>
            <a:off x="1319031"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2" name="正方形/長方形 81"/>
          <p:cNvSpPr/>
          <p:nvPr/>
        </p:nvSpPr>
        <p:spPr>
          <a:xfrm>
            <a:off x="1843465"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86" name="正方形/長方形 85"/>
          <p:cNvSpPr/>
          <p:nvPr/>
        </p:nvSpPr>
        <p:spPr>
          <a:xfrm>
            <a:off x="2483697"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87" name="正方形/長方形 86"/>
          <p:cNvSpPr/>
          <p:nvPr/>
        </p:nvSpPr>
        <p:spPr>
          <a:xfrm>
            <a:off x="3008131"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88" name="正方形/長方形 87"/>
          <p:cNvSpPr/>
          <p:nvPr/>
        </p:nvSpPr>
        <p:spPr>
          <a:xfrm>
            <a:off x="2483697"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9" name="正方形/長方形 88"/>
          <p:cNvSpPr/>
          <p:nvPr/>
        </p:nvSpPr>
        <p:spPr>
          <a:xfrm>
            <a:off x="3008131"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90" name="正方形/長方形 89"/>
          <p:cNvSpPr/>
          <p:nvPr/>
        </p:nvSpPr>
        <p:spPr>
          <a:xfrm>
            <a:off x="3637063"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91" name="正方形/長方形 90"/>
          <p:cNvSpPr/>
          <p:nvPr/>
        </p:nvSpPr>
        <p:spPr>
          <a:xfrm>
            <a:off x="4161497"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92" name="正方形/長方形 91"/>
          <p:cNvSpPr/>
          <p:nvPr/>
        </p:nvSpPr>
        <p:spPr>
          <a:xfrm>
            <a:off x="3637063"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94" name="正方形/長方形 93"/>
          <p:cNvSpPr/>
          <p:nvPr/>
        </p:nvSpPr>
        <p:spPr>
          <a:xfrm>
            <a:off x="4161497"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grpSp>
        <p:nvGrpSpPr>
          <p:cNvPr id="19" name="図形グループ 18"/>
          <p:cNvGrpSpPr/>
          <p:nvPr/>
        </p:nvGrpSpPr>
        <p:grpSpPr>
          <a:xfrm>
            <a:off x="624659" y="1158003"/>
            <a:ext cx="681672" cy="722281"/>
            <a:chOff x="2667295" y="1059799"/>
            <a:chExt cx="681672" cy="722281"/>
          </a:xfrm>
        </p:grpSpPr>
        <p:sp>
          <p:nvSpPr>
            <p:cNvPr id="12" name="角丸四角形 1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 name="図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正方形/長方形 94"/>
          <p:cNvSpPr/>
          <p:nvPr/>
        </p:nvSpPr>
        <p:spPr>
          <a:xfrm>
            <a:off x="2970985" y="1015258"/>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3105092" y="1288959"/>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97" name="正方形/長方形 96"/>
          <p:cNvSpPr/>
          <p:nvPr/>
        </p:nvSpPr>
        <p:spPr>
          <a:xfrm>
            <a:off x="3093067" y="2684893"/>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98" name="テキスト ボックス 97"/>
          <p:cNvSpPr txBox="1"/>
          <p:nvPr/>
        </p:nvSpPr>
        <p:spPr>
          <a:xfrm>
            <a:off x="3159748" y="1015258"/>
            <a:ext cx="1393731" cy="307777"/>
          </a:xfrm>
          <a:prstGeom prst="rect">
            <a:avLst/>
          </a:prstGeom>
          <a:noFill/>
        </p:spPr>
        <p:txBody>
          <a:bodyPr wrap="none" rtlCol="0">
            <a:spAutoFit/>
          </a:bodyPr>
          <a:lstStyle/>
          <a:p>
            <a:r>
              <a:rPr kumimoji="1" lang="ja-JP" altLang="en-US" sz="1400" dirty="0">
                <a:solidFill>
                  <a:srgbClr val="0000FF"/>
                </a:solidFill>
              </a:rPr>
              <a:t>シンクライアント</a:t>
            </a:r>
          </a:p>
        </p:txBody>
      </p:sp>
      <p:sp>
        <p:nvSpPr>
          <p:cNvPr id="99" name="正方形/長方形 98"/>
          <p:cNvSpPr/>
          <p:nvPr/>
        </p:nvSpPr>
        <p:spPr>
          <a:xfrm>
            <a:off x="3105092" y="1603285"/>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p:cNvSpPr/>
          <p:nvPr/>
        </p:nvSpPr>
        <p:spPr>
          <a:xfrm>
            <a:off x="317272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01" name="正方形/長方形 100"/>
          <p:cNvSpPr/>
          <p:nvPr/>
        </p:nvSpPr>
        <p:spPr>
          <a:xfrm>
            <a:off x="390297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02" name="正方形/長方形 101"/>
          <p:cNvSpPr/>
          <p:nvPr/>
        </p:nvSpPr>
        <p:spPr>
          <a:xfrm>
            <a:off x="317272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03" name="正方形/長方形 102"/>
          <p:cNvSpPr/>
          <p:nvPr/>
        </p:nvSpPr>
        <p:spPr>
          <a:xfrm>
            <a:off x="390297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04" name="テキスト ボックス 103"/>
          <p:cNvSpPr txBox="1"/>
          <p:nvPr/>
        </p:nvSpPr>
        <p:spPr>
          <a:xfrm>
            <a:off x="3115745" y="1603285"/>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grpSp>
        <p:nvGrpSpPr>
          <p:cNvPr id="105" name="図形グループ 104"/>
          <p:cNvGrpSpPr/>
          <p:nvPr/>
        </p:nvGrpSpPr>
        <p:grpSpPr>
          <a:xfrm>
            <a:off x="4540879" y="1154027"/>
            <a:ext cx="681672" cy="722281"/>
            <a:chOff x="2667295" y="1059799"/>
            <a:chExt cx="681672" cy="722281"/>
          </a:xfrm>
        </p:grpSpPr>
        <p:sp>
          <p:nvSpPr>
            <p:cNvPr id="106" name="角丸四角形 10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07" name="図 106"/>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cxnSp>
        <p:nvCxnSpPr>
          <p:cNvPr id="108" name="直線矢印コネクタ 107"/>
          <p:cNvCxnSpPr/>
          <p:nvPr/>
        </p:nvCxnSpPr>
        <p:spPr>
          <a:xfrm flipH="1">
            <a:off x="2500025" y="2570351"/>
            <a:ext cx="659723"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09" name="直線矢印コネクタ 108"/>
          <p:cNvCxnSpPr/>
          <p:nvPr/>
        </p:nvCxnSpPr>
        <p:spPr>
          <a:xfrm flipH="1">
            <a:off x="3429848" y="2570351"/>
            <a:ext cx="1166065"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110" name="テキスト ボックス 109"/>
          <p:cNvSpPr txBox="1"/>
          <p:nvPr/>
        </p:nvSpPr>
        <p:spPr>
          <a:xfrm>
            <a:off x="1426556"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1" name="テキスト ボックス 110"/>
          <p:cNvSpPr txBox="1"/>
          <p:nvPr/>
        </p:nvSpPr>
        <p:spPr>
          <a:xfrm>
            <a:off x="2591873"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2" name="テキスト ボックス 111"/>
          <p:cNvSpPr txBox="1"/>
          <p:nvPr/>
        </p:nvSpPr>
        <p:spPr>
          <a:xfrm>
            <a:off x="3741223"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3" name="テキスト ボックス 112"/>
          <p:cNvSpPr txBox="1"/>
          <p:nvPr/>
        </p:nvSpPr>
        <p:spPr>
          <a:xfrm>
            <a:off x="2500025" y="6102260"/>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114" name="正方形/長方形 113"/>
          <p:cNvSpPr/>
          <p:nvPr/>
        </p:nvSpPr>
        <p:spPr>
          <a:xfrm>
            <a:off x="5766852" y="2477504"/>
            <a:ext cx="2696408" cy="286999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6790988" y="3456966"/>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柱 117"/>
          <p:cNvSpPr/>
          <p:nvPr/>
        </p:nvSpPr>
        <p:spPr>
          <a:xfrm>
            <a:off x="5880100" y="3456966"/>
            <a:ext cx="765791" cy="101917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ストレージ</a:t>
            </a:r>
          </a:p>
        </p:txBody>
      </p:sp>
      <p:sp>
        <p:nvSpPr>
          <p:cNvPr id="119" name="正方形/長方形 118"/>
          <p:cNvSpPr/>
          <p:nvPr/>
        </p:nvSpPr>
        <p:spPr>
          <a:xfrm>
            <a:off x="6858616" y="350459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20" name="正方形/長方形 119"/>
          <p:cNvSpPr/>
          <p:nvPr/>
        </p:nvSpPr>
        <p:spPr>
          <a:xfrm>
            <a:off x="7588866" y="350459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21" name="正方形/長方形 120"/>
          <p:cNvSpPr/>
          <p:nvPr/>
        </p:nvSpPr>
        <p:spPr>
          <a:xfrm>
            <a:off x="6858616" y="386654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22" name="正方形/長方形 121"/>
          <p:cNvSpPr/>
          <p:nvPr/>
        </p:nvSpPr>
        <p:spPr>
          <a:xfrm>
            <a:off x="7588866" y="386654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23" name="正方形/長方形 122"/>
          <p:cNvSpPr/>
          <p:nvPr/>
        </p:nvSpPr>
        <p:spPr>
          <a:xfrm>
            <a:off x="5880100" y="4933342"/>
            <a:ext cx="2449810" cy="30961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24" name="正方形/長方形 123"/>
          <p:cNvSpPr/>
          <p:nvPr/>
        </p:nvSpPr>
        <p:spPr>
          <a:xfrm>
            <a:off x="5880100" y="2977543"/>
            <a:ext cx="244981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25" name="テキスト ボックス 124"/>
          <p:cNvSpPr txBox="1"/>
          <p:nvPr/>
        </p:nvSpPr>
        <p:spPr>
          <a:xfrm>
            <a:off x="6790988" y="4173742"/>
            <a:ext cx="1538922" cy="276999"/>
          </a:xfrm>
          <a:prstGeom prst="rect">
            <a:avLst/>
          </a:prstGeom>
          <a:noFill/>
        </p:spPr>
        <p:txBody>
          <a:bodyPr wrap="square" rtlCol="0">
            <a:spAutoFit/>
          </a:bodyPr>
          <a:lstStyle/>
          <a:p>
            <a:pPr algn="ctr"/>
            <a:r>
              <a:rPr kumimoji="1" lang="ja-JP" altLang="en-US" sz="1200" dirty="0">
                <a:solidFill>
                  <a:srgbClr val="FFFFFF"/>
                </a:solidFill>
              </a:rPr>
              <a:t>アプリケーション</a:t>
            </a:r>
          </a:p>
        </p:txBody>
      </p:sp>
      <p:sp>
        <p:nvSpPr>
          <p:cNvPr id="126" name="上下矢印 125"/>
          <p:cNvSpPr/>
          <p:nvPr/>
        </p:nvSpPr>
        <p:spPr>
          <a:xfrm>
            <a:off x="7476362" y="4427069"/>
            <a:ext cx="180557" cy="188354"/>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上下矢印 126"/>
          <p:cNvSpPr/>
          <p:nvPr/>
        </p:nvSpPr>
        <p:spPr>
          <a:xfrm rot="5400000">
            <a:off x="6610241" y="388529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テキスト ボックス 128"/>
          <p:cNvSpPr txBox="1"/>
          <p:nvPr/>
        </p:nvSpPr>
        <p:spPr>
          <a:xfrm>
            <a:off x="6121359" y="2577048"/>
            <a:ext cx="2214706" cy="307777"/>
          </a:xfrm>
          <a:prstGeom prst="rect">
            <a:avLst/>
          </a:prstGeom>
          <a:noFill/>
        </p:spPr>
        <p:txBody>
          <a:bodyPr wrap="none" rtlCol="0">
            <a:spAutoFit/>
          </a:bodyPr>
          <a:lstStyle/>
          <a:p>
            <a:pPr algn="ctr"/>
            <a:r>
              <a:rPr kumimoji="1" lang="en-US" altLang="ja-JP" sz="1400" dirty="0"/>
              <a:t>PC / Windows</a:t>
            </a:r>
            <a:r>
              <a:rPr lang="ja-JP" altLang="en-US" sz="1400" dirty="0"/>
              <a:t>・</a:t>
            </a:r>
            <a:r>
              <a:rPr lang="en-US" altLang="ja-JP" sz="1400" dirty="0"/>
              <a:t>Mac OS </a:t>
            </a:r>
            <a:r>
              <a:rPr lang="ja-JP" altLang="en-US" sz="1400" dirty="0"/>
              <a:t>など</a:t>
            </a:r>
            <a:endParaRPr kumimoji="1" lang="ja-JP" altLang="en-US" sz="1400" dirty="0"/>
          </a:p>
        </p:txBody>
      </p:sp>
      <p:sp>
        <p:nvSpPr>
          <p:cNvPr id="131" name="正方形/長方形 130"/>
          <p:cNvSpPr/>
          <p:nvPr/>
        </p:nvSpPr>
        <p:spPr>
          <a:xfrm>
            <a:off x="5880100" y="4544999"/>
            <a:ext cx="2449810" cy="3096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a:t>
            </a:r>
          </a:p>
        </p:txBody>
      </p:sp>
      <p:grpSp>
        <p:nvGrpSpPr>
          <p:cNvPr id="39" name="図形グループ 38"/>
          <p:cNvGrpSpPr/>
          <p:nvPr/>
        </p:nvGrpSpPr>
        <p:grpSpPr>
          <a:xfrm>
            <a:off x="5424012" y="4736822"/>
            <a:ext cx="685680" cy="726528"/>
            <a:chOff x="5733812" y="4202386"/>
            <a:chExt cx="685680" cy="726528"/>
          </a:xfrm>
        </p:grpSpPr>
        <p:sp>
          <p:nvSpPr>
            <p:cNvPr id="116" name="角丸四角形 115"/>
            <p:cNvSpPr/>
            <p:nvPr/>
          </p:nvSpPr>
          <p:spPr>
            <a:xfrm>
              <a:off x="5779552" y="4256037"/>
              <a:ext cx="611822" cy="406400"/>
            </a:xfrm>
            <a:prstGeom prst="roundRect">
              <a:avLst>
                <a:gd name="adj" fmla="val 6877"/>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17" name="図 116"/>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3812" y="4202386"/>
              <a:ext cx="685680" cy="726528"/>
            </a:xfrm>
            <a:prstGeom prst="rect">
              <a:avLst/>
            </a:prstGeom>
          </p:spPr>
        </p:pic>
      </p:grpSp>
      <p:sp>
        <p:nvSpPr>
          <p:cNvPr id="40" name="角丸四角形吹き出し 39"/>
          <p:cNvSpPr/>
          <p:nvPr/>
        </p:nvSpPr>
        <p:spPr>
          <a:xfrm>
            <a:off x="5766852" y="5651500"/>
            <a:ext cx="2696408" cy="758536"/>
          </a:xfrm>
          <a:prstGeom prst="wedgeRoundRectCallout">
            <a:avLst>
              <a:gd name="adj1" fmla="val -34491"/>
              <a:gd name="adj2" fmla="val -104827"/>
              <a:gd name="adj3" fmla="val 16667"/>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データと</a:t>
            </a:r>
            <a:r>
              <a:rPr lang="ja-JP" altLang="en-US" sz="1200" dirty="0">
                <a:solidFill>
                  <a:srgbClr val="FFFFFF"/>
                </a:solidFill>
                <a:latin typeface="ＭＳ Ｐゴシック"/>
                <a:ea typeface="ＭＳ Ｐゴシック"/>
                <a:cs typeface="ＭＳ Ｐゴシック"/>
              </a:rPr>
              <a:t>プログラムの</a:t>
            </a:r>
            <a:r>
              <a:rPr kumimoji="1" lang="ja-JP" altLang="en-US" sz="1200" dirty="0">
                <a:solidFill>
                  <a:srgbClr val="FFFFFF"/>
                </a:solidFill>
                <a:latin typeface="ＭＳ Ｐゴシック"/>
                <a:ea typeface="ＭＳ Ｐゴシック"/>
                <a:cs typeface="ＭＳ Ｐゴシック"/>
              </a:rPr>
              <a:t>保管</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プログラムの実行</a:t>
            </a:r>
            <a:endParaRPr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は、</a:t>
            </a:r>
            <a:r>
              <a:rPr kumimoji="1" lang="en-US" altLang="ja-JP" sz="1200" dirty="0">
                <a:solidFill>
                  <a:srgbClr val="FFFFFF"/>
                </a:solidFill>
                <a:latin typeface="ＭＳ Ｐゴシック"/>
                <a:ea typeface="ＭＳ Ｐゴシック"/>
                <a:cs typeface="ＭＳ Ｐゴシック"/>
              </a:rPr>
              <a:t>PC</a:t>
            </a:r>
            <a:r>
              <a:rPr kumimoji="1" lang="ja-JP" altLang="en-US" sz="1200" dirty="0">
                <a:solidFill>
                  <a:srgbClr val="FFFFFF"/>
                </a:solidFill>
                <a:latin typeface="ＭＳ Ｐゴシック"/>
                <a:ea typeface="ＭＳ Ｐゴシック"/>
                <a:cs typeface="ＭＳ Ｐゴシック"/>
              </a:rPr>
              <a:t>内にて処理</a:t>
            </a:r>
          </a:p>
        </p:txBody>
      </p:sp>
      <p:sp>
        <p:nvSpPr>
          <p:cNvPr id="132" name="角丸四角形吹き出し 131"/>
          <p:cNvSpPr/>
          <p:nvPr/>
        </p:nvSpPr>
        <p:spPr>
          <a:xfrm>
            <a:off x="5766852" y="1013744"/>
            <a:ext cx="2696408" cy="1132555"/>
          </a:xfrm>
          <a:prstGeom prst="wedgeRoundRectCallout">
            <a:avLst>
              <a:gd name="adj1" fmla="val -69345"/>
              <a:gd name="adj2" fmla="val -1353"/>
              <a:gd name="adj3" fmla="val 16667"/>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データと</a:t>
            </a:r>
            <a:r>
              <a:rPr lang="ja-JP" altLang="en-US" sz="1200" dirty="0">
                <a:solidFill>
                  <a:srgbClr val="FFFFFF"/>
                </a:solidFill>
                <a:latin typeface="ＭＳ Ｐゴシック"/>
                <a:ea typeface="ＭＳ Ｐゴシック"/>
                <a:cs typeface="ＭＳ Ｐゴシック"/>
              </a:rPr>
              <a:t>プログラムの</a:t>
            </a:r>
            <a:r>
              <a:rPr kumimoji="1" lang="ja-JP" altLang="en-US" sz="1200" dirty="0">
                <a:solidFill>
                  <a:srgbClr val="FFFFFF"/>
                </a:solidFill>
                <a:latin typeface="ＭＳ Ｐゴシック"/>
                <a:ea typeface="ＭＳ Ｐゴシック"/>
                <a:cs typeface="ＭＳ Ｐゴシック"/>
              </a:rPr>
              <a:t>保管</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プログラムの実行</a:t>
            </a:r>
            <a:endParaRPr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は、サーバー内にて処理</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シンクライアントは</a:t>
            </a:r>
            <a:endParaRPr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画面表示と入出力操作</a:t>
            </a: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8381864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990600" y="985089"/>
            <a:ext cx="7156450" cy="1805736"/>
          </a:xfrm>
          <a:prstGeom prst="rect">
            <a:avLst/>
          </a:prstGeom>
          <a:solidFill>
            <a:srgbClr val="99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5137945" y="1123950"/>
            <a:ext cx="2674415" cy="1506736"/>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990600" y="3658438"/>
            <a:ext cx="3441700" cy="235501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1864678" y="4233113"/>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4705350" y="3658438"/>
            <a:ext cx="3441700" cy="235501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p:cNvSpPr/>
          <p:nvPr/>
        </p:nvSpPr>
        <p:spPr>
          <a:xfrm>
            <a:off x="7700328" y="5583759"/>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1" name="角丸四角形 10"/>
          <p:cNvSpPr/>
          <p:nvPr/>
        </p:nvSpPr>
        <p:spPr>
          <a:xfrm>
            <a:off x="840542" y="5588839"/>
            <a:ext cx="611822" cy="406400"/>
          </a:xfrm>
          <a:prstGeom prst="roundRect">
            <a:avLst>
              <a:gd name="adj" fmla="val 6877"/>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err="1"/>
              <a:t>Chromebook</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63</a:t>
            </a:fld>
            <a:endParaRPr kumimoji="1" lang="ja-JP" altLang="en-US"/>
          </a:p>
        </p:txBody>
      </p:sp>
      <p:pic>
        <p:nvPicPr>
          <p:cNvPr id="4" name="図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43178" y="5523849"/>
            <a:ext cx="681672" cy="722281"/>
          </a:xfrm>
          <a:prstGeom prst="rect">
            <a:avLst/>
          </a:prstGeom>
        </p:spPr>
      </p:pic>
      <p:pic>
        <p:nvPicPr>
          <p:cNvPr id="5" name="図 4"/>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8792" y="5519602"/>
            <a:ext cx="685680" cy="726528"/>
          </a:xfrm>
          <a:prstGeom prst="rect">
            <a:avLst/>
          </a:prstGeom>
        </p:spPr>
      </p:pic>
      <p:pic>
        <p:nvPicPr>
          <p:cNvPr id="7" name="図 6" descr="MC900441809.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792" y="420298"/>
            <a:ext cx="1853764" cy="1853764"/>
          </a:xfrm>
          <a:prstGeom prst="rect">
            <a:avLst/>
          </a:prstGeom>
        </p:spPr>
      </p:pic>
      <p:sp>
        <p:nvSpPr>
          <p:cNvPr id="8" name="角丸四角形 7"/>
          <p:cNvSpPr/>
          <p:nvPr/>
        </p:nvSpPr>
        <p:spPr>
          <a:xfrm>
            <a:off x="990600" y="2867864"/>
            <a:ext cx="7156450" cy="732586"/>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ＭＳ Ｐゴシック"/>
                <a:ea typeface="ＭＳ Ｐゴシック"/>
                <a:cs typeface="ＭＳ Ｐゴシック"/>
              </a:rPr>
              <a:t>　　　インターネット</a:t>
            </a:r>
          </a:p>
        </p:txBody>
      </p:sp>
      <p:sp>
        <p:nvSpPr>
          <p:cNvPr id="13" name="円柱 12"/>
          <p:cNvSpPr/>
          <p:nvPr/>
        </p:nvSpPr>
        <p:spPr>
          <a:xfrm>
            <a:off x="1073150" y="4233113"/>
            <a:ext cx="646431" cy="101917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a:t>
            </a:r>
          </a:p>
        </p:txBody>
      </p:sp>
      <p:sp>
        <p:nvSpPr>
          <p:cNvPr id="14" name="正方形/長方形 13"/>
          <p:cNvSpPr/>
          <p:nvPr/>
        </p:nvSpPr>
        <p:spPr>
          <a:xfrm>
            <a:off x="1932306" y="428073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5" name="正方形/長方形 14"/>
          <p:cNvSpPr/>
          <p:nvPr/>
        </p:nvSpPr>
        <p:spPr>
          <a:xfrm>
            <a:off x="2662556" y="428073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6" name="正方形/長方形 15"/>
          <p:cNvSpPr/>
          <p:nvPr/>
        </p:nvSpPr>
        <p:spPr>
          <a:xfrm>
            <a:off x="1932306" y="464268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7" name="正方形/長方形 16"/>
          <p:cNvSpPr/>
          <p:nvPr/>
        </p:nvSpPr>
        <p:spPr>
          <a:xfrm>
            <a:off x="2662556" y="464268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9" name="正方形/長方形 18"/>
          <p:cNvSpPr/>
          <p:nvPr/>
        </p:nvSpPr>
        <p:spPr>
          <a:xfrm>
            <a:off x="3478689" y="4233113"/>
            <a:ext cx="858361" cy="1019175"/>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ブラウザ</a:t>
            </a:r>
          </a:p>
        </p:txBody>
      </p:sp>
      <p:sp>
        <p:nvSpPr>
          <p:cNvPr id="20" name="正方形/長方形 19"/>
          <p:cNvSpPr/>
          <p:nvPr/>
        </p:nvSpPr>
        <p:spPr>
          <a:xfrm>
            <a:off x="1864678" y="5347539"/>
            <a:ext cx="2472372" cy="40407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画面表示・入出力操作</a:t>
            </a:r>
          </a:p>
        </p:txBody>
      </p:sp>
      <p:sp>
        <p:nvSpPr>
          <p:cNvPr id="21" name="正方形/長方形 20"/>
          <p:cNvSpPr/>
          <p:nvPr/>
        </p:nvSpPr>
        <p:spPr>
          <a:xfrm>
            <a:off x="1073150" y="3753690"/>
            <a:ext cx="326390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22" name="正方形/長方形 21"/>
          <p:cNvSpPr/>
          <p:nvPr/>
        </p:nvSpPr>
        <p:spPr>
          <a:xfrm>
            <a:off x="4768850" y="5347539"/>
            <a:ext cx="2472372" cy="40407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画面表示・入出力操作</a:t>
            </a:r>
          </a:p>
        </p:txBody>
      </p:sp>
      <p:sp>
        <p:nvSpPr>
          <p:cNvPr id="23" name="正方形/長方形 22"/>
          <p:cNvSpPr/>
          <p:nvPr/>
        </p:nvSpPr>
        <p:spPr>
          <a:xfrm>
            <a:off x="4768850" y="3753690"/>
            <a:ext cx="326390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24" name="正方形/長方形 23"/>
          <p:cNvSpPr/>
          <p:nvPr/>
        </p:nvSpPr>
        <p:spPr>
          <a:xfrm>
            <a:off x="4768850" y="4233113"/>
            <a:ext cx="3263900" cy="1019175"/>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1864678" y="4949889"/>
            <a:ext cx="1538922" cy="276999"/>
          </a:xfrm>
          <a:prstGeom prst="rect">
            <a:avLst/>
          </a:prstGeom>
          <a:noFill/>
        </p:spPr>
        <p:txBody>
          <a:bodyPr wrap="square" rtlCol="0">
            <a:spAutoFit/>
          </a:bodyPr>
          <a:lstStyle/>
          <a:p>
            <a:pPr algn="ctr"/>
            <a:r>
              <a:rPr kumimoji="1" lang="ja-JP" altLang="en-US" sz="1200" dirty="0">
                <a:solidFill>
                  <a:srgbClr val="FFFFFF"/>
                </a:solidFill>
              </a:rPr>
              <a:t>オフィス・アプリ</a:t>
            </a:r>
          </a:p>
        </p:txBody>
      </p:sp>
      <p:sp>
        <p:nvSpPr>
          <p:cNvPr id="27" name="正方形/長方形 26"/>
          <p:cNvSpPr/>
          <p:nvPr/>
        </p:nvSpPr>
        <p:spPr>
          <a:xfrm>
            <a:off x="6101397" y="1430286"/>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柱 27"/>
          <p:cNvSpPr/>
          <p:nvPr/>
        </p:nvSpPr>
        <p:spPr>
          <a:xfrm>
            <a:off x="5309869" y="1430286"/>
            <a:ext cx="646431" cy="101917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a:t>
            </a:r>
          </a:p>
        </p:txBody>
      </p:sp>
      <p:sp>
        <p:nvSpPr>
          <p:cNvPr id="29" name="正方形/長方形 28"/>
          <p:cNvSpPr/>
          <p:nvPr/>
        </p:nvSpPr>
        <p:spPr>
          <a:xfrm>
            <a:off x="6169025" y="147791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30" name="正方形/長方形 29"/>
          <p:cNvSpPr/>
          <p:nvPr/>
        </p:nvSpPr>
        <p:spPr>
          <a:xfrm>
            <a:off x="6899275" y="147791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31" name="正方形/長方形 30"/>
          <p:cNvSpPr/>
          <p:nvPr/>
        </p:nvSpPr>
        <p:spPr>
          <a:xfrm>
            <a:off x="6169025" y="183986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32" name="正方形/長方形 31"/>
          <p:cNvSpPr/>
          <p:nvPr/>
        </p:nvSpPr>
        <p:spPr>
          <a:xfrm>
            <a:off x="6899275" y="183986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33" name="テキスト ボックス 32"/>
          <p:cNvSpPr txBox="1"/>
          <p:nvPr/>
        </p:nvSpPr>
        <p:spPr>
          <a:xfrm>
            <a:off x="6101397" y="2147062"/>
            <a:ext cx="1538922" cy="276999"/>
          </a:xfrm>
          <a:prstGeom prst="rect">
            <a:avLst/>
          </a:prstGeom>
          <a:noFill/>
        </p:spPr>
        <p:txBody>
          <a:bodyPr wrap="square" rtlCol="0">
            <a:spAutoFit/>
          </a:bodyPr>
          <a:lstStyle/>
          <a:p>
            <a:pPr algn="ctr"/>
            <a:r>
              <a:rPr kumimoji="1" lang="ja-JP" altLang="en-US" sz="1200" dirty="0">
                <a:solidFill>
                  <a:srgbClr val="FFFFFF"/>
                </a:solidFill>
              </a:rPr>
              <a:t>オフィス・アプリ</a:t>
            </a:r>
          </a:p>
        </p:txBody>
      </p:sp>
      <p:sp>
        <p:nvSpPr>
          <p:cNvPr id="34" name="正方形/長方形 33"/>
          <p:cNvSpPr/>
          <p:nvPr/>
        </p:nvSpPr>
        <p:spPr>
          <a:xfrm>
            <a:off x="138318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222773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307863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393588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138318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222773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307863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p:cNvSpPr/>
          <p:nvPr/>
        </p:nvSpPr>
        <p:spPr>
          <a:xfrm>
            <a:off x="393588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p:cNvSpPr txBox="1"/>
          <p:nvPr/>
        </p:nvSpPr>
        <p:spPr>
          <a:xfrm>
            <a:off x="1864678" y="1016247"/>
            <a:ext cx="2335495" cy="461665"/>
          </a:xfrm>
          <a:prstGeom prst="rect">
            <a:avLst/>
          </a:prstGeom>
          <a:noFill/>
        </p:spPr>
        <p:txBody>
          <a:bodyPr wrap="none" rtlCol="0">
            <a:spAutoFit/>
          </a:bodyPr>
          <a:lstStyle/>
          <a:p>
            <a:r>
              <a:rPr kumimoji="1" lang="ja-JP" altLang="en-US" sz="2400" dirty="0">
                <a:solidFill>
                  <a:srgbClr val="FFFFFF"/>
                </a:solidFill>
              </a:rPr>
              <a:t>クラウドサービス</a:t>
            </a:r>
          </a:p>
        </p:txBody>
      </p:sp>
      <p:sp>
        <p:nvSpPr>
          <p:cNvPr id="43" name="上下矢印 42"/>
          <p:cNvSpPr/>
          <p:nvPr/>
        </p:nvSpPr>
        <p:spPr>
          <a:xfrm>
            <a:off x="3715545" y="2730500"/>
            <a:ext cx="405605" cy="1613739"/>
          </a:xfrm>
          <a:prstGeom prst="upDownArrow">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上下矢印 43"/>
          <p:cNvSpPr/>
          <p:nvPr/>
        </p:nvSpPr>
        <p:spPr>
          <a:xfrm>
            <a:off x="4935142" y="2730500"/>
            <a:ext cx="405605" cy="1613739"/>
          </a:xfrm>
          <a:prstGeom prst="upDownArrow">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5137944" y="1123950"/>
            <a:ext cx="2674415" cy="276999"/>
          </a:xfrm>
          <a:prstGeom prst="rect">
            <a:avLst/>
          </a:prstGeom>
          <a:noFill/>
        </p:spPr>
        <p:txBody>
          <a:bodyPr wrap="square" rtlCol="0">
            <a:spAutoFit/>
          </a:bodyPr>
          <a:lstStyle/>
          <a:p>
            <a:pPr algn="ctr"/>
            <a:r>
              <a:rPr kumimoji="1" lang="en-US" altLang="ja-JP" sz="1200" dirty="0"/>
              <a:t>Google Apps for work</a:t>
            </a:r>
            <a:r>
              <a:rPr kumimoji="1" lang="ja-JP" altLang="en-US" sz="1200" dirty="0"/>
              <a:t>など</a:t>
            </a:r>
          </a:p>
        </p:txBody>
      </p:sp>
      <p:sp>
        <p:nvSpPr>
          <p:cNvPr id="47" name="正方形/長方形 46"/>
          <p:cNvSpPr/>
          <p:nvPr/>
        </p:nvSpPr>
        <p:spPr>
          <a:xfrm>
            <a:off x="4781550" y="4622801"/>
            <a:ext cx="748923" cy="276999"/>
          </a:xfrm>
          <a:prstGeom prst="rect">
            <a:avLst/>
          </a:prstGeom>
        </p:spPr>
        <p:txBody>
          <a:bodyPr wrap="none">
            <a:spAutoFit/>
          </a:bodyPr>
          <a:lstStyle/>
          <a:p>
            <a:pPr lvl="0" algn="ctr"/>
            <a:r>
              <a:rPr lang="ja-JP" altLang="en-US" sz="1200" dirty="0">
                <a:solidFill>
                  <a:srgbClr val="FFFFFF"/>
                </a:solidFill>
                <a:latin typeface="ＭＳ Ｐゴシック"/>
                <a:cs typeface="ＭＳ Ｐゴシック"/>
              </a:rPr>
              <a:t>ブラウザ</a:t>
            </a:r>
          </a:p>
        </p:txBody>
      </p:sp>
      <p:cxnSp>
        <p:nvCxnSpPr>
          <p:cNvPr id="53" name="直線矢印コネクタ 52"/>
          <p:cNvCxnSpPr/>
          <p:nvPr/>
        </p:nvCxnSpPr>
        <p:spPr>
          <a:xfrm flipV="1">
            <a:off x="7583169" y="2147062"/>
            <a:ext cx="0" cy="22391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flipV="1">
            <a:off x="6169025" y="2147062"/>
            <a:ext cx="0" cy="22391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48" name="正方形/長方形 47"/>
          <p:cNvSpPr/>
          <p:nvPr/>
        </p:nvSpPr>
        <p:spPr>
          <a:xfrm>
            <a:off x="6169025" y="437351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49" name="正方形/長方形 48"/>
          <p:cNvSpPr/>
          <p:nvPr/>
        </p:nvSpPr>
        <p:spPr>
          <a:xfrm>
            <a:off x="6899275" y="437351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50" name="正方形/長方形 49"/>
          <p:cNvSpPr/>
          <p:nvPr/>
        </p:nvSpPr>
        <p:spPr>
          <a:xfrm>
            <a:off x="6169025" y="473546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51" name="正方形/長方形 50"/>
          <p:cNvSpPr/>
          <p:nvPr/>
        </p:nvSpPr>
        <p:spPr>
          <a:xfrm>
            <a:off x="6899275" y="473546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66" name="上下矢印 65"/>
          <p:cNvSpPr/>
          <p:nvPr/>
        </p:nvSpPr>
        <p:spPr>
          <a:xfrm>
            <a:off x="5905500" y="5162550"/>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上下矢印 66"/>
          <p:cNvSpPr/>
          <p:nvPr/>
        </p:nvSpPr>
        <p:spPr>
          <a:xfrm>
            <a:off x="3810685" y="517697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550052" y="517697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rot="5400000">
            <a:off x="5927000" y="1867704"/>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rot="5400000">
            <a:off x="1683931" y="4661445"/>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rot="5400000">
            <a:off x="1574542" y="5395124"/>
            <a:ext cx="180557" cy="532430"/>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上下矢印 71"/>
          <p:cNvSpPr/>
          <p:nvPr/>
        </p:nvSpPr>
        <p:spPr>
          <a:xfrm rot="5400000">
            <a:off x="7366097" y="5395123"/>
            <a:ext cx="180557" cy="532430"/>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テキスト ボックス 72"/>
          <p:cNvSpPr txBox="1"/>
          <p:nvPr/>
        </p:nvSpPr>
        <p:spPr>
          <a:xfrm>
            <a:off x="2122344" y="5738918"/>
            <a:ext cx="2214706" cy="307777"/>
          </a:xfrm>
          <a:prstGeom prst="rect">
            <a:avLst/>
          </a:prstGeom>
          <a:noFill/>
        </p:spPr>
        <p:txBody>
          <a:bodyPr wrap="none" rtlCol="0">
            <a:spAutoFit/>
          </a:bodyPr>
          <a:lstStyle/>
          <a:p>
            <a:r>
              <a:rPr kumimoji="1" lang="en-US" altLang="ja-JP" sz="1400" dirty="0"/>
              <a:t>PC / Windows</a:t>
            </a:r>
            <a:r>
              <a:rPr lang="ja-JP" altLang="en-US" sz="1400" dirty="0"/>
              <a:t>・</a:t>
            </a:r>
            <a:r>
              <a:rPr lang="en-US" altLang="ja-JP" sz="1400" dirty="0"/>
              <a:t>Mac OS </a:t>
            </a:r>
            <a:r>
              <a:rPr lang="ja-JP" altLang="en-US" sz="1400" dirty="0"/>
              <a:t>など</a:t>
            </a:r>
            <a:endParaRPr kumimoji="1" lang="ja-JP" altLang="en-US" sz="1400" dirty="0"/>
          </a:p>
        </p:txBody>
      </p:sp>
      <p:sp>
        <p:nvSpPr>
          <p:cNvPr id="74" name="テキスト ボックス 73"/>
          <p:cNvSpPr txBox="1"/>
          <p:nvPr/>
        </p:nvSpPr>
        <p:spPr>
          <a:xfrm>
            <a:off x="4740677" y="5738917"/>
            <a:ext cx="2102584" cy="307777"/>
          </a:xfrm>
          <a:prstGeom prst="rect">
            <a:avLst/>
          </a:prstGeom>
          <a:noFill/>
        </p:spPr>
        <p:txBody>
          <a:bodyPr wrap="none" rtlCol="0">
            <a:spAutoFit/>
          </a:bodyPr>
          <a:lstStyle/>
          <a:p>
            <a:r>
              <a:rPr kumimoji="1" lang="en-US" altLang="ja-JP" sz="1400" dirty="0" err="1">
                <a:solidFill>
                  <a:srgbClr val="0000FF"/>
                </a:solidFill>
              </a:rPr>
              <a:t>Chromebook</a:t>
            </a:r>
            <a:r>
              <a:rPr lang="en-US" altLang="ja-JP" sz="1400" dirty="0">
                <a:solidFill>
                  <a:srgbClr val="0000FF"/>
                </a:solidFill>
              </a:rPr>
              <a:t> </a:t>
            </a:r>
            <a:r>
              <a:rPr kumimoji="1" lang="en-US" altLang="ja-JP" sz="1400" dirty="0">
                <a:solidFill>
                  <a:srgbClr val="0000FF"/>
                </a:solidFill>
              </a:rPr>
              <a:t>/ Chrome OS </a:t>
            </a:r>
            <a:endParaRPr kumimoji="1" lang="ja-JP" altLang="en-US" sz="1400" dirty="0">
              <a:solidFill>
                <a:srgbClr val="0000FF"/>
              </a:solidFill>
            </a:endParaRPr>
          </a:p>
        </p:txBody>
      </p:sp>
    </p:spTree>
    <p:extLst>
      <p:ext uri="{BB962C8B-B14F-4D97-AF65-F5344CB8AC3E}">
        <p14:creationId xmlns:p14="http://schemas.microsoft.com/office/powerpoint/2010/main" val="16652372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クライアント仮想化</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64</a:t>
            </a:fld>
            <a:endParaRPr kumimoji="1" lang="ja-JP" altLang="en-US"/>
          </a:p>
        </p:txBody>
      </p:sp>
      <p:sp>
        <p:nvSpPr>
          <p:cNvPr id="4" name="テキスト ボックス 3"/>
          <p:cNvSpPr txBox="1"/>
          <p:nvPr/>
        </p:nvSpPr>
        <p:spPr>
          <a:xfrm>
            <a:off x="1307289" y="902946"/>
            <a:ext cx="2380780" cy="646331"/>
          </a:xfrm>
          <a:prstGeom prst="rect">
            <a:avLst/>
          </a:prstGeom>
          <a:noFill/>
        </p:spPr>
        <p:txBody>
          <a:bodyPr wrap="none" rtlCol="0">
            <a:spAutoFit/>
          </a:bodyPr>
          <a:lstStyle/>
          <a:p>
            <a:pPr algn="ctr">
              <a:spcBef>
                <a:spcPts val="0"/>
              </a:spcBef>
            </a:pPr>
            <a:r>
              <a:rPr kumimoji="1" lang="ja-JP" altLang="en-US" sz="1800" dirty="0">
                <a:solidFill>
                  <a:srgbClr val="0000CC"/>
                </a:solidFill>
                <a:latin typeface="Arial"/>
                <a:ea typeface="HGP創英角ｺﾞｼｯｸUB" pitchFamily="50" charset="-128"/>
                <a:cs typeface="Arial"/>
              </a:rPr>
              <a:t>クライアントの仮想化</a:t>
            </a:r>
          </a:p>
          <a:p>
            <a:pPr algn="ctr">
              <a:spcBef>
                <a:spcPts val="0"/>
              </a:spcBef>
            </a:pPr>
            <a:r>
              <a:rPr kumimoji="1" lang="ja-JP" altLang="en-US" sz="1800" dirty="0">
                <a:solidFill>
                  <a:srgbClr val="0000CC"/>
                </a:solidFill>
                <a:latin typeface="Arial"/>
                <a:ea typeface="HGP創英角ｺﾞｼｯｸUB" pitchFamily="50" charset="-128"/>
                <a:cs typeface="Arial"/>
              </a:rPr>
              <a:t>（アプリケーション方式）</a:t>
            </a:r>
            <a:endParaRPr kumimoji="1" lang="ja-JP" altLang="en-US" sz="1400" dirty="0">
              <a:solidFill>
                <a:srgbClr val="0000CC"/>
              </a:solidFill>
              <a:latin typeface="Arial"/>
              <a:ea typeface="HGP創英角ｺﾞｼｯｸUB" pitchFamily="50" charset="-128"/>
              <a:cs typeface="Arial"/>
            </a:endParaRPr>
          </a:p>
        </p:txBody>
      </p:sp>
      <p:sp>
        <p:nvSpPr>
          <p:cNvPr id="5" name="角丸四角形 4"/>
          <p:cNvSpPr/>
          <p:nvPr/>
        </p:nvSpPr>
        <p:spPr bwMode="auto">
          <a:xfrm>
            <a:off x="1219200" y="1657283"/>
            <a:ext cx="2587625" cy="4732061"/>
          </a:xfrm>
          <a:prstGeom prst="roundRect">
            <a:avLst>
              <a:gd name="adj" fmla="val 0"/>
            </a:avLst>
          </a:prstGeom>
          <a:solidFill>
            <a:srgbClr val="FFFF9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n-ea"/>
              <a:cs typeface="Arial"/>
            </a:endParaRPr>
          </a:p>
        </p:txBody>
      </p:sp>
      <p:sp>
        <p:nvSpPr>
          <p:cNvPr id="6" name="正方形/長方形 5"/>
          <p:cNvSpPr/>
          <p:nvPr/>
        </p:nvSpPr>
        <p:spPr bwMode="auto">
          <a:xfrm>
            <a:off x="1371600" y="4179546"/>
            <a:ext cx="1086846" cy="392454"/>
          </a:xfrm>
          <a:prstGeom prst="rect">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1200" dirty="0">
                <a:solidFill>
                  <a:schemeClr val="bg1"/>
                </a:solidFill>
                <a:latin typeface="+mn-ea"/>
                <a:cs typeface="Arial"/>
              </a:rPr>
              <a:t>仮想化</a:t>
            </a:r>
          </a:p>
          <a:p>
            <a:pPr algn="ctr">
              <a:spcBef>
                <a:spcPts val="0"/>
              </a:spcBef>
            </a:pPr>
            <a:r>
              <a:rPr lang="ja-JP" altLang="en-US" sz="1200" dirty="0">
                <a:solidFill>
                  <a:schemeClr val="bg1"/>
                </a:solidFill>
                <a:latin typeface="+mn-ea"/>
                <a:cs typeface="Arial"/>
              </a:rPr>
              <a:t>ソフトウェア</a:t>
            </a:r>
          </a:p>
        </p:txBody>
      </p:sp>
      <p:sp>
        <p:nvSpPr>
          <p:cNvPr id="7" name="角丸四角形 6"/>
          <p:cNvSpPr/>
          <p:nvPr/>
        </p:nvSpPr>
        <p:spPr bwMode="auto">
          <a:xfrm>
            <a:off x="1371067" y="5133141"/>
            <a:ext cx="2253227" cy="96920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dirty="0">
                <a:latin typeface="+mn-ea"/>
                <a:cs typeface="Arial"/>
              </a:rPr>
              <a:t>ハードウェア</a:t>
            </a:r>
            <a:endParaRPr lang="en-US" altLang="ja-JP" dirty="0">
              <a:latin typeface="+mn-ea"/>
              <a:cs typeface="Arial"/>
            </a:endParaRPr>
          </a:p>
          <a:p>
            <a:pPr algn="ctr"/>
            <a:endParaRPr lang="en-US" altLang="ja-JP" dirty="0">
              <a:latin typeface="+mn-ea"/>
              <a:cs typeface="Arial"/>
            </a:endParaRPr>
          </a:p>
          <a:p>
            <a:pPr algn="ctr"/>
            <a:endParaRPr lang="en-US" altLang="ja-JP" dirty="0">
              <a:latin typeface="+mn-ea"/>
              <a:cs typeface="Arial"/>
            </a:endParaRPr>
          </a:p>
        </p:txBody>
      </p:sp>
      <p:sp>
        <p:nvSpPr>
          <p:cNvPr id="9" name="テキスト ボックス 8"/>
          <p:cNvSpPr txBox="1"/>
          <p:nvPr/>
        </p:nvSpPr>
        <p:spPr>
          <a:xfrm>
            <a:off x="1691005" y="1725433"/>
            <a:ext cx="1599416" cy="369332"/>
          </a:xfrm>
          <a:prstGeom prst="rect">
            <a:avLst/>
          </a:prstGeom>
          <a:noFill/>
          <a:ln>
            <a:noFill/>
          </a:ln>
        </p:spPr>
        <p:txBody>
          <a:bodyPr wrap="none" rtlCol="0">
            <a:spAutoFit/>
          </a:bodyPr>
          <a:lstStyle/>
          <a:p>
            <a:pPr algn="ctr"/>
            <a:r>
              <a:rPr kumimoji="1" lang="ja-JP" altLang="en-US" sz="1800" dirty="0">
                <a:solidFill>
                  <a:srgbClr val="0000CC"/>
                </a:solidFill>
                <a:latin typeface="+mn-ea"/>
                <a:cs typeface="Arial"/>
              </a:rPr>
              <a:t>クライアント</a:t>
            </a:r>
            <a:r>
              <a:rPr kumimoji="1" lang="en-US" altLang="ja-JP" sz="1800" dirty="0">
                <a:solidFill>
                  <a:srgbClr val="0000CC"/>
                </a:solidFill>
                <a:latin typeface="+mn-ea"/>
                <a:cs typeface="Arial"/>
              </a:rPr>
              <a:t>PC</a:t>
            </a:r>
            <a:endParaRPr kumimoji="1" lang="ja-JP" altLang="en-US" sz="1800" dirty="0">
              <a:solidFill>
                <a:srgbClr val="0000CC"/>
              </a:solidFill>
              <a:latin typeface="+mn-ea"/>
              <a:cs typeface="Arial"/>
            </a:endParaRPr>
          </a:p>
        </p:txBody>
      </p:sp>
      <p:sp>
        <p:nvSpPr>
          <p:cNvPr id="10" name="正方形/長方形 9"/>
          <p:cNvSpPr/>
          <p:nvPr/>
        </p:nvSpPr>
        <p:spPr bwMode="auto">
          <a:xfrm>
            <a:off x="1371067" y="4636746"/>
            <a:ext cx="2253227" cy="425774"/>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pPr>
            <a:r>
              <a:rPr lang="ja-JP" altLang="en-US" sz="1400" dirty="0">
                <a:solidFill>
                  <a:schemeClr val="bg1"/>
                </a:solidFill>
                <a:latin typeface="+mn-ea"/>
                <a:cs typeface="Arial"/>
              </a:rPr>
              <a:t>オペレーティング・システム</a:t>
            </a:r>
            <a:endParaRPr lang="en-US" altLang="ja-JP" sz="1400" dirty="0">
              <a:solidFill>
                <a:schemeClr val="bg1"/>
              </a:solidFill>
              <a:latin typeface="+mn-ea"/>
              <a:cs typeface="Arial"/>
            </a:endParaRPr>
          </a:p>
          <a:p>
            <a:pPr algn="ctr">
              <a:lnSpc>
                <a:spcPts val="1400"/>
              </a:lnSpc>
            </a:pPr>
            <a:r>
              <a:rPr lang="ja-JP" altLang="en-US" sz="1000" dirty="0">
                <a:solidFill>
                  <a:schemeClr val="bg1"/>
                </a:solidFill>
                <a:latin typeface="+mn-ea"/>
                <a:cs typeface="Arial"/>
              </a:rPr>
              <a:t>（ホストＯＳ）</a:t>
            </a:r>
          </a:p>
        </p:txBody>
      </p:sp>
      <p:sp>
        <p:nvSpPr>
          <p:cNvPr id="11" name="正方形/長方形 10"/>
          <p:cNvSpPr/>
          <p:nvPr/>
        </p:nvSpPr>
        <p:spPr bwMode="auto">
          <a:xfrm>
            <a:off x="2490713" y="2198346"/>
            <a:ext cx="1133581" cy="2373654"/>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12" name="正方形/長方形 11"/>
          <p:cNvSpPr/>
          <p:nvPr/>
        </p:nvSpPr>
        <p:spPr bwMode="auto">
          <a:xfrm>
            <a:off x="1371067" y="3321050"/>
            <a:ext cx="1079878" cy="457200"/>
          </a:xfrm>
          <a:prstGeom prst="rect">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pPr>
            <a:r>
              <a:rPr lang="ja-JP" altLang="en-US" sz="1400" dirty="0">
                <a:solidFill>
                  <a:schemeClr val="bg1"/>
                </a:solidFill>
                <a:latin typeface="+mn-ea"/>
                <a:cs typeface="Arial"/>
              </a:rPr>
              <a:t>ＯＳ</a:t>
            </a:r>
            <a:endParaRPr lang="en-US" altLang="ja-JP" sz="1400" dirty="0">
              <a:solidFill>
                <a:schemeClr val="bg1"/>
              </a:solidFill>
              <a:latin typeface="+mn-ea"/>
              <a:cs typeface="Arial"/>
            </a:endParaRPr>
          </a:p>
          <a:p>
            <a:pPr algn="ctr">
              <a:lnSpc>
                <a:spcPts val="1400"/>
              </a:lnSpc>
            </a:pPr>
            <a:r>
              <a:rPr lang="ja-JP" altLang="en-US" sz="800" dirty="0">
                <a:solidFill>
                  <a:schemeClr val="bg1"/>
                </a:solidFill>
                <a:latin typeface="+mn-ea"/>
                <a:cs typeface="Arial"/>
              </a:rPr>
              <a:t>（ゲストＯＳ）</a:t>
            </a:r>
          </a:p>
        </p:txBody>
      </p:sp>
      <p:sp>
        <p:nvSpPr>
          <p:cNvPr id="13" name="正方形/長方形 12"/>
          <p:cNvSpPr/>
          <p:nvPr/>
        </p:nvSpPr>
        <p:spPr bwMode="auto">
          <a:xfrm>
            <a:off x="1371067" y="2198344"/>
            <a:ext cx="1079878" cy="1065556"/>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15" name="テキスト ボックス 14"/>
          <p:cNvSpPr txBox="1"/>
          <p:nvPr/>
        </p:nvSpPr>
        <p:spPr>
          <a:xfrm>
            <a:off x="5366831" y="862723"/>
            <a:ext cx="2486579" cy="646331"/>
          </a:xfrm>
          <a:prstGeom prst="rect">
            <a:avLst/>
          </a:prstGeom>
          <a:noFill/>
        </p:spPr>
        <p:txBody>
          <a:bodyPr wrap="none" rtlCol="0">
            <a:spAutoFit/>
          </a:bodyPr>
          <a:lstStyle/>
          <a:p>
            <a:pPr algn="ctr">
              <a:spcBef>
                <a:spcPts val="0"/>
              </a:spcBef>
            </a:pPr>
            <a:r>
              <a:rPr kumimoji="1" lang="ja-JP" altLang="en-US" sz="1800" dirty="0">
                <a:solidFill>
                  <a:srgbClr val="0000CC"/>
                </a:solidFill>
                <a:latin typeface="Arial"/>
                <a:ea typeface="HGP創英角ｺﾞｼｯｸUB" pitchFamily="50" charset="-128"/>
                <a:cs typeface="Arial"/>
              </a:rPr>
              <a:t>クライアントの仮想化</a:t>
            </a:r>
          </a:p>
          <a:p>
            <a:pPr algn="ctr">
              <a:spcBef>
                <a:spcPts val="0"/>
              </a:spcBef>
            </a:pPr>
            <a:r>
              <a:rPr kumimoji="1" lang="ja-JP" altLang="en-US" sz="1800" dirty="0">
                <a:solidFill>
                  <a:srgbClr val="0000CC"/>
                </a:solidFill>
                <a:latin typeface="Arial"/>
                <a:ea typeface="HGP創英角ｺﾞｼｯｸUB" pitchFamily="50" charset="-128"/>
                <a:cs typeface="Arial"/>
              </a:rPr>
              <a:t>（ハイパーバイザー方式）</a:t>
            </a:r>
            <a:endParaRPr kumimoji="1" lang="ja-JP" altLang="en-US" sz="1400" dirty="0">
              <a:solidFill>
                <a:srgbClr val="0000CC"/>
              </a:solidFill>
              <a:latin typeface="Arial"/>
              <a:ea typeface="HGP創英角ｺﾞｼｯｸUB" pitchFamily="50" charset="-128"/>
              <a:cs typeface="Arial"/>
            </a:endParaRPr>
          </a:p>
        </p:txBody>
      </p:sp>
      <p:sp>
        <p:nvSpPr>
          <p:cNvPr id="16" name="角丸四角形 15"/>
          <p:cNvSpPr/>
          <p:nvPr/>
        </p:nvSpPr>
        <p:spPr bwMode="auto">
          <a:xfrm>
            <a:off x="5331641" y="1617060"/>
            <a:ext cx="2637609" cy="4732061"/>
          </a:xfrm>
          <a:prstGeom prst="roundRect">
            <a:avLst>
              <a:gd name="adj" fmla="val 0"/>
            </a:avLst>
          </a:prstGeom>
          <a:solidFill>
            <a:srgbClr val="FFFF9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n-ea"/>
              <a:cs typeface="Arial"/>
            </a:endParaRPr>
          </a:p>
        </p:txBody>
      </p:sp>
      <p:sp>
        <p:nvSpPr>
          <p:cNvPr id="17" name="正方形/長方形 16"/>
          <p:cNvSpPr/>
          <p:nvPr/>
        </p:nvSpPr>
        <p:spPr bwMode="auto">
          <a:xfrm>
            <a:off x="5505101" y="4179546"/>
            <a:ext cx="2285999" cy="879158"/>
          </a:xfrm>
          <a:prstGeom prst="rect">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1400" dirty="0">
                <a:solidFill>
                  <a:schemeClr val="bg1"/>
                </a:solidFill>
                <a:latin typeface="+mn-ea"/>
                <a:cs typeface="Arial"/>
              </a:rPr>
              <a:t>仮想化ソフトウェア</a:t>
            </a:r>
            <a:br>
              <a:rPr lang="en-US" altLang="ja-JP" sz="1400" dirty="0">
                <a:solidFill>
                  <a:schemeClr val="bg1"/>
                </a:solidFill>
                <a:latin typeface="+mn-ea"/>
                <a:cs typeface="Arial"/>
              </a:rPr>
            </a:br>
            <a:r>
              <a:rPr lang="en-US" altLang="ja-JP" sz="1000" dirty="0">
                <a:solidFill>
                  <a:schemeClr val="bg1"/>
                </a:solidFill>
                <a:latin typeface="+mn-ea"/>
                <a:cs typeface="Arial"/>
              </a:rPr>
              <a:t>(</a:t>
            </a:r>
            <a:r>
              <a:rPr lang="ja-JP" altLang="en-US" sz="1000" dirty="0">
                <a:solidFill>
                  <a:schemeClr val="bg1"/>
                </a:solidFill>
                <a:latin typeface="+mn-ea"/>
                <a:cs typeface="Arial"/>
              </a:rPr>
              <a:t>ハイパーバイザー</a:t>
            </a:r>
            <a:r>
              <a:rPr lang="en-US" altLang="ja-JP" sz="1000" dirty="0">
                <a:solidFill>
                  <a:schemeClr val="bg1"/>
                </a:solidFill>
                <a:latin typeface="+mn-ea"/>
                <a:cs typeface="Arial"/>
              </a:rPr>
              <a:t>)</a:t>
            </a:r>
            <a:endParaRPr lang="ja-JP" altLang="en-US" sz="1000" dirty="0">
              <a:solidFill>
                <a:schemeClr val="bg1"/>
              </a:solidFill>
              <a:latin typeface="+mn-ea"/>
              <a:cs typeface="Arial"/>
            </a:endParaRPr>
          </a:p>
        </p:txBody>
      </p:sp>
      <p:sp>
        <p:nvSpPr>
          <p:cNvPr id="18" name="角丸四角形 17"/>
          <p:cNvSpPr/>
          <p:nvPr/>
        </p:nvSpPr>
        <p:spPr bwMode="auto">
          <a:xfrm>
            <a:off x="5501665" y="5124664"/>
            <a:ext cx="2274956" cy="97155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dirty="0">
                <a:latin typeface="+mn-ea"/>
                <a:cs typeface="Arial"/>
              </a:rPr>
              <a:t>ハードウェア</a:t>
            </a:r>
            <a:endParaRPr lang="en-US" altLang="ja-JP" dirty="0">
              <a:latin typeface="+mn-ea"/>
              <a:cs typeface="Arial"/>
            </a:endParaRPr>
          </a:p>
          <a:p>
            <a:pPr algn="ctr"/>
            <a:endParaRPr lang="en-US" altLang="ja-JP" dirty="0">
              <a:latin typeface="+mn-ea"/>
              <a:cs typeface="Arial"/>
            </a:endParaRPr>
          </a:p>
          <a:p>
            <a:pPr algn="ctr"/>
            <a:endParaRPr lang="en-US" altLang="ja-JP" dirty="0">
              <a:latin typeface="+mn-ea"/>
              <a:cs typeface="Arial"/>
            </a:endParaRPr>
          </a:p>
        </p:txBody>
      </p:sp>
      <p:sp>
        <p:nvSpPr>
          <p:cNvPr id="20" name="テキスト ボックス 19"/>
          <p:cNvSpPr txBox="1"/>
          <p:nvPr/>
        </p:nvSpPr>
        <p:spPr>
          <a:xfrm>
            <a:off x="5829692" y="1685210"/>
            <a:ext cx="1599416" cy="369332"/>
          </a:xfrm>
          <a:prstGeom prst="rect">
            <a:avLst/>
          </a:prstGeom>
          <a:noFill/>
          <a:ln>
            <a:noFill/>
          </a:ln>
        </p:spPr>
        <p:txBody>
          <a:bodyPr wrap="none" rtlCol="0">
            <a:spAutoFit/>
          </a:bodyPr>
          <a:lstStyle/>
          <a:p>
            <a:pPr algn="ctr"/>
            <a:r>
              <a:rPr kumimoji="1" lang="ja-JP" altLang="en-US" sz="1800" dirty="0">
                <a:solidFill>
                  <a:srgbClr val="0000CC"/>
                </a:solidFill>
                <a:latin typeface="+mn-ea"/>
                <a:cs typeface="Arial"/>
              </a:rPr>
              <a:t>クライアント</a:t>
            </a:r>
            <a:r>
              <a:rPr kumimoji="1" lang="en-US" altLang="ja-JP" sz="1800" dirty="0">
                <a:solidFill>
                  <a:srgbClr val="0000CC"/>
                </a:solidFill>
                <a:latin typeface="+mn-ea"/>
                <a:cs typeface="Arial"/>
              </a:rPr>
              <a:t>PC</a:t>
            </a:r>
            <a:endParaRPr kumimoji="1" lang="ja-JP" altLang="en-US" sz="1800" dirty="0">
              <a:solidFill>
                <a:srgbClr val="0000CC"/>
              </a:solidFill>
              <a:latin typeface="+mn-ea"/>
              <a:cs typeface="Arial"/>
            </a:endParaRPr>
          </a:p>
        </p:txBody>
      </p:sp>
      <p:sp>
        <p:nvSpPr>
          <p:cNvPr id="21" name="正方形/長方形 20"/>
          <p:cNvSpPr/>
          <p:nvPr/>
        </p:nvSpPr>
        <p:spPr bwMode="auto">
          <a:xfrm>
            <a:off x="6686357" y="2198344"/>
            <a:ext cx="1092670" cy="1052854"/>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22" name="正方形/長方形 21"/>
          <p:cNvSpPr/>
          <p:nvPr/>
        </p:nvSpPr>
        <p:spPr bwMode="auto">
          <a:xfrm>
            <a:off x="6679874" y="3321050"/>
            <a:ext cx="1096748" cy="464457"/>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400" dirty="0">
                <a:solidFill>
                  <a:schemeClr val="bg1"/>
                </a:solidFill>
                <a:latin typeface="+mn-ea"/>
                <a:cs typeface="Arial"/>
              </a:rPr>
              <a:t>ＯＳ</a:t>
            </a:r>
          </a:p>
        </p:txBody>
      </p:sp>
      <p:sp>
        <p:nvSpPr>
          <p:cNvPr id="23" name="正方形/長方形 22"/>
          <p:cNvSpPr/>
          <p:nvPr/>
        </p:nvSpPr>
        <p:spPr bwMode="auto">
          <a:xfrm>
            <a:off x="5497445" y="2198345"/>
            <a:ext cx="1131955" cy="1065555"/>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24" name="正方形/長方形 23"/>
          <p:cNvSpPr/>
          <p:nvPr/>
        </p:nvSpPr>
        <p:spPr bwMode="auto">
          <a:xfrm>
            <a:off x="5497444" y="3321050"/>
            <a:ext cx="1131956" cy="457200"/>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400" dirty="0">
                <a:solidFill>
                  <a:schemeClr val="bg1"/>
                </a:solidFill>
                <a:latin typeface="+mn-ea"/>
                <a:cs typeface="Arial"/>
              </a:rPr>
              <a:t>ＯＳ</a:t>
            </a:r>
          </a:p>
        </p:txBody>
      </p:sp>
      <p:sp>
        <p:nvSpPr>
          <p:cNvPr id="25" name="正方形/長方形 24"/>
          <p:cNvSpPr/>
          <p:nvPr/>
        </p:nvSpPr>
        <p:spPr bwMode="auto">
          <a:xfrm>
            <a:off x="6679874" y="3836646"/>
            <a:ext cx="1096748" cy="289947"/>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6" name="正方形/長方形 25"/>
          <p:cNvSpPr/>
          <p:nvPr/>
        </p:nvSpPr>
        <p:spPr bwMode="auto">
          <a:xfrm>
            <a:off x="5501665" y="3836646"/>
            <a:ext cx="1127735" cy="285416"/>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7" name="正方形/長方形 26"/>
          <p:cNvSpPr/>
          <p:nvPr/>
        </p:nvSpPr>
        <p:spPr bwMode="auto">
          <a:xfrm>
            <a:off x="1371067" y="3829050"/>
            <a:ext cx="1079878" cy="297543"/>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8" name="フローチャート: 磁気ディスク 27"/>
          <p:cNvSpPr/>
          <p:nvPr/>
        </p:nvSpPr>
        <p:spPr>
          <a:xfrm>
            <a:off x="2542235" y="5507978"/>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9" name="正方形/長方形 28"/>
          <p:cNvSpPr/>
          <p:nvPr/>
        </p:nvSpPr>
        <p:spPr>
          <a:xfrm>
            <a:off x="1914510" y="5764350"/>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30" name="正方形/長方形 29"/>
          <p:cNvSpPr/>
          <p:nvPr/>
        </p:nvSpPr>
        <p:spPr>
          <a:xfrm>
            <a:off x="1914510" y="5507977"/>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31" name="フローチャート: 磁気ディスク 30"/>
          <p:cNvSpPr/>
          <p:nvPr/>
        </p:nvSpPr>
        <p:spPr>
          <a:xfrm>
            <a:off x="6654676" y="5507978"/>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 name="正方形/長方形 31"/>
          <p:cNvSpPr/>
          <p:nvPr/>
        </p:nvSpPr>
        <p:spPr>
          <a:xfrm>
            <a:off x="6026951" y="5764350"/>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33" name="正方形/長方形 32"/>
          <p:cNvSpPr/>
          <p:nvPr/>
        </p:nvSpPr>
        <p:spPr>
          <a:xfrm>
            <a:off x="6026951" y="5507977"/>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Tree>
    <p:extLst>
      <p:ext uri="{BB962C8B-B14F-4D97-AF65-F5344CB8AC3E}">
        <p14:creationId xmlns:p14="http://schemas.microsoft.com/office/powerpoint/2010/main" val="2645610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p:cNvSpPr>
            <a:spLocks noGrp="1" noChangeArrowheads="1"/>
          </p:cNvSpPr>
          <p:nvPr>
            <p:ph type="title"/>
          </p:nvPr>
        </p:nvSpPr>
        <p:spPr/>
        <p:txBody>
          <a:bodyPr/>
          <a:lstStyle/>
          <a:p>
            <a:r>
              <a:rPr lang="ja-JP" altLang="en-US" sz="2800" dirty="0"/>
              <a:t>ストレージ仮想化</a:t>
            </a:r>
            <a:endParaRPr lang="ja-JP" altLang="en-US" sz="2800" dirty="0">
              <a:ea typeface="ＭＳ Ｐゴシック" pitchFamily="50" charset="-128"/>
            </a:endParaRPr>
          </a:p>
        </p:txBody>
      </p:sp>
      <p:pic>
        <p:nvPicPr>
          <p:cNvPr id="288" name="図 287"/>
          <p:cNvPicPr/>
          <p:nvPr/>
        </p:nvPicPr>
        <p:blipFill>
          <a:blip r:embed="rId3">
            <a:extLst>
              <a:ext uri="{28A0092B-C50C-407E-A947-70E740481C1C}">
                <a14:useLocalDpi xmlns:a14="http://schemas.microsoft.com/office/drawing/2010/main"/>
              </a:ext>
            </a:extLst>
          </a:blip>
          <a:srcRect/>
          <a:stretch>
            <a:fillRect/>
          </a:stretch>
        </p:blipFill>
        <p:spPr bwMode="auto">
          <a:xfrm>
            <a:off x="1027113" y="990600"/>
            <a:ext cx="7086600" cy="2895600"/>
          </a:xfrm>
          <a:prstGeom prst="rect">
            <a:avLst/>
          </a:prstGeom>
          <a:noFill/>
          <a:ln>
            <a:noFill/>
          </a:ln>
        </p:spPr>
      </p:pic>
      <p:sp>
        <p:nvSpPr>
          <p:cNvPr id="3" name="正方形/長方形 2"/>
          <p:cNvSpPr/>
          <p:nvPr/>
        </p:nvSpPr>
        <p:spPr>
          <a:xfrm>
            <a:off x="989013" y="3962400"/>
            <a:ext cx="7162800" cy="572464"/>
          </a:xfrm>
          <a:prstGeom prst="rect">
            <a:avLst/>
          </a:prstGeom>
        </p:spPr>
        <p:txBody>
          <a:bodyPr wrap="square">
            <a:spAutoFit/>
          </a:bodyPr>
          <a:lstStyle/>
          <a:p>
            <a:pPr algn="ctr"/>
            <a:r>
              <a:rPr lang="ja-JP" altLang="ja-JP" dirty="0"/>
              <a:t>ストレージの業界団体である</a:t>
            </a:r>
            <a:r>
              <a:rPr lang="en-US" altLang="ja-JP" dirty="0"/>
              <a:t>SNIA</a:t>
            </a:r>
            <a:r>
              <a:rPr lang="ja-JP" altLang="ja-JP" dirty="0"/>
              <a:t>（</a:t>
            </a:r>
            <a:r>
              <a:rPr lang="en-US" altLang="ja-JP" dirty="0"/>
              <a:t>Storage Network Industry Association</a:t>
            </a:r>
            <a:r>
              <a:rPr lang="ja-JP" altLang="ja-JP" dirty="0"/>
              <a:t>）</a:t>
            </a:r>
            <a:r>
              <a:rPr lang="ja-JP" altLang="en-US" dirty="0"/>
              <a:t>による</a:t>
            </a:r>
            <a:endParaRPr lang="en-US" altLang="ja-JP" dirty="0"/>
          </a:p>
          <a:p>
            <a:pPr algn="ctr"/>
            <a:r>
              <a:rPr lang="ja-JP" altLang="ja-JP" sz="1600" dirty="0"/>
              <a:t>「ストレージ仮想化技術の分類」 </a:t>
            </a:r>
            <a:endParaRPr lang="ja-JP" altLang="en-US" sz="1600" dirty="0"/>
          </a:p>
        </p:txBody>
      </p:sp>
      <p:sp>
        <p:nvSpPr>
          <p:cNvPr id="4" name="正方形/長方形 3"/>
          <p:cNvSpPr/>
          <p:nvPr/>
        </p:nvSpPr>
        <p:spPr>
          <a:xfrm>
            <a:off x="1179513" y="4724400"/>
            <a:ext cx="6781800" cy="1698927"/>
          </a:xfrm>
          <a:prstGeom prst="rect">
            <a:avLst/>
          </a:prstGeom>
        </p:spPr>
        <p:txBody>
          <a:bodyPr wrap="square">
            <a:spAutoFit/>
          </a:bodyPr>
          <a:lstStyle/>
          <a:p>
            <a:pPr marL="285750" indent="-285750">
              <a:buFont typeface="Wingdings" charset="2"/>
              <a:buChar char="l"/>
            </a:pPr>
            <a:r>
              <a:rPr lang="en-US" altLang="ja-JP" sz="1800" dirty="0"/>
              <a:t>Disk Virtualization </a:t>
            </a:r>
            <a:r>
              <a:rPr lang="ja-JP" altLang="ja-JP" sz="1800" dirty="0"/>
              <a:t>（ディスクの仮想化）</a:t>
            </a:r>
          </a:p>
          <a:p>
            <a:pPr marL="285750" indent="-285750">
              <a:buFont typeface="Wingdings" charset="2"/>
              <a:buChar char="l"/>
            </a:pPr>
            <a:r>
              <a:rPr lang="en-US" altLang="ja-JP" sz="1800" dirty="0">
                <a:solidFill>
                  <a:srgbClr val="3366FF"/>
                </a:solidFill>
              </a:rPr>
              <a:t>Block Virtualization </a:t>
            </a:r>
            <a:r>
              <a:rPr lang="ja-JP" altLang="ja-JP" sz="1800" dirty="0">
                <a:solidFill>
                  <a:srgbClr val="3366FF"/>
                </a:solidFill>
              </a:rPr>
              <a:t>（ブロックの仮想化）</a:t>
            </a:r>
          </a:p>
          <a:p>
            <a:pPr marL="285750" indent="-285750">
              <a:buFont typeface="Wingdings" charset="2"/>
              <a:buChar char="l"/>
            </a:pPr>
            <a:r>
              <a:rPr lang="en-US" altLang="ja-JP" sz="1800" dirty="0">
                <a:solidFill>
                  <a:srgbClr val="3366FF"/>
                </a:solidFill>
              </a:rPr>
              <a:t>File System Virtualization </a:t>
            </a:r>
            <a:r>
              <a:rPr lang="ja-JP" altLang="ja-JP" sz="1800" dirty="0">
                <a:solidFill>
                  <a:srgbClr val="3366FF"/>
                </a:solidFill>
              </a:rPr>
              <a:t>（ファイル・システムの仮想化）</a:t>
            </a:r>
          </a:p>
          <a:p>
            <a:pPr marL="285750" indent="-285750">
              <a:buFont typeface="Wingdings" charset="2"/>
              <a:buChar char="l"/>
            </a:pPr>
            <a:r>
              <a:rPr lang="en-US" altLang="ja-JP" sz="1800" dirty="0"/>
              <a:t>File Virtualization </a:t>
            </a:r>
            <a:r>
              <a:rPr lang="ja-JP" altLang="ja-JP" sz="1800" dirty="0"/>
              <a:t>（ファイルの仮想化）</a:t>
            </a:r>
          </a:p>
          <a:p>
            <a:pPr marL="285750" indent="-285750">
              <a:buFont typeface="Wingdings" charset="2"/>
              <a:buChar char="l"/>
            </a:pPr>
            <a:r>
              <a:rPr lang="en-US" altLang="ja-JP" sz="1800" dirty="0"/>
              <a:t>Tape Virtualization</a:t>
            </a:r>
            <a:r>
              <a:rPr lang="ja-JP" altLang="ja-JP" sz="1800" dirty="0"/>
              <a:t>（テープの仮想化）</a:t>
            </a:r>
          </a:p>
        </p:txBody>
      </p:sp>
    </p:spTree>
    <p:extLst>
      <p:ext uri="{BB962C8B-B14F-4D97-AF65-F5344CB8AC3E}">
        <p14:creationId xmlns:p14="http://schemas.microsoft.com/office/powerpoint/2010/main" val="141658209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ストレージ仮想化</a:t>
            </a:r>
          </a:p>
        </p:txBody>
      </p:sp>
      <p:sp>
        <p:nvSpPr>
          <p:cNvPr id="5" name="AutoShape 3"/>
          <p:cNvSpPr>
            <a:spLocks noChangeArrowheads="1"/>
          </p:cNvSpPr>
          <p:nvPr/>
        </p:nvSpPr>
        <p:spPr bwMode="auto">
          <a:xfrm>
            <a:off x="457200"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6" name="AutoShape 5"/>
          <p:cNvSpPr>
            <a:spLocks noChangeArrowheads="1"/>
          </p:cNvSpPr>
          <p:nvPr/>
        </p:nvSpPr>
        <p:spPr bwMode="auto">
          <a:xfrm>
            <a:off x="599165"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7" name="AutoShape 6"/>
          <p:cNvSpPr>
            <a:spLocks noChangeArrowheads="1"/>
          </p:cNvSpPr>
          <p:nvPr/>
        </p:nvSpPr>
        <p:spPr bwMode="auto">
          <a:xfrm>
            <a:off x="599165" y="1895990"/>
            <a:ext cx="692674" cy="533400"/>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8" name="Text Box 7"/>
          <p:cNvSpPr txBox="1">
            <a:spLocks noChangeArrowheads="1"/>
          </p:cNvSpPr>
          <p:nvPr/>
        </p:nvSpPr>
        <p:spPr bwMode="auto">
          <a:xfrm>
            <a:off x="599165" y="21547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9" name="Text Box 8"/>
          <p:cNvSpPr txBox="1">
            <a:spLocks noChangeArrowheads="1"/>
          </p:cNvSpPr>
          <p:nvPr/>
        </p:nvSpPr>
        <p:spPr bwMode="auto">
          <a:xfrm>
            <a:off x="605515"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 name="AutoShape 9"/>
          <p:cNvSpPr>
            <a:spLocks noChangeArrowheads="1"/>
          </p:cNvSpPr>
          <p:nvPr/>
        </p:nvSpPr>
        <p:spPr bwMode="auto">
          <a:xfrm>
            <a:off x="1360750"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1" name="AutoShape 10"/>
          <p:cNvSpPr>
            <a:spLocks noChangeArrowheads="1"/>
          </p:cNvSpPr>
          <p:nvPr/>
        </p:nvSpPr>
        <p:spPr bwMode="auto">
          <a:xfrm>
            <a:off x="1360750" y="1895990"/>
            <a:ext cx="692674" cy="631310"/>
          </a:xfrm>
          <a:prstGeom prst="can">
            <a:avLst>
              <a:gd name="adj" fmla="val 38889"/>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2" name="Text Box 11"/>
          <p:cNvSpPr txBox="1">
            <a:spLocks noChangeArrowheads="1"/>
          </p:cNvSpPr>
          <p:nvPr/>
        </p:nvSpPr>
        <p:spPr bwMode="auto">
          <a:xfrm>
            <a:off x="1366350" y="2154752"/>
            <a:ext cx="658551"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3" name="Text Box 12"/>
          <p:cNvSpPr txBox="1">
            <a:spLocks noChangeArrowheads="1"/>
          </p:cNvSpPr>
          <p:nvPr/>
        </p:nvSpPr>
        <p:spPr bwMode="auto">
          <a:xfrm>
            <a:off x="1367100"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4" name="AutoShape 13"/>
          <p:cNvSpPr>
            <a:spLocks noChangeArrowheads="1"/>
          </p:cNvSpPr>
          <p:nvPr/>
        </p:nvSpPr>
        <p:spPr bwMode="auto">
          <a:xfrm>
            <a:off x="2114551"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5" name="AutoShape 14"/>
          <p:cNvSpPr>
            <a:spLocks noChangeArrowheads="1"/>
          </p:cNvSpPr>
          <p:nvPr/>
        </p:nvSpPr>
        <p:spPr bwMode="auto">
          <a:xfrm>
            <a:off x="2114551" y="1895990"/>
            <a:ext cx="692674" cy="721798"/>
          </a:xfrm>
          <a:prstGeom prst="can">
            <a:avLst>
              <a:gd name="adj" fmla="val 35288"/>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6" name="Text Box 15"/>
          <p:cNvSpPr txBox="1">
            <a:spLocks noChangeArrowheads="1"/>
          </p:cNvSpPr>
          <p:nvPr/>
        </p:nvSpPr>
        <p:spPr bwMode="auto">
          <a:xfrm>
            <a:off x="2114550" y="2154752"/>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7" name="Text Box 16"/>
          <p:cNvSpPr txBox="1">
            <a:spLocks noChangeArrowheads="1"/>
          </p:cNvSpPr>
          <p:nvPr/>
        </p:nvSpPr>
        <p:spPr bwMode="auto">
          <a:xfrm>
            <a:off x="2120901"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9" name="Text Box 18"/>
          <p:cNvSpPr txBox="1">
            <a:spLocks noChangeArrowheads="1"/>
          </p:cNvSpPr>
          <p:nvPr/>
        </p:nvSpPr>
        <p:spPr bwMode="auto">
          <a:xfrm>
            <a:off x="599165"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0" name="Text Box 19"/>
          <p:cNvSpPr txBox="1">
            <a:spLocks noChangeArrowheads="1"/>
          </p:cNvSpPr>
          <p:nvPr/>
        </p:nvSpPr>
        <p:spPr bwMode="auto">
          <a:xfrm>
            <a:off x="1360750"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1" name="Text Box 20"/>
          <p:cNvSpPr txBox="1">
            <a:spLocks noChangeArrowheads="1"/>
          </p:cNvSpPr>
          <p:nvPr/>
        </p:nvSpPr>
        <p:spPr bwMode="auto">
          <a:xfrm>
            <a:off x="2133601"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7" name="Text Box 26"/>
          <p:cNvSpPr txBox="1">
            <a:spLocks noChangeArrowheads="1"/>
          </p:cNvSpPr>
          <p:nvPr/>
        </p:nvSpPr>
        <p:spPr bwMode="auto">
          <a:xfrm>
            <a:off x="457200" y="3231633"/>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29" name="Rectangle 28"/>
          <p:cNvSpPr>
            <a:spLocks noChangeArrowheads="1"/>
          </p:cNvSpPr>
          <p:nvPr/>
        </p:nvSpPr>
        <p:spPr bwMode="auto">
          <a:xfrm>
            <a:off x="457200" y="96254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ブロック仮想化</a:t>
            </a:r>
          </a:p>
        </p:txBody>
      </p:sp>
      <p:sp>
        <p:nvSpPr>
          <p:cNvPr id="61" name="AutoShape 3"/>
          <p:cNvSpPr>
            <a:spLocks noChangeArrowheads="1"/>
          </p:cNvSpPr>
          <p:nvPr/>
        </p:nvSpPr>
        <p:spPr bwMode="auto">
          <a:xfrm>
            <a:off x="457200" y="3793093"/>
            <a:ext cx="2473834" cy="2049463"/>
          </a:xfrm>
          <a:prstGeom prst="roundRect">
            <a:avLst>
              <a:gd name="adj" fmla="val 0"/>
            </a:avLst>
          </a:prstGeom>
          <a:solidFill>
            <a:srgbClr val="CCFFCC"/>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62" name="AutoShape 5"/>
          <p:cNvSpPr>
            <a:spLocks noChangeArrowheads="1"/>
          </p:cNvSpPr>
          <p:nvPr/>
        </p:nvSpPr>
        <p:spPr bwMode="auto">
          <a:xfrm>
            <a:off x="596901" y="4548030"/>
            <a:ext cx="2205793" cy="913526"/>
          </a:xfrm>
          <a:prstGeom prst="can">
            <a:avLst>
              <a:gd name="adj" fmla="val 34502"/>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63" name="AutoShape 6"/>
          <p:cNvSpPr>
            <a:spLocks noChangeArrowheads="1"/>
          </p:cNvSpPr>
          <p:nvPr/>
        </p:nvSpPr>
        <p:spPr bwMode="auto">
          <a:xfrm>
            <a:off x="599165" y="4166157"/>
            <a:ext cx="2205794" cy="674688"/>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64" name="Text Box 7"/>
          <p:cNvSpPr txBox="1">
            <a:spLocks noChangeArrowheads="1"/>
          </p:cNvSpPr>
          <p:nvPr/>
        </p:nvSpPr>
        <p:spPr bwMode="auto">
          <a:xfrm>
            <a:off x="599166" y="4548030"/>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65" name="Text Box 8"/>
          <p:cNvSpPr txBox="1">
            <a:spLocks noChangeArrowheads="1"/>
          </p:cNvSpPr>
          <p:nvPr/>
        </p:nvSpPr>
        <p:spPr bwMode="auto">
          <a:xfrm>
            <a:off x="599165" y="4233964"/>
            <a:ext cx="220579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75" name="Text Box 19"/>
          <p:cNvSpPr txBox="1">
            <a:spLocks noChangeArrowheads="1"/>
          </p:cNvSpPr>
          <p:nvPr/>
        </p:nvSpPr>
        <p:spPr bwMode="auto">
          <a:xfrm>
            <a:off x="1360750" y="385804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77" name="Text Box 26"/>
          <p:cNvSpPr txBox="1">
            <a:spLocks noChangeArrowheads="1"/>
          </p:cNvSpPr>
          <p:nvPr/>
        </p:nvSpPr>
        <p:spPr bwMode="auto">
          <a:xfrm>
            <a:off x="343001" y="5501800"/>
            <a:ext cx="2734741"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78" name="Text Box 15"/>
          <p:cNvSpPr txBox="1">
            <a:spLocks noChangeArrowheads="1"/>
          </p:cNvSpPr>
          <p:nvPr/>
        </p:nvSpPr>
        <p:spPr bwMode="auto">
          <a:xfrm>
            <a:off x="601430"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79" name="Text Box 15"/>
          <p:cNvSpPr txBox="1">
            <a:spLocks noChangeArrowheads="1"/>
          </p:cNvSpPr>
          <p:nvPr/>
        </p:nvSpPr>
        <p:spPr bwMode="auto">
          <a:xfrm>
            <a:off x="1363015" y="2810390"/>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80" name="Text Box 15"/>
          <p:cNvSpPr txBox="1">
            <a:spLocks noChangeArrowheads="1"/>
          </p:cNvSpPr>
          <p:nvPr/>
        </p:nvSpPr>
        <p:spPr bwMode="auto">
          <a:xfrm>
            <a:off x="2133601"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81" name="Text Box 7"/>
          <p:cNvSpPr txBox="1">
            <a:spLocks noChangeArrowheads="1"/>
          </p:cNvSpPr>
          <p:nvPr/>
        </p:nvSpPr>
        <p:spPr bwMode="auto">
          <a:xfrm>
            <a:off x="596900" y="4980544"/>
            <a:ext cx="2205794" cy="4616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20TB</a:t>
            </a:r>
            <a:endParaRPr lang="ja-JP" altLang="en-US" sz="1200" dirty="0">
              <a:solidFill>
                <a:schemeClr val="bg1"/>
              </a:solidFill>
              <a:latin typeface="メイリオ"/>
              <a:ea typeface="メイリオ"/>
              <a:cs typeface="メイリオ"/>
            </a:endParaRPr>
          </a:p>
        </p:txBody>
      </p:sp>
      <p:sp>
        <p:nvSpPr>
          <p:cNvPr id="82" name="Text Box 29"/>
          <p:cNvSpPr txBox="1">
            <a:spLocks noChangeArrowheads="1"/>
          </p:cNvSpPr>
          <p:nvPr/>
        </p:nvSpPr>
        <p:spPr bwMode="auto">
          <a:xfrm>
            <a:off x="457200" y="600710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ボリュームの仮想化</a:t>
            </a:r>
          </a:p>
        </p:txBody>
      </p:sp>
      <p:sp>
        <p:nvSpPr>
          <p:cNvPr id="184" name="上矢印 183"/>
          <p:cNvSpPr/>
          <p:nvPr/>
        </p:nvSpPr>
        <p:spPr>
          <a:xfrm>
            <a:off x="1316824"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nvGrpSpPr>
          <p:cNvPr id="3" name="図形グループ 2"/>
          <p:cNvGrpSpPr/>
          <p:nvPr/>
        </p:nvGrpSpPr>
        <p:grpSpPr>
          <a:xfrm>
            <a:off x="3077742" y="962540"/>
            <a:ext cx="2947958" cy="5444670"/>
            <a:chOff x="3077742" y="962540"/>
            <a:chExt cx="2947958" cy="5444670"/>
          </a:xfrm>
        </p:grpSpPr>
        <p:sp>
          <p:nvSpPr>
            <p:cNvPr id="83" name="AutoShape 3"/>
            <p:cNvSpPr>
              <a:spLocks noChangeArrowheads="1"/>
            </p:cNvSpPr>
            <p:nvPr/>
          </p:nvSpPr>
          <p:spPr bwMode="auto">
            <a:xfrm>
              <a:off x="3335083"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96" name="Text Box 18"/>
            <p:cNvSpPr txBox="1">
              <a:spLocks noChangeArrowheads="1"/>
            </p:cNvSpPr>
            <p:nvPr/>
          </p:nvSpPr>
          <p:spPr bwMode="auto">
            <a:xfrm>
              <a:off x="3477048"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7" name="Text Box 19"/>
            <p:cNvSpPr txBox="1">
              <a:spLocks noChangeArrowheads="1"/>
            </p:cNvSpPr>
            <p:nvPr/>
          </p:nvSpPr>
          <p:spPr bwMode="auto">
            <a:xfrm>
              <a:off x="4238633"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8" name="Text Box 20"/>
            <p:cNvSpPr txBox="1">
              <a:spLocks noChangeArrowheads="1"/>
            </p:cNvSpPr>
            <p:nvPr/>
          </p:nvSpPr>
          <p:spPr bwMode="auto">
            <a:xfrm>
              <a:off x="5011484"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9" name="Text Box 26"/>
            <p:cNvSpPr txBox="1">
              <a:spLocks noChangeArrowheads="1"/>
            </p:cNvSpPr>
            <p:nvPr/>
          </p:nvSpPr>
          <p:spPr bwMode="auto">
            <a:xfrm>
              <a:off x="3335083" y="3231633"/>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00" name="Rectangle 28"/>
            <p:cNvSpPr>
              <a:spLocks noChangeArrowheads="1"/>
            </p:cNvSpPr>
            <p:nvPr/>
          </p:nvSpPr>
          <p:spPr bwMode="auto">
            <a:xfrm>
              <a:off x="3077742" y="962540"/>
              <a:ext cx="2947958"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シンプロビジョニング</a:t>
              </a:r>
            </a:p>
          </p:txBody>
        </p:sp>
        <p:sp>
          <p:nvSpPr>
            <p:cNvPr id="101" name="AutoShape 3"/>
            <p:cNvSpPr>
              <a:spLocks noChangeArrowheads="1"/>
            </p:cNvSpPr>
            <p:nvPr/>
          </p:nvSpPr>
          <p:spPr bwMode="auto">
            <a:xfrm>
              <a:off x="3335083" y="3793093"/>
              <a:ext cx="2473834" cy="2049463"/>
            </a:xfrm>
            <a:prstGeom prst="roundRect">
              <a:avLst>
                <a:gd name="adj" fmla="val 0"/>
              </a:avLst>
            </a:prstGeom>
            <a:solidFill>
              <a:schemeClr val="accent5">
                <a:lumMod val="20000"/>
                <a:lumOff val="8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102" name="AutoShape 5"/>
            <p:cNvSpPr>
              <a:spLocks noChangeArrowheads="1"/>
            </p:cNvSpPr>
            <p:nvPr/>
          </p:nvSpPr>
          <p:spPr bwMode="auto">
            <a:xfrm>
              <a:off x="3474783" y="4548030"/>
              <a:ext cx="2216675" cy="913526"/>
            </a:xfrm>
            <a:prstGeom prst="can">
              <a:avLst>
                <a:gd name="adj" fmla="val 33564"/>
              </a:avLst>
            </a:prstGeom>
            <a:solidFill>
              <a:srgbClr val="BFBFBF"/>
            </a:solidFill>
            <a:ln w="12700" cmpd="sng">
              <a:solidFill>
                <a:schemeClr val="tx1">
                  <a:lumMod val="65000"/>
                  <a:lumOff val="35000"/>
                </a:schemeClr>
              </a:solidFill>
              <a:prstDash val="sysDash"/>
              <a:round/>
              <a:headEnd/>
              <a:tailEnd/>
            </a:ln>
            <a:effectLst/>
            <a:extLst/>
          </p:spPr>
          <p:txBody>
            <a:bodyPr wrap="none" anchor="ctr"/>
            <a:lstStyle/>
            <a:p>
              <a:endParaRPr lang="ja-JP" altLang="en-US" sz="800">
                <a:latin typeface="メイリオ"/>
                <a:ea typeface="メイリオ"/>
                <a:cs typeface="メイリオ"/>
              </a:endParaRPr>
            </a:p>
          </p:txBody>
        </p:sp>
        <p:sp>
          <p:nvSpPr>
            <p:cNvPr id="103" name="AutoShape 6"/>
            <p:cNvSpPr>
              <a:spLocks noChangeArrowheads="1"/>
            </p:cNvSpPr>
            <p:nvPr/>
          </p:nvSpPr>
          <p:spPr bwMode="auto">
            <a:xfrm>
              <a:off x="3477048" y="4166157"/>
              <a:ext cx="2205794" cy="674688"/>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04" name="Text Box 7"/>
            <p:cNvSpPr txBox="1">
              <a:spLocks noChangeArrowheads="1"/>
            </p:cNvSpPr>
            <p:nvPr/>
          </p:nvSpPr>
          <p:spPr bwMode="auto">
            <a:xfrm>
              <a:off x="3477049" y="4548030"/>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105" name="Text Box 8"/>
            <p:cNvSpPr txBox="1">
              <a:spLocks noChangeArrowheads="1"/>
            </p:cNvSpPr>
            <p:nvPr/>
          </p:nvSpPr>
          <p:spPr bwMode="auto">
            <a:xfrm>
              <a:off x="3477048" y="4233964"/>
              <a:ext cx="220579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6" name="Text Box 19"/>
            <p:cNvSpPr txBox="1">
              <a:spLocks noChangeArrowheads="1"/>
            </p:cNvSpPr>
            <p:nvPr/>
          </p:nvSpPr>
          <p:spPr bwMode="auto">
            <a:xfrm>
              <a:off x="4238633" y="385804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107" name="Text Box 26"/>
            <p:cNvSpPr txBox="1">
              <a:spLocks noChangeArrowheads="1"/>
            </p:cNvSpPr>
            <p:nvPr/>
          </p:nvSpPr>
          <p:spPr bwMode="auto">
            <a:xfrm>
              <a:off x="3149600" y="5501800"/>
              <a:ext cx="2876100"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11" name="Text Box 7"/>
            <p:cNvSpPr txBox="1">
              <a:spLocks noChangeArrowheads="1"/>
            </p:cNvSpPr>
            <p:nvPr/>
          </p:nvSpPr>
          <p:spPr bwMode="auto">
            <a:xfrm>
              <a:off x="3474783" y="4980544"/>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endParaRPr lang="ja-JP" altLang="en-US" sz="1200" dirty="0">
                <a:solidFill>
                  <a:schemeClr val="bg1"/>
                </a:solidFill>
                <a:latin typeface="メイリオ"/>
                <a:ea typeface="メイリオ"/>
                <a:cs typeface="メイリオ"/>
              </a:endParaRPr>
            </a:p>
          </p:txBody>
        </p:sp>
        <p:sp>
          <p:nvSpPr>
            <p:cNvPr id="112" name="Text Box 29"/>
            <p:cNvSpPr txBox="1">
              <a:spLocks noChangeArrowheads="1"/>
            </p:cNvSpPr>
            <p:nvPr/>
          </p:nvSpPr>
          <p:spPr bwMode="auto">
            <a:xfrm>
              <a:off x="3335083" y="600710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容量の仮想化</a:t>
              </a:r>
            </a:p>
          </p:txBody>
        </p:sp>
        <p:sp>
          <p:nvSpPr>
            <p:cNvPr id="113" name="Text Box 7"/>
            <p:cNvSpPr txBox="1">
              <a:spLocks noChangeArrowheads="1"/>
            </p:cNvSpPr>
            <p:nvPr/>
          </p:nvSpPr>
          <p:spPr bwMode="auto">
            <a:xfrm>
              <a:off x="3469103" y="4980544"/>
              <a:ext cx="2205794" cy="4616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0TB</a:t>
              </a:r>
              <a:endParaRPr lang="ja-JP" altLang="en-US" sz="1200" dirty="0">
                <a:solidFill>
                  <a:schemeClr val="bg1"/>
                </a:solidFill>
                <a:latin typeface="メイリオ"/>
                <a:ea typeface="メイリオ"/>
                <a:cs typeface="メイリオ"/>
              </a:endParaRPr>
            </a:p>
          </p:txBody>
        </p:sp>
        <p:sp>
          <p:nvSpPr>
            <p:cNvPr id="114" name="四角形吹き出し 113"/>
            <p:cNvSpPr/>
            <p:nvPr/>
          </p:nvSpPr>
          <p:spPr>
            <a:xfrm>
              <a:off x="3149600" y="4889500"/>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必要な時に</a:t>
              </a:r>
              <a:endParaRPr kumimoji="1" lang="en-US" altLang="ja-JP" sz="1000" dirty="0">
                <a:solidFill>
                  <a:srgbClr val="FFFFFF"/>
                </a:solidFill>
                <a:latin typeface="メイリオ"/>
                <a:ea typeface="メイリオ"/>
                <a:cs typeface="メイリオ"/>
              </a:endParaRPr>
            </a:p>
            <a:p>
              <a:pPr algn="ctr"/>
              <a:r>
                <a:rPr kumimoji="1" lang="ja-JP" altLang="en-US" sz="1000" dirty="0">
                  <a:solidFill>
                    <a:srgbClr val="FFFFFF"/>
                  </a:solidFill>
                  <a:latin typeface="メイリオ"/>
                  <a:ea typeface="メイリオ"/>
                  <a:cs typeface="メイリオ"/>
                </a:rPr>
                <a:t>追加</a:t>
              </a:r>
            </a:p>
          </p:txBody>
        </p:sp>
        <p:sp>
          <p:nvSpPr>
            <p:cNvPr id="115" name="AutoShape 5"/>
            <p:cNvSpPr>
              <a:spLocks noChangeArrowheads="1"/>
            </p:cNvSpPr>
            <p:nvPr/>
          </p:nvSpPr>
          <p:spPr bwMode="auto">
            <a:xfrm>
              <a:off x="3469103"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16" name="AutoShape 6"/>
            <p:cNvSpPr>
              <a:spLocks noChangeArrowheads="1"/>
            </p:cNvSpPr>
            <p:nvPr/>
          </p:nvSpPr>
          <p:spPr bwMode="auto">
            <a:xfrm>
              <a:off x="3469103" y="1895990"/>
              <a:ext cx="692674" cy="533400"/>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17" name="Text Box 7"/>
            <p:cNvSpPr txBox="1">
              <a:spLocks noChangeArrowheads="1"/>
            </p:cNvSpPr>
            <p:nvPr/>
          </p:nvSpPr>
          <p:spPr bwMode="auto">
            <a:xfrm>
              <a:off x="3469103" y="21547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118" name="Text Box 8"/>
            <p:cNvSpPr txBox="1">
              <a:spLocks noChangeArrowheads="1"/>
            </p:cNvSpPr>
            <p:nvPr/>
          </p:nvSpPr>
          <p:spPr bwMode="auto">
            <a:xfrm>
              <a:off x="3475453"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19" name="AutoShape 9"/>
            <p:cNvSpPr>
              <a:spLocks noChangeArrowheads="1"/>
            </p:cNvSpPr>
            <p:nvPr/>
          </p:nvSpPr>
          <p:spPr bwMode="auto">
            <a:xfrm>
              <a:off x="4230688"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20" name="AutoShape 10"/>
            <p:cNvSpPr>
              <a:spLocks noChangeArrowheads="1"/>
            </p:cNvSpPr>
            <p:nvPr/>
          </p:nvSpPr>
          <p:spPr bwMode="auto">
            <a:xfrm>
              <a:off x="4230688" y="1895990"/>
              <a:ext cx="692674" cy="631310"/>
            </a:xfrm>
            <a:prstGeom prst="can">
              <a:avLst>
                <a:gd name="adj" fmla="val 38889"/>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21" name="Text Box 11"/>
            <p:cNvSpPr txBox="1">
              <a:spLocks noChangeArrowheads="1"/>
            </p:cNvSpPr>
            <p:nvPr/>
          </p:nvSpPr>
          <p:spPr bwMode="auto">
            <a:xfrm>
              <a:off x="4236288" y="2154752"/>
              <a:ext cx="658551"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22" name="Text Box 12"/>
            <p:cNvSpPr txBox="1">
              <a:spLocks noChangeArrowheads="1"/>
            </p:cNvSpPr>
            <p:nvPr/>
          </p:nvSpPr>
          <p:spPr bwMode="auto">
            <a:xfrm>
              <a:off x="4237038"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23" name="AutoShape 13"/>
            <p:cNvSpPr>
              <a:spLocks noChangeArrowheads="1"/>
            </p:cNvSpPr>
            <p:nvPr/>
          </p:nvSpPr>
          <p:spPr bwMode="auto">
            <a:xfrm>
              <a:off x="4984489"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24" name="AutoShape 14"/>
            <p:cNvSpPr>
              <a:spLocks noChangeArrowheads="1"/>
            </p:cNvSpPr>
            <p:nvPr/>
          </p:nvSpPr>
          <p:spPr bwMode="auto">
            <a:xfrm>
              <a:off x="4984489" y="1895990"/>
              <a:ext cx="692674" cy="721798"/>
            </a:xfrm>
            <a:prstGeom prst="can">
              <a:avLst>
                <a:gd name="adj" fmla="val 35288"/>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25" name="Text Box 15"/>
            <p:cNvSpPr txBox="1">
              <a:spLocks noChangeArrowheads="1"/>
            </p:cNvSpPr>
            <p:nvPr/>
          </p:nvSpPr>
          <p:spPr bwMode="auto">
            <a:xfrm>
              <a:off x="4984488" y="2154752"/>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26" name="Text Box 16"/>
            <p:cNvSpPr txBox="1">
              <a:spLocks noChangeArrowheads="1"/>
            </p:cNvSpPr>
            <p:nvPr/>
          </p:nvSpPr>
          <p:spPr bwMode="auto">
            <a:xfrm>
              <a:off x="4990839"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27" name="Text Box 15"/>
            <p:cNvSpPr txBox="1">
              <a:spLocks noChangeArrowheads="1"/>
            </p:cNvSpPr>
            <p:nvPr/>
          </p:nvSpPr>
          <p:spPr bwMode="auto">
            <a:xfrm>
              <a:off x="3471368"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128" name="Text Box 15"/>
            <p:cNvSpPr txBox="1">
              <a:spLocks noChangeArrowheads="1"/>
            </p:cNvSpPr>
            <p:nvPr/>
          </p:nvSpPr>
          <p:spPr bwMode="auto">
            <a:xfrm>
              <a:off x="4232953" y="2810390"/>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129" name="Text Box 15"/>
            <p:cNvSpPr txBox="1">
              <a:spLocks noChangeArrowheads="1"/>
            </p:cNvSpPr>
            <p:nvPr/>
          </p:nvSpPr>
          <p:spPr bwMode="auto">
            <a:xfrm>
              <a:off x="4998784"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85" name="上矢印 184"/>
            <p:cNvSpPr/>
            <p:nvPr/>
          </p:nvSpPr>
          <p:spPr>
            <a:xfrm>
              <a:off x="4194175"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 name="図形グループ 3"/>
          <p:cNvGrpSpPr/>
          <p:nvPr/>
        </p:nvGrpSpPr>
        <p:grpSpPr>
          <a:xfrm>
            <a:off x="5951826" y="960337"/>
            <a:ext cx="3012561" cy="5444670"/>
            <a:chOff x="5951826" y="960337"/>
            <a:chExt cx="3012561" cy="5444670"/>
          </a:xfrm>
        </p:grpSpPr>
        <p:sp>
          <p:nvSpPr>
            <p:cNvPr id="136" name="AutoShape 3"/>
            <p:cNvSpPr>
              <a:spLocks noChangeArrowheads="1"/>
            </p:cNvSpPr>
            <p:nvPr/>
          </p:nvSpPr>
          <p:spPr bwMode="auto">
            <a:xfrm>
              <a:off x="6224333" y="3790890"/>
              <a:ext cx="2473834" cy="2049463"/>
            </a:xfrm>
            <a:prstGeom prst="roundRect">
              <a:avLst>
                <a:gd name="adj" fmla="val 0"/>
              </a:avLst>
            </a:prstGeom>
            <a:solidFill>
              <a:srgbClr val="E6D6AF"/>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175" name="AutoShape 13"/>
            <p:cNvSpPr>
              <a:spLocks noChangeArrowheads="1"/>
            </p:cNvSpPr>
            <p:nvPr/>
          </p:nvSpPr>
          <p:spPr bwMode="auto">
            <a:xfrm>
              <a:off x="6393152" y="4134383"/>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82" name="Rectangle 34"/>
            <p:cNvSpPr>
              <a:spLocks noChangeArrowheads="1"/>
            </p:cNvSpPr>
            <p:nvPr/>
          </p:nvSpPr>
          <p:spPr bwMode="auto">
            <a:xfrm>
              <a:off x="6890790" y="4594445"/>
              <a:ext cx="1154660" cy="663098"/>
            </a:xfrm>
            <a:prstGeom prst="rect">
              <a:avLst/>
            </a:prstGeom>
            <a:solidFill>
              <a:schemeClr val="accent6">
                <a:lumMod val="60000"/>
                <a:lumOff val="40000"/>
              </a:schemeClr>
            </a:solidFill>
            <a:ln w="19050" algn="ctr">
              <a:noFill/>
              <a:miter lim="800000"/>
              <a:headEnd/>
              <a:tailEnd/>
            </a:ln>
            <a:effectLst>
              <a:outerShdw blurRad="50800" dist="38100" dir="2700000" algn="tl" rotWithShape="0">
                <a:prstClr val="black">
                  <a:alpha val="40000"/>
                </a:prstClr>
              </a:outerShdw>
            </a:effectLst>
            <a:extLst/>
          </p:spPr>
          <p:txBody>
            <a:bodyPr wrap="none" anchor="ctr"/>
            <a:lstStyle/>
            <a:p>
              <a:endParaRPr lang="ja-JP" altLang="en-US" sz="800">
                <a:latin typeface="メイリオ"/>
                <a:ea typeface="メイリオ"/>
                <a:cs typeface="メイリオ"/>
              </a:endParaRPr>
            </a:p>
          </p:txBody>
        </p:sp>
        <p:sp>
          <p:nvSpPr>
            <p:cNvPr id="130" name="AutoShape 3"/>
            <p:cNvSpPr>
              <a:spLocks noChangeArrowheads="1"/>
            </p:cNvSpPr>
            <p:nvPr/>
          </p:nvSpPr>
          <p:spPr bwMode="auto">
            <a:xfrm>
              <a:off x="6224333" y="1483697"/>
              <a:ext cx="2473834" cy="2086490"/>
            </a:xfrm>
            <a:prstGeom prst="roundRect">
              <a:avLst>
                <a:gd name="adj" fmla="val 0"/>
              </a:avLst>
            </a:prstGeom>
            <a:solidFill>
              <a:schemeClr val="accent4">
                <a:lumMod val="40000"/>
                <a:lumOff val="6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174" name="AutoShape 13"/>
            <p:cNvSpPr>
              <a:spLocks noChangeArrowheads="1"/>
            </p:cNvSpPr>
            <p:nvPr/>
          </p:nvSpPr>
          <p:spPr bwMode="auto">
            <a:xfrm>
              <a:off x="6393152" y="1864875"/>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34" name="Text Box 26"/>
            <p:cNvSpPr txBox="1">
              <a:spLocks noChangeArrowheads="1"/>
            </p:cNvSpPr>
            <p:nvPr/>
          </p:nvSpPr>
          <p:spPr bwMode="auto">
            <a:xfrm>
              <a:off x="6224333" y="3229430"/>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35" name="Rectangle 28"/>
            <p:cNvSpPr>
              <a:spLocks noChangeArrowheads="1"/>
            </p:cNvSpPr>
            <p:nvPr/>
          </p:nvSpPr>
          <p:spPr bwMode="auto">
            <a:xfrm>
              <a:off x="6224333" y="960337"/>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重複排除</a:t>
              </a:r>
            </a:p>
          </p:txBody>
        </p:sp>
        <p:sp>
          <p:nvSpPr>
            <p:cNvPr id="142" name="Text Box 26"/>
            <p:cNvSpPr txBox="1">
              <a:spLocks noChangeArrowheads="1"/>
            </p:cNvSpPr>
            <p:nvPr/>
          </p:nvSpPr>
          <p:spPr bwMode="auto">
            <a:xfrm>
              <a:off x="5951826" y="5499597"/>
              <a:ext cx="3012561"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44" name="Text Box 29"/>
            <p:cNvSpPr txBox="1">
              <a:spLocks noChangeArrowheads="1"/>
            </p:cNvSpPr>
            <p:nvPr/>
          </p:nvSpPr>
          <p:spPr bwMode="auto">
            <a:xfrm>
              <a:off x="6224333" y="6004897"/>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データ容量の削減</a:t>
              </a:r>
            </a:p>
          </p:txBody>
        </p:sp>
        <p:sp>
          <p:nvSpPr>
            <p:cNvPr id="162" name="Rectangle 35"/>
            <p:cNvSpPr>
              <a:spLocks noChangeArrowheads="1"/>
            </p:cNvSpPr>
            <p:nvPr/>
          </p:nvSpPr>
          <p:spPr bwMode="auto">
            <a:xfrm>
              <a:off x="7558447" y="2355191"/>
              <a:ext cx="667657" cy="663098"/>
            </a:xfrm>
            <a:prstGeom prst="rect">
              <a:avLst/>
            </a:prstGeom>
            <a:solidFill>
              <a:srgbClr val="CCFF99"/>
            </a:solidFill>
            <a:ln w="19050" algn="ctr">
              <a:noFill/>
              <a:miter lim="800000"/>
              <a:headEnd/>
              <a:tailEnd/>
            </a:ln>
            <a:effectLst>
              <a:outerShdw dist="35921" dir="2700000" algn="ctr" rotWithShape="0">
                <a:schemeClr val="bg1">
                  <a:lumMod val="50000"/>
                </a:schemeClr>
              </a:outerShdw>
            </a:effectLst>
            <a:extLst/>
          </p:spPr>
          <p:txBody>
            <a:bodyPr wrap="none" anchor="ctr"/>
            <a:lstStyle/>
            <a:p>
              <a:endParaRPr lang="ja-JP" altLang="en-US" sz="800">
                <a:latin typeface="メイリオ"/>
                <a:ea typeface="メイリオ"/>
                <a:cs typeface="メイリオ"/>
              </a:endParaRPr>
            </a:p>
          </p:txBody>
        </p:sp>
        <p:sp>
          <p:nvSpPr>
            <p:cNvPr id="163" name="Rectangle 34"/>
            <p:cNvSpPr>
              <a:spLocks noChangeArrowheads="1"/>
            </p:cNvSpPr>
            <p:nvPr/>
          </p:nvSpPr>
          <p:spPr bwMode="auto">
            <a:xfrm>
              <a:off x="6751997" y="2350789"/>
              <a:ext cx="667657" cy="663098"/>
            </a:xfrm>
            <a:prstGeom prst="rect">
              <a:avLst/>
            </a:prstGeom>
            <a:solidFill>
              <a:srgbClr val="FFFF00"/>
            </a:solidFill>
            <a:ln w="19050" algn="ctr">
              <a:noFill/>
              <a:miter lim="800000"/>
              <a:headEnd/>
              <a:tailEnd/>
            </a:ln>
            <a:effectLst>
              <a:outerShdw blurRad="50800" dist="38100" dir="2700000" algn="tl" rotWithShape="0">
                <a:prstClr val="black">
                  <a:alpha val="40000"/>
                </a:prstClr>
              </a:outerShdw>
            </a:effectLst>
            <a:extLst/>
          </p:spPr>
          <p:txBody>
            <a:bodyPr wrap="none" anchor="ctr"/>
            <a:lstStyle/>
            <a:p>
              <a:endParaRPr lang="ja-JP" altLang="en-US" sz="800">
                <a:latin typeface="メイリオ"/>
                <a:ea typeface="メイリオ"/>
                <a:cs typeface="メイリオ"/>
              </a:endParaRPr>
            </a:p>
          </p:txBody>
        </p:sp>
        <p:sp>
          <p:nvSpPr>
            <p:cNvPr id="164" name="Rectangle 13"/>
            <p:cNvSpPr>
              <a:spLocks noChangeArrowheads="1"/>
            </p:cNvSpPr>
            <p:nvPr/>
          </p:nvSpPr>
          <p:spPr bwMode="auto">
            <a:xfrm>
              <a:off x="7127554" y="2768399"/>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D</a:t>
              </a:r>
            </a:p>
          </p:txBody>
        </p:sp>
        <p:sp>
          <p:nvSpPr>
            <p:cNvPr id="165" name="Rectangle 16"/>
            <p:cNvSpPr>
              <a:spLocks noChangeArrowheads="1"/>
            </p:cNvSpPr>
            <p:nvPr/>
          </p:nvSpPr>
          <p:spPr bwMode="auto">
            <a:xfrm>
              <a:off x="6828198" y="2553990"/>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A</a:t>
              </a:r>
            </a:p>
          </p:txBody>
        </p:sp>
        <p:sp>
          <p:nvSpPr>
            <p:cNvPr id="166" name="Rectangle 17"/>
            <p:cNvSpPr>
              <a:spLocks noChangeArrowheads="1"/>
            </p:cNvSpPr>
            <p:nvPr/>
          </p:nvSpPr>
          <p:spPr bwMode="auto">
            <a:xfrm>
              <a:off x="7127554" y="2553990"/>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B</a:t>
              </a:r>
            </a:p>
          </p:txBody>
        </p:sp>
        <p:sp>
          <p:nvSpPr>
            <p:cNvPr id="167" name="Rectangle 25"/>
            <p:cNvSpPr>
              <a:spLocks noChangeArrowheads="1"/>
            </p:cNvSpPr>
            <p:nvPr/>
          </p:nvSpPr>
          <p:spPr bwMode="auto">
            <a:xfrm>
              <a:off x="6828198" y="2768399"/>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C</a:t>
              </a:r>
            </a:p>
          </p:txBody>
        </p:sp>
        <p:sp>
          <p:nvSpPr>
            <p:cNvPr id="168" name="Rectangle 26"/>
            <p:cNvSpPr>
              <a:spLocks noChangeArrowheads="1"/>
            </p:cNvSpPr>
            <p:nvPr/>
          </p:nvSpPr>
          <p:spPr bwMode="auto">
            <a:xfrm>
              <a:off x="7634648" y="2768399"/>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E</a:t>
              </a:r>
            </a:p>
          </p:txBody>
        </p:sp>
        <p:sp>
          <p:nvSpPr>
            <p:cNvPr id="169" name="Rectangle 30"/>
            <p:cNvSpPr>
              <a:spLocks noChangeArrowheads="1"/>
            </p:cNvSpPr>
            <p:nvPr/>
          </p:nvSpPr>
          <p:spPr bwMode="auto">
            <a:xfrm>
              <a:off x="7934004" y="2768399"/>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F</a:t>
              </a:r>
            </a:p>
          </p:txBody>
        </p:sp>
        <p:sp>
          <p:nvSpPr>
            <p:cNvPr id="170" name="Rectangle 31"/>
            <p:cNvSpPr>
              <a:spLocks noChangeArrowheads="1"/>
            </p:cNvSpPr>
            <p:nvPr/>
          </p:nvSpPr>
          <p:spPr bwMode="auto">
            <a:xfrm>
              <a:off x="7634648" y="2548829"/>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A</a:t>
              </a:r>
            </a:p>
          </p:txBody>
        </p:sp>
        <p:sp>
          <p:nvSpPr>
            <p:cNvPr id="171" name="Rectangle 32"/>
            <p:cNvSpPr>
              <a:spLocks noChangeArrowheads="1"/>
            </p:cNvSpPr>
            <p:nvPr/>
          </p:nvSpPr>
          <p:spPr bwMode="auto">
            <a:xfrm>
              <a:off x="7934004" y="254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B</a:t>
              </a:r>
            </a:p>
          </p:txBody>
        </p:sp>
        <p:sp>
          <p:nvSpPr>
            <p:cNvPr id="172" name="Text Box 36"/>
            <p:cNvSpPr txBox="1">
              <a:spLocks noChangeArrowheads="1"/>
            </p:cNvSpPr>
            <p:nvPr/>
          </p:nvSpPr>
          <p:spPr bwMode="auto">
            <a:xfrm>
              <a:off x="7558447" y="2355191"/>
              <a:ext cx="658719" cy="338554"/>
            </a:xfrm>
            <a:prstGeom prst="rect">
              <a:avLst/>
            </a:prstGeom>
            <a:noFill/>
            <a:ln w="38100" algn="ctr">
              <a:noFill/>
              <a:miter lim="800000"/>
              <a:headEnd/>
              <a:tailEnd/>
            </a:ln>
            <a:effectLst>
              <a:outerShdw dist="35921" dir="2700000" algn="ctr" rotWithShape="0">
                <a:schemeClr val="bg2"/>
              </a:outerShdw>
            </a:effectLst>
            <a:extLst>
              <a:ext uri="{909E8E84-426E-40dd-AFC4-6F175D3DCCD1}">
                <a14:hiddenFill xmlns:a14="http://schemas.microsoft.com/office/drawing/2010/main" xmlns="">
                  <a:solidFill>
                    <a:schemeClr val="bg1"/>
                  </a:solidFill>
                </a14:hiddenFill>
              </a:ext>
            </a:extLst>
          </p:spPr>
          <p:txBody>
            <a:bodyPr wrap="square">
              <a:spAutoFit/>
            </a:bodyPr>
            <a:lstStyle/>
            <a:p>
              <a:pPr algn="ctr"/>
              <a:r>
                <a:rPr lang="ja-JP" altLang="en-US" sz="800" dirty="0">
                  <a:solidFill>
                    <a:srgbClr val="3366FF"/>
                  </a:solidFill>
                  <a:latin typeface="メイリオ"/>
                  <a:ea typeface="メイリオ"/>
                  <a:cs typeface="メイリオ"/>
                </a:rPr>
                <a:t>ファイル２</a:t>
              </a:r>
            </a:p>
          </p:txBody>
        </p:sp>
        <p:sp>
          <p:nvSpPr>
            <p:cNvPr id="173" name="Text Box 37"/>
            <p:cNvSpPr txBox="1">
              <a:spLocks noChangeArrowheads="1"/>
            </p:cNvSpPr>
            <p:nvPr/>
          </p:nvSpPr>
          <p:spPr bwMode="auto">
            <a:xfrm>
              <a:off x="6751997" y="2350789"/>
              <a:ext cx="660307" cy="1846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600" dirty="0">
                  <a:solidFill>
                    <a:srgbClr val="3366FF"/>
                  </a:solidFill>
                  <a:latin typeface="メイリオ"/>
                  <a:ea typeface="メイリオ"/>
                  <a:cs typeface="メイリオ"/>
                </a:rPr>
                <a:t>ファイル１</a:t>
              </a:r>
            </a:p>
          </p:txBody>
        </p:sp>
        <p:sp>
          <p:nvSpPr>
            <p:cNvPr id="176" name="Rectangle 13"/>
            <p:cNvSpPr>
              <a:spLocks noChangeArrowheads="1"/>
            </p:cNvSpPr>
            <p:nvPr/>
          </p:nvSpPr>
          <p:spPr bwMode="auto">
            <a:xfrm>
              <a:off x="7059651" y="4980544"/>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D</a:t>
              </a:r>
            </a:p>
          </p:txBody>
        </p:sp>
        <p:sp>
          <p:nvSpPr>
            <p:cNvPr id="177" name="Rectangle 16"/>
            <p:cNvSpPr>
              <a:spLocks noChangeArrowheads="1"/>
            </p:cNvSpPr>
            <p:nvPr/>
          </p:nvSpPr>
          <p:spPr bwMode="auto">
            <a:xfrm>
              <a:off x="7059651" y="4725891"/>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A</a:t>
              </a:r>
            </a:p>
          </p:txBody>
        </p:sp>
        <p:sp>
          <p:nvSpPr>
            <p:cNvPr id="178" name="Rectangle 17"/>
            <p:cNvSpPr>
              <a:spLocks noChangeArrowheads="1"/>
            </p:cNvSpPr>
            <p:nvPr/>
          </p:nvSpPr>
          <p:spPr bwMode="auto">
            <a:xfrm>
              <a:off x="7359007" y="472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B</a:t>
              </a:r>
            </a:p>
          </p:txBody>
        </p:sp>
        <p:sp>
          <p:nvSpPr>
            <p:cNvPr id="179" name="Rectangle 25"/>
            <p:cNvSpPr>
              <a:spLocks noChangeArrowheads="1"/>
            </p:cNvSpPr>
            <p:nvPr/>
          </p:nvSpPr>
          <p:spPr bwMode="auto">
            <a:xfrm>
              <a:off x="7643757" y="4725891"/>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C</a:t>
              </a:r>
            </a:p>
          </p:txBody>
        </p:sp>
        <p:sp>
          <p:nvSpPr>
            <p:cNvPr id="180" name="Rectangle 26"/>
            <p:cNvSpPr>
              <a:spLocks noChangeArrowheads="1"/>
            </p:cNvSpPr>
            <p:nvPr/>
          </p:nvSpPr>
          <p:spPr bwMode="auto">
            <a:xfrm>
              <a:off x="7359007" y="4980544"/>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E</a:t>
              </a:r>
            </a:p>
          </p:txBody>
        </p:sp>
        <p:sp>
          <p:nvSpPr>
            <p:cNvPr id="181" name="Rectangle 30"/>
            <p:cNvSpPr>
              <a:spLocks noChangeArrowheads="1"/>
            </p:cNvSpPr>
            <p:nvPr/>
          </p:nvSpPr>
          <p:spPr bwMode="auto">
            <a:xfrm>
              <a:off x="7643757" y="4980544"/>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F</a:t>
              </a:r>
            </a:p>
          </p:txBody>
        </p:sp>
        <p:sp>
          <p:nvSpPr>
            <p:cNvPr id="183" name="四角形吹き出し 182"/>
            <p:cNvSpPr/>
            <p:nvPr/>
          </p:nvSpPr>
          <p:spPr>
            <a:xfrm>
              <a:off x="5951827" y="4889243"/>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重複</a:t>
              </a:r>
              <a:r>
                <a:rPr kumimoji="1" lang="ja-JP" altLang="en-US" sz="1000">
                  <a:solidFill>
                    <a:srgbClr val="FFFFFF"/>
                  </a:solidFill>
                  <a:latin typeface="メイリオ"/>
                  <a:ea typeface="メイリオ"/>
                  <a:cs typeface="メイリオ"/>
                </a:rPr>
                <a:t>データを排除</a:t>
              </a:r>
              <a:endParaRPr kumimoji="1" lang="ja-JP" altLang="en-US" sz="1000" dirty="0">
                <a:solidFill>
                  <a:srgbClr val="FFFFFF"/>
                </a:solidFill>
                <a:latin typeface="メイリオ"/>
                <a:ea typeface="メイリオ"/>
                <a:cs typeface="メイリオ"/>
              </a:endParaRPr>
            </a:p>
          </p:txBody>
        </p:sp>
        <p:sp>
          <p:nvSpPr>
            <p:cNvPr id="186" name="上矢印 185"/>
            <p:cNvSpPr/>
            <p:nvPr/>
          </p:nvSpPr>
          <p:spPr>
            <a:xfrm>
              <a:off x="7059651"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Tree>
    <p:extLst>
      <p:ext uri="{BB962C8B-B14F-4D97-AF65-F5344CB8AC3E}">
        <p14:creationId xmlns:p14="http://schemas.microsoft.com/office/powerpoint/2010/main" val="10726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en-US" altLang="ja-JP" sz="2800" dirty="0">
                <a:ea typeface="ＭＳ Ｐゴシック" pitchFamily="50" charset="-128"/>
              </a:rPr>
              <a:t>SDN</a:t>
            </a:r>
            <a:r>
              <a:rPr lang="ja-JP" altLang="en-US" sz="2800" dirty="0">
                <a:ea typeface="ＭＳ Ｐゴシック" pitchFamily="50" charset="-128"/>
              </a:rPr>
              <a:t>（</a:t>
            </a:r>
            <a:r>
              <a:rPr lang="en-US" altLang="ja-JP" sz="2800" dirty="0">
                <a:ea typeface="ＭＳ Ｐゴシック" pitchFamily="50" charset="-128"/>
              </a:rPr>
              <a:t>Software Defined Networking</a:t>
            </a:r>
            <a:r>
              <a:rPr lang="ja-JP" altLang="en-US" sz="2800" dirty="0">
                <a:ea typeface="ＭＳ Ｐゴシック" pitchFamily="50" charset="-128"/>
              </a:rPr>
              <a:t>）</a:t>
            </a: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6" descr="data:image/jpeg;base64,/9j/4AAQSkZJRgABAQAAAQABAAD/2wCEAAkGBg8PDxUPEA8UEBUQEA8PEBQQDw8PEBAQFRAVFBUUFRUXHCYeFxkjGRQUHy8gJCcpLCwsFR4xNTAqNSYrLCkBCQoKDQwOFA8PFCkcFBwpKSkpKSkpKSkpKSkpKSkpKSkpKSkpKSkpKSkpKSkpKSkpKTUpKSksLCkpLCkpKSkpLP/AABEIAOEA4QMBIgACEQEDEQH/xAAcAAEAAgMBAQEAAAAAAAAAAAAAAgMEBQcGAQj/xABDEAABAwICBwQGBwcCBwAAAAABAAIDBBEhMQUGEkFRYXEHEyIyI0KBkaGxFFJTYnLB8AgzY4KS0eEVwiRDVGRzorL/xAAXAQEBAQEAAAAAAAAAAAAAAAAAAQID/8QAGBEBAQEBAQAAAAAAAAAAAAAAAAERMQL/2gAMAwEAAhEDEQA/AO4oiICIiAiIgIiICIiAiIgIiICIiAiIgIiICIiAiIgIiICIiAiIgIiICIiAiIgIiICIiAiIgIiICIiAiIgIvl19ugIl0QEREBERAREQEREBERAREQEREBERAREQERanT2tVHQN2qmdseFw3zSO/CweI+5Btl8uuR6d7dTi2ipeklQcOojb+bl4DTGu+lKy4lrJNl2bIj3MduFmWuOt1cTX6K0prJR0ovUVUUPAPlY1x6Nvc+wLyOk+27RMNxG6WpNsO6iIaTw2pNlcEMGNzmczvPU718MITE10/SX7QM5uKehYzg6aV0h/paGj4ry9f2waaluBUiEHdDDG0joXAleWLFEhXDWdUa5aUk82kao9KmVo9zSAsN2n67/rKjHP/AImfHr4sVSQq3IM6LW7Scfk0hVNtlaqnt7i6y3mje2XTVPYGqE4G6oiY+/LaADvivIuCrIUxXcdW/wBoamkIZX07qcmw7yEmaK/EtttNHTaXUtFaZp6uITU0zJmOydG4OF+B4HkV+OHMWboPWGr0fN31LM6F2F9k+F4v5XtODhyKiv2Oi572b9rkGlQKeYCCqA8l/Rz2GLoid+/YOPC66EgIiICIiAiIgIiICIiAiIgLB0vpuno4zLUStiaMtrNx4NaMXHkF5bXDtNgo9qGnAqJxgbH0UR++4eY/dHtIXH9K6SqKyUzVEpkccr5NHBrcmjkFZEtew1p7YKia8VC36OzLvXAGdw4gZM+J6LnkwfI4vkc57nG7nPcXOceZOJWUIbIWrWMsQQBfCxZDlU5VGO8KlyveqXKKqKqcrXKpyCtyrcrHKtyiq3KsqxyrKKiVBwUyolQVB7muDmktLSHNLSQ5pGRBGRX6I7IO1T/UWiiq3D6TG27Hmw+ksAxP/kAz4jHivzw4KVFWy08rJ4XlkkT2yMc3NrgbgqLH7WRaDUbWlmk6CKrbgXt2ZWj1Jm4PHS+I5ELfoCIiAiIgIiICItZp7T8NFEZZTxDGDzyOtk0fnkEGbWVkcMbpZXhjGNLnucbNaBvJXIdbu059VeGmlbBFiC7vo2zSjmb+BvIY8eC1+sGsFRXybcrrMHkjaT3bB09Y8ytUadu8D3Lc8s2sRlJhtAXHEWc33jBfDGvsujI77TR3TvrxHu3e8Z+1UNq3McI5yPFhHNYMa4/UkGTXcHZHkqibgqnBZEjCDYixHHBUPRFDwqXq96oegokVDldIqXKCpyrcpuVbkVW5VuVhVZUVByrKmVAoqJUCplQKgiVU4KwqpyK6/wDs66xmOpm0e4+Gdnfx8pI7BwHVhv8AyLvy/I3ZnWGHTNG8HOpZGej7sP8A9L9cqAiIgIiICItfpvTUVJEZZDyY0eZ7tzR/fcgr1g0/FRRd5JiTcRsB8UjuA4Didy5BpbSU1ZKZpnXJwAGDWN+q0bgsnS2kpauUzSm5ODWjysbua3l81ibC6SYxaxthQc1ZTmql4VGM9qxZ4Q4FrgCCLEHEELMeFjvCDVd3NCNlnpmDJj3WkYODJOHJ11AaSiJ2STE44bMzdi/R3lPvWwesWdrS0h4BbbHata3tUEJW2zWM9Y9JV7LgzxGBxDInuyY85AE4mM5Y5HJZEigx5FS4q2Qqh5RFblW5ScVW5RpEqsqblWSgg5QKkVAor4VAqRUCVBFxVRU3lVlRY3mojb6Vox/3lN8JWlfsNfkrsppTJpujAF9mcSHkGNLj8l+tUWiIiIIiIMbSFfHTxOlkNmsFzvJ4ADeSVyfTWlpKyUyyYAYRsvcMbw5niVttb9O/Spu7YfRREhtsnvyL/mB7960WytyMWqdhRLVe5qrcFpFLgsd4WU4LV1dd4jHEA9485JtHEOMjuP3RieQxRXyrqGRt2nuDRxPHgOJ5LXvqJn+SPux9aa4d7Ixj7yOip/1CmZJ4pmyy5bbnNaG33MF7MHTHiStxBTF+e/goNI9tQ3ESMk+6YtgHkHB1x1xWHGw1DRLJgwucGxA3xa6x7w78R5ei29U3YJucG3uei1ejf3O19rJLMBwa51m/Bt/aoI18e3G5p3tIHK2X5KHfl7GSHOSNjzbLatZ3/sCr5CsCkd6Ix3/cyOZ/I4l7D8Xe5B8eVS8qx5VDioIuKrJUnFQcUVBxUHFSKgUVAqJX0qJKgiSq3OUnFUuKD44qJQlZGjdHS1MzIIWF8kr2sY0ZlxPwG++4BRp1n9nTV4vqZq9w8MMfcR85JLFxHRot/Ou/rQ6j6qs0XQRUjMS0F0rvtJnYvd0vgOQC3yIIiIC0et+kjDSkNNnSnum8QCPEf6Qfet4vFa/S3kiZuax7/a5wH+34qzqV5ANQtVll8stsKiFBwVjyACSbAAkkmwAG8ledr6/v27R2hASGsa24lrXHANaMxEfe7kMyvldpTvAe7cWRA7JlaLvld9nTjedxfkN1zlgzUJLNh3oYxiIY3eI3zMj8yTvtjzW5iozH6SSxkI2QG22IGWsI4xuwzO/otTpCcC5JRNaeqpYg3ZbG1o4Bo+JzK2+qGkC2KSN1yIdkxk7muuAy/IjDkeS8xW6VLnCOMbbnGwA3lbGMviZ9EhIdM/0k7/Uiwtc8gMAOfNRVmkZjUymBp8I8VQ4bmk+QH6zlfKeAsAAABkABYD4L7BTMhZ3bMcdpzj5nvObnc/kqZHIKZHLW1D+7k7z1XDu5Ol/C72FZ0r1iS2Iscb4FQRkNiqXFQhcRdhxLBdp4x5D3Ze5CUV8JUCVIqBQRKgVIqBRUSq3KRKpe6+Sgi9yrKuZTud+sFkR0Q6k4ADeeGGaisNsd13/sN7O/o7P9TqWWllbama4YxwkYyW3Ofu+7+JYnZJ2WyMe6rr6eMRvi2I4J4mSSOu5rhI4OHo7bOG83xsM+0AIPqIiAiIgLxmvkHpIn8WPb7nA/7l7NaLXGhMlNtgXMR7z+W1nfA39isK5+VCR4aCSQAASSTYADMk8FJzha5NgBcndbitAXmvcCcKZpBaDgatwPmcPsgRgPW6LbCEsv0sd5JdtK3xNabg1RBwe4fZcG+tgThniaCnNVPJVv8sLjBTt3B1vG/qBYe08AthptxeREMvM7nwC09I40bnsePRSu7yN3qteRZzXcMRccboNlpOtDQSTkvAaU0q+d/dxgm5sAMyt3pUT1bu7gHhHnkOEbeV955BYtJQhjjBSHaeMJ6hwu2Lk3i7kpSMagoTE7u4rPqHDxvOLKdhzJPFb2lo2QM2W3JJ2nvd5pHcT+Q3KylpI4GbDBzcTi97vrOO8/JVyyIISvWHK9WSPWJK9EVyPWO5ylI5UuKiqp3WIf9U482nA/rkpPFjbgovFwRxBCix12NPFo94w/JRQqJX0qJKoiVW91lLE5e/crY6Xef8/4UViiNzlkMpQM8fl/lZMcRJDGNLi4gNa0FznOOQAGJK6rqR2JPltPpK8bcC2nabSO3+kcPIPujHmFB4HVfU2s0nJsU0V2tID5X3bDH+J3HkLnku76k9ldFo20rgKioFiZZGizD/CZ6nXE8162hoIqeNsUMbYmMAa1jGhrWjkAshFEREBERAREQF8c0EWIuCLEcQvqIONa6aAkZWfRXXFKW98bf84F9mwkjJoNyeOA3qsuAFgLW4CwA3WXWNOaIbVRGMgXsdgncf7H9ZLklZG6J5jdm0kbv1dblZsY74gX7STTta04A4Y3y9qpqalrGlziGgC5JNgAvOF8mkDe7o6YHMXD6mxyHBnE/oVE6mukrXGOB3dwtOzLMBa/FkQ3nnu+eVHFHEwRxt2GtyAzPEk7yeKtcWtaGNAa1o2WtaLADgFhzSoIyyLEkepSSLGe9REJXrFkepyOVDioqDiqyplQKCKqi8tuD3j43/NWuKqhbfaH3ycMzdoy9yihO4Yr62C+ePyHU71e2EDP3D8zvV9LSyTSNihjdI952WMY0uc48gEGOGAfr5L0WqeolbpR/oGbMYNnzSYRN5De88m+2y6FqV2IgbM+kztHMUzHeEZfvXjM/dbhzOS63T07I2CONrWNYA1rWNDWtaMgAMAFFx5jU3s4otFtDmN72a1nTyAF/MMGUY5DHiSvVoiKIiICIiAiIgIiICIvIa+62U9PA6HviJTbCM4tF7+IjLpmgnrvrHHFDJC2Uxy+DDZN3scLmztwtfHlZcTrNLtjmu3yvOIvgHcuvz6rImmrtK1Bgp2une5jnudtgHYaBjtONrYtHtsvW6P7D2zxU8jqp7Wvia6pa+LZlDiAdlgPltct8V8r45LW4z14g0z6t+3P4YWOIjiubzFpttv+7cZb/nsZZeGFsABgABkABkF7DXbUIUbGzUrXd01rWvBcXlhHrEncePE88PByy7irEr5NKsSR6nI9Yz3IiMjljPerJHLHe5QQe5VEqTioEoqJUCf87gOpUwwnn0yHU/kFa2IDPEjLgOg/M4qaKGwk45cyPkD8z7lYAG5e0nM9SvQatamVuknWp4vADZ8z/DCzHHxeseTbldo1Q7KKKg2ZZB9KnFj3krRsMd/DZk3qbnmFFcv1R7Ja2vtJKDSQnHakae9ePuRndzdYdV2vVjU2i0azYpogHEWfI7xTSfifw5Cw5LeIjQiIgIiICIiAiIgIiICIiDleu/awG3gor3PhMnrHd4Bu659Fq9VOy6prnCq0i50UbjtCK5E0u/xfUB/q6Zr2mpnZjTUFppbVFRn3jh4Iz/DacvxHHpkvaK6jTaO1QoaaUTwUzIntiELSwEAM6ZXO92Z4rcoiiovYCCCAQQQQRcEHcVy3Xjs0Lb1FG0luboxcuZzaPWbyzHMZdURB+XJ2OZmPbuWK+UL9Eaw6g0dbdxb3Uh9ePC5+8Miua6d7JauI7UYEzeLG7Trc24Eey61rGOcvkVJfwW8q9AOjOy4BhGYcxwI9hKxHUbW5m/SzR7h/dQa0Rk4fAYn27h7VYIAM/cL/ABOZWyo9HTTu7unhfKdzYmF3vtgPavf6sdik0tpK+Tum4HuYnAynk9+TPZc9FFc50ZoueqkEFNC6V5yaxuQ4k5NHM2C6zql2Jxx2l0g8TOGPcRk9yPxuzf0Fh1XRdDaDpqKMRU0LYm7w0YuPFzs3HmVnouK4KdkbQxjWsa0Wa1jQ1rRwAGACsREUREQEREBERAREQEREBERAREQEREBERAREQEREFc1Ox+D2Nd+Jod81jDQ1MMRTxDpDH/ZZqIIsjDRYAAcAAApIiAiIgIiICIiAiIgIiICIiAiIgIiICIiAiIgIiICIiAiIgIiICIiAiIgIiICIiAiIgIiICIiAiIgIiICIiAiIgIiICIiAiIgIiICIiAiIgIiICIiAiIgIiICIiAiIgIiICIiD/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六角形 156"/>
          <p:cNvSpPr/>
          <p:nvPr/>
        </p:nvSpPr>
        <p:spPr bwMode="auto">
          <a:xfrm>
            <a:off x="3848100" y="57150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baseline="0" dirty="0" err="1">
                <a:ln>
                  <a:noFill/>
                </a:ln>
                <a:solidFill>
                  <a:srgbClr val="FFFFFF"/>
                </a:solidFill>
                <a:effectLst/>
                <a:latin typeface="Arial" charset="0"/>
                <a:ea typeface="HG丸ｺﾞｼｯｸM-PRO" pitchFamily="50" charset="-128"/>
              </a:rPr>
              <a:t>QoS</a:t>
            </a:r>
            <a:r>
              <a:rPr kumimoji="0" lang="ja-JP" altLang="en-US" sz="800" b="0" i="0" u="none" strike="noStrike" cap="none" normalizeH="0" baseline="0" dirty="0">
                <a:ln>
                  <a:noFill/>
                </a:ln>
                <a:solidFill>
                  <a:srgbClr val="FFFFFF"/>
                </a:solidFill>
                <a:effectLst/>
                <a:latin typeface="Arial" charset="0"/>
                <a:ea typeface="HG丸ｺﾞｼｯｸM-PRO" pitchFamily="50" charset="-128"/>
              </a:rPr>
              <a:t>・セキュリティ</a:t>
            </a:r>
          </a:p>
        </p:txBody>
      </p:sp>
      <p:sp>
        <p:nvSpPr>
          <p:cNvPr id="158" name="六角形 157"/>
          <p:cNvSpPr/>
          <p:nvPr/>
        </p:nvSpPr>
        <p:spPr bwMode="auto">
          <a:xfrm>
            <a:off x="3848100" y="60198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Arial" charset="0"/>
                <a:ea typeface="HG丸ｺﾞｼｯｸM-PRO" pitchFamily="50" charset="-128"/>
              </a:rPr>
              <a:t>機　能</a:t>
            </a:r>
          </a:p>
        </p:txBody>
      </p:sp>
      <p:sp>
        <p:nvSpPr>
          <p:cNvPr id="159" name="六角形 158"/>
          <p:cNvSpPr/>
          <p:nvPr/>
        </p:nvSpPr>
        <p:spPr bwMode="auto">
          <a:xfrm>
            <a:off x="3848100" y="63246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Arial" charset="0"/>
                <a:ea typeface="HG丸ｺﾞｼｯｸM-PRO" pitchFamily="50" charset="-128"/>
              </a:rPr>
              <a:t>制　御</a:t>
            </a:r>
          </a:p>
        </p:txBody>
      </p:sp>
      <p:sp>
        <p:nvSpPr>
          <p:cNvPr id="161" name="角丸四角形 160"/>
          <p:cNvSpPr/>
          <p:nvPr/>
        </p:nvSpPr>
        <p:spPr bwMode="auto">
          <a:xfrm>
            <a:off x="457200" y="57150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HG丸ｺﾞｼｯｸM-PRO"/>
                <a:ea typeface="HG丸ｺﾞｼｯｸM-PRO"/>
                <a:cs typeface="HG丸ｺﾞｼｯｸM-PRO"/>
              </a:rPr>
              <a:t>パケットの種類に応じて設定</a:t>
            </a:r>
          </a:p>
        </p:txBody>
      </p:sp>
      <p:sp>
        <p:nvSpPr>
          <p:cNvPr id="162" name="角丸四角形 161"/>
          <p:cNvSpPr/>
          <p:nvPr/>
        </p:nvSpPr>
        <p:spPr bwMode="auto">
          <a:xfrm>
            <a:off x="457200" y="60198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HG丸ｺﾞｼｯｸM-PRO"/>
                <a:ea typeface="HG丸ｺﾞｼｯｸM-PRO"/>
                <a:cs typeface="HG丸ｺﾞｼｯｸM-PRO"/>
              </a:rPr>
              <a:t>物理構成に依存</a:t>
            </a:r>
          </a:p>
        </p:txBody>
      </p:sp>
      <p:sp>
        <p:nvSpPr>
          <p:cNvPr id="163" name="角丸四角形 162"/>
          <p:cNvSpPr/>
          <p:nvPr/>
        </p:nvSpPr>
        <p:spPr bwMode="auto">
          <a:xfrm>
            <a:off x="457200" y="63246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HG丸ｺﾞｼｯｸM-PRO"/>
                <a:ea typeface="HG丸ｺﾞｼｯｸM-PRO"/>
                <a:cs typeface="HG丸ｺﾞｼｯｸM-PRO"/>
              </a:rPr>
              <a:t>機器ごとに個別・手動制御</a:t>
            </a:r>
          </a:p>
        </p:txBody>
      </p:sp>
      <p:grpSp>
        <p:nvGrpSpPr>
          <p:cNvPr id="227" name="図形グループ 226"/>
          <p:cNvGrpSpPr/>
          <p:nvPr/>
        </p:nvGrpSpPr>
        <p:grpSpPr>
          <a:xfrm>
            <a:off x="1339850" y="4229411"/>
            <a:ext cx="2197100" cy="1422400"/>
            <a:chOff x="1397000" y="2749550"/>
            <a:chExt cx="2197100" cy="1422400"/>
          </a:xfrm>
        </p:grpSpPr>
        <p:sp>
          <p:nvSpPr>
            <p:cNvPr id="226" name="円/楕円 225"/>
            <p:cNvSpPr/>
            <p:nvPr/>
          </p:nvSpPr>
          <p:spPr>
            <a:xfrm>
              <a:off x="1397000" y="2749550"/>
              <a:ext cx="2197100" cy="1422400"/>
            </a:xfrm>
            <a:prstGeom prst="ellipse">
              <a:avLst/>
            </a:prstGeom>
            <a:solidFill>
              <a:srgbClr val="FFFF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正方形/長方形 1"/>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正方形/長方形 108"/>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正方形/長方形 113"/>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正方形/長方形 117"/>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 name="直線コネクタ 4"/>
            <p:cNvCxnSpPr>
              <a:stCxn id="109" idx="1"/>
              <a:endCxn id="2"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0" name="直線コネクタ 119"/>
            <p:cNvCxnSpPr>
              <a:stCxn id="114" idx="1"/>
              <a:endCxn id="2"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1" name="直線コネクタ 120"/>
            <p:cNvCxnSpPr>
              <a:stCxn id="118" idx="1"/>
              <a:endCxn id="2"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6" name="直線コネクタ 125"/>
            <p:cNvCxnSpPr>
              <a:stCxn id="109" idx="3"/>
              <a:endCxn id="115"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1" name="直線コネクタ 130"/>
            <p:cNvCxnSpPr>
              <a:stCxn id="118" idx="3"/>
              <a:endCxn id="119"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2" name="直線コネクタ 131"/>
            <p:cNvCxnSpPr>
              <a:stCxn id="114" idx="3"/>
              <a:endCxn id="116"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2" name="直線コネクタ 141"/>
            <p:cNvCxnSpPr>
              <a:stCxn id="115" idx="3"/>
              <a:endCxn id="117"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4" name="直線コネクタ 143"/>
            <p:cNvCxnSpPr>
              <a:stCxn id="117" idx="1"/>
              <a:endCxn id="116"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9" name="直線コネクタ 168"/>
            <p:cNvCxnSpPr>
              <a:stCxn id="117" idx="1"/>
              <a:endCxn id="119"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197" name="図形グループ 196"/>
          <p:cNvGrpSpPr/>
          <p:nvPr/>
        </p:nvGrpSpPr>
        <p:grpSpPr>
          <a:xfrm>
            <a:off x="1339850" y="2728386"/>
            <a:ext cx="2197100" cy="1422400"/>
            <a:chOff x="1397000" y="2698750"/>
            <a:chExt cx="2197100" cy="1422400"/>
          </a:xfrm>
        </p:grpSpPr>
        <p:sp>
          <p:nvSpPr>
            <p:cNvPr id="198" name="円/楕円 197"/>
            <p:cNvSpPr/>
            <p:nvPr/>
          </p:nvSpPr>
          <p:spPr>
            <a:xfrm>
              <a:off x="1397000" y="2698750"/>
              <a:ext cx="2197100" cy="1422400"/>
            </a:xfrm>
            <a:prstGeom prst="ellipse">
              <a:avLst/>
            </a:prstGeom>
            <a:solidFill>
              <a:srgbClr val="008000">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正方形/長方形 199"/>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正方形/長方形 200"/>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正方形/長方形 201"/>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正方形/長方形 203"/>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正方形/長方形 206"/>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9" name="直線コネクタ 208"/>
            <p:cNvCxnSpPr>
              <a:stCxn id="201" idx="1"/>
              <a:endCxn id="200"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0" name="直線コネクタ 209"/>
            <p:cNvCxnSpPr>
              <a:stCxn id="202" idx="1"/>
              <a:endCxn id="200"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1" name="直線コネクタ 210"/>
            <p:cNvCxnSpPr>
              <a:stCxn id="207" idx="1"/>
              <a:endCxn id="200"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2" name="直線コネクタ 211"/>
            <p:cNvCxnSpPr>
              <a:stCxn id="201" idx="3"/>
              <a:endCxn id="204"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3" name="直線コネクタ 212"/>
            <p:cNvCxnSpPr>
              <a:stCxn id="207" idx="3"/>
              <a:endCxn id="208"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4" name="直線コネクタ 213"/>
            <p:cNvCxnSpPr>
              <a:stCxn id="202" idx="3"/>
              <a:endCxn id="205"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5" name="直線コネクタ 214"/>
            <p:cNvCxnSpPr>
              <a:stCxn id="204" idx="3"/>
              <a:endCxn id="206"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6" name="直線コネクタ 215"/>
            <p:cNvCxnSpPr>
              <a:stCxn id="206" idx="1"/>
              <a:endCxn id="205"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7" name="直線コネクタ 216"/>
            <p:cNvCxnSpPr>
              <a:stCxn id="206" idx="1"/>
              <a:endCxn id="208"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171" name="図形グループ 170"/>
          <p:cNvGrpSpPr/>
          <p:nvPr/>
        </p:nvGrpSpPr>
        <p:grpSpPr>
          <a:xfrm>
            <a:off x="1339850" y="1204386"/>
            <a:ext cx="2197100" cy="1422400"/>
            <a:chOff x="1397000" y="2749550"/>
            <a:chExt cx="2197100" cy="1422400"/>
          </a:xfrm>
        </p:grpSpPr>
        <p:sp>
          <p:nvSpPr>
            <p:cNvPr id="172" name="円/楕円 171"/>
            <p:cNvSpPr/>
            <p:nvPr/>
          </p:nvSpPr>
          <p:spPr>
            <a:xfrm>
              <a:off x="1397000" y="2749550"/>
              <a:ext cx="2197100" cy="1422400"/>
            </a:xfrm>
            <a:prstGeom prst="ellipse">
              <a:avLst/>
            </a:prstGeom>
            <a:solidFill>
              <a:srgbClr val="3366FF">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正方形/長方形 172"/>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正方形/長方形 173"/>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正方形/長方形 177"/>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正方形/長方形 178"/>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正方形/長方形 179"/>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正方形/長方形 180"/>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正方形/長方形 181"/>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正方形/長方形 182"/>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4" name="直線コネクタ 183"/>
            <p:cNvCxnSpPr>
              <a:stCxn id="174" idx="1"/>
              <a:endCxn id="173"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5" name="直線コネクタ 184"/>
            <p:cNvCxnSpPr>
              <a:stCxn id="178" idx="1"/>
              <a:endCxn id="173"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182" idx="1"/>
              <a:endCxn id="173"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7" name="直線コネクタ 186"/>
            <p:cNvCxnSpPr>
              <a:stCxn id="174" idx="3"/>
              <a:endCxn id="179"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8" name="直線コネクタ 187"/>
            <p:cNvCxnSpPr>
              <a:stCxn id="182" idx="3"/>
              <a:endCxn id="183"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178" idx="3"/>
              <a:endCxn id="180"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0" name="直線コネクタ 189"/>
            <p:cNvCxnSpPr>
              <a:stCxn id="179" idx="3"/>
              <a:endCxn id="181"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1" name="直線コネクタ 190"/>
            <p:cNvCxnSpPr>
              <a:stCxn id="181" idx="1"/>
              <a:endCxn id="180"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2" name="直線コネクタ 191"/>
            <p:cNvCxnSpPr>
              <a:stCxn id="181" idx="1"/>
              <a:endCxn id="183"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sp>
        <p:nvSpPr>
          <p:cNvPr id="61" name="ホームベース 60"/>
          <p:cNvSpPr/>
          <p:nvPr/>
        </p:nvSpPr>
        <p:spPr>
          <a:xfrm>
            <a:off x="457200" y="1651000"/>
            <a:ext cx="882650" cy="514350"/>
          </a:xfrm>
          <a:prstGeom prst="homePlate">
            <a:avLst>
              <a:gd name="adj" fmla="val 26543"/>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物理</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ネットワーク</a:t>
            </a:r>
            <a:endParaRPr kumimoji="1" lang="en-US" altLang="ja-JP" sz="800" dirty="0">
              <a:solidFill>
                <a:srgbClr val="FFFFFF"/>
              </a:solidFill>
              <a:latin typeface="ＭＳ Ｐゴシック"/>
              <a:ea typeface="ＭＳ Ｐゴシック"/>
              <a:cs typeface="ＭＳ Ｐゴシック"/>
            </a:endParaRPr>
          </a:p>
          <a:p>
            <a:pPr algn="ctr"/>
            <a:r>
              <a:rPr kumimoji="1" lang="en-US" altLang="ja-JP" sz="1200" dirty="0">
                <a:solidFill>
                  <a:srgbClr val="FFFFFF"/>
                </a:solidFill>
                <a:latin typeface="ＭＳ Ｐゴシック"/>
                <a:ea typeface="ＭＳ Ｐゴシック"/>
                <a:cs typeface="ＭＳ Ｐゴシック"/>
              </a:rPr>
              <a:t>A</a:t>
            </a:r>
            <a:endParaRPr kumimoji="1" lang="ja-JP" altLang="en-US" sz="1200" dirty="0">
              <a:solidFill>
                <a:srgbClr val="FFFFFF"/>
              </a:solidFill>
              <a:latin typeface="ＭＳ Ｐゴシック"/>
              <a:ea typeface="ＭＳ Ｐゴシック"/>
              <a:cs typeface="ＭＳ Ｐゴシック"/>
            </a:endParaRPr>
          </a:p>
        </p:txBody>
      </p:sp>
      <p:sp>
        <p:nvSpPr>
          <p:cNvPr id="309" name="ホームベース 308"/>
          <p:cNvSpPr/>
          <p:nvPr/>
        </p:nvSpPr>
        <p:spPr>
          <a:xfrm>
            <a:off x="457200" y="3220511"/>
            <a:ext cx="882650" cy="514350"/>
          </a:xfrm>
          <a:prstGeom prst="homePlate">
            <a:avLst>
              <a:gd name="adj" fmla="val 26543"/>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物理</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ネットワーク</a:t>
            </a:r>
            <a:endParaRPr kumimoji="1" lang="en-US" altLang="ja-JP" sz="800" dirty="0">
              <a:solidFill>
                <a:srgbClr val="FFFFFF"/>
              </a:solidFill>
              <a:latin typeface="ＭＳ Ｐゴシック"/>
              <a:ea typeface="ＭＳ Ｐゴシック"/>
              <a:cs typeface="ＭＳ Ｐゴシック"/>
            </a:endParaRPr>
          </a:p>
          <a:p>
            <a:pPr algn="ctr"/>
            <a:r>
              <a:rPr kumimoji="1" lang="en-US" altLang="ja-JP" sz="1200" dirty="0">
                <a:solidFill>
                  <a:srgbClr val="FFFFFF"/>
                </a:solidFill>
                <a:latin typeface="ＭＳ Ｐゴシック"/>
                <a:ea typeface="ＭＳ Ｐゴシック"/>
                <a:cs typeface="ＭＳ Ｐゴシック"/>
              </a:rPr>
              <a:t>B</a:t>
            </a:r>
            <a:endParaRPr kumimoji="1" lang="ja-JP" altLang="en-US" sz="1200" dirty="0">
              <a:solidFill>
                <a:srgbClr val="FFFFFF"/>
              </a:solidFill>
              <a:latin typeface="ＭＳ Ｐゴシック"/>
              <a:ea typeface="ＭＳ Ｐゴシック"/>
              <a:cs typeface="ＭＳ Ｐゴシック"/>
            </a:endParaRPr>
          </a:p>
        </p:txBody>
      </p:sp>
      <p:sp>
        <p:nvSpPr>
          <p:cNvPr id="310" name="ホームベース 309"/>
          <p:cNvSpPr/>
          <p:nvPr/>
        </p:nvSpPr>
        <p:spPr>
          <a:xfrm>
            <a:off x="460375" y="4664386"/>
            <a:ext cx="882650" cy="514350"/>
          </a:xfrm>
          <a:prstGeom prst="homePlate">
            <a:avLst>
              <a:gd name="adj" fmla="val 26543"/>
            </a:avLst>
          </a:prstGeom>
          <a:solidFill>
            <a:srgbClr val="CC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物理</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ネットワーク</a:t>
            </a:r>
            <a:endParaRPr kumimoji="1" lang="en-US" altLang="ja-JP" sz="800" dirty="0">
              <a:solidFill>
                <a:srgbClr val="FFFFFF"/>
              </a:solidFill>
              <a:latin typeface="ＭＳ Ｐゴシック"/>
              <a:ea typeface="ＭＳ Ｐゴシック"/>
              <a:cs typeface="ＭＳ Ｐゴシック"/>
            </a:endParaRPr>
          </a:p>
          <a:p>
            <a:pPr algn="ctr"/>
            <a:r>
              <a:rPr kumimoji="1" lang="en-US" altLang="ja-JP" sz="1200" dirty="0">
                <a:solidFill>
                  <a:srgbClr val="FFFFFF"/>
                </a:solidFill>
                <a:latin typeface="ＭＳ Ｐゴシック"/>
                <a:ea typeface="ＭＳ Ｐゴシック"/>
                <a:cs typeface="ＭＳ Ｐゴシック"/>
              </a:rPr>
              <a:t>C</a:t>
            </a:r>
            <a:endParaRPr kumimoji="1" lang="ja-JP" altLang="en-US" sz="1200" dirty="0">
              <a:solidFill>
                <a:srgbClr val="FFFFFF"/>
              </a:solidFill>
              <a:latin typeface="ＭＳ Ｐゴシック"/>
              <a:ea typeface="ＭＳ Ｐゴシック"/>
              <a:cs typeface="ＭＳ Ｐゴシック"/>
            </a:endParaRPr>
          </a:p>
        </p:txBody>
      </p:sp>
      <p:sp>
        <p:nvSpPr>
          <p:cNvPr id="64" name="テキスト ボックス 63"/>
          <p:cNvSpPr txBox="1"/>
          <p:nvPr/>
        </p:nvSpPr>
        <p:spPr>
          <a:xfrm>
            <a:off x="1384300" y="820240"/>
            <a:ext cx="2059278" cy="369332"/>
          </a:xfrm>
          <a:prstGeom prst="rect">
            <a:avLst/>
          </a:prstGeom>
          <a:noFill/>
        </p:spPr>
        <p:txBody>
          <a:bodyPr wrap="none" rtlCol="0">
            <a:spAutoFit/>
          </a:bodyPr>
          <a:lstStyle/>
          <a:p>
            <a:pPr algn="ctr"/>
            <a:r>
              <a:rPr kumimoji="1" lang="ja-JP" altLang="en-US" dirty="0">
                <a:solidFill>
                  <a:schemeClr val="tx1">
                    <a:lumMod val="50000"/>
                    <a:lumOff val="50000"/>
                  </a:schemeClr>
                </a:solidFill>
              </a:rPr>
              <a:t>従来のネットワーク</a:t>
            </a:r>
          </a:p>
        </p:txBody>
      </p:sp>
      <p:grpSp>
        <p:nvGrpSpPr>
          <p:cNvPr id="3" name="図形グループ 2"/>
          <p:cNvGrpSpPr/>
          <p:nvPr/>
        </p:nvGrpSpPr>
        <p:grpSpPr>
          <a:xfrm>
            <a:off x="4666818" y="820240"/>
            <a:ext cx="4032681" cy="5732960"/>
            <a:chOff x="4666818" y="820240"/>
            <a:chExt cx="4032681" cy="5732960"/>
          </a:xfrm>
        </p:grpSpPr>
        <p:sp>
          <p:nvSpPr>
            <p:cNvPr id="165" name="角丸四角形 164"/>
            <p:cNvSpPr/>
            <p:nvPr/>
          </p:nvSpPr>
          <p:spPr bwMode="auto">
            <a:xfrm>
              <a:off x="5352808" y="57150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HG丸ｺﾞｼｯｸM-PRO"/>
                  <a:ea typeface="HG丸ｺﾞｼｯｸM-PRO"/>
                  <a:cs typeface="HG丸ｺﾞｼｯｸM-PRO"/>
                </a:rPr>
                <a:t>アプリケーションに応じて設定</a:t>
              </a:r>
            </a:p>
          </p:txBody>
        </p:sp>
        <p:sp>
          <p:nvSpPr>
            <p:cNvPr id="166" name="角丸四角形 165"/>
            <p:cNvSpPr/>
            <p:nvPr/>
          </p:nvSpPr>
          <p:spPr bwMode="auto">
            <a:xfrm>
              <a:off x="5352808" y="60198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HG丸ｺﾞｼｯｸM-PRO"/>
                  <a:ea typeface="HG丸ｺﾞｼｯｸM-PRO"/>
                  <a:cs typeface="HG丸ｺﾞｼｯｸM-PRO"/>
                </a:rPr>
                <a:t>物理構成に関係なく、論理構成設計可能</a:t>
              </a:r>
            </a:p>
          </p:txBody>
        </p:sp>
        <p:sp>
          <p:nvSpPr>
            <p:cNvPr id="167" name="角丸四角形 166"/>
            <p:cNvSpPr/>
            <p:nvPr/>
          </p:nvSpPr>
          <p:spPr bwMode="auto">
            <a:xfrm>
              <a:off x="5352808" y="63246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b="0" i="0" u="none" strike="noStrike" cap="none" normalizeH="0" baseline="0" dirty="0">
                  <a:ln>
                    <a:noFill/>
                  </a:ln>
                  <a:solidFill>
                    <a:srgbClr val="FFFFFF"/>
                  </a:solidFill>
                  <a:effectLst/>
                  <a:latin typeface="HG丸ｺﾞｼｯｸM-PRO"/>
                  <a:ea typeface="HG丸ｺﾞｼｯｸM-PRO"/>
                  <a:cs typeface="HG丸ｺﾞｼｯｸM-PRO"/>
                </a:rPr>
                <a:t>機器全体を集中制御・アプリケーション経由で制御可能</a:t>
              </a:r>
            </a:p>
          </p:txBody>
        </p:sp>
        <p:sp>
          <p:nvSpPr>
            <p:cNvPr id="219" name="円/楕円 218"/>
            <p:cNvSpPr/>
            <p:nvPr/>
          </p:nvSpPr>
          <p:spPr>
            <a:xfrm>
              <a:off x="5537200" y="2514600"/>
              <a:ext cx="2197100" cy="1422400"/>
            </a:xfrm>
            <a:prstGeom prst="ellipse">
              <a:avLst/>
            </a:prstGeom>
            <a:solidFill>
              <a:srgbClr val="FFFF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正方形/長方形 219"/>
            <p:cNvSpPr/>
            <p:nvPr/>
          </p:nvSpPr>
          <p:spPr>
            <a:xfrm>
              <a:off x="55816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正方形/長方形 220"/>
            <p:cNvSpPr/>
            <p:nvPr/>
          </p:nvSpPr>
          <p:spPr>
            <a:xfrm>
              <a:off x="6203950" y="2658536"/>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正方形/長方形 221"/>
            <p:cNvSpPr/>
            <p:nvPr/>
          </p:nvSpPr>
          <p:spPr>
            <a:xfrm>
              <a:off x="6191250" y="35877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p:cNvSpPr/>
            <p:nvPr/>
          </p:nvSpPr>
          <p:spPr>
            <a:xfrm>
              <a:off x="6775450" y="2658536"/>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正方形/長方形 227"/>
            <p:cNvSpPr/>
            <p:nvPr/>
          </p:nvSpPr>
          <p:spPr>
            <a:xfrm>
              <a:off x="6762750" y="35877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正方形/長方形 228"/>
            <p:cNvSpPr/>
            <p:nvPr/>
          </p:nvSpPr>
          <p:spPr>
            <a:xfrm>
              <a:off x="73850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正方形/長方形 229"/>
            <p:cNvSpPr/>
            <p:nvPr/>
          </p:nvSpPr>
          <p:spPr>
            <a:xfrm>
              <a:off x="61912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正方形/長方形 230"/>
            <p:cNvSpPr/>
            <p:nvPr/>
          </p:nvSpPr>
          <p:spPr>
            <a:xfrm>
              <a:off x="67627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2" name="直線コネクタ 231"/>
            <p:cNvCxnSpPr>
              <a:endCxn id="220" idx="3"/>
            </p:cNvCxnSpPr>
            <p:nvPr/>
          </p:nvCxnSpPr>
          <p:spPr>
            <a:xfrm flipH="1">
              <a:off x="5873750" y="2755900"/>
              <a:ext cx="3302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3" name="直線コネクタ 232"/>
            <p:cNvCxnSpPr>
              <a:stCxn id="222" idx="1"/>
              <a:endCxn id="220" idx="3"/>
            </p:cNvCxnSpPr>
            <p:nvPr/>
          </p:nvCxnSpPr>
          <p:spPr>
            <a:xfrm flipH="1" flipV="1">
              <a:off x="5873750" y="321310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4" name="直線コネクタ 233"/>
            <p:cNvCxnSpPr>
              <a:stCxn id="230" idx="1"/>
              <a:endCxn id="220" idx="3"/>
            </p:cNvCxnSpPr>
            <p:nvPr/>
          </p:nvCxnSpPr>
          <p:spPr>
            <a:xfrm flipH="1">
              <a:off x="5873750" y="321310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5" name="直線コネクタ 234"/>
            <p:cNvCxnSpPr/>
            <p:nvPr/>
          </p:nvCxnSpPr>
          <p:spPr>
            <a:xfrm>
              <a:off x="6483350" y="2755900"/>
              <a:ext cx="2921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6" name="直線コネクタ 235"/>
            <p:cNvCxnSpPr>
              <a:stCxn id="230" idx="3"/>
              <a:endCxn id="231" idx="1"/>
            </p:cNvCxnSpPr>
            <p:nvPr/>
          </p:nvCxnSpPr>
          <p:spPr>
            <a:xfrm>
              <a:off x="6483350" y="321310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7" name="直線コネクタ 236"/>
            <p:cNvCxnSpPr>
              <a:stCxn id="222" idx="3"/>
              <a:endCxn id="228" idx="1"/>
            </p:cNvCxnSpPr>
            <p:nvPr/>
          </p:nvCxnSpPr>
          <p:spPr>
            <a:xfrm>
              <a:off x="6483350" y="370840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8" name="直線コネクタ 237"/>
            <p:cNvCxnSpPr>
              <a:endCxn id="229" idx="1"/>
            </p:cNvCxnSpPr>
            <p:nvPr/>
          </p:nvCxnSpPr>
          <p:spPr>
            <a:xfrm>
              <a:off x="7054850" y="2755900"/>
              <a:ext cx="3302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9" name="直線コネクタ 238"/>
            <p:cNvCxnSpPr>
              <a:stCxn id="229" idx="1"/>
              <a:endCxn id="228" idx="3"/>
            </p:cNvCxnSpPr>
            <p:nvPr/>
          </p:nvCxnSpPr>
          <p:spPr>
            <a:xfrm flipH="1">
              <a:off x="7054850" y="321310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0" name="直線コネクタ 239"/>
            <p:cNvCxnSpPr>
              <a:stCxn id="229" idx="1"/>
              <a:endCxn id="231" idx="3"/>
            </p:cNvCxnSpPr>
            <p:nvPr/>
          </p:nvCxnSpPr>
          <p:spPr>
            <a:xfrm flipH="1">
              <a:off x="7054850" y="321310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42" name="円/楕円 241"/>
            <p:cNvSpPr/>
            <p:nvPr/>
          </p:nvSpPr>
          <p:spPr>
            <a:xfrm>
              <a:off x="5549900" y="1873250"/>
              <a:ext cx="2197100" cy="1422400"/>
            </a:xfrm>
            <a:prstGeom prst="ellipse">
              <a:avLst/>
            </a:prstGeom>
            <a:solidFill>
              <a:srgbClr val="008000">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3" name="正方形/長方形 242"/>
            <p:cNvSpPr/>
            <p:nvPr/>
          </p:nvSpPr>
          <p:spPr>
            <a:xfrm>
              <a:off x="55943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正方形/長方形 243"/>
            <p:cNvSpPr/>
            <p:nvPr/>
          </p:nvSpPr>
          <p:spPr>
            <a:xfrm>
              <a:off x="6203950" y="19558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6" name="正方形/長方形 245"/>
            <p:cNvSpPr/>
            <p:nvPr/>
          </p:nvSpPr>
          <p:spPr>
            <a:xfrm>
              <a:off x="6191250" y="28511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7" name="正方形/長方形 246"/>
            <p:cNvSpPr/>
            <p:nvPr/>
          </p:nvSpPr>
          <p:spPr>
            <a:xfrm>
              <a:off x="6775450" y="19558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正方形/長方形 247"/>
            <p:cNvSpPr/>
            <p:nvPr/>
          </p:nvSpPr>
          <p:spPr>
            <a:xfrm>
              <a:off x="6762750" y="28511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9" name="正方形/長方形 248"/>
            <p:cNvSpPr/>
            <p:nvPr/>
          </p:nvSpPr>
          <p:spPr>
            <a:xfrm>
              <a:off x="73977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0" name="正方形/長方形 249"/>
            <p:cNvSpPr/>
            <p:nvPr/>
          </p:nvSpPr>
          <p:spPr>
            <a:xfrm>
              <a:off x="62039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正方形/長方形 253"/>
            <p:cNvSpPr/>
            <p:nvPr/>
          </p:nvSpPr>
          <p:spPr>
            <a:xfrm>
              <a:off x="67754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5" name="直線コネクタ 254"/>
            <p:cNvCxnSpPr>
              <a:stCxn id="244" idx="1"/>
              <a:endCxn id="243" idx="3"/>
            </p:cNvCxnSpPr>
            <p:nvPr/>
          </p:nvCxnSpPr>
          <p:spPr>
            <a:xfrm flipH="1">
              <a:off x="5886450" y="20764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6" name="直線コネクタ 255"/>
            <p:cNvCxnSpPr>
              <a:stCxn id="246" idx="1"/>
              <a:endCxn id="243" idx="3"/>
            </p:cNvCxnSpPr>
            <p:nvPr/>
          </p:nvCxnSpPr>
          <p:spPr>
            <a:xfrm flipH="1" flipV="1">
              <a:off x="5886450" y="2571750"/>
              <a:ext cx="304800" cy="40005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7" name="直線コネクタ 256"/>
            <p:cNvCxnSpPr>
              <a:stCxn id="250" idx="1"/>
              <a:endCxn id="243" idx="3"/>
            </p:cNvCxnSpPr>
            <p:nvPr/>
          </p:nvCxnSpPr>
          <p:spPr>
            <a:xfrm flipH="1">
              <a:off x="5886450" y="25717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8" name="直線コネクタ 257"/>
            <p:cNvCxnSpPr>
              <a:stCxn id="244" idx="3"/>
              <a:endCxn id="247" idx="1"/>
            </p:cNvCxnSpPr>
            <p:nvPr/>
          </p:nvCxnSpPr>
          <p:spPr>
            <a:xfrm>
              <a:off x="6496050" y="20764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9" name="直線コネクタ 258"/>
            <p:cNvCxnSpPr>
              <a:stCxn id="250" idx="3"/>
              <a:endCxn id="254" idx="1"/>
            </p:cNvCxnSpPr>
            <p:nvPr/>
          </p:nvCxnSpPr>
          <p:spPr>
            <a:xfrm>
              <a:off x="6496050" y="2571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0" name="直線コネクタ 259"/>
            <p:cNvCxnSpPr/>
            <p:nvPr/>
          </p:nvCxnSpPr>
          <p:spPr>
            <a:xfrm>
              <a:off x="6483350" y="2937936"/>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1" name="直線コネクタ 260"/>
            <p:cNvCxnSpPr>
              <a:stCxn id="247" idx="3"/>
              <a:endCxn id="249" idx="1"/>
            </p:cNvCxnSpPr>
            <p:nvPr/>
          </p:nvCxnSpPr>
          <p:spPr>
            <a:xfrm>
              <a:off x="7067550" y="20764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2" name="直線コネクタ 261"/>
            <p:cNvCxnSpPr>
              <a:stCxn id="249" idx="1"/>
              <a:endCxn id="248" idx="3"/>
            </p:cNvCxnSpPr>
            <p:nvPr/>
          </p:nvCxnSpPr>
          <p:spPr>
            <a:xfrm flipH="1">
              <a:off x="7054850" y="2571750"/>
              <a:ext cx="342900" cy="40005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3" name="直線コネクタ 262"/>
            <p:cNvCxnSpPr>
              <a:stCxn id="249" idx="1"/>
              <a:endCxn id="254" idx="3"/>
            </p:cNvCxnSpPr>
            <p:nvPr/>
          </p:nvCxnSpPr>
          <p:spPr>
            <a:xfrm flipH="1">
              <a:off x="7067550" y="25717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65" name="円/楕円 264"/>
            <p:cNvSpPr/>
            <p:nvPr/>
          </p:nvSpPr>
          <p:spPr>
            <a:xfrm>
              <a:off x="5549900" y="1204386"/>
              <a:ext cx="2197100" cy="1422400"/>
            </a:xfrm>
            <a:prstGeom prst="ellipse">
              <a:avLst/>
            </a:prstGeom>
            <a:solidFill>
              <a:srgbClr val="3366FF">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正方形/長方形 265"/>
            <p:cNvSpPr/>
            <p:nvPr/>
          </p:nvSpPr>
          <p:spPr>
            <a:xfrm>
              <a:off x="55943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7" name="正方形/長方形 266"/>
            <p:cNvSpPr/>
            <p:nvPr/>
          </p:nvSpPr>
          <p:spPr>
            <a:xfrm>
              <a:off x="6203950" y="12996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正方形/長方形 267"/>
            <p:cNvSpPr/>
            <p:nvPr/>
          </p:nvSpPr>
          <p:spPr>
            <a:xfrm>
              <a:off x="6203950" y="22902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正方形/長方形 268"/>
            <p:cNvSpPr/>
            <p:nvPr/>
          </p:nvSpPr>
          <p:spPr>
            <a:xfrm>
              <a:off x="6775450" y="12996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0" name="正方形/長方形 269"/>
            <p:cNvSpPr/>
            <p:nvPr/>
          </p:nvSpPr>
          <p:spPr>
            <a:xfrm>
              <a:off x="6775450" y="22902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1" name="正方形/長方形 270"/>
            <p:cNvSpPr/>
            <p:nvPr/>
          </p:nvSpPr>
          <p:spPr>
            <a:xfrm>
              <a:off x="73977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正方形/長方形 271"/>
            <p:cNvSpPr/>
            <p:nvPr/>
          </p:nvSpPr>
          <p:spPr>
            <a:xfrm>
              <a:off x="62039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3" name="正方形/長方形 272"/>
            <p:cNvSpPr/>
            <p:nvPr/>
          </p:nvSpPr>
          <p:spPr>
            <a:xfrm>
              <a:off x="67754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4" name="直線コネクタ 273"/>
            <p:cNvCxnSpPr>
              <a:stCxn id="267" idx="1"/>
              <a:endCxn id="266" idx="3"/>
            </p:cNvCxnSpPr>
            <p:nvPr/>
          </p:nvCxnSpPr>
          <p:spPr>
            <a:xfrm flipH="1">
              <a:off x="5886450" y="1420288"/>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5" name="直線コネクタ 274"/>
            <p:cNvCxnSpPr>
              <a:stCxn id="268" idx="1"/>
              <a:endCxn id="266" idx="3"/>
            </p:cNvCxnSpPr>
            <p:nvPr/>
          </p:nvCxnSpPr>
          <p:spPr>
            <a:xfrm flipH="1" flipV="1">
              <a:off x="5886450" y="1915588"/>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6" name="直線コネクタ 275"/>
            <p:cNvCxnSpPr>
              <a:stCxn id="272" idx="1"/>
              <a:endCxn id="266" idx="3"/>
            </p:cNvCxnSpPr>
            <p:nvPr/>
          </p:nvCxnSpPr>
          <p:spPr>
            <a:xfrm flipH="1">
              <a:off x="5886450" y="1915588"/>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7" name="直線コネクタ 276"/>
            <p:cNvCxnSpPr>
              <a:stCxn id="267" idx="3"/>
              <a:endCxn id="269" idx="1"/>
            </p:cNvCxnSpPr>
            <p:nvPr/>
          </p:nvCxnSpPr>
          <p:spPr>
            <a:xfrm>
              <a:off x="6496050" y="14202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8" name="直線コネクタ 277"/>
            <p:cNvCxnSpPr>
              <a:stCxn id="272" idx="3"/>
              <a:endCxn id="273" idx="1"/>
            </p:cNvCxnSpPr>
            <p:nvPr/>
          </p:nvCxnSpPr>
          <p:spPr>
            <a:xfrm>
              <a:off x="6496050" y="19155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9" name="直線コネクタ 278"/>
            <p:cNvCxnSpPr>
              <a:stCxn id="268" idx="3"/>
              <a:endCxn id="270" idx="1"/>
            </p:cNvCxnSpPr>
            <p:nvPr/>
          </p:nvCxnSpPr>
          <p:spPr>
            <a:xfrm>
              <a:off x="6496050" y="24108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0" name="直線コネクタ 279"/>
            <p:cNvCxnSpPr>
              <a:stCxn id="269" idx="3"/>
              <a:endCxn id="271" idx="1"/>
            </p:cNvCxnSpPr>
            <p:nvPr/>
          </p:nvCxnSpPr>
          <p:spPr>
            <a:xfrm>
              <a:off x="7067550" y="1420288"/>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1" name="直線コネクタ 280"/>
            <p:cNvCxnSpPr>
              <a:stCxn id="271" idx="1"/>
              <a:endCxn id="270" idx="3"/>
            </p:cNvCxnSpPr>
            <p:nvPr/>
          </p:nvCxnSpPr>
          <p:spPr>
            <a:xfrm flipH="1">
              <a:off x="7067550" y="1915588"/>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2" name="直線コネクタ 281"/>
            <p:cNvCxnSpPr>
              <a:stCxn id="271" idx="1"/>
              <a:endCxn id="273" idx="3"/>
            </p:cNvCxnSpPr>
            <p:nvPr/>
          </p:nvCxnSpPr>
          <p:spPr>
            <a:xfrm flipH="1">
              <a:off x="7067550" y="1915588"/>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283" name="図形グループ 282"/>
            <p:cNvGrpSpPr/>
            <p:nvPr/>
          </p:nvGrpSpPr>
          <p:grpSpPr>
            <a:xfrm>
              <a:off x="5549900" y="4216711"/>
              <a:ext cx="2197100" cy="1422400"/>
              <a:chOff x="1397000" y="2749550"/>
              <a:chExt cx="2197100" cy="1422400"/>
            </a:xfrm>
          </p:grpSpPr>
          <p:sp>
            <p:nvSpPr>
              <p:cNvPr id="284" name="円/楕円 283"/>
              <p:cNvSpPr/>
              <p:nvPr/>
            </p:nvSpPr>
            <p:spPr>
              <a:xfrm>
                <a:off x="1397000" y="2749550"/>
                <a:ext cx="2197100" cy="1422400"/>
              </a:xfrm>
              <a:prstGeom prst="ellipse">
                <a:avLst/>
              </a:prstGeom>
              <a:solidFill>
                <a:srgbClr val="FF66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5" name="正方形/長方形 284"/>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6" name="正方形/長方形 285"/>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正方形/長方形 286"/>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正方形/長方形 287"/>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9" name="正方形/長方形 288"/>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正方形/長方形 289"/>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1" name="正方形/長方形 290"/>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正方形/長方形 291"/>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3" name="直線コネクタ 292"/>
              <p:cNvCxnSpPr>
                <a:stCxn id="286" idx="1"/>
                <a:endCxn id="285"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4" name="直線コネクタ 293"/>
              <p:cNvCxnSpPr>
                <a:stCxn id="287" idx="1"/>
                <a:endCxn id="285"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5" name="直線コネクタ 294"/>
              <p:cNvCxnSpPr>
                <a:stCxn id="291" idx="1"/>
                <a:endCxn id="285"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6" name="直線コネクタ 295"/>
              <p:cNvCxnSpPr>
                <a:stCxn id="286" idx="3"/>
                <a:endCxn id="288"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7" name="直線コネクタ 296"/>
              <p:cNvCxnSpPr>
                <a:stCxn id="291" idx="3"/>
                <a:endCxn id="292"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8" name="直線コネクタ 297"/>
              <p:cNvCxnSpPr>
                <a:stCxn id="287" idx="3"/>
                <a:endCxn id="289"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9" name="直線コネクタ 298"/>
              <p:cNvCxnSpPr>
                <a:stCxn id="288" idx="3"/>
                <a:endCxn id="290"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0" name="直線コネクタ 299"/>
              <p:cNvCxnSpPr>
                <a:stCxn id="290" idx="1"/>
                <a:endCxn id="289"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1" name="直線コネクタ 300"/>
              <p:cNvCxnSpPr>
                <a:stCxn id="290" idx="1"/>
                <a:endCxn id="292"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302" name="図形グループ 301"/>
            <p:cNvGrpSpPr/>
            <p:nvPr/>
          </p:nvGrpSpPr>
          <p:grpSpPr>
            <a:xfrm>
              <a:off x="4857991" y="4229411"/>
              <a:ext cx="494818" cy="531668"/>
              <a:chOff x="2667295" y="1059799"/>
              <a:chExt cx="681672" cy="722281"/>
            </a:xfrm>
          </p:grpSpPr>
          <p:sp>
            <p:nvSpPr>
              <p:cNvPr id="303" name="角丸四角形 30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04" name="図 30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48" name="上矢印 47"/>
            <p:cNvSpPr/>
            <p:nvPr/>
          </p:nvSpPr>
          <p:spPr>
            <a:xfrm>
              <a:off x="5886450" y="3867150"/>
              <a:ext cx="1504950" cy="343055"/>
            </a:xfrm>
            <a:prstGeom prst="upArrow">
              <a:avLst>
                <a:gd name="adj1" fmla="val 68333"/>
                <a:gd name="adj2" fmla="val 500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仮想化</a:t>
              </a:r>
            </a:p>
          </p:txBody>
        </p:sp>
        <p:sp>
          <p:nvSpPr>
            <p:cNvPr id="311" name="ホームベース 310"/>
            <p:cNvSpPr/>
            <p:nvPr/>
          </p:nvSpPr>
          <p:spPr>
            <a:xfrm flipH="1">
              <a:off x="7734300" y="1651000"/>
              <a:ext cx="882650" cy="514350"/>
            </a:xfrm>
            <a:prstGeom prst="homePlate">
              <a:avLst>
                <a:gd name="adj" fmla="val 26543"/>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仮想</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ネットワーク</a:t>
              </a:r>
              <a:endParaRPr kumimoji="1" lang="en-US" altLang="ja-JP" sz="800" dirty="0">
                <a:solidFill>
                  <a:srgbClr val="FFFFFF"/>
                </a:solidFill>
                <a:latin typeface="ＭＳ Ｐゴシック"/>
                <a:ea typeface="ＭＳ Ｐゴシック"/>
                <a:cs typeface="ＭＳ Ｐゴシック"/>
              </a:endParaRPr>
            </a:p>
            <a:p>
              <a:pPr algn="ctr"/>
              <a:r>
                <a:rPr kumimoji="1" lang="en-US" altLang="ja-JP" sz="1200" dirty="0">
                  <a:solidFill>
                    <a:srgbClr val="FFFFFF"/>
                  </a:solidFill>
                  <a:latin typeface="ＭＳ Ｐゴシック"/>
                  <a:ea typeface="ＭＳ Ｐゴシック"/>
                  <a:cs typeface="ＭＳ Ｐゴシック"/>
                </a:rPr>
                <a:t>A</a:t>
              </a:r>
              <a:endParaRPr kumimoji="1" lang="ja-JP" altLang="en-US" sz="1200" dirty="0">
                <a:solidFill>
                  <a:srgbClr val="FFFFFF"/>
                </a:solidFill>
                <a:latin typeface="ＭＳ Ｐゴシック"/>
                <a:ea typeface="ＭＳ Ｐゴシック"/>
                <a:cs typeface="ＭＳ Ｐゴシック"/>
              </a:endParaRPr>
            </a:p>
          </p:txBody>
        </p:sp>
        <p:sp>
          <p:nvSpPr>
            <p:cNvPr id="312" name="ホームベース 311"/>
            <p:cNvSpPr/>
            <p:nvPr/>
          </p:nvSpPr>
          <p:spPr>
            <a:xfrm flipH="1">
              <a:off x="7734300" y="2314575"/>
              <a:ext cx="882650" cy="514350"/>
            </a:xfrm>
            <a:prstGeom prst="homePlate">
              <a:avLst>
                <a:gd name="adj" fmla="val 26543"/>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仮想</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ネットワーク</a:t>
              </a:r>
              <a:endParaRPr kumimoji="1" lang="en-US" altLang="ja-JP" sz="800" dirty="0">
                <a:solidFill>
                  <a:srgbClr val="FFFFFF"/>
                </a:solidFill>
                <a:latin typeface="ＭＳ Ｐゴシック"/>
                <a:ea typeface="ＭＳ Ｐゴシック"/>
                <a:cs typeface="ＭＳ Ｐゴシック"/>
              </a:endParaRPr>
            </a:p>
            <a:p>
              <a:pPr algn="ctr"/>
              <a:r>
                <a:rPr kumimoji="1" lang="en-US" altLang="ja-JP" sz="1200" dirty="0">
                  <a:solidFill>
                    <a:srgbClr val="FFFFFF"/>
                  </a:solidFill>
                  <a:latin typeface="ＭＳ Ｐゴシック"/>
                  <a:ea typeface="ＭＳ Ｐゴシック"/>
                  <a:cs typeface="ＭＳ Ｐゴシック"/>
                </a:rPr>
                <a:t>B</a:t>
              </a:r>
              <a:endParaRPr kumimoji="1" lang="ja-JP" altLang="en-US" sz="1200" dirty="0">
                <a:solidFill>
                  <a:srgbClr val="FFFFFF"/>
                </a:solidFill>
                <a:latin typeface="ＭＳ Ｐゴシック"/>
                <a:ea typeface="ＭＳ Ｐゴシック"/>
                <a:cs typeface="ＭＳ Ｐゴシック"/>
              </a:endParaRPr>
            </a:p>
          </p:txBody>
        </p:sp>
        <p:sp>
          <p:nvSpPr>
            <p:cNvPr id="313" name="ホームベース 312"/>
            <p:cNvSpPr/>
            <p:nvPr/>
          </p:nvSpPr>
          <p:spPr>
            <a:xfrm flipH="1">
              <a:off x="7747000" y="2979522"/>
              <a:ext cx="882650" cy="514350"/>
            </a:xfrm>
            <a:prstGeom prst="homePlate">
              <a:avLst>
                <a:gd name="adj" fmla="val 26543"/>
              </a:avLst>
            </a:prstGeom>
            <a:solidFill>
              <a:srgbClr val="CC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仮想</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ネットワーク</a:t>
              </a:r>
              <a:endParaRPr kumimoji="1" lang="en-US" altLang="ja-JP" sz="800" dirty="0">
                <a:solidFill>
                  <a:srgbClr val="FFFFFF"/>
                </a:solidFill>
                <a:latin typeface="ＭＳ Ｐゴシック"/>
                <a:ea typeface="ＭＳ Ｐゴシック"/>
                <a:cs typeface="ＭＳ Ｐゴシック"/>
              </a:endParaRPr>
            </a:p>
            <a:p>
              <a:pPr algn="ctr"/>
              <a:r>
                <a:rPr kumimoji="1" lang="en-US" altLang="ja-JP" sz="1200" dirty="0">
                  <a:solidFill>
                    <a:srgbClr val="FFFFFF"/>
                  </a:solidFill>
                  <a:latin typeface="ＭＳ Ｐゴシック"/>
                  <a:ea typeface="ＭＳ Ｐゴシック"/>
                  <a:cs typeface="ＭＳ Ｐゴシック"/>
                </a:rPr>
                <a:t>C</a:t>
              </a:r>
              <a:endParaRPr kumimoji="1" lang="ja-JP" altLang="en-US" sz="1200" dirty="0">
                <a:solidFill>
                  <a:srgbClr val="FFFFFF"/>
                </a:solidFill>
                <a:latin typeface="ＭＳ Ｐゴシック"/>
                <a:ea typeface="ＭＳ Ｐゴシック"/>
                <a:cs typeface="ＭＳ Ｐゴシック"/>
              </a:endParaRPr>
            </a:p>
          </p:txBody>
        </p:sp>
        <p:sp>
          <p:nvSpPr>
            <p:cNvPr id="314" name="ホームベース 313"/>
            <p:cNvSpPr/>
            <p:nvPr/>
          </p:nvSpPr>
          <p:spPr>
            <a:xfrm flipH="1">
              <a:off x="7759700" y="4658036"/>
              <a:ext cx="882650" cy="514350"/>
            </a:xfrm>
            <a:prstGeom prst="homePlate">
              <a:avLst>
                <a:gd name="adj" fmla="val 26543"/>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物理</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ネットワーク</a:t>
              </a:r>
              <a:endParaRPr kumimoji="1" lang="en-US" altLang="ja-JP" sz="800" dirty="0">
                <a:solidFill>
                  <a:srgbClr val="FFFFFF"/>
                </a:solidFill>
                <a:latin typeface="ＭＳ Ｐゴシック"/>
                <a:ea typeface="ＭＳ Ｐゴシック"/>
                <a:cs typeface="ＭＳ Ｐゴシック"/>
              </a:endParaRPr>
            </a:p>
          </p:txBody>
        </p:sp>
        <p:sp>
          <p:nvSpPr>
            <p:cNvPr id="62" name="右矢印 61"/>
            <p:cNvSpPr/>
            <p:nvPr/>
          </p:nvSpPr>
          <p:spPr>
            <a:xfrm>
              <a:off x="5403850" y="4305611"/>
              <a:ext cx="577850" cy="352425"/>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p:cNvSpPr txBox="1"/>
            <p:nvPr/>
          </p:nvSpPr>
          <p:spPr>
            <a:xfrm>
              <a:off x="4666818" y="4742340"/>
              <a:ext cx="800219" cy="276999"/>
            </a:xfrm>
            <a:prstGeom prst="rect">
              <a:avLst/>
            </a:prstGeom>
            <a:noFill/>
          </p:spPr>
          <p:txBody>
            <a:bodyPr wrap="none" rtlCol="0">
              <a:spAutoFit/>
            </a:bodyPr>
            <a:lstStyle/>
            <a:p>
              <a:r>
                <a:rPr lang="ja-JP" altLang="en-US" sz="1200" dirty="0"/>
                <a:t>集中</a:t>
              </a:r>
              <a:r>
                <a:rPr kumimoji="1" lang="ja-JP" altLang="en-US" sz="1200" dirty="0"/>
                <a:t>制御</a:t>
              </a:r>
            </a:p>
          </p:txBody>
        </p:sp>
        <p:sp>
          <p:nvSpPr>
            <p:cNvPr id="325" name="テキスト ボックス 324"/>
            <p:cNvSpPr txBox="1"/>
            <p:nvPr/>
          </p:nvSpPr>
          <p:spPr>
            <a:xfrm>
              <a:off x="4892300" y="820240"/>
              <a:ext cx="3499613" cy="369332"/>
            </a:xfrm>
            <a:prstGeom prst="rect">
              <a:avLst/>
            </a:prstGeom>
            <a:noFill/>
          </p:spPr>
          <p:txBody>
            <a:bodyPr wrap="none" rtlCol="0">
              <a:spAutoFit/>
            </a:bodyPr>
            <a:lstStyle/>
            <a:p>
              <a:pPr algn="ctr"/>
              <a:r>
                <a:rPr kumimoji="1" lang="en-US" altLang="ja-JP" dirty="0">
                  <a:solidFill>
                    <a:srgbClr val="0000FF"/>
                  </a:solidFill>
                </a:rPr>
                <a:t>SDN(Software Defined Networking) </a:t>
              </a:r>
              <a:endParaRPr kumimoji="1" lang="ja-JP" altLang="en-US" dirty="0">
                <a:solidFill>
                  <a:srgbClr val="0000FF"/>
                </a:solidFill>
              </a:endParaRPr>
            </a:p>
          </p:txBody>
        </p:sp>
      </p:grpSp>
    </p:spTree>
    <p:extLst>
      <p:ext uri="{BB962C8B-B14F-4D97-AF65-F5344CB8AC3E}">
        <p14:creationId xmlns:p14="http://schemas.microsoft.com/office/powerpoint/2010/main" val="1615221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pitchFamily="34" charset="0"/>
                <a:ea typeface="HGP創英角ｺﾞｼｯｸUB" pitchFamily="50" charset="-128"/>
                <a:cs typeface="Arial" pitchFamily="34" charset="0"/>
              </a:rPr>
              <a:t>サーバーの仮想化</a:t>
            </a:r>
            <a:endParaRPr lang="en-US" altLang="ja-JP" sz="2400" dirty="0">
              <a:solidFill>
                <a:schemeClr val="bg1"/>
              </a:solidFill>
              <a:latin typeface="Arial" pitchFamily="34" charset="0"/>
              <a:ea typeface="HGP創英角ｺﾞｼｯｸUB" pitchFamily="50" charset="-128"/>
              <a:cs typeface="Arial" pitchFamily="34" charset="0"/>
            </a:endParaRPr>
          </a:p>
          <a:p>
            <a:pPr algn="r"/>
            <a:r>
              <a:rPr lang="ja-JP" altLang="en-US" sz="2400" dirty="0">
                <a:solidFill>
                  <a:schemeClr val="bg1"/>
                </a:solidFill>
                <a:latin typeface="Arial" pitchFamily="34" charset="0"/>
                <a:ea typeface="HGP創英角ｺﾞｼｯｸUB" pitchFamily="50" charset="-128"/>
                <a:cs typeface="Arial" pitchFamily="34" charset="0"/>
              </a:rPr>
              <a:t>そのメリットと課題</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81012491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2"/>
          <p:cNvSpPr>
            <a:spLocks noGrp="1" noChangeArrowheads="1"/>
          </p:cNvSpPr>
          <p:nvPr>
            <p:ph type="title"/>
          </p:nvPr>
        </p:nvSpPr>
        <p:spPr>
          <a:xfrm>
            <a:off x="152400" y="152400"/>
            <a:ext cx="8991600" cy="533400"/>
          </a:xfrm>
        </p:spPr>
        <p:txBody>
          <a:bodyPr/>
          <a:lstStyle/>
          <a:p>
            <a:r>
              <a:rPr lang="ja-JP" altLang="en-US" sz="2800" dirty="0">
                <a:ea typeface="ＭＳ Ｐゴシック" pitchFamily="50" charset="-128"/>
              </a:rPr>
              <a:t>サーバーの仮想化／物理的資源の削減</a:t>
            </a:r>
          </a:p>
        </p:txBody>
      </p:sp>
      <p:sp>
        <p:nvSpPr>
          <p:cNvPr id="769027" name="AutoShape 3"/>
          <p:cNvSpPr>
            <a:spLocks noChangeArrowheads="1"/>
          </p:cNvSpPr>
          <p:nvPr/>
        </p:nvSpPr>
        <p:spPr bwMode="auto">
          <a:xfrm>
            <a:off x="388938" y="1080750"/>
            <a:ext cx="4191000" cy="5257800"/>
          </a:xfrm>
          <a:prstGeom prst="roundRect">
            <a:avLst>
              <a:gd name="adj" fmla="val 3472"/>
            </a:avLst>
          </a:prstGeom>
          <a:solidFill>
            <a:schemeClr val="bg1"/>
          </a:solidFill>
          <a:ln w="38100" algn="ctr">
            <a:solidFill>
              <a:srgbClr val="4168A7"/>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a:p>
        </p:txBody>
      </p:sp>
      <p:sp>
        <p:nvSpPr>
          <p:cNvPr id="21507" name="角丸四角形 2"/>
          <p:cNvSpPr>
            <a:spLocks noChangeArrowheads="1"/>
          </p:cNvSpPr>
          <p:nvPr/>
        </p:nvSpPr>
        <p:spPr bwMode="auto">
          <a:xfrm>
            <a:off x="657670" y="1580797"/>
            <a:ext cx="856810" cy="1928813"/>
          </a:xfrm>
          <a:prstGeom prst="roundRect">
            <a:avLst>
              <a:gd name="adj" fmla="val 0"/>
            </a:avLst>
          </a:prstGeom>
          <a:ln>
            <a:noFill/>
            <a:headEnd/>
            <a:tailEnd/>
          </a:ln>
        </p:spPr>
        <p:style>
          <a:lnRef idx="3">
            <a:schemeClr val="lt1"/>
          </a:lnRef>
          <a:fillRef idx="1">
            <a:schemeClr val="accent1"/>
          </a:fillRef>
          <a:effectRef idx="1">
            <a:schemeClr val="accent1"/>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1509" name="角丸四角形 4"/>
          <p:cNvSpPr>
            <a:spLocks noChangeArrowheads="1"/>
          </p:cNvSpPr>
          <p:nvPr/>
        </p:nvSpPr>
        <p:spPr bwMode="auto">
          <a:xfrm>
            <a:off x="1575473" y="1580797"/>
            <a:ext cx="856810" cy="1928813"/>
          </a:xfrm>
          <a:prstGeom prst="roundRect">
            <a:avLst>
              <a:gd name="adj" fmla="val 0"/>
            </a:avLst>
          </a:prstGeom>
          <a:ln>
            <a:noFill/>
            <a:headEnd/>
            <a:tailEnd/>
          </a:ln>
        </p:spPr>
        <p:style>
          <a:lnRef idx="3">
            <a:schemeClr val="lt1"/>
          </a:lnRef>
          <a:fillRef idx="1">
            <a:schemeClr val="accent1"/>
          </a:fillRef>
          <a:effectRef idx="1">
            <a:schemeClr val="accent1"/>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1511" name="角丸四角形 6"/>
          <p:cNvSpPr>
            <a:spLocks noChangeArrowheads="1"/>
          </p:cNvSpPr>
          <p:nvPr/>
        </p:nvSpPr>
        <p:spPr bwMode="auto">
          <a:xfrm>
            <a:off x="2493275" y="1580797"/>
            <a:ext cx="856810" cy="1928813"/>
          </a:xfrm>
          <a:prstGeom prst="roundRect">
            <a:avLst>
              <a:gd name="adj" fmla="val 0"/>
            </a:avLst>
          </a:prstGeom>
          <a:ln>
            <a:noFill/>
            <a:headEnd/>
            <a:tailEnd/>
          </a:ln>
        </p:spPr>
        <p:style>
          <a:lnRef idx="3">
            <a:schemeClr val="lt1"/>
          </a:lnRef>
          <a:fillRef idx="1">
            <a:schemeClr val="accent1"/>
          </a:fillRef>
          <a:effectRef idx="1">
            <a:schemeClr val="accent1"/>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1513" name="角丸四角形 8"/>
          <p:cNvSpPr>
            <a:spLocks noChangeArrowheads="1"/>
          </p:cNvSpPr>
          <p:nvPr/>
        </p:nvSpPr>
        <p:spPr bwMode="auto">
          <a:xfrm>
            <a:off x="3410168" y="1580797"/>
            <a:ext cx="856810" cy="1928813"/>
          </a:xfrm>
          <a:prstGeom prst="roundRect">
            <a:avLst>
              <a:gd name="adj" fmla="val 0"/>
            </a:avLst>
          </a:prstGeom>
          <a:ln>
            <a:noFill/>
            <a:headEnd/>
            <a:tailEnd/>
          </a:ln>
        </p:spPr>
        <p:style>
          <a:lnRef idx="3">
            <a:schemeClr val="lt1"/>
          </a:lnRef>
          <a:fillRef idx="1">
            <a:schemeClr val="accent1"/>
          </a:fillRef>
          <a:effectRef idx="1">
            <a:schemeClr val="accent1"/>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1508" name="角丸四角形 3"/>
          <p:cNvSpPr>
            <a:spLocks noChangeArrowheads="1"/>
          </p:cNvSpPr>
          <p:nvPr/>
        </p:nvSpPr>
        <p:spPr bwMode="auto">
          <a:xfrm>
            <a:off x="718193" y="2795249"/>
            <a:ext cx="734131" cy="642938"/>
          </a:xfrm>
          <a:prstGeom prst="roundRect">
            <a:avLst>
              <a:gd name="adj" fmla="val 0"/>
            </a:avLst>
          </a:prstGeom>
          <a:ln>
            <a:noFill/>
            <a:headEnd/>
            <a:tailEnd/>
          </a:ln>
        </p:spPr>
        <p:style>
          <a:lnRef idx="3">
            <a:schemeClr val="lt1"/>
          </a:lnRef>
          <a:fillRef idx="1">
            <a:schemeClr val="accent6"/>
          </a:fillRef>
          <a:effectRef idx="1">
            <a:schemeClr val="accent6"/>
          </a:effectRef>
          <a:fontRef idx="minor">
            <a:schemeClr val="lt1"/>
          </a:fontRef>
        </p:style>
        <p:txBody>
          <a:bodyPr anchor="ctr"/>
          <a:lstStyle/>
          <a:p>
            <a:pPr algn="ctr">
              <a:defRPr/>
            </a:pPr>
            <a:r>
              <a:rPr lang="en-US" altLang="ja-JP" sz="1200" dirty="0">
                <a:solidFill>
                  <a:srgbClr val="FFFFFF"/>
                </a:solidFill>
                <a:effectLst/>
                <a:latin typeface="Arial" pitchFamily="34" charset="0"/>
                <a:ea typeface="HGP創英角ｺﾞｼｯｸUB" pitchFamily="50" charset="-128"/>
                <a:cs typeface="Arial" pitchFamily="34" charset="0"/>
              </a:rPr>
              <a:t>CPU</a:t>
            </a:r>
          </a:p>
          <a:p>
            <a:pPr algn="ctr">
              <a:defRPr/>
            </a:pPr>
            <a:r>
              <a:rPr lang="ja-JP" altLang="en-US" sz="1200" dirty="0">
                <a:solidFill>
                  <a:srgbClr val="FFFFFF"/>
                </a:solidFill>
                <a:effectLst/>
                <a:latin typeface="Arial" pitchFamily="34" charset="0"/>
                <a:ea typeface="HGP創英角ｺﾞｼｯｸUB" pitchFamily="50" charset="-128"/>
                <a:cs typeface="Arial" pitchFamily="34" charset="0"/>
              </a:rPr>
              <a:t>使用率</a:t>
            </a:r>
          </a:p>
        </p:txBody>
      </p:sp>
      <p:sp>
        <p:nvSpPr>
          <p:cNvPr id="19" name="角丸四角形 3"/>
          <p:cNvSpPr>
            <a:spLocks noChangeArrowheads="1"/>
          </p:cNvSpPr>
          <p:nvPr/>
        </p:nvSpPr>
        <p:spPr bwMode="auto">
          <a:xfrm>
            <a:off x="3472282" y="2938119"/>
            <a:ext cx="733482" cy="500062"/>
          </a:xfrm>
          <a:prstGeom prst="roundRect">
            <a:avLst>
              <a:gd name="adj" fmla="val 0"/>
            </a:avLst>
          </a:prstGeom>
          <a:ln>
            <a:noFill/>
            <a:headEnd/>
            <a:tailEnd/>
          </a:ln>
        </p:spPr>
        <p:style>
          <a:lnRef idx="3">
            <a:schemeClr val="lt1"/>
          </a:lnRef>
          <a:fillRef idx="1">
            <a:schemeClr val="accent6"/>
          </a:fillRef>
          <a:effectRef idx="1">
            <a:schemeClr val="accent6"/>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0" name="角丸四角形 3"/>
          <p:cNvSpPr>
            <a:spLocks noChangeArrowheads="1"/>
          </p:cNvSpPr>
          <p:nvPr/>
        </p:nvSpPr>
        <p:spPr bwMode="auto">
          <a:xfrm>
            <a:off x="1636002" y="3152433"/>
            <a:ext cx="734132" cy="285748"/>
          </a:xfrm>
          <a:prstGeom prst="roundRect">
            <a:avLst>
              <a:gd name="adj" fmla="val 0"/>
            </a:avLst>
          </a:prstGeom>
          <a:ln>
            <a:noFill/>
            <a:headEnd/>
            <a:tailEnd/>
          </a:ln>
        </p:spPr>
        <p:style>
          <a:lnRef idx="3">
            <a:schemeClr val="lt1"/>
          </a:lnRef>
          <a:fillRef idx="1">
            <a:schemeClr val="accent6"/>
          </a:fillRef>
          <a:effectRef idx="1">
            <a:schemeClr val="accent6"/>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1" name="角丸四角形 3"/>
          <p:cNvSpPr>
            <a:spLocks noChangeArrowheads="1"/>
          </p:cNvSpPr>
          <p:nvPr/>
        </p:nvSpPr>
        <p:spPr bwMode="auto">
          <a:xfrm>
            <a:off x="2554471" y="2652367"/>
            <a:ext cx="733482" cy="785814"/>
          </a:xfrm>
          <a:prstGeom prst="roundRect">
            <a:avLst>
              <a:gd name="adj" fmla="val 0"/>
            </a:avLst>
          </a:prstGeom>
          <a:ln>
            <a:noFill/>
            <a:headEnd/>
            <a:tailEnd/>
          </a:ln>
        </p:spPr>
        <p:style>
          <a:lnRef idx="3">
            <a:schemeClr val="lt1"/>
          </a:lnRef>
          <a:fillRef idx="1">
            <a:schemeClr val="accent6"/>
          </a:fillRef>
          <a:effectRef idx="1">
            <a:schemeClr val="accent6"/>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2" name="角丸四角形 2"/>
          <p:cNvSpPr>
            <a:spLocks noChangeArrowheads="1"/>
          </p:cNvSpPr>
          <p:nvPr/>
        </p:nvSpPr>
        <p:spPr bwMode="auto">
          <a:xfrm>
            <a:off x="657225" y="3933489"/>
            <a:ext cx="857250" cy="1928813"/>
          </a:xfrm>
          <a:prstGeom prst="roundRect">
            <a:avLst>
              <a:gd name="adj" fmla="val 0"/>
            </a:avLst>
          </a:prstGeom>
          <a:ln>
            <a:noFill/>
            <a:headEnd/>
            <a:tailEnd/>
          </a:ln>
        </p:spPr>
        <p:style>
          <a:lnRef idx="3">
            <a:schemeClr val="lt1"/>
          </a:lnRef>
          <a:fillRef idx="1">
            <a:schemeClr val="accent1"/>
          </a:fillRef>
          <a:effectRef idx="1">
            <a:schemeClr val="accent1"/>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4" name="角丸四角形 4"/>
          <p:cNvSpPr>
            <a:spLocks noChangeArrowheads="1"/>
          </p:cNvSpPr>
          <p:nvPr/>
        </p:nvSpPr>
        <p:spPr bwMode="auto">
          <a:xfrm>
            <a:off x="1574800" y="3933489"/>
            <a:ext cx="857250" cy="1928813"/>
          </a:xfrm>
          <a:prstGeom prst="roundRect">
            <a:avLst>
              <a:gd name="adj" fmla="val 0"/>
            </a:avLst>
          </a:prstGeom>
          <a:ln>
            <a:noFill/>
            <a:headEnd/>
            <a:tailEnd/>
          </a:ln>
        </p:spPr>
        <p:style>
          <a:lnRef idx="3">
            <a:schemeClr val="lt1"/>
          </a:lnRef>
          <a:fillRef idx="1">
            <a:schemeClr val="accent1"/>
          </a:fillRef>
          <a:effectRef idx="1">
            <a:schemeClr val="accent1"/>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3" name="角丸四角形 3"/>
          <p:cNvSpPr>
            <a:spLocks noChangeArrowheads="1"/>
          </p:cNvSpPr>
          <p:nvPr/>
        </p:nvSpPr>
        <p:spPr bwMode="auto">
          <a:xfrm>
            <a:off x="717550" y="5147927"/>
            <a:ext cx="734359" cy="642938"/>
          </a:xfrm>
          <a:prstGeom prst="roundRect">
            <a:avLst>
              <a:gd name="adj" fmla="val 0"/>
            </a:avLst>
          </a:prstGeom>
          <a:ln>
            <a:noFill/>
            <a:headEnd/>
            <a:tailEnd/>
          </a:ln>
        </p:spPr>
        <p:style>
          <a:lnRef idx="3">
            <a:schemeClr val="lt1"/>
          </a:lnRef>
          <a:fillRef idx="1">
            <a:schemeClr val="accent6"/>
          </a:fillRef>
          <a:effectRef idx="1">
            <a:schemeClr val="accent6"/>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5" name="角丸四角形 3"/>
          <p:cNvSpPr>
            <a:spLocks noChangeArrowheads="1"/>
          </p:cNvSpPr>
          <p:nvPr/>
        </p:nvSpPr>
        <p:spPr bwMode="auto">
          <a:xfrm>
            <a:off x="1635499" y="5290802"/>
            <a:ext cx="734359" cy="500063"/>
          </a:xfrm>
          <a:prstGeom prst="roundRect">
            <a:avLst>
              <a:gd name="adj" fmla="val 0"/>
            </a:avLst>
          </a:prstGeom>
          <a:ln>
            <a:noFill/>
            <a:headEnd/>
            <a:tailEnd/>
          </a:ln>
        </p:spPr>
        <p:style>
          <a:lnRef idx="3">
            <a:schemeClr val="lt1"/>
          </a:lnRef>
          <a:fillRef idx="1">
            <a:schemeClr val="accent6"/>
          </a:fillRef>
          <a:effectRef idx="1">
            <a:schemeClr val="accent6"/>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6" name="角丸四角形 3"/>
          <p:cNvSpPr>
            <a:spLocks noChangeArrowheads="1"/>
          </p:cNvSpPr>
          <p:nvPr/>
        </p:nvSpPr>
        <p:spPr bwMode="auto">
          <a:xfrm>
            <a:off x="717550" y="4790740"/>
            <a:ext cx="734359" cy="285750"/>
          </a:xfrm>
          <a:prstGeom prst="roundRect">
            <a:avLst>
              <a:gd name="adj" fmla="val 0"/>
            </a:avLst>
          </a:prstGeom>
          <a:ln>
            <a:noFill/>
            <a:headEnd/>
            <a:tailEnd/>
          </a:ln>
        </p:spPr>
        <p:style>
          <a:lnRef idx="3">
            <a:schemeClr val="lt1"/>
          </a:lnRef>
          <a:fillRef idx="1">
            <a:schemeClr val="accent6"/>
          </a:fillRef>
          <a:effectRef idx="1">
            <a:schemeClr val="accent6"/>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sp>
        <p:nvSpPr>
          <p:cNvPr id="27" name="角丸四角形 3"/>
          <p:cNvSpPr>
            <a:spLocks noChangeArrowheads="1"/>
          </p:cNvSpPr>
          <p:nvPr/>
        </p:nvSpPr>
        <p:spPr bwMode="auto">
          <a:xfrm>
            <a:off x="1635499" y="4433552"/>
            <a:ext cx="734359" cy="785813"/>
          </a:xfrm>
          <a:prstGeom prst="roundRect">
            <a:avLst>
              <a:gd name="adj" fmla="val 0"/>
            </a:avLst>
          </a:prstGeom>
          <a:ln>
            <a:noFill/>
            <a:headEnd/>
            <a:tailEnd/>
          </a:ln>
        </p:spPr>
        <p:style>
          <a:lnRef idx="3">
            <a:schemeClr val="lt1"/>
          </a:lnRef>
          <a:fillRef idx="1">
            <a:schemeClr val="accent6"/>
          </a:fillRef>
          <a:effectRef idx="1">
            <a:schemeClr val="accent6"/>
          </a:effectRef>
          <a:fontRef idx="minor">
            <a:schemeClr val="lt1"/>
          </a:fontRef>
        </p:style>
        <p:txBody>
          <a:bodyPr anchor="ctr"/>
          <a:lstStyle/>
          <a:p>
            <a:pPr>
              <a:defRPr/>
            </a:pPr>
            <a:endParaRPr lang="ja-JP" altLang="en-US" sz="1400">
              <a:latin typeface="Arial" pitchFamily="34" charset="0"/>
              <a:ea typeface="HGP創英角ｺﾞｼｯｸUB" pitchFamily="50" charset="-128"/>
              <a:cs typeface="Arial" pitchFamily="34" charset="0"/>
            </a:endParaRPr>
          </a:p>
        </p:txBody>
      </p:sp>
      <p:cxnSp>
        <p:nvCxnSpPr>
          <p:cNvPr id="11309" name="曲線コネクタ 28"/>
          <p:cNvCxnSpPr>
            <a:cxnSpLocks noChangeShapeType="1"/>
            <a:stCxn id="20" idx="2"/>
            <a:endCxn id="26" idx="0"/>
          </p:cNvCxnSpPr>
          <p:nvPr/>
        </p:nvCxnSpPr>
        <p:spPr bwMode="auto">
          <a:xfrm rot="5400000">
            <a:off x="867620" y="3655291"/>
            <a:ext cx="1352559" cy="918338"/>
          </a:xfrm>
          <a:prstGeom prst="curvedConnector3">
            <a:avLst>
              <a:gd name="adj1" fmla="val 50000"/>
            </a:avLst>
          </a:prstGeom>
          <a:noFill/>
          <a:ln w="38100" algn="ctr">
            <a:solidFill>
              <a:srgbClr val="FFC000"/>
            </a:solidFill>
            <a:prstDash val="sysDot"/>
            <a:round/>
            <a:headEnd/>
            <a:tailEnd type="arrow" w="med" len="med"/>
          </a:ln>
          <a:extLst>
            <a:ext uri="{909E8E84-426E-40dd-AFC4-6F175D3DCCD1}">
              <a14:hiddenFill xmlns:a14="http://schemas.microsoft.com/office/drawing/2010/main" xmlns="">
                <a:noFill/>
              </a14:hiddenFill>
            </a:ext>
          </a:extLst>
        </p:spPr>
      </p:cxnSp>
      <p:cxnSp>
        <p:nvCxnSpPr>
          <p:cNvPr id="11310" name="曲線コネクタ 37"/>
          <p:cNvCxnSpPr>
            <a:cxnSpLocks noChangeShapeType="1"/>
            <a:stCxn id="21" idx="2"/>
            <a:endCxn id="27" idx="0"/>
          </p:cNvCxnSpPr>
          <p:nvPr/>
        </p:nvCxnSpPr>
        <p:spPr bwMode="auto">
          <a:xfrm rot="5400000">
            <a:off x="1964261" y="3476600"/>
            <a:ext cx="995371" cy="918533"/>
          </a:xfrm>
          <a:prstGeom prst="curvedConnector3">
            <a:avLst>
              <a:gd name="adj1" fmla="val 50000"/>
            </a:avLst>
          </a:prstGeom>
          <a:noFill/>
          <a:ln w="38100" algn="ctr">
            <a:solidFill>
              <a:srgbClr val="FFC000"/>
            </a:solidFill>
            <a:prstDash val="sysDot"/>
            <a:round/>
            <a:headEnd/>
            <a:tailEnd type="arrow" w="med" len="med"/>
          </a:ln>
          <a:extLst>
            <a:ext uri="{909E8E84-426E-40dd-AFC4-6F175D3DCCD1}">
              <a14:hiddenFill xmlns:a14="http://schemas.microsoft.com/office/drawing/2010/main" xmlns="">
                <a:noFill/>
              </a14:hiddenFill>
            </a:ext>
          </a:extLst>
        </p:spPr>
      </p:cxnSp>
      <p:cxnSp>
        <p:nvCxnSpPr>
          <p:cNvPr id="11311" name="曲線コネクタ 40"/>
          <p:cNvCxnSpPr>
            <a:cxnSpLocks noChangeShapeType="1"/>
            <a:stCxn id="19" idx="2"/>
            <a:endCxn id="25" idx="3"/>
          </p:cNvCxnSpPr>
          <p:nvPr/>
        </p:nvCxnSpPr>
        <p:spPr bwMode="auto">
          <a:xfrm rot="5400000">
            <a:off x="2053115" y="3754925"/>
            <a:ext cx="2102653" cy="1469165"/>
          </a:xfrm>
          <a:prstGeom prst="curvedConnector2">
            <a:avLst/>
          </a:prstGeom>
          <a:noFill/>
          <a:ln w="38100" algn="ctr">
            <a:solidFill>
              <a:srgbClr val="FFC000"/>
            </a:solidFill>
            <a:prstDash val="sysDot"/>
            <a:round/>
            <a:headEnd/>
            <a:tailEnd type="arrow" w="med" len="med"/>
          </a:ln>
          <a:extLst>
            <a:ext uri="{909E8E84-426E-40dd-AFC4-6F175D3DCCD1}">
              <a14:hiddenFill xmlns:a14="http://schemas.microsoft.com/office/drawing/2010/main" xmlns="">
                <a:noFill/>
              </a14:hiddenFill>
            </a:ext>
          </a:extLst>
        </p:spPr>
      </p:cxnSp>
      <p:cxnSp>
        <p:nvCxnSpPr>
          <p:cNvPr id="11312" name="曲線コネクタ 43"/>
          <p:cNvCxnSpPr>
            <a:cxnSpLocks noChangeShapeType="1"/>
            <a:stCxn id="21508" idx="2"/>
            <a:endCxn id="23" idx="1"/>
          </p:cNvCxnSpPr>
          <p:nvPr/>
        </p:nvCxnSpPr>
        <p:spPr bwMode="auto">
          <a:xfrm rot="5400000">
            <a:off x="-114199" y="4269937"/>
            <a:ext cx="2031209" cy="367709"/>
          </a:xfrm>
          <a:prstGeom prst="curvedConnector4">
            <a:avLst>
              <a:gd name="adj1" fmla="val 42087"/>
              <a:gd name="adj2" fmla="val 162169"/>
            </a:avLst>
          </a:prstGeom>
          <a:noFill/>
          <a:ln w="38100" algn="ctr">
            <a:solidFill>
              <a:srgbClr val="FFC000"/>
            </a:solidFill>
            <a:prstDash val="sysDot"/>
            <a:round/>
            <a:headEnd/>
            <a:tailEnd type="arrow" w="med" len="med"/>
          </a:ln>
          <a:extLst>
            <a:ext uri="{909E8E84-426E-40dd-AFC4-6F175D3DCCD1}">
              <a14:hiddenFill xmlns:a14="http://schemas.microsoft.com/office/drawing/2010/main" xmlns="">
                <a:noFill/>
              </a14:hiddenFill>
            </a:ext>
          </a:extLst>
        </p:spPr>
      </p:cxnSp>
      <p:grpSp>
        <p:nvGrpSpPr>
          <p:cNvPr id="769077" name="Group 53"/>
          <p:cNvGrpSpPr>
            <a:grpSpLocks/>
          </p:cNvGrpSpPr>
          <p:nvPr/>
        </p:nvGrpSpPr>
        <p:grpSpPr bwMode="auto">
          <a:xfrm>
            <a:off x="2522538" y="3595350"/>
            <a:ext cx="1685925" cy="2362200"/>
            <a:chOff x="1680" y="2256"/>
            <a:chExt cx="1248" cy="1632"/>
          </a:xfrm>
          <a:effectLst>
            <a:outerShdw blurRad="50800" dist="38100" dir="2700000" algn="tl" rotWithShape="0">
              <a:prstClr val="black">
                <a:alpha val="40000"/>
              </a:prstClr>
            </a:outerShdw>
          </a:effectLst>
        </p:grpSpPr>
        <p:sp>
          <p:nvSpPr>
            <p:cNvPr id="769078" name="Line 54"/>
            <p:cNvSpPr>
              <a:spLocks noChangeShapeType="1"/>
            </p:cNvSpPr>
            <p:nvPr/>
          </p:nvSpPr>
          <p:spPr bwMode="auto">
            <a:xfrm>
              <a:off x="2928" y="2256"/>
              <a:ext cx="0" cy="1632"/>
            </a:xfrm>
            <a:prstGeom prst="line">
              <a:avLst/>
            </a:prstGeom>
            <a:noFill/>
            <a:ln w="38100">
              <a:solidFill>
                <a:srgbClr val="FF0000"/>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xmlns="">
                  <a:noFill/>
                </a14:hiddenFill>
              </a:ext>
            </a:extLst>
          </p:spPr>
          <p:txBody>
            <a:bodyPr anchor="ctr"/>
            <a:lstStyle/>
            <a:p>
              <a:endParaRPr lang="ja-JP" altLang="en-US">
                <a:latin typeface="Arial" pitchFamily="34" charset="0"/>
                <a:ea typeface="HGP創英角ｺﾞｼｯｸUB" pitchFamily="50" charset="-128"/>
                <a:cs typeface="Arial" pitchFamily="34" charset="0"/>
              </a:endParaRPr>
            </a:p>
          </p:txBody>
        </p:sp>
        <p:sp>
          <p:nvSpPr>
            <p:cNvPr id="769079" name="AutoShape 55"/>
            <p:cNvSpPr>
              <a:spLocks noChangeArrowheads="1"/>
            </p:cNvSpPr>
            <p:nvPr/>
          </p:nvSpPr>
          <p:spPr bwMode="auto">
            <a:xfrm>
              <a:off x="1680" y="2688"/>
              <a:ext cx="1152" cy="1200"/>
            </a:xfrm>
            <a:prstGeom prst="leftArrow">
              <a:avLst>
                <a:gd name="adj1" fmla="val 67759"/>
                <a:gd name="adj2" fmla="val 45833"/>
              </a:avLst>
            </a:prstGeom>
            <a:solidFill>
              <a:srgbClr val="FF0000">
                <a:alpha val="70000"/>
              </a:srgbClr>
            </a:solidFill>
            <a:ln>
              <a:noFill/>
            </a:ln>
            <a:effectLst>
              <a:outerShdw dist="35921" dir="2700000" algn="ctr" rotWithShape="0">
                <a:schemeClr val="bg2"/>
              </a:outerShdw>
            </a:effectLst>
            <a:extLst>
              <a:ext uri="{91240B29-F687-4f45-9708-019B960494DF}">
                <a14:hiddenLine xmlns:a14="http://schemas.microsoft.com/office/drawing/2010/main" xmlns="" w="38100" algn="ctr">
                  <a:solidFill>
                    <a:srgbClr val="4168A7"/>
                  </a:solidFill>
                  <a:miter lim="800000"/>
                  <a:headEnd/>
                  <a:tailEnd/>
                </a14:hiddenLine>
              </a:ext>
            </a:extLst>
          </p:spPr>
          <p:txBody>
            <a:bodyPr wrap="none" anchor="ctr"/>
            <a:lstStyle/>
            <a:p>
              <a:pPr algn="ctr"/>
              <a:endParaRPr lang="ja-JP" altLang="en-US" sz="1400">
                <a:latin typeface="Arial" pitchFamily="34" charset="0"/>
                <a:ea typeface="HGP創英角ｺﾞｼｯｸUB" pitchFamily="50" charset="-128"/>
                <a:cs typeface="Arial" pitchFamily="34" charset="0"/>
              </a:endParaRPr>
            </a:p>
          </p:txBody>
        </p:sp>
        <p:sp>
          <p:nvSpPr>
            <p:cNvPr id="769080" name="Text Box 56"/>
            <p:cNvSpPr txBox="1">
              <a:spLocks noChangeArrowheads="1"/>
            </p:cNvSpPr>
            <p:nvPr/>
          </p:nvSpPr>
          <p:spPr bwMode="auto">
            <a:xfrm>
              <a:off x="1872" y="2879"/>
              <a:ext cx="1056" cy="81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0"/>
                </a:spcBef>
                <a:defRPr>
                  <a:solidFill>
                    <a:schemeClr val="tx1"/>
                  </a:solidFill>
                  <a:latin typeface="Arial" charset="0"/>
                </a:defRPr>
              </a:lvl1pPr>
              <a:lvl2pPr marL="365125" indent="-185738">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kumimoji="1" lang="ja-JP" altLang="en-US" sz="2000">
                  <a:solidFill>
                    <a:schemeClr val="bg1"/>
                  </a:solidFill>
                  <a:latin typeface="Arial" pitchFamily="34" charset="0"/>
                  <a:ea typeface="HGP創英角ｺﾞｼｯｸUB" pitchFamily="50" charset="-128"/>
                  <a:cs typeface="Arial" pitchFamily="34" charset="0"/>
                </a:rPr>
                <a:t>サーバー</a:t>
              </a:r>
            </a:p>
            <a:p>
              <a:pPr algn="ctr"/>
              <a:r>
                <a:rPr kumimoji="1" lang="ja-JP" altLang="en-US" sz="2000">
                  <a:solidFill>
                    <a:schemeClr val="bg1"/>
                  </a:solidFill>
                  <a:latin typeface="Arial" pitchFamily="34" charset="0"/>
                  <a:ea typeface="HGP創英角ｺﾞｼｯｸUB" pitchFamily="50" charset="-128"/>
                  <a:cs typeface="Arial" pitchFamily="34" charset="0"/>
                </a:rPr>
                <a:t>集約</a:t>
              </a:r>
              <a:endParaRPr kumimoji="1" lang="en-US" altLang="ja-JP" sz="2000">
                <a:solidFill>
                  <a:schemeClr val="bg1"/>
                </a:solidFill>
                <a:latin typeface="Arial" pitchFamily="34" charset="0"/>
                <a:ea typeface="HGP創英角ｺﾞｼｯｸUB" pitchFamily="50" charset="-128"/>
                <a:cs typeface="Arial" pitchFamily="34" charset="0"/>
              </a:endParaRPr>
            </a:p>
          </p:txBody>
        </p:sp>
      </p:grpSp>
      <p:sp>
        <p:nvSpPr>
          <p:cNvPr id="769082" name="Text Box 58"/>
          <p:cNvSpPr txBox="1">
            <a:spLocks noChangeArrowheads="1"/>
          </p:cNvSpPr>
          <p:nvPr/>
        </p:nvSpPr>
        <p:spPr bwMode="auto">
          <a:xfrm>
            <a:off x="4884738" y="1918950"/>
            <a:ext cx="3962400" cy="320703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marL="176213" indent="-176213">
              <a:spcBef>
                <a:spcPct val="0"/>
              </a:spcBef>
              <a:defRPr>
                <a:solidFill>
                  <a:schemeClr val="tx1"/>
                </a:solidFill>
                <a:latin typeface="Arial" charset="0"/>
              </a:defRPr>
            </a:lvl1pPr>
            <a:lvl2pPr marL="363538" indent="-7938">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buFont typeface="Wingdings" pitchFamily="2" charset="2"/>
              <a:buChar char="l"/>
            </a:pPr>
            <a:r>
              <a:rPr lang="ja-JP" altLang="en-US" sz="2000" u="sng" dirty="0">
                <a:solidFill>
                  <a:srgbClr val="3333FF"/>
                </a:solidFill>
                <a:latin typeface="Arial" pitchFamily="34" charset="0"/>
                <a:ea typeface="HGP創英角ｺﾞｼｯｸUB" pitchFamily="50" charset="-128"/>
                <a:cs typeface="Arial" pitchFamily="34" charset="0"/>
              </a:rPr>
              <a:t>スペース活用の効率化</a:t>
            </a:r>
          </a:p>
          <a:p>
            <a:pPr lvl="1">
              <a:spcBef>
                <a:spcPct val="20000"/>
              </a:spcBef>
              <a:buFont typeface="Wingdings" pitchFamily="2" charset="2"/>
              <a:buNone/>
            </a:pPr>
            <a:r>
              <a:rPr lang="ja-JP" altLang="en-US" sz="1600" dirty="0">
                <a:solidFill>
                  <a:srgbClr val="3333FF"/>
                </a:solidFill>
                <a:latin typeface="Arial" pitchFamily="34" charset="0"/>
                <a:ea typeface="HGP創英角ｺﾞｼｯｸUB" pitchFamily="50" charset="-128"/>
                <a:cs typeface="Arial" pitchFamily="34" charset="0"/>
              </a:rPr>
              <a:t>設置スペースが削減され、土地や建物に関わるコストを削減できる</a:t>
            </a:r>
          </a:p>
          <a:p>
            <a:pPr lvl="1">
              <a:spcBef>
                <a:spcPct val="20000"/>
              </a:spcBef>
              <a:buFont typeface="Wingdings" pitchFamily="2" charset="2"/>
              <a:buNone/>
            </a:pPr>
            <a:endParaRPr lang="ja-JP" altLang="en-US" dirty="0">
              <a:solidFill>
                <a:srgbClr val="3333FF"/>
              </a:solidFill>
              <a:latin typeface="Arial" pitchFamily="34" charset="0"/>
              <a:ea typeface="HGP創英角ｺﾞｼｯｸUB" pitchFamily="50" charset="-128"/>
              <a:cs typeface="Arial" pitchFamily="34" charset="0"/>
            </a:endParaRPr>
          </a:p>
          <a:p>
            <a:pPr>
              <a:spcBef>
                <a:spcPct val="20000"/>
              </a:spcBef>
              <a:buFont typeface="Wingdings" pitchFamily="2" charset="2"/>
              <a:buChar char="l"/>
            </a:pPr>
            <a:r>
              <a:rPr lang="ja-JP" altLang="en-US" sz="2000" u="sng" dirty="0">
                <a:solidFill>
                  <a:srgbClr val="3333FF"/>
                </a:solidFill>
                <a:latin typeface="Arial" pitchFamily="34" charset="0"/>
                <a:ea typeface="HGP創英角ｺﾞｼｯｸUB" pitchFamily="50" charset="-128"/>
                <a:cs typeface="Arial" pitchFamily="34" charset="0"/>
              </a:rPr>
              <a:t>消費電力の削減</a:t>
            </a:r>
          </a:p>
          <a:p>
            <a:pPr lvl="1">
              <a:spcBef>
                <a:spcPct val="20000"/>
              </a:spcBef>
              <a:buFont typeface="Wingdings" pitchFamily="2" charset="2"/>
              <a:buNone/>
            </a:pPr>
            <a:r>
              <a:rPr lang="ja-JP" altLang="en-US" sz="1600" dirty="0">
                <a:solidFill>
                  <a:srgbClr val="3333FF"/>
                </a:solidFill>
                <a:latin typeface="Arial" pitchFamily="34" charset="0"/>
                <a:ea typeface="HGP創英角ｺﾞｼｯｸUB" pitchFamily="50" charset="-128"/>
                <a:cs typeface="Arial" pitchFamily="34" charset="0"/>
              </a:rPr>
              <a:t>サーバーの冷却に必要な空調装置、サーバー本体の電力消費・</a:t>
            </a:r>
            <a:r>
              <a:rPr lang="en-US" altLang="ja-JP" sz="1600" dirty="0">
                <a:solidFill>
                  <a:srgbClr val="3333FF"/>
                </a:solidFill>
                <a:latin typeface="Arial" pitchFamily="34" charset="0"/>
                <a:ea typeface="HGP創英角ｺﾞｼｯｸUB" pitchFamily="50" charset="-128"/>
                <a:cs typeface="Arial" pitchFamily="34" charset="0"/>
              </a:rPr>
              <a:t>CO2</a:t>
            </a:r>
            <a:r>
              <a:rPr lang="ja-JP" altLang="en-US" sz="1600" dirty="0">
                <a:solidFill>
                  <a:srgbClr val="3333FF"/>
                </a:solidFill>
                <a:latin typeface="Arial" pitchFamily="34" charset="0"/>
                <a:ea typeface="HGP創英角ｺﾞｼｯｸUB" pitchFamily="50" charset="-128"/>
                <a:cs typeface="Arial" pitchFamily="34" charset="0"/>
              </a:rPr>
              <a:t>を削減できる</a:t>
            </a:r>
          </a:p>
          <a:p>
            <a:pPr lvl="1">
              <a:spcBef>
                <a:spcPct val="20000"/>
              </a:spcBef>
              <a:buFont typeface="Wingdings" pitchFamily="2" charset="2"/>
              <a:buNone/>
            </a:pPr>
            <a:endParaRPr lang="ja-JP" altLang="en-US" dirty="0">
              <a:solidFill>
                <a:srgbClr val="3333FF"/>
              </a:solidFill>
              <a:latin typeface="Arial" pitchFamily="34" charset="0"/>
              <a:ea typeface="HGP創英角ｺﾞｼｯｸUB" pitchFamily="50" charset="-128"/>
              <a:cs typeface="Arial" pitchFamily="34" charset="0"/>
            </a:endParaRPr>
          </a:p>
          <a:p>
            <a:pPr>
              <a:spcBef>
                <a:spcPct val="20000"/>
              </a:spcBef>
              <a:buFont typeface="Wingdings" pitchFamily="2" charset="2"/>
              <a:buChar char="l"/>
            </a:pPr>
            <a:r>
              <a:rPr lang="ja-JP" altLang="en-US" sz="2000" u="sng" dirty="0">
                <a:solidFill>
                  <a:srgbClr val="3333FF"/>
                </a:solidFill>
                <a:latin typeface="Arial" pitchFamily="34" charset="0"/>
                <a:ea typeface="HGP創英角ｺﾞｼｯｸUB" pitchFamily="50" charset="-128"/>
                <a:cs typeface="Arial" pitchFamily="34" charset="0"/>
              </a:rPr>
              <a:t>サーバーの稼働率向上</a:t>
            </a:r>
          </a:p>
          <a:p>
            <a:pPr lvl="1">
              <a:spcBef>
                <a:spcPct val="20000"/>
              </a:spcBef>
              <a:buFont typeface="Wingdings" pitchFamily="2" charset="2"/>
              <a:buNone/>
            </a:pPr>
            <a:r>
              <a:rPr lang="ja-JP" altLang="en-US" sz="1600" dirty="0">
                <a:solidFill>
                  <a:srgbClr val="3333FF"/>
                </a:solidFill>
                <a:latin typeface="Arial" pitchFamily="34" charset="0"/>
                <a:ea typeface="HGP創英角ｺﾞｼｯｸUB" pitchFamily="50" charset="-128"/>
                <a:cs typeface="Arial" pitchFamily="34" charset="0"/>
              </a:rPr>
              <a:t>購入するサーバー台数を、減らすことができる</a:t>
            </a:r>
          </a:p>
        </p:txBody>
      </p:sp>
      <p:sp>
        <p:nvSpPr>
          <p:cNvPr id="769083" name="AutoShape 59"/>
          <p:cNvSpPr>
            <a:spLocks noChangeArrowheads="1"/>
          </p:cNvSpPr>
          <p:nvPr/>
        </p:nvSpPr>
        <p:spPr bwMode="auto">
          <a:xfrm>
            <a:off x="4732338" y="1080750"/>
            <a:ext cx="4114800" cy="533400"/>
          </a:xfrm>
          <a:prstGeom prst="roundRect">
            <a:avLst>
              <a:gd name="adj" fmla="val 0"/>
            </a:avLst>
          </a:prstGeom>
          <a:solidFill>
            <a:schemeClr val="accent2"/>
          </a:solidFill>
          <a:ln>
            <a:noFill/>
            <a:headEnd/>
            <a:tailEnd/>
          </a:ln>
          <a:extLst/>
        </p:spPr>
        <p:style>
          <a:lnRef idx="1">
            <a:schemeClr val="accent2"/>
          </a:lnRef>
          <a:fillRef idx="2">
            <a:schemeClr val="accent2"/>
          </a:fillRef>
          <a:effectRef idx="1">
            <a:schemeClr val="accent2"/>
          </a:effectRef>
          <a:fontRef idx="minor">
            <a:schemeClr val="dk1"/>
          </a:fontRef>
        </p:style>
        <p:txBody>
          <a:bodyPr wrap="none" anchor="ctr"/>
          <a:lstStyle/>
          <a:p>
            <a:pPr algn="ctr"/>
            <a:r>
              <a:rPr lang="ja-JP" altLang="en-US" sz="2000" dirty="0">
                <a:solidFill>
                  <a:schemeClr val="bg1"/>
                </a:solidFill>
                <a:latin typeface="Arial" pitchFamily="34" charset="0"/>
                <a:ea typeface="HGP創英角ｺﾞｼｯｸUB" pitchFamily="50" charset="-128"/>
                <a:cs typeface="Arial" pitchFamily="34" charset="0"/>
              </a:rPr>
              <a:t>物理的資源の削減</a:t>
            </a:r>
            <a:endParaRPr lang="en-US" altLang="ja-JP" sz="2000" dirty="0">
              <a:solidFill>
                <a:schemeClr val="bg1"/>
              </a:solidFill>
              <a:latin typeface="Arial" pitchFamily="34" charset="0"/>
              <a:ea typeface="HGP創英角ｺﾞｼｯｸUB" pitchFamily="50" charset="-128"/>
              <a:cs typeface="Arial" pitchFamily="34" charset="0"/>
            </a:endParaRPr>
          </a:p>
        </p:txBody>
      </p:sp>
      <p:sp>
        <p:nvSpPr>
          <p:cNvPr id="769084" name="Text Box 60"/>
          <p:cNvSpPr txBox="1">
            <a:spLocks noChangeArrowheads="1"/>
          </p:cNvSpPr>
          <p:nvPr/>
        </p:nvSpPr>
        <p:spPr bwMode="auto">
          <a:xfrm>
            <a:off x="5418138" y="1156950"/>
            <a:ext cx="184150" cy="40005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lang="en-US" altLang="ja-JP" sz="2000" dirty="0">
              <a:solidFill>
                <a:schemeClr val="bg1"/>
              </a:solidFill>
              <a:latin typeface="Arial" pitchFamily="34" charset="0"/>
              <a:ea typeface="HGP創英角ｺﾞｼｯｸUB" pitchFamily="50" charset="-128"/>
              <a:cs typeface="Arial" pitchFamily="34" charset="0"/>
            </a:endParaRPr>
          </a:p>
        </p:txBody>
      </p:sp>
    </p:spTree>
    <p:extLst>
      <p:ext uri="{BB962C8B-B14F-4D97-AF65-F5344CB8AC3E}">
        <p14:creationId xmlns:p14="http://schemas.microsoft.com/office/powerpoint/2010/main" val="11195316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769077"/>
                                        </p:tgtEl>
                                        <p:attrNameLst>
                                          <p:attrName>style.visibility</p:attrName>
                                        </p:attrNameLst>
                                      </p:cBhvr>
                                      <p:to>
                                        <p:strVal val="visible"/>
                                      </p:to>
                                    </p:set>
                                    <p:animEffect transition="in" filter="wipe(right)">
                                      <p:cBhvr>
                                        <p:cTn id="7" dur="500"/>
                                        <p:tgtEl>
                                          <p:spTgt spid="7690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69082"/>
                                        </p:tgtEl>
                                        <p:attrNameLst>
                                          <p:attrName>style.visibility</p:attrName>
                                        </p:attrNameLst>
                                      </p:cBhvr>
                                      <p:to>
                                        <p:strVal val="visible"/>
                                      </p:to>
                                    </p:set>
                                    <p:animEffect transition="in" filter="wipe(left)">
                                      <p:cBhvr>
                                        <p:cTn id="12" dur="500"/>
                                        <p:tgtEl>
                                          <p:spTgt spid="769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0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dirty="0"/>
              <a:t>ＡＩタクシー</a:t>
            </a:r>
            <a:r>
              <a:rPr lang="ja-JP" altLang="en-US" dirty="0"/>
              <a:t>：</a:t>
            </a:r>
            <a:r>
              <a:rPr lang="en-US" altLang="ja-JP" dirty="0"/>
              <a:t>30</a:t>
            </a:r>
            <a:r>
              <a:rPr lang="ja-JP" altLang="en-US" dirty="0"/>
              <a:t>分後の需要エリア予測</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3700" y="1347180"/>
            <a:ext cx="8356600" cy="4648200"/>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0071106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正方形/長方形 73"/>
          <p:cNvSpPr/>
          <p:nvPr/>
        </p:nvSpPr>
        <p:spPr>
          <a:xfrm>
            <a:off x="4749800" y="3395529"/>
            <a:ext cx="4006850" cy="95422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4749800" y="5065579"/>
            <a:ext cx="4006850" cy="95422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00FF"/>
              </a:solidFill>
              <a:latin typeface="ＭＳ Ｐゴシック"/>
              <a:ea typeface="ＭＳ Ｐゴシック"/>
              <a:cs typeface="ＭＳ Ｐゴシック"/>
            </a:endParaRPr>
          </a:p>
        </p:txBody>
      </p:sp>
      <p:sp>
        <p:nvSpPr>
          <p:cNvPr id="73" name="正方形/長方形 72"/>
          <p:cNvSpPr/>
          <p:nvPr/>
        </p:nvSpPr>
        <p:spPr>
          <a:xfrm>
            <a:off x="4749800" y="1528629"/>
            <a:ext cx="4006850" cy="95422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787097" y="3328766"/>
            <a:ext cx="3261916" cy="123688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ja-JP" dirty="0"/>
              <a:t>サーバー仮想化が変えたサーバー利用の常識（１）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70</a:t>
            </a:fld>
            <a:endParaRPr kumimoji="1" lang="ja-JP" altLang="en-US"/>
          </a:p>
        </p:txBody>
      </p:sp>
      <p:sp>
        <p:nvSpPr>
          <p:cNvPr id="4" name="正方形/長方形 3"/>
          <p:cNvSpPr/>
          <p:nvPr/>
        </p:nvSpPr>
        <p:spPr>
          <a:xfrm>
            <a:off x="787097" y="1048866"/>
            <a:ext cx="1049865" cy="21642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63295" y="2142991"/>
            <a:ext cx="916709" cy="386628"/>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828565" y="2985394"/>
            <a:ext cx="961020" cy="230832"/>
          </a:xfrm>
          <a:prstGeom prst="rect">
            <a:avLst/>
          </a:prstGeom>
          <a:noFill/>
          <a:ln>
            <a:noFill/>
          </a:ln>
        </p:spPr>
        <p:txBody>
          <a:bodyPr wrap="none" rtlCol="0">
            <a:spAutoFit/>
          </a:bodyPr>
          <a:lstStyle/>
          <a:p>
            <a:pPr algn="ctr"/>
            <a:r>
              <a:rPr kumimoji="1" lang="ja-JP" altLang="en-US" sz="900" dirty="0">
                <a:solidFill>
                  <a:srgbClr val="FFFFFF"/>
                </a:solidFill>
              </a:rPr>
              <a:t>仮想サーバー</a:t>
            </a:r>
            <a:r>
              <a:rPr kumimoji="1" lang="en-US" altLang="ja-JP" sz="900" dirty="0">
                <a:solidFill>
                  <a:srgbClr val="FFFFFF"/>
                </a:solidFill>
              </a:rPr>
              <a:t> A</a:t>
            </a:r>
            <a:endParaRPr kumimoji="1" lang="ja-JP" altLang="en-US" sz="900" dirty="0">
              <a:solidFill>
                <a:srgbClr val="FFFFFF"/>
              </a:solidFill>
            </a:endParaRPr>
          </a:p>
        </p:txBody>
      </p:sp>
      <p:sp>
        <p:nvSpPr>
          <p:cNvPr id="7" name="正方形/長方形 6"/>
          <p:cNvSpPr/>
          <p:nvPr/>
        </p:nvSpPr>
        <p:spPr>
          <a:xfrm>
            <a:off x="863295" y="1642496"/>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8" name="正方形/長方形 7"/>
          <p:cNvSpPr/>
          <p:nvPr/>
        </p:nvSpPr>
        <p:spPr>
          <a:xfrm>
            <a:off x="863295" y="1142001"/>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9" name="正方形/長方形 8"/>
          <p:cNvSpPr/>
          <p:nvPr/>
        </p:nvSpPr>
        <p:spPr>
          <a:xfrm>
            <a:off x="1891793" y="1048866"/>
            <a:ext cx="1049865" cy="21642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967991" y="2142991"/>
            <a:ext cx="916709" cy="38662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1935261" y="2985394"/>
            <a:ext cx="957019" cy="230832"/>
          </a:xfrm>
          <a:prstGeom prst="rect">
            <a:avLst/>
          </a:prstGeom>
          <a:noFill/>
          <a:ln>
            <a:noFill/>
          </a:ln>
        </p:spPr>
        <p:txBody>
          <a:bodyPr wrap="none" rtlCol="0">
            <a:spAutoFit/>
          </a:bodyPr>
          <a:lstStyle/>
          <a:p>
            <a:pPr algn="ctr"/>
            <a:r>
              <a:rPr kumimoji="1" lang="ja-JP" altLang="en-US" sz="900" dirty="0">
                <a:solidFill>
                  <a:srgbClr val="FFFFFF"/>
                </a:solidFill>
              </a:rPr>
              <a:t>仮想サーバー</a:t>
            </a:r>
            <a:r>
              <a:rPr kumimoji="1" lang="en-US" altLang="ja-JP" sz="900" dirty="0">
                <a:solidFill>
                  <a:srgbClr val="FFFFFF"/>
                </a:solidFill>
              </a:rPr>
              <a:t> B</a:t>
            </a:r>
            <a:endParaRPr kumimoji="1" lang="ja-JP" altLang="en-US" sz="900" dirty="0">
              <a:solidFill>
                <a:srgbClr val="FFFFFF"/>
              </a:solidFill>
            </a:endParaRPr>
          </a:p>
        </p:txBody>
      </p:sp>
      <p:sp>
        <p:nvSpPr>
          <p:cNvPr id="12" name="正方形/長方形 11"/>
          <p:cNvSpPr/>
          <p:nvPr/>
        </p:nvSpPr>
        <p:spPr>
          <a:xfrm>
            <a:off x="1967991" y="1642496"/>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13" name="正方形/長方形 12"/>
          <p:cNvSpPr/>
          <p:nvPr/>
        </p:nvSpPr>
        <p:spPr>
          <a:xfrm>
            <a:off x="1967991" y="1142001"/>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14" name="正方形/長方形 13"/>
          <p:cNvSpPr/>
          <p:nvPr/>
        </p:nvSpPr>
        <p:spPr>
          <a:xfrm>
            <a:off x="2999148" y="1048866"/>
            <a:ext cx="1049865" cy="21642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3075346" y="2142991"/>
            <a:ext cx="916709" cy="386628"/>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p:cNvSpPr txBox="1"/>
          <p:nvPr/>
        </p:nvSpPr>
        <p:spPr>
          <a:xfrm>
            <a:off x="3043236" y="2985394"/>
            <a:ext cx="955779" cy="230832"/>
          </a:xfrm>
          <a:prstGeom prst="rect">
            <a:avLst/>
          </a:prstGeom>
          <a:noFill/>
          <a:ln>
            <a:noFill/>
          </a:ln>
        </p:spPr>
        <p:txBody>
          <a:bodyPr wrap="none" rtlCol="0">
            <a:spAutoFit/>
          </a:bodyPr>
          <a:lstStyle/>
          <a:p>
            <a:pPr algn="ctr"/>
            <a:r>
              <a:rPr kumimoji="1" lang="ja-JP" altLang="en-US" sz="900" dirty="0">
                <a:solidFill>
                  <a:srgbClr val="FFFFFF"/>
                </a:solidFill>
              </a:rPr>
              <a:t>仮想サーバー</a:t>
            </a:r>
            <a:r>
              <a:rPr kumimoji="1" lang="en-US" altLang="ja-JP" sz="900" dirty="0">
                <a:solidFill>
                  <a:srgbClr val="FFFFFF"/>
                </a:solidFill>
              </a:rPr>
              <a:t> C</a:t>
            </a:r>
            <a:endParaRPr kumimoji="1" lang="ja-JP" altLang="en-US" sz="900" dirty="0">
              <a:solidFill>
                <a:srgbClr val="FFFFFF"/>
              </a:solidFill>
            </a:endParaRPr>
          </a:p>
        </p:txBody>
      </p:sp>
      <p:sp>
        <p:nvSpPr>
          <p:cNvPr id="17" name="正方形/長方形 16"/>
          <p:cNvSpPr/>
          <p:nvPr/>
        </p:nvSpPr>
        <p:spPr>
          <a:xfrm>
            <a:off x="3075346" y="1642496"/>
            <a:ext cx="916709"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18" name="正方形/長方形 17"/>
          <p:cNvSpPr/>
          <p:nvPr/>
        </p:nvSpPr>
        <p:spPr>
          <a:xfrm>
            <a:off x="3075346" y="1142001"/>
            <a:ext cx="916709"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19" name="フローチャート: 磁気ディスク 18"/>
          <p:cNvSpPr/>
          <p:nvPr/>
        </p:nvSpPr>
        <p:spPr>
          <a:xfrm>
            <a:off x="1374454" y="2597150"/>
            <a:ext cx="355601" cy="362760"/>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 name="正方形/長方形 19"/>
          <p:cNvSpPr/>
          <p:nvPr/>
        </p:nvSpPr>
        <p:spPr>
          <a:xfrm>
            <a:off x="862221" y="2793190"/>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21" name="正方形/長方形 20"/>
          <p:cNvSpPr/>
          <p:nvPr/>
        </p:nvSpPr>
        <p:spPr>
          <a:xfrm>
            <a:off x="862221" y="2597150"/>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22" name="フローチャート: 磁気ディスク 21"/>
          <p:cNvSpPr/>
          <p:nvPr/>
        </p:nvSpPr>
        <p:spPr>
          <a:xfrm>
            <a:off x="2528025" y="2597150"/>
            <a:ext cx="355601" cy="362760"/>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 name="正方形/長方形 22"/>
          <p:cNvSpPr/>
          <p:nvPr/>
        </p:nvSpPr>
        <p:spPr>
          <a:xfrm>
            <a:off x="2015792" y="2793190"/>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24" name="正方形/長方形 23"/>
          <p:cNvSpPr/>
          <p:nvPr/>
        </p:nvSpPr>
        <p:spPr>
          <a:xfrm>
            <a:off x="2015792" y="2597150"/>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25" name="フローチャート: 磁気ディスク 24"/>
          <p:cNvSpPr/>
          <p:nvPr/>
        </p:nvSpPr>
        <p:spPr>
          <a:xfrm>
            <a:off x="3586505" y="2597150"/>
            <a:ext cx="355601" cy="362760"/>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6" name="正方形/長方形 25"/>
          <p:cNvSpPr/>
          <p:nvPr/>
        </p:nvSpPr>
        <p:spPr>
          <a:xfrm>
            <a:off x="3074272" y="2793190"/>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27" name="正方形/長方形 26"/>
          <p:cNvSpPr/>
          <p:nvPr/>
        </p:nvSpPr>
        <p:spPr>
          <a:xfrm>
            <a:off x="3074272" y="2597150"/>
            <a:ext cx="442383"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28" name="正方形/長方形 27"/>
          <p:cNvSpPr/>
          <p:nvPr/>
        </p:nvSpPr>
        <p:spPr>
          <a:xfrm>
            <a:off x="787097" y="5187950"/>
            <a:ext cx="3261916" cy="117836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1850534" y="6052126"/>
            <a:ext cx="1127232" cy="307777"/>
          </a:xfrm>
          <a:prstGeom prst="rect">
            <a:avLst/>
          </a:prstGeom>
          <a:noFill/>
        </p:spPr>
        <p:txBody>
          <a:bodyPr wrap="none" rtlCol="0">
            <a:spAutoFit/>
          </a:bodyPr>
          <a:lstStyle/>
          <a:p>
            <a:pPr algn="ctr"/>
            <a:r>
              <a:rPr kumimoji="1" lang="ja-JP" altLang="en-US" sz="1400" dirty="0">
                <a:solidFill>
                  <a:srgbClr val="FFFFFF"/>
                </a:solidFill>
              </a:rPr>
              <a:t>ハードウェア</a:t>
            </a:r>
          </a:p>
        </p:txBody>
      </p:sp>
      <p:sp>
        <p:nvSpPr>
          <p:cNvPr id="30" name="フローチャート: 磁気ディスク 29"/>
          <p:cNvSpPr/>
          <p:nvPr/>
        </p:nvSpPr>
        <p:spPr>
          <a:xfrm>
            <a:off x="1792512" y="5457384"/>
            <a:ext cx="595450" cy="596412"/>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 name="正方形/長方形 30"/>
          <p:cNvSpPr/>
          <p:nvPr/>
        </p:nvSpPr>
        <p:spPr>
          <a:xfrm>
            <a:off x="1164787" y="5763718"/>
            <a:ext cx="557876" cy="288408"/>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32" name="正方形/長方形 31"/>
          <p:cNvSpPr/>
          <p:nvPr/>
        </p:nvSpPr>
        <p:spPr>
          <a:xfrm>
            <a:off x="1164787" y="5457384"/>
            <a:ext cx="557876" cy="288408"/>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33" name="フローチャート: 磁気ディスク 32"/>
          <p:cNvSpPr/>
          <p:nvPr/>
        </p:nvSpPr>
        <p:spPr>
          <a:xfrm>
            <a:off x="3096351" y="5460189"/>
            <a:ext cx="595450" cy="59360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 name="フローチャート: 磁気ディスク 33"/>
          <p:cNvSpPr/>
          <p:nvPr/>
        </p:nvSpPr>
        <p:spPr>
          <a:xfrm>
            <a:off x="2438281" y="5461000"/>
            <a:ext cx="595450" cy="596412"/>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4" name="上矢印 43"/>
          <p:cNvSpPr/>
          <p:nvPr/>
        </p:nvSpPr>
        <p:spPr>
          <a:xfrm>
            <a:off x="961601" y="3155950"/>
            <a:ext cx="349050" cy="2133600"/>
          </a:xfrm>
          <a:prstGeom prst="up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上矢印 44"/>
          <p:cNvSpPr/>
          <p:nvPr/>
        </p:nvSpPr>
        <p:spPr>
          <a:xfrm>
            <a:off x="2089231" y="3155950"/>
            <a:ext cx="349050" cy="2133600"/>
          </a:xfrm>
          <a:prstGeom prst="up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上矢印 45"/>
          <p:cNvSpPr/>
          <p:nvPr/>
        </p:nvSpPr>
        <p:spPr>
          <a:xfrm>
            <a:off x="3167605" y="3155950"/>
            <a:ext cx="349050" cy="2133600"/>
          </a:xfrm>
          <a:prstGeom prst="up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書類 35"/>
          <p:cNvSpPr/>
          <p:nvPr/>
        </p:nvSpPr>
        <p:spPr>
          <a:xfrm>
            <a:off x="920550" y="3689350"/>
            <a:ext cx="809505" cy="698500"/>
          </a:xfrm>
          <a:prstGeom prst="flowChartDocumen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lang="en-US" altLang="ja-JP" sz="800" dirty="0">
              <a:solidFill>
                <a:srgbClr val="FFFFFF"/>
              </a:solidFill>
              <a:latin typeface="ＭＳ Ｐゴシック"/>
              <a:ea typeface="ＭＳ Ｐゴシック"/>
              <a:cs typeface="ＭＳ Ｐゴシック"/>
            </a:endParaRPr>
          </a:p>
          <a:p>
            <a:r>
              <a:rPr lang="ja-JP" altLang="en-US" sz="800" dirty="0">
                <a:solidFill>
                  <a:srgbClr val="FFFFFF"/>
                </a:solidFill>
                <a:latin typeface="ＭＳ Ｐゴシック"/>
                <a:ea typeface="ＭＳ Ｐゴシック"/>
                <a:cs typeface="ＭＳ Ｐゴシック"/>
              </a:rPr>
              <a:t>ホスト名　</a:t>
            </a:r>
            <a:r>
              <a:rPr lang="en-US" altLang="ja-JP" sz="800" dirty="0">
                <a:solidFill>
                  <a:srgbClr val="FFFFFF"/>
                </a:solidFill>
                <a:latin typeface="ＭＳ Ｐゴシック"/>
                <a:ea typeface="ＭＳ Ｐゴシック"/>
                <a:cs typeface="ＭＳ Ｐゴシック"/>
              </a:rPr>
              <a:t>A</a:t>
            </a:r>
          </a:p>
          <a:p>
            <a:r>
              <a:rPr lang="en-US" altLang="ja-JP" sz="800" dirty="0">
                <a:solidFill>
                  <a:srgbClr val="FFFFFF"/>
                </a:solidFill>
                <a:latin typeface="ＭＳ Ｐゴシック"/>
                <a:ea typeface="ＭＳ Ｐゴシック"/>
                <a:cs typeface="ＭＳ Ｐゴシック"/>
              </a:rPr>
              <a:t>CPU XXX</a:t>
            </a:r>
          </a:p>
          <a:p>
            <a:r>
              <a:rPr kumimoji="1" lang="ja-JP" altLang="en-US" sz="800" dirty="0">
                <a:solidFill>
                  <a:srgbClr val="FFFFFF"/>
                </a:solidFill>
                <a:latin typeface="ＭＳ Ｐゴシック"/>
                <a:ea typeface="ＭＳ Ｐゴシック"/>
                <a:cs typeface="ＭＳ Ｐゴシック"/>
              </a:rPr>
              <a:t>メモリ　</a:t>
            </a:r>
            <a:r>
              <a:rPr kumimoji="1" lang="en-US" altLang="ja-JP" sz="800" dirty="0">
                <a:solidFill>
                  <a:srgbClr val="FFFFFF"/>
                </a:solidFill>
                <a:latin typeface="ＭＳ Ｐゴシック"/>
                <a:ea typeface="ＭＳ Ｐゴシック"/>
                <a:cs typeface="ＭＳ Ｐゴシック"/>
              </a:rPr>
              <a:t>XXX</a:t>
            </a:r>
          </a:p>
          <a:p>
            <a:r>
              <a:rPr lang="en-US" altLang="ja-JP" sz="800" dirty="0">
                <a:solidFill>
                  <a:srgbClr val="FFFFFF"/>
                </a:solidFill>
                <a:latin typeface="ＭＳ Ｐゴシック"/>
                <a:ea typeface="ＭＳ Ｐゴシック"/>
                <a:cs typeface="ＭＳ Ｐゴシック"/>
              </a:rPr>
              <a:t>IP XXX</a:t>
            </a:r>
            <a:endParaRPr kumimoji="1" lang="ja-JP" altLang="en-US" sz="800" dirty="0">
              <a:solidFill>
                <a:srgbClr val="FFFFFF"/>
              </a:solidFill>
              <a:latin typeface="ＭＳ Ｐゴシック"/>
              <a:ea typeface="ＭＳ Ｐゴシック"/>
              <a:cs typeface="ＭＳ Ｐゴシック"/>
            </a:endParaRPr>
          </a:p>
        </p:txBody>
      </p:sp>
      <p:sp>
        <p:nvSpPr>
          <p:cNvPr id="37" name="フローチャート: 書類 36"/>
          <p:cNvSpPr/>
          <p:nvPr/>
        </p:nvSpPr>
        <p:spPr>
          <a:xfrm>
            <a:off x="2033528" y="3689350"/>
            <a:ext cx="809505" cy="698500"/>
          </a:xfrm>
          <a:prstGeom prst="flowChartDocumen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lang="en-US" altLang="ja-JP" sz="800" dirty="0">
              <a:solidFill>
                <a:srgbClr val="FFFFFF"/>
              </a:solidFill>
              <a:latin typeface="ＭＳ Ｐゴシック"/>
              <a:ea typeface="ＭＳ Ｐゴシック"/>
              <a:cs typeface="ＭＳ Ｐゴシック"/>
            </a:endParaRPr>
          </a:p>
          <a:p>
            <a:r>
              <a:rPr lang="ja-JP" altLang="en-US" sz="800" dirty="0">
                <a:solidFill>
                  <a:srgbClr val="FFFFFF"/>
                </a:solidFill>
                <a:latin typeface="ＭＳ Ｐゴシック"/>
                <a:ea typeface="ＭＳ Ｐゴシック"/>
                <a:cs typeface="ＭＳ Ｐゴシック"/>
              </a:rPr>
              <a:t>ホスト名　</a:t>
            </a:r>
            <a:r>
              <a:rPr lang="en-US" altLang="ja-JP" sz="800" dirty="0">
                <a:solidFill>
                  <a:srgbClr val="FFFFFF"/>
                </a:solidFill>
                <a:latin typeface="ＭＳ Ｐゴシック"/>
                <a:ea typeface="ＭＳ Ｐゴシック"/>
                <a:cs typeface="ＭＳ Ｐゴシック"/>
              </a:rPr>
              <a:t>B</a:t>
            </a:r>
          </a:p>
          <a:p>
            <a:r>
              <a:rPr lang="en-US" altLang="ja-JP" sz="800" dirty="0">
                <a:solidFill>
                  <a:srgbClr val="FFFFFF"/>
                </a:solidFill>
                <a:latin typeface="ＭＳ Ｐゴシック"/>
                <a:ea typeface="ＭＳ Ｐゴシック"/>
                <a:cs typeface="ＭＳ Ｐゴシック"/>
              </a:rPr>
              <a:t>CPU XXX</a:t>
            </a:r>
          </a:p>
          <a:p>
            <a:r>
              <a:rPr kumimoji="1" lang="ja-JP" altLang="en-US" sz="800" dirty="0">
                <a:solidFill>
                  <a:srgbClr val="FFFFFF"/>
                </a:solidFill>
                <a:latin typeface="ＭＳ Ｐゴシック"/>
                <a:ea typeface="ＭＳ Ｐゴシック"/>
                <a:cs typeface="ＭＳ Ｐゴシック"/>
              </a:rPr>
              <a:t>メモリ　</a:t>
            </a:r>
            <a:r>
              <a:rPr kumimoji="1" lang="en-US" altLang="ja-JP" sz="800" dirty="0">
                <a:solidFill>
                  <a:srgbClr val="FFFFFF"/>
                </a:solidFill>
                <a:latin typeface="ＭＳ Ｐゴシック"/>
                <a:ea typeface="ＭＳ Ｐゴシック"/>
                <a:cs typeface="ＭＳ Ｐゴシック"/>
              </a:rPr>
              <a:t>XXX</a:t>
            </a:r>
          </a:p>
          <a:p>
            <a:r>
              <a:rPr lang="en-US" altLang="ja-JP" sz="800" dirty="0">
                <a:solidFill>
                  <a:srgbClr val="FFFFFF"/>
                </a:solidFill>
                <a:latin typeface="ＭＳ Ｐゴシック"/>
                <a:ea typeface="ＭＳ Ｐゴシック"/>
                <a:cs typeface="ＭＳ Ｐゴシック"/>
              </a:rPr>
              <a:t>IP XXX</a:t>
            </a:r>
            <a:endParaRPr kumimoji="1" lang="ja-JP" altLang="en-US" sz="800" dirty="0">
              <a:solidFill>
                <a:srgbClr val="FFFFFF"/>
              </a:solidFill>
              <a:latin typeface="ＭＳ Ｐゴシック"/>
              <a:ea typeface="ＭＳ Ｐゴシック"/>
              <a:cs typeface="ＭＳ Ｐゴシック"/>
            </a:endParaRPr>
          </a:p>
        </p:txBody>
      </p:sp>
      <p:sp>
        <p:nvSpPr>
          <p:cNvPr id="38" name="フローチャート: 書類 37"/>
          <p:cNvSpPr/>
          <p:nvPr/>
        </p:nvSpPr>
        <p:spPr>
          <a:xfrm>
            <a:off x="3074272" y="3689350"/>
            <a:ext cx="809505" cy="698500"/>
          </a:xfrm>
          <a:prstGeom prst="flowChartDocumen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lang="en-US" altLang="ja-JP" sz="800" dirty="0">
              <a:solidFill>
                <a:srgbClr val="FFFFFF"/>
              </a:solidFill>
              <a:latin typeface="ＭＳ Ｐゴシック"/>
              <a:ea typeface="ＭＳ Ｐゴシック"/>
              <a:cs typeface="ＭＳ Ｐゴシック"/>
            </a:endParaRPr>
          </a:p>
          <a:p>
            <a:r>
              <a:rPr lang="ja-JP" altLang="en-US" sz="800" dirty="0">
                <a:solidFill>
                  <a:srgbClr val="FFFFFF"/>
                </a:solidFill>
                <a:latin typeface="ＭＳ Ｐゴシック"/>
                <a:ea typeface="ＭＳ Ｐゴシック"/>
                <a:cs typeface="ＭＳ Ｐゴシック"/>
              </a:rPr>
              <a:t>ホスト名　</a:t>
            </a:r>
            <a:r>
              <a:rPr lang="en-US" altLang="ja-JP" sz="800" dirty="0">
                <a:solidFill>
                  <a:srgbClr val="FFFFFF"/>
                </a:solidFill>
                <a:latin typeface="ＭＳ Ｐゴシック"/>
                <a:ea typeface="ＭＳ Ｐゴシック"/>
                <a:cs typeface="ＭＳ Ｐゴシック"/>
              </a:rPr>
              <a:t>C</a:t>
            </a:r>
          </a:p>
          <a:p>
            <a:r>
              <a:rPr lang="en-US" altLang="ja-JP" sz="800" dirty="0">
                <a:solidFill>
                  <a:srgbClr val="FFFFFF"/>
                </a:solidFill>
                <a:latin typeface="ＭＳ Ｐゴシック"/>
                <a:ea typeface="ＭＳ Ｐゴシック"/>
                <a:cs typeface="ＭＳ Ｐゴシック"/>
              </a:rPr>
              <a:t>CPU XXX</a:t>
            </a:r>
          </a:p>
          <a:p>
            <a:r>
              <a:rPr kumimoji="1" lang="ja-JP" altLang="en-US" sz="800" dirty="0">
                <a:solidFill>
                  <a:srgbClr val="FFFFFF"/>
                </a:solidFill>
                <a:latin typeface="ＭＳ Ｐゴシック"/>
                <a:ea typeface="ＭＳ Ｐゴシック"/>
                <a:cs typeface="ＭＳ Ｐゴシック"/>
              </a:rPr>
              <a:t>メモリ　</a:t>
            </a:r>
            <a:r>
              <a:rPr kumimoji="1" lang="en-US" altLang="ja-JP" sz="800" dirty="0">
                <a:solidFill>
                  <a:srgbClr val="FFFFFF"/>
                </a:solidFill>
                <a:latin typeface="ＭＳ Ｐゴシック"/>
                <a:ea typeface="ＭＳ Ｐゴシック"/>
                <a:cs typeface="ＭＳ Ｐゴシック"/>
              </a:rPr>
              <a:t>XXX</a:t>
            </a:r>
          </a:p>
          <a:p>
            <a:r>
              <a:rPr lang="en-US" altLang="ja-JP" sz="800" dirty="0">
                <a:solidFill>
                  <a:srgbClr val="FFFFFF"/>
                </a:solidFill>
                <a:latin typeface="ＭＳ Ｐゴシック"/>
                <a:ea typeface="ＭＳ Ｐゴシック"/>
                <a:cs typeface="ＭＳ Ｐゴシック"/>
              </a:rPr>
              <a:t>IP XXX</a:t>
            </a:r>
            <a:endParaRPr kumimoji="1" lang="ja-JP" altLang="en-US" sz="800" dirty="0">
              <a:solidFill>
                <a:srgbClr val="FFFFFF"/>
              </a:solidFill>
              <a:latin typeface="ＭＳ Ｐゴシック"/>
              <a:ea typeface="ＭＳ Ｐゴシック"/>
              <a:cs typeface="ＭＳ Ｐゴシック"/>
            </a:endParaRPr>
          </a:p>
        </p:txBody>
      </p:sp>
      <p:sp>
        <p:nvSpPr>
          <p:cNvPr id="40" name="テキスト ボックス 39"/>
          <p:cNvSpPr txBox="1"/>
          <p:nvPr/>
        </p:nvSpPr>
        <p:spPr>
          <a:xfrm>
            <a:off x="2387962" y="3373153"/>
            <a:ext cx="877163" cy="246221"/>
          </a:xfrm>
          <a:prstGeom prst="rect">
            <a:avLst/>
          </a:prstGeom>
          <a:noFill/>
        </p:spPr>
        <p:txBody>
          <a:bodyPr wrap="none" rtlCol="0">
            <a:spAutoFit/>
          </a:bodyPr>
          <a:lstStyle/>
          <a:p>
            <a:r>
              <a:rPr kumimoji="1" lang="ja-JP" altLang="en-US" sz="1000" dirty="0">
                <a:solidFill>
                  <a:srgbClr val="3366FF"/>
                </a:solidFill>
              </a:rPr>
              <a:t>設定ファイル</a:t>
            </a:r>
          </a:p>
        </p:txBody>
      </p:sp>
      <p:sp>
        <p:nvSpPr>
          <p:cNvPr id="35" name="正方形/長方形 34"/>
          <p:cNvSpPr/>
          <p:nvPr/>
        </p:nvSpPr>
        <p:spPr>
          <a:xfrm>
            <a:off x="787097" y="4648200"/>
            <a:ext cx="3261916" cy="467168"/>
          </a:xfrm>
          <a:prstGeom prst="rect">
            <a:avLst/>
          </a:prstGeom>
          <a:solidFill>
            <a:srgbClr val="FF6600">
              <a:alpha val="67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ハイパーバイザー</a:t>
            </a:r>
          </a:p>
        </p:txBody>
      </p:sp>
      <p:sp>
        <p:nvSpPr>
          <p:cNvPr id="41" name="上矢印 40"/>
          <p:cNvSpPr/>
          <p:nvPr/>
        </p:nvSpPr>
        <p:spPr>
          <a:xfrm flipV="1">
            <a:off x="2514241" y="4359275"/>
            <a:ext cx="406400" cy="412750"/>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上矢印 41"/>
          <p:cNvSpPr/>
          <p:nvPr/>
        </p:nvSpPr>
        <p:spPr>
          <a:xfrm flipV="1">
            <a:off x="1380564" y="4359275"/>
            <a:ext cx="406400" cy="412750"/>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flipV="1">
            <a:off x="3535706" y="4359275"/>
            <a:ext cx="406400" cy="412750"/>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9" name="図形グループ 48"/>
          <p:cNvGrpSpPr/>
          <p:nvPr/>
        </p:nvGrpSpPr>
        <p:grpSpPr>
          <a:xfrm>
            <a:off x="4958522" y="3517774"/>
            <a:ext cx="680450" cy="654176"/>
            <a:chOff x="2667295" y="1059799"/>
            <a:chExt cx="681672" cy="722281"/>
          </a:xfrm>
        </p:grpSpPr>
        <p:sp>
          <p:nvSpPr>
            <p:cNvPr id="50" name="角丸四角形 4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51" name="図 50"/>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52" name="図形グループ 51"/>
          <p:cNvGrpSpPr/>
          <p:nvPr/>
        </p:nvGrpSpPr>
        <p:grpSpPr>
          <a:xfrm>
            <a:off x="5157711" y="3694190"/>
            <a:ext cx="246139" cy="509104"/>
            <a:chOff x="1946324" y="4125162"/>
            <a:chExt cx="969964" cy="2007872"/>
          </a:xfrm>
        </p:grpSpPr>
        <p:sp>
          <p:nvSpPr>
            <p:cNvPr id="53" name="円/楕円 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論理積ゲート 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7" name="テキスト ボックス 46"/>
          <p:cNvSpPr txBox="1"/>
          <p:nvPr/>
        </p:nvSpPr>
        <p:spPr>
          <a:xfrm>
            <a:off x="5746750" y="3517774"/>
            <a:ext cx="2940599" cy="738664"/>
          </a:xfrm>
          <a:prstGeom prst="rect">
            <a:avLst/>
          </a:prstGeom>
          <a:noFill/>
        </p:spPr>
        <p:txBody>
          <a:bodyPr wrap="square" rtlCol="0">
            <a:spAutoFit/>
          </a:bodyPr>
          <a:lstStyle/>
          <a:p>
            <a:r>
              <a:rPr lang="ja-JP" altLang="en-US" sz="1400" dirty="0">
                <a:solidFill>
                  <a:srgbClr val="0000FF"/>
                </a:solidFill>
              </a:rPr>
              <a:t>システム管理者は、「設定ファイル」を作成・複製・変更することで、仮想サーバーの調達や構成変更できる。</a:t>
            </a:r>
            <a:endParaRPr kumimoji="1" lang="ja-JP" altLang="en-US" sz="1400" dirty="0">
              <a:solidFill>
                <a:srgbClr val="0000FF"/>
              </a:solidFill>
            </a:endParaRPr>
          </a:p>
        </p:txBody>
      </p:sp>
      <p:sp>
        <p:nvSpPr>
          <p:cNvPr id="55" name="テキスト ボックス 54"/>
          <p:cNvSpPr txBox="1"/>
          <p:nvPr/>
        </p:nvSpPr>
        <p:spPr>
          <a:xfrm>
            <a:off x="5746750" y="5175250"/>
            <a:ext cx="2940599" cy="738664"/>
          </a:xfrm>
          <a:prstGeom prst="rect">
            <a:avLst/>
          </a:prstGeom>
          <a:noFill/>
        </p:spPr>
        <p:txBody>
          <a:bodyPr wrap="square" rtlCol="0">
            <a:spAutoFit/>
          </a:bodyPr>
          <a:lstStyle/>
          <a:p>
            <a:r>
              <a:rPr kumimoji="1" lang="ja-JP" altLang="en-US" sz="1400" dirty="0">
                <a:solidFill>
                  <a:srgbClr val="0000FF"/>
                </a:solidFill>
              </a:rPr>
              <a:t>ハイパーバイザーは、「設定ファイル」に記述された内容に従って、必要なシステム資源の割り当てを行う</a:t>
            </a:r>
          </a:p>
        </p:txBody>
      </p:sp>
      <p:pic>
        <p:nvPicPr>
          <p:cNvPr id="56" name="図 55" descr="20120923172222dfb.gif"/>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29953" y="5296925"/>
            <a:ext cx="602814" cy="616989"/>
          </a:xfrm>
          <a:prstGeom prst="rect">
            <a:avLst/>
          </a:prstGeom>
        </p:spPr>
      </p:pic>
      <p:sp>
        <p:nvSpPr>
          <p:cNvPr id="57" name="テキスト ボックス 56"/>
          <p:cNvSpPr txBox="1"/>
          <p:nvPr/>
        </p:nvSpPr>
        <p:spPr>
          <a:xfrm>
            <a:off x="5746750" y="1622187"/>
            <a:ext cx="2940599" cy="738664"/>
          </a:xfrm>
          <a:prstGeom prst="rect">
            <a:avLst/>
          </a:prstGeom>
          <a:noFill/>
        </p:spPr>
        <p:txBody>
          <a:bodyPr wrap="square" rtlCol="0">
            <a:spAutoFit/>
          </a:bodyPr>
          <a:lstStyle/>
          <a:p>
            <a:r>
              <a:rPr lang="ja-JP" altLang="en-US" sz="1400" dirty="0">
                <a:solidFill>
                  <a:srgbClr val="0000FF"/>
                </a:solidFill>
              </a:rPr>
              <a:t>ハイパーバイザーから割り当てられたシステム資源に相当する能力・機能を持った仮想マシンが稼働する</a:t>
            </a:r>
            <a:endParaRPr kumimoji="1" lang="ja-JP" altLang="en-US" sz="1400" dirty="0">
              <a:solidFill>
                <a:srgbClr val="0000FF"/>
              </a:solidFill>
            </a:endParaRPr>
          </a:p>
        </p:txBody>
      </p:sp>
      <p:grpSp>
        <p:nvGrpSpPr>
          <p:cNvPr id="59" name="図形グループ 58"/>
          <p:cNvGrpSpPr/>
          <p:nvPr/>
        </p:nvGrpSpPr>
        <p:grpSpPr>
          <a:xfrm>
            <a:off x="4956533" y="1794743"/>
            <a:ext cx="277765" cy="142424"/>
            <a:chOff x="6769100" y="1390650"/>
            <a:chExt cx="317500" cy="157483"/>
          </a:xfrm>
        </p:grpSpPr>
        <p:sp>
          <p:nvSpPr>
            <p:cNvPr id="60" name="正方形/長方形 5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2" name="直線コネクタ 61"/>
            <p:cNvCxnSpPr>
              <a:stCxn id="61" idx="6"/>
              <a:endCxn id="6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3" name="図形グループ 62"/>
          <p:cNvGrpSpPr/>
          <p:nvPr/>
        </p:nvGrpSpPr>
        <p:grpSpPr>
          <a:xfrm>
            <a:off x="4956533" y="1962805"/>
            <a:ext cx="277765" cy="142424"/>
            <a:chOff x="6769100" y="1390650"/>
            <a:chExt cx="317500" cy="157483"/>
          </a:xfrm>
        </p:grpSpPr>
        <p:sp>
          <p:nvSpPr>
            <p:cNvPr id="64" name="正方形/長方形 6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6" name="直線コネクタ 65"/>
            <p:cNvCxnSpPr>
              <a:stCxn id="65" idx="6"/>
              <a:endCxn id="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7" name="図形グループ 66"/>
          <p:cNvGrpSpPr/>
          <p:nvPr/>
        </p:nvGrpSpPr>
        <p:grpSpPr>
          <a:xfrm>
            <a:off x="4956533" y="2131698"/>
            <a:ext cx="277765" cy="142424"/>
            <a:chOff x="6769100" y="1390650"/>
            <a:chExt cx="317500" cy="157483"/>
          </a:xfrm>
        </p:grpSpPr>
        <p:sp>
          <p:nvSpPr>
            <p:cNvPr id="68" name="正方形/長方形 6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0" name="直線コネクタ 69"/>
            <p:cNvCxnSpPr>
              <a:stCxn id="69" idx="6"/>
              <a:endCxn id="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1" name="フローチャート: 磁気ディスク 70"/>
          <p:cNvSpPr/>
          <p:nvPr/>
        </p:nvSpPr>
        <p:spPr>
          <a:xfrm>
            <a:off x="5285952" y="2034017"/>
            <a:ext cx="327765" cy="23523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2" name="フローチャート: 磁気ディスク 71"/>
          <p:cNvSpPr/>
          <p:nvPr/>
        </p:nvSpPr>
        <p:spPr>
          <a:xfrm>
            <a:off x="5285952" y="1798787"/>
            <a:ext cx="327765" cy="23523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6311488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サーバー仮想化が変えたサーバー利用の常識（２）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71</a:t>
            </a:fld>
            <a:endParaRPr kumimoji="1" lang="ja-JP" altLang="en-US"/>
          </a:p>
        </p:txBody>
      </p:sp>
      <p:sp>
        <p:nvSpPr>
          <p:cNvPr id="12" name="正方形/長方形 11"/>
          <p:cNvSpPr/>
          <p:nvPr/>
        </p:nvSpPr>
        <p:spPr>
          <a:xfrm>
            <a:off x="533400" y="934412"/>
            <a:ext cx="836846" cy="92410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536616" y="1434953"/>
            <a:ext cx="833630" cy="461665"/>
          </a:xfrm>
          <a:prstGeom prst="rect">
            <a:avLst/>
          </a:prstGeom>
          <a:noFill/>
          <a:ln>
            <a:noFill/>
          </a:ln>
        </p:spPr>
        <p:txBody>
          <a:bodyPr wrap="square" rtlCol="0">
            <a:spAutoFit/>
          </a:bodyPr>
          <a:lstStyle/>
          <a:p>
            <a:pPr algn="ctr"/>
            <a:r>
              <a:rPr kumimoji="1" lang="ja-JP" altLang="en-US" sz="800" dirty="0">
                <a:solidFill>
                  <a:srgbClr val="0000FF"/>
                </a:solidFill>
              </a:rPr>
              <a:t>仮想サーバー</a:t>
            </a:r>
            <a:r>
              <a:rPr kumimoji="1" lang="en-US" altLang="ja-JP" sz="800" dirty="0">
                <a:solidFill>
                  <a:srgbClr val="0000FF"/>
                </a:solidFill>
              </a:rPr>
              <a:t> </a:t>
            </a:r>
            <a:r>
              <a:rPr kumimoji="1" lang="en-US" altLang="ja-JP" sz="1600" dirty="0">
                <a:solidFill>
                  <a:srgbClr val="0000FF"/>
                </a:solidFill>
              </a:rPr>
              <a:t>A</a:t>
            </a:r>
            <a:endParaRPr kumimoji="1" lang="ja-JP" altLang="en-US" sz="1600" dirty="0">
              <a:solidFill>
                <a:srgbClr val="0000FF"/>
              </a:solidFill>
            </a:endParaRPr>
          </a:p>
        </p:txBody>
      </p:sp>
      <p:sp>
        <p:nvSpPr>
          <p:cNvPr id="14" name="フローチャート: 磁気ディスク 13"/>
          <p:cNvSpPr/>
          <p:nvPr/>
        </p:nvSpPr>
        <p:spPr>
          <a:xfrm>
            <a:off x="1026437" y="1018965"/>
            <a:ext cx="242208" cy="388244"/>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 name="正方形/長方形 14"/>
          <p:cNvSpPr/>
          <p:nvPr/>
        </p:nvSpPr>
        <p:spPr>
          <a:xfrm>
            <a:off x="608524" y="1240489"/>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ＭＳ Ｐゴシック"/>
                <a:ea typeface="ＭＳ Ｐゴシック"/>
                <a:cs typeface="ＭＳ Ｐゴシック"/>
              </a:rPr>
              <a:t>CPU</a:t>
            </a:r>
            <a:endParaRPr kumimoji="1" lang="ja-JP" altLang="en-US" sz="600" dirty="0">
              <a:solidFill>
                <a:srgbClr val="FFFFFF"/>
              </a:solidFill>
              <a:latin typeface="ＭＳ Ｐゴシック"/>
              <a:ea typeface="ＭＳ Ｐゴシック"/>
              <a:cs typeface="ＭＳ Ｐゴシック"/>
            </a:endParaRPr>
          </a:p>
        </p:txBody>
      </p:sp>
      <p:sp>
        <p:nvSpPr>
          <p:cNvPr id="16" name="正方形/長方形 15"/>
          <p:cNvSpPr/>
          <p:nvPr/>
        </p:nvSpPr>
        <p:spPr>
          <a:xfrm>
            <a:off x="608524" y="1018965"/>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ＭＳ Ｐゴシック"/>
                <a:ea typeface="ＭＳ Ｐゴシック"/>
                <a:cs typeface="ＭＳ Ｐゴシック"/>
              </a:rPr>
              <a:t>メモリ</a:t>
            </a:r>
          </a:p>
        </p:txBody>
      </p:sp>
      <p:sp>
        <p:nvSpPr>
          <p:cNvPr id="17" name="正方形/長方形 16"/>
          <p:cNvSpPr/>
          <p:nvPr/>
        </p:nvSpPr>
        <p:spPr>
          <a:xfrm>
            <a:off x="1475315" y="934412"/>
            <a:ext cx="836846" cy="92410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1478531" y="1434953"/>
            <a:ext cx="833630" cy="461665"/>
          </a:xfrm>
          <a:prstGeom prst="rect">
            <a:avLst/>
          </a:prstGeom>
          <a:noFill/>
          <a:ln>
            <a:noFill/>
          </a:ln>
        </p:spPr>
        <p:txBody>
          <a:bodyPr wrap="square" rtlCol="0">
            <a:spAutoFit/>
          </a:bodyPr>
          <a:lstStyle/>
          <a:p>
            <a:pPr algn="ctr"/>
            <a:r>
              <a:rPr kumimoji="1" lang="ja-JP" altLang="en-US" sz="800" dirty="0">
                <a:solidFill>
                  <a:srgbClr val="0000FF"/>
                </a:solidFill>
              </a:rPr>
              <a:t>仮想サーバー</a:t>
            </a:r>
            <a:r>
              <a:rPr kumimoji="1" lang="en-US" altLang="ja-JP" sz="800" dirty="0">
                <a:solidFill>
                  <a:srgbClr val="0000FF"/>
                </a:solidFill>
              </a:rPr>
              <a:t> </a:t>
            </a:r>
            <a:r>
              <a:rPr kumimoji="1" lang="en-US" altLang="ja-JP" sz="1600" dirty="0">
                <a:solidFill>
                  <a:srgbClr val="0000FF"/>
                </a:solidFill>
              </a:rPr>
              <a:t>B</a:t>
            </a:r>
            <a:endParaRPr kumimoji="1" lang="ja-JP" altLang="en-US" sz="1600" dirty="0">
              <a:solidFill>
                <a:srgbClr val="0000FF"/>
              </a:solidFill>
            </a:endParaRPr>
          </a:p>
        </p:txBody>
      </p:sp>
      <p:sp>
        <p:nvSpPr>
          <p:cNvPr id="19" name="フローチャート: 磁気ディスク 18"/>
          <p:cNvSpPr/>
          <p:nvPr/>
        </p:nvSpPr>
        <p:spPr>
          <a:xfrm>
            <a:off x="1968352" y="1018965"/>
            <a:ext cx="242208" cy="388244"/>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 name="正方形/長方形 19"/>
          <p:cNvSpPr/>
          <p:nvPr/>
        </p:nvSpPr>
        <p:spPr>
          <a:xfrm>
            <a:off x="1550439" y="1240489"/>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ＭＳ Ｐゴシック"/>
                <a:ea typeface="ＭＳ Ｐゴシック"/>
                <a:cs typeface="ＭＳ Ｐゴシック"/>
              </a:rPr>
              <a:t>CPU</a:t>
            </a:r>
            <a:endParaRPr kumimoji="1" lang="ja-JP" altLang="en-US" sz="600" dirty="0">
              <a:solidFill>
                <a:srgbClr val="FFFFFF"/>
              </a:solidFill>
              <a:latin typeface="ＭＳ Ｐゴシック"/>
              <a:ea typeface="ＭＳ Ｐゴシック"/>
              <a:cs typeface="ＭＳ Ｐゴシック"/>
            </a:endParaRPr>
          </a:p>
        </p:txBody>
      </p:sp>
      <p:sp>
        <p:nvSpPr>
          <p:cNvPr id="21" name="正方形/長方形 20"/>
          <p:cNvSpPr/>
          <p:nvPr/>
        </p:nvSpPr>
        <p:spPr>
          <a:xfrm>
            <a:off x="1550439" y="1018965"/>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ＭＳ Ｐゴシック"/>
                <a:ea typeface="ＭＳ Ｐゴシック"/>
                <a:cs typeface="ＭＳ Ｐゴシック"/>
              </a:rPr>
              <a:t>メモリ</a:t>
            </a:r>
          </a:p>
        </p:txBody>
      </p:sp>
      <p:sp>
        <p:nvSpPr>
          <p:cNvPr id="38" name="フローチャート: 磁気ディスク 37"/>
          <p:cNvSpPr/>
          <p:nvPr/>
        </p:nvSpPr>
        <p:spPr>
          <a:xfrm>
            <a:off x="3657600" y="2448058"/>
            <a:ext cx="1828800" cy="958850"/>
          </a:xfrm>
          <a:prstGeom prst="flowChartMagneticDisk">
            <a:avLst/>
          </a:prstGeom>
          <a:solidFill>
            <a:schemeClr val="accent6">
              <a:lumMod val="75000"/>
            </a:schemeClr>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1" name="正方形/長方形 50"/>
          <p:cNvSpPr/>
          <p:nvPr/>
        </p:nvSpPr>
        <p:spPr>
          <a:xfrm>
            <a:off x="7774514" y="906668"/>
            <a:ext cx="836846" cy="92410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p:cNvSpPr txBox="1"/>
          <p:nvPr/>
        </p:nvSpPr>
        <p:spPr>
          <a:xfrm>
            <a:off x="7777730" y="1407209"/>
            <a:ext cx="833630" cy="461665"/>
          </a:xfrm>
          <a:prstGeom prst="rect">
            <a:avLst/>
          </a:prstGeom>
          <a:noFill/>
          <a:ln>
            <a:noFill/>
          </a:ln>
        </p:spPr>
        <p:txBody>
          <a:bodyPr wrap="square" rtlCol="0">
            <a:spAutoFit/>
          </a:bodyPr>
          <a:lstStyle/>
          <a:p>
            <a:pPr algn="ctr"/>
            <a:r>
              <a:rPr kumimoji="1" lang="ja-JP" altLang="en-US" sz="800" dirty="0">
                <a:solidFill>
                  <a:srgbClr val="008000"/>
                </a:solidFill>
              </a:rPr>
              <a:t>仮想サーバー</a:t>
            </a:r>
            <a:r>
              <a:rPr kumimoji="1" lang="en-US" altLang="ja-JP" sz="800" dirty="0">
                <a:solidFill>
                  <a:srgbClr val="008000"/>
                </a:solidFill>
              </a:rPr>
              <a:t> </a:t>
            </a:r>
            <a:r>
              <a:rPr kumimoji="1" lang="en-US" altLang="ja-JP" sz="1600" dirty="0">
                <a:solidFill>
                  <a:srgbClr val="008000"/>
                </a:solidFill>
              </a:rPr>
              <a:t>X</a:t>
            </a:r>
            <a:endParaRPr kumimoji="1" lang="ja-JP" altLang="en-US" sz="1600" dirty="0">
              <a:solidFill>
                <a:srgbClr val="008000"/>
              </a:solidFill>
            </a:endParaRPr>
          </a:p>
        </p:txBody>
      </p:sp>
      <p:sp>
        <p:nvSpPr>
          <p:cNvPr id="53" name="フローチャート: 磁気ディスク 52"/>
          <p:cNvSpPr/>
          <p:nvPr/>
        </p:nvSpPr>
        <p:spPr>
          <a:xfrm>
            <a:off x="8267551" y="991221"/>
            <a:ext cx="242208" cy="388244"/>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4" name="正方形/長方形 53"/>
          <p:cNvSpPr/>
          <p:nvPr/>
        </p:nvSpPr>
        <p:spPr>
          <a:xfrm>
            <a:off x="7849638" y="1212745"/>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ＭＳ Ｐゴシック"/>
                <a:ea typeface="ＭＳ Ｐゴシック"/>
                <a:cs typeface="ＭＳ Ｐゴシック"/>
              </a:rPr>
              <a:t>CPU</a:t>
            </a:r>
            <a:endParaRPr kumimoji="1" lang="ja-JP" altLang="en-US" sz="600" dirty="0">
              <a:solidFill>
                <a:srgbClr val="FFFFFF"/>
              </a:solidFill>
              <a:latin typeface="ＭＳ Ｐゴシック"/>
              <a:ea typeface="ＭＳ Ｐゴシック"/>
              <a:cs typeface="ＭＳ Ｐゴシック"/>
            </a:endParaRPr>
          </a:p>
        </p:txBody>
      </p:sp>
      <p:sp>
        <p:nvSpPr>
          <p:cNvPr id="55" name="正方形/長方形 54"/>
          <p:cNvSpPr/>
          <p:nvPr/>
        </p:nvSpPr>
        <p:spPr>
          <a:xfrm>
            <a:off x="7849638" y="991221"/>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ＭＳ Ｐゴシック"/>
                <a:ea typeface="ＭＳ Ｐゴシック"/>
                <a:cs typeface="ＭＳ Ｐゴシック"/>
              </a:rPr>
              <a:t>メモリ</a:t>
            </a:r>
          </a:p>
        </p:txBody>
      </p:sp>
      <p:sp>
        <p:nvSpPr>
          <p:cNvPr id="56" name="フローチャート: 書類 55"/>
          <p:cNvSpPr/>
          <p:nvPr/>
        </p:nvSpPr>
        <p:spPr>
          <a:xfrm>
            <a:off x="3706137" y="2786382"/>
            <a:ext cx="524002" cy="501650"/>
          </a:xfrm>
          <a:prstGeom prst="flowChartDocumen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設定</a:t>
            </a: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ファイル</a:t>
            </a:r>
            <a:endParaRPr lang="en-US" altLang="ja-JP" sz="800" dirty="0">
              <a:solidFill>
                <a:srgbClr val="FFFFFF"/>
              </a:solidFill>
              <a:latin typeface="ＭＳ Ｐゴシック"/>
              <a:ea typeface="ＭＳ Ｐゴシック"/>
              <a:cs typeface="ＭＳ Ｐゴシック"/>
            </a:endParaRPr>
          </a:p>
          <a:p>
            <a:pPr algn="ctr"/>
            <a:r>
              <a:rPr lang="en-US" altLang="ja-JP" sz="1000" dirty="0">
                <a:solidFill>
                  <a:srgbClr val="FFFFFF"/>
                </a:solidFill>
                <a:latin typeface="ＭＳ Ｐゴシック"/>
                <a:ea typeface="ＭＳ Ｐゴシック"/>
                <a:cs typeface="ＭＳ Ｐゴシック"/>
              </a:rPr>
              <a:t>A</a:t>
            </a:r>
            <a:endParaRPr kumimoji="1" lang="ja-JP" altLang="en-US" sz="1000" dirty="0">
              <a:solidFill>
                <a:srgbClr val="FFFFFF"/>
              </a:solidFill>
              <a:latin typeface="ＭＳ Ｐゴシック"/>
              <a:ea typeface="ＭＳ Ｐゴシック"/>
              <a:cs typeface="ＭＳ Ｐゴシック"/>
            </a:endParaRPr>
          </a:p>
        </p:txBody>
      </p:sp>
      <p:sp>
        <p:nvSpPr>
          <p:cNvPr id="59" name="フローチャート: 書類 58"/>
          <p:cNvSpPr/>
          <p:nvPr/>
        </p:nvSpPr>
        <p:spPr>
          <a:xfrm>
            <a:off x="4322087" y="2786382"/>
            <a:ext cx="524002" cy="501650"/>
          </a:xfrm>
          <a:prstGeom prst="flowChartDocumen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設定</a:t>
            </a: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ファイル</a:t>
            </a:r>
            <a:endParaRPr lang="en-US" altLang="ja-JP" sz="800" dirty="0">
              <a:solidFill>
                <a:srgbClr val="FFFFFF"/>
              </a:solidFill>
              <a:latin typeface="ＭＳ Ｐゴシック"/>
              <a:ea typeface="ＭＳ Ｐゴシック"/>
              <a:cs typeface="ＭＳ Ｐゴシック"/>
            </a:endParaRPr>
          </a:p>
          <a:p>
            <a:pPr algn="ctr"/>
            <a:r>
              <a:rPr lang="en-US" altLang="ja-JP" sz="1000" dirty="0">
                <a:solidFill>
                  <a:srgbClr val="FFFFFF"/>
                </a:solidFill>
                <a:latin typeface="ＭＳ Ｐゴシック"/>
                <a:ea typeface="ＭＳ Ｐゴシック"/>
                <a:cs typeface="ＭＳ Ｐゴシック"/>
              </a:rPr>
              <a:t>A</a:t>
            </a:r>
            <a:endParaRPr kumimoji="1" lang="ja-JP" altLang="en-US" sz="1000" dirty="0">
              <a:solidFill>
                <a:srgbClr val="FFFFFF"/>
              </a:solidFill>
              <a:latin typeface="ＭＳ Ｐゴシック"/>
              <a:ea typeface="ＭＳ Ｐゴシック"/>
              <a:cs typeface="ＭＳ Ｐゴシック"/>
            </a:endParaRPr>
          </a:p>
        </p:txBody>
      </p:sp>
      <p:sp>
        <p:nvSpPr>
          <p:cNvPr id="60" name="フローチャート: 書類 59"/>
          <p:cNvSpPr/>
          <p:nvPr/>
        </p:nvSpPr>
        <p:spPr>
          <a:xfrm>
            <a:off x="4917948" y="2786382"/>
            <a:ext cx="524002" cy="501650"/>
          </a:xfrm>
          <a:prstGeom prst="flowChartDocumen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設定</a:t>
            </a: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ファイル</a:t>
            </a:r>
            <a:endParaRPr lang="en-US" altLang="ja-JP" sz="800" dirty="0">
              <a:solidFill>
                <a:srgbClr val="FFFFFF"/>
              </a:solidFill>
              <a:latin typeface="ＭＳ Ｐゴシック"/>
              <a:ea typeface="ＭＳ Ｐゴシック"/>
              <a:cs typeface="ＭＳ Ｐゴシック"/>
            </a:endParaRPr>
          </a:p>
          <a:p>
            <a:pPr algn="ctr"/>
            <a:r>
              <a:rPr lang="en-US" altLang="ja-JP" sz="1000" dirty="0">
                <a:solidFill>
                  <a:srgbClr val="FFFFFF"/>
                </a:solidFill>
                <a:latin typeface="ＭＳ Ｐゴシック"/>
                <a:ea typeface="ＭＳ Ｐゴシック"/>
                <a:cs typeface="ＭＳ Ｐゴシック"/>
              </a:rPr>
              <a:t>X</a:t>
            </a:r>
            <a:endParaRPr kumimoji="1" lang="ja-JP" altLang="en-US" sz="1000" dirty="0">
              <a:solidFill>
                <a:srgbClr val="FFFFFF"/>
              </a:solidFill>
              <a:latin typeface="ＭＳ Ｐゴシック"/>
              <a:ea typeface="ＭＳ Ｐゴシック"/>
              <a:cs typeface="ＭＳ Ｐゴシック"/>
            </a:endParaRPr>
          </a:p>
        </p:txBody>
      </p:sp>
      <p:sp>
        <p:nvSpPr>
          <p:cNvPr id="61" name="左右矢印 60"/>
          <p:cNvSpPr/>
          <p:nvPr/>
        </p:nvSpPr>
        <p:spPr>
          <a:xfrm>
            <a:off x="3232910" y="2013263"/>
            <a:ext cx="2678940" cy="358595"/>
          </a:xfrm>
          <a:prstGeom prst="leftRightArrow">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相互に稼働しているかどうかを監視</a:t>
            </a:r>
          </a:p>
        </p:txBody>
      </p:sp>
      <p:cxnSp>
        <p:nvCxnSpPr>
          <p:cNvPr id="66" name="曲線コネクタ 65"/>
          <p:cNvCxnSpPr>
            <a:stCxn id="56" idx="0"/>
            <a:endCxn id="12" idx="2"/>
          </p:cNvCxnSpPr>
          <p:nvPr/>
        </p:nvCxnSpPr>
        <p:spPr>
          <a:xfrm rot="16200000" flipV="1">
            <a:off x="1996049" y="814292"/>
            <a:ext cx="927865" cy="3016315"/>
          </a:xfrm>
          <a:prstGeom prst="curvedConnector3">
            <a:avLst>
              <a:gd name="adj1" fmla="val 22626"/>
            </a:avLst>
          </a:prstGeom>
          <a:ln>
            <a:solidFill>
              <a:srgbClr val="0000F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7" name="曲線コネクタ 66"/>
          <p:cNvCxnSpPr>
            <a:stCxn id="59" idx="0"/>
            <a:endCxn id="18" idx="2"/>
          </p:cNvCxnSpPr>
          <p:nvPr/>
        </p:nvCxnSpPr>
        <p:spPr>
          <a:xfrm rot="16200000" flipV="1">
            <a:off x="2794835" y="997129"/>
            <a:ext cx="889764" cy="2688742"/>
          </a:xfrm>
          <a:prstGeom prst="curvedConnector3">
            <a:avLst>
              <a:gd name="adj1" fmla="val 30731"/>
            </a:avLst>
          </a:prstGeom>
          <a:ln>
            <a:solidFill>
              <a:srgbClr val="0000F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64" name="テキスト ボックス 63"/>
          <p:cNvSpPr txBox="1"/>
          <p:nvPr/>
        </p:nvSpPr>
        <p:spPr>
          <a:xfrm>
            <a:off x="4080586" y="2496558"/>
            <a:ext cx="992579" cy="246221"/>
          </a:xfrm>
          <a:prstGeom prst="rect">
            <a:avLst/>
          </a:prstGeom>
          <a:noFill/>
        </p:spPr>
        <p:txBody>
          <a:bodyPr wrap="none" rtlCol="0">
            <a:spAutoFit/>
          </a:bodyPr>
          <a:lstStyle/>
          <a:p>
            <a:pPr algn="ctr"/>
            <a:r>
              <a:rPr kumimoji="1" lang="ja-JP" altLang="en-US" sz="1000" dirty="0">
                <a:solidFill>
                  <a:schemeClr val="bg1"/>
                </a:solidFill>
              </a:rPr>
              <a:t>共用ストレージ</a:t>
            </a:r>
          </a:p>
        </p:txBody>
      </p:sp>
      <p:sp>
        <p:nvSpPr>
          <p:cNvPr id="11" name="正方形/長方形 10"/>
          <p:cNvSpPr/>
          <p:nvPr/>
        </p:nvSpPr>
        <p:spPr>
          <a:xfrm>
            <a:off x="533399" y="2013263"/>
            <a:ext cx="2699511" cy="358595"/>
          </a:xfrm>
          <a:prstGeom prst="rect">
            <a:avLst/>
          </a:prstGeom>
          <a:solidFill>
            <a:srgbClr val="FF6600">
              <a:alpha val="67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ハイパーバイザー</a:t>
            </a:r>
          </a:p>
        </p:txBody>
      </p:sp>
      <p:sp>
        <p:nvSpPr>
          <p:cNvPr id="4" name="正方形/長方形 3"/>
          <p:cNvSpPr/>
          <p:nvPr/>
        </p:nvSpPr>
        <p:spPr>
          <a:xfrm>
            <a:off x="533400" y="2448058"/>
            <a:ext cx="2699510" cy="958850"/>
          </a:xfrm>
          <a:prstGeom prst="rect">
            <a:avLst/>
          </a:prstGeom>
          <a:solidFill>
            <a:srgbClr val="0000FF">
              <a:alpha val="6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1322114" y="3108789"/>
            <a:ext cx="1189999" cy="307777"/>
          </a:xfrm>
          <a:prstGeom prst="rect">
            <a:avLst/>
          </a:prstGeom>
          <a:noFill/>
        </p:spPr>
        <p:txBody>
          <a:bodyPr wrap="none" rtlCol="0">
            <a:spAutoFit/>
          </a:bodyPr>
          <a:lstStyle/>
          <a:p>
            <a:pPr algn="ctr"/>
            <a:r>
              <a:rPr lang="ja-JP" altLang="en-US" sz="1400" dirty="0">
                <a:solidFill>
                  <a:srgbClr val="FFFFFF"/>
                </a:solidFill>
              </a:rPr>
              <a:t>サーバー　</a:t>
            </a:r>
            <a:r>
              <a:rPr lang="en-US" altLang="ja-JP" sz="1400" dirty="0">
                <a:solidFill>
                  <a:srgbClr val="FFFFFF"/>
                </a:solidFill>
              </a:rPr>
              <a:t>01</a:t>
            </a:r>
            <a:endParaRPr kumimoji="1" lang="ja-JP" altLang="en-US" sz="1400" dirty="0">
              <a:solidFill>
                <a:srgbClr val="FFFFFF"/>
              </a:solidFill>
            </a:endParaRPr>
          </a:p>
        </p:txBody>
      </p:sp>
      <p:sp>
        <p:nvSpPr>
          <p:cNvPr id="6" name="フローチャート: 磁気ディスク 5"/>
          <p:cNvSpPr/>
          <p:nvPr/>
        </p:nvSpPr>
        <p:spPr>
          <a:xfrm>
            <a:off x="1968352" y="2630538"/>
            <a:ext cx="595450" cy="462178"/>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 name="正方形/長方形 6"/>
          <p:cNvSpPr/>
          <p:nvPr/>
        </p:nvSpPr>
        <p:spPr>
          <a:xfrm>
            <a:off x="1271501" y="2869220"/>
            <a:ext cx="557876" cy="223496"/>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8" name="正方形/長方形 7"/>
          <p:cNvSpPr/>
          <p:nvPr/>
        </p:nvSpPr>
        <p:spPr>
          <a:xfrm>
            <a:off x="1271501" y="2562886"/>
            <a:ext cx="557876" cy="223496"/>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cxnSp>
        <p:nvCxnSpPr>
          <p:cNvPr id="74" name="曲線コネクタ 73"/>
          <p:cNvCxnSpPr>
            <a:stCxn id="60" idx="0"/>
            <a:endCxn id="52" idx="2"/>
          </p:cNvCxnSpPr>
          <p:nvPr/>
        </p:nvCxnSpPr>
        <p:spPr>
          <a:xfrm rot="5400000" flipH="1" flipV="1">
            <a:off x="6228493" y="820330"/>
            <a:ext cx="917508" cy="3014596"/>
          </a:xfrm>
          <a:prstGeom prst="curvedConnector3">
            <a:avLst>
              <a:gd name="adj1" fmla="val 23008"/>
            </a:avLst>
          </a:prstGeom>
          <a:ln>
            <a:solidFill>
              <a:srgbClr val="008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40" name="正方形/長方形 39"/>
          <p:cNvSpPr/>
          <p:nvPr/>
        </p:nvSpPr>
        <p:spPr>
          <a:xfrm>
            <a:off x="5911850" y="2448058"/>
            <a:ext cx="2699510" cy="958850"/>
          </a:xfrm>
          <a:prstGeom prst="rect">
            <a:avLst/>
          </a:prstGeom>
          <a:solidFill>
            <a:srgbClr val="008000">
              <a:alpha val="6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6700566" y="3108789"/>
            <a:ext cx="1189999" cy="307777"/>
          </a:xfrm>
          <a:prstGeom prst="rect">
            <a:avLst/>
          </a:prstGeom>
          <a:noFill/>
        </p:spPr>
        <p:txBody>
          <a:bodyPr wrap="none" rtlCol="0">
            <a:spAutoFit/>
          </a:bodyPr>
          <a:lstStyle/>
          <a:p>
            <a:pPr algn="ctr"/>
            <a:r>
              <a:rPr kumimoji="1" lang="ja-JP" altLang="en-US" sz="1400" dirty="0">
                <a:solidFill>
                  <a:srgbClr val="FFFFFF"/>
                </a:solidFill>
              </a:rPr>
              <a:t>サーバー　</a:t>
            </a:r>
            <a:r>
              <a:rPr kumimoji="1" lang="en-US" altLang="ja-JP" sz="1400" dirty="0">
                <a:solidFill>
                  <a:srgbClr val="FFFFFF"/>
                </a:solidFill>
              </a:rPr>
              <a:t>02</a:t>
            </a:r>
            <a:endParaRPr kumimoji="1" lang="ja-JP" altLang="en-US" sz="1400" dirty="0">
              <a:solidFill>
                <a:srgbClr val="FFFFFF"/>
              </a:solidFill>
            </a:endParaRPr>
          </a:p>
        </p:txBody>
      </p:sp>
      <p:sp>
        <p:nvSpPr>
          <p:cNvPr id="42" name="フローチャート: 磁気ディスク 41"/>
          <p:cNvSpPr/>
          <p:nvPr/>
        </p:nvSpPr>
        <p:spPr>
          <a:xfrm>
            <a:off x="7346802" y="2630538"/>
            <a:ext cx="595450" cy="462178"/>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3" name="正方形/長方形 42"/>
          <p:cNvSpPr/>
          <p:nvPr/>
        </p:nvSpPr>
        <p:spPr>
          <a:xfrm>
            <a:off x="6649951" y="2869220"/>
            <a:ext cx="557876" cy="223496"/>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44" name="正方形/長方形 43"/>
          <p:cNvSpPr/>
          <p:nvPr/>
        </p:nvSpPr>
        <p:spPr>
          <a:xfrm>
            <a:off x="6649951" y="2562886"/>
            <a:ext cx="557876" cy="223496"/>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62" name="左右矢印 61"/>
          <p:cNvSpPr/>
          <p:nvPr/>
        </p:nvSpPr>
        <p:spPr>
          <a:xfrm>
            <a:off x="3162300" y="2869198"/>
            <a:ext cx="543837" cy="223518"/>
          </a:xfrm>
          <a:prstGeom prst="lef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左右矢印 62"/>
          <p:cNvSpPr/>
          <p:nvPr/>
        </p:nvSpPr>
        <p:spPr>
          <a:xfrm>
            <a:off x="5441950" y="2869198"/>
            <a:ext cx="543837" cy="223518"/>
          </a:xfrm>
          <a:prstGeom prst="lef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5911849" y="2013263"/>
            <a:ext cx="2699511" cy="358595"/>
          </a:xfrm>
          <a:prstGeom prst="rect">
            <a:avLst/>
          </a:prstGeom>
          <a:solidFill>
            <a:srgbClr val="FF6600">
              <a:alpha val="67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ハイパーバイザー</a:t>
            </a:r>
          </a:p>
        </p:txBody>
      </p:sp>
      <p:sp>
        <p:nvSpPr>
          <p:cNvPr id="85" name="正方形/長方形 84"/>
          <p:cNvSpPr/>
          <p:nvPr/>
        </p:nvSpPr>
        <p:spPr>
          <a:xfrm>
            <a:off x="5925307" y="3749512"/>
            <a:ext cx="836846" cy="92410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テキスト ボックス 85"/>
          <p:cNvSpPr txBox="1"/>
          <p:nvPr/>
        </p:nvSpPr>
        <p:spPr>
          <a:xfrm>
            <a:off x="5928523" y="4250053"/>
            <a:ext cx="833630" cy="461665"/>
          </a:xfrm>
          <a:prstGeom prst="rect">
            <a:avLst/>
          </a:prstGeom>
          <a:noFill/>
          <a:ln>
            <a:noFill/>
          </a:ln>
        </p:spPr>
        <p:txBody>
          <a:bodyPr wrap="square" rtlCol="0">
            <a:spAutoFit/>
          </a:bodyPr>
          <a:lstStyle/>
          <a:p>
            <a:pPr algn="ctr"/>
            <a:r>
              <a:rPr kumimoji="1" lang="ja-JP" altLang="en-US" sz="800" dirty="0">
                <a:solidFill>
                  <a:srgbClr val="0000FF"/>
                </a:solidFill>
              </a:rPr>
              <a:t>仮想サーバー</a:t>
            </a:r>
            <a:r>
              <a:rPr kumimoji="1" lang="en-US" altLang="ja-JP" sz="800" dirty="0">
                <a:solidFill>
                  <a:srgbClr val="0000FF"/>
                </a:solidFill>
              </a:rPr>
              <a:t> </a:t>
            </a:r>
            <a:r>
              <a:rPr kumimoji="1" lang="en-US" altLang="ja-JP" sz="1600" dirty="0">
                <a:solidFill>
                  <a:srgbClr val="0000FF"/>
                </a:solidFill>
              </a:rPr>
              <a:t>A</a:t>
            </a:r>
            <a:endParaRPr kumimoji="1" lang="ja-JP" altLang="en-US" sz="1600" dirty="0">
              <a:solidFill>
                <a:srgbClr val="0000FF"/>
              </a:solidFill>
            </a:endParaRPr>
          </a:p>
        </p:txBody>
      </p:sp>
      <p:sp>
        <p:nvSpPr>
          <p:cNvPr id="87" name="フローチャート: 磁気ディスク 86"/>
          <p:cNvSpPr/>
          <p:nvPr/>
        </p:nvSpPr>
        <p:spPr>
          <a:xfrm>
            <a:off x="6418344" y="3834065"/>
            <a:ext cx="242208" cy="388244"/>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88" name="正方形/長方形 87"/>
          <p:cNvSpPr/>
          <p:nvPr/>
        </p:nvSpPr>
        <p:spPr>
          <a:xfrm>
            <a:off x="6000431" y="4055589"/>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ＭＳ Ｐゴシック"/>
                <a:ea typeface="ＭＳ Ｐゴシック"/>
                <a:cs typeface="ＭＳ Ｐゴシック"/>
              </a:rPr>
              <a:t>CPU</a:t>
            </a:r>
            <a:endParaRPr kumimoji="1" lang="ja-JP" altLang="en-US" sz="600" dirty="0">
              <a:solidFill>
                <a:srgbClr val="FFFFFF"/>
              </a:solidFill>
              <a:latin typeface="ＭＳ Ｐゴシック"/>
              <a:ea typeface="ＭＳ Ｐゴシック"/>
              <a:cs typeface="ＭＳ Ｐゴシック"/>
            </a:endParaRPr>
          </a:p>
        </p:txBody>
      </p:sp>
      <p:sp>
        <p:nvSpPr>
          <p:cNvPr id="89" name="正方形/長方形 88"/>
          <p:cNvSpPr/>
          <p:nvPr/>
        </p:nvSpPr>
        <p:spPr>
          <a:xfrm>
            <a:off x="6000431" y="3834065"/>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ＭＳ Ｐゴシック"/>
                <a:ea typeface="ＭＳ Ｐゴシック"/>
                <a:cs typeface="ＭＳ Ｐゴシック"/>
              </a:rPr>
              <a:t>メモリ</a:t>
            </a:r>
          </a:p>
        </p:txBody>
      </p:sp>
      <p:sp>
        <p:nvSpPr>
          <p:cNvPr id="90" name="正方形/長方形 89"/>
          <p:cNvSpPr/>
          <p:nvPr/>
        </p:nvSpPr>
        <p:spPr>
          <a:xfrm>
            <a:off x="6867222" y="3749512"/>
            <a:ext cx="836846" cy="92410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テキスト ボックス 90"/>
          <p:cNvSpPr txBox="1"/>
          <p:nvPr/>
        </p:nvSpPr>
        <p:spPr>
          <a:xfrm>
            <a:off x="6870438" y="4250053"/>
            <a:ext cx="833630" cy="461665"/>
          </a:xfrm>
          <a:prstGeom prst="rect">
            <a:avLst/>
          </a:prstGeom>
          <a:noFill/>
          <a:ln>
            <a:noFill/>
          </a:ln>
        </p:spPr>
        <p:txBody>
          <a:bodyPr wrap="square" rtlCol="0">
            <a:spAutoFit/>
          </a:bodyPr>
          <a:lstStyle/>
          <a:p>
            <a:pPr algn="ctr"/>
            <a:r>
              <a:rPr kumimoji="1" lang="ja-JP" altLang="en-US" sz="800" dirty="0">
                <a:solidFill>
                  <a:srgbClr val="0000FF"/>
                </a:solidFill>
              </a:rPr>
              <a:t>仮想サーバー</a:t>
            </a:r>
            <a:r>
              <a:rPr kumimoji="1" lang="en-US" altLang="ja-JP" sz="800" dirty="0">
                <a:solidFill>
                  <a:srgbClr val="0000FF"/>
                </a:solidFill>
              </a:rPr>
              <a:t> </a:t>
            </a:r>
            <a:r>
              <a:rPr kumimoji="1" lang="en-US" altLang="ja-JP" sz="1600" dirty="0">
                <a:solidFill>
                  <a:srgbClr val="0000FF"/>
                </a:solidFill>
              </a:rPr>
              <a:t>B</a:t>
            </a:r>
            <a:endParaRPr kumimoji="1" lang="ja-JP" altLang="en-US" sz="1600" dirty="0">
              <a:solidFill>
                <a:srgbClr val="0000FF"/>
              </a:solidFill>
            </a:endParaRPr>
          </a:p>
        </p:txBody>
      </p:sp>
      <p:sp>
        <p:nvSpPr>
          <p:cNvPr id="92" name="フローチャート: 磁気ディスク 91"/>
          <p:cNvSpPr/>
          <p:nvPr/>
        </p:nvSpPr>
        <p:spPr>
          <a:xfrm>
            <a:off x="7360259" y="3834065"/>
            <a:ext cx="242208" cy="388244"/>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93" name="正方形/長方形 92"/>
          <p:cNvSpPr/>
          <p:nvPr/>
        </p:nvSpPr>
        <p:spPr>
          <a:xfrm>
            <a:off x="6942346" y="4055589"/>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ＭＳ Ｐゴシック"/>
                <a:ea typeface="ＭＳ Ｐゴシック"/>
                <a:cs typeface="ＭＳ Ｐゴシック"/>
              </a:rPr>
              <a:t>CPU</a:t>
            </a:r>
            <a:endParaRPr kumimoji="1" lang="ja-JP" altLang="en-US" sz="600" dirty="0">
              <a:solidFill>
                <a:srgbClr val="FFFFFF"/>
              </a:solidFill>
              <a:latin typeface="ＭＳ Ｐゴシック"/>
              <a:ea typeface="ＭＳ Ｐゴシック"/>
              <a:cs typeface="ＭＳ Ｐゴシック"/>
            </a:endParaRPr>
          </a:p>
        </p:txBody>
      </p:sp>
      <p:sp>
        <p:nvSpPr>
          <p:cNvPr id="94" name="正方形/長方形 93"/>
          <p:cNvSpPr/>
          <p:nvPr/>
        </p:nvSpPr>
        <p:spPr>
          <a:xfrm>
            <a:off x="6942346" y="3834065"/>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ＭＳ Ｐゴシック"/>
                <a:ea typeface="ＭＳ Ｐゴシック"/>
                <a:cs typeface="ＭＳ Ｐゴシック"/>
              </a:rPr>
              <a:t>メモリ</a:t>
            </a:r>
          </a:p>
        </p:txBody>
      </p:sp>
      <p:sp>
        <p:nvSpPr>
          <p:cNvPr id="95" name="フローチャート: 磁気ディスク 94"/>
          <p:cNvSpPr/>
          <p:nvPr/>
        </p:nvSpPr>
        <p:spPr>
          <a:xfrm>
            <a:off x="3657599" y="5280158"/>
            <a:ext cx="1828800" cy="958850"/>
          </a:xfrm>
          <a:prstGeom prst="flowChartMagneticDisk">
            <a:avLst/>
          </a:prstGeom>
          <a:solidFill>
            <a:schemeClr val="accent6">
              <a:lumMod val="75000"/>
            </a:schemeClr>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96" name="正方形/長方形 95"/>
          <p:cNvSpPr/>
          <p:nvPr/>
        </p:nvSpPr>
        <p:spPr>
          <a:xfrm>
            <a:off x="7774513" y="3738768"/>
            <a:ext cx="836846" cy="92410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テキスト ボックス 96"/>
          <p:cNvSpPr txBox="1"/>
          <p:nvPr/>
        </p:nvSpPr>
        <p:spPr>
          <a:xfrm>
            <a:off x="7777729" y="4239309"/>
            <a:ext cx="833630" cy="461665"/>
          </a:xfrm>
          <a:prstGeom prst="rect">
            <a:avLst/>
          </a:prstGeom>
          <a:noFill/>
          <a:ln>
            <a:noFill/>
          </a:ln>
        </p:spPr>
        <p:txBody>
          <a:bodyPr wrap="square" rtlCol="0">
            <a:spAutoFit/>
          </a:bodyPr>
          <a:lstStyle/>
          <a:p>
            <a:pPr algn="ctr"/>
            <a:r>
              <a:rPr kumimoji="1" lang="ja-JP" altLang="en-US" sz="800" dirty="0">
                <a:solidFill>
                  <a:srgbClr val="008000"/>
                </a:solidFill>
              </a:rPr>
              <a:t>仮想サーバー</a:t>
            </a:r>
            <a:r>
              <a:rPr kumimoji="1" lang="en-US" altLang="ja-JP" sz="800" dirty="0">
                <a:solidFill>
                  <a:srgbClr val="008000"/>
                </a:solidFill>
              </a:rPr>
              <a:t> </a:t>
            </a:r>
            <a:r>
              <a:rPr kumimoji="1" lang="en-US" altLang="ja-JP" sz="1600" dirty="0">
                <a:solidFill>
                  <a:srgbClr val="008000"/>
                </a:solidFill>
              </a:rPr>
              <a:t>X</a:t>
            </a:r>
            <a:endParaRPr kumimoji="1" lang="ja-JP" altLang="en-US" sz="1600" dirty="0">
              <a:solidFill>
                <a:srgbClr val="008000"/>
              </a:solidFill>
            </a:endParaRPr>
          </a:p>
        </p:txBody>
      </p:sp>
      <p:sp>
        <p:nvSpPr>
          <p:cNvPr id="98" name="フローチャート: 磁気ディスク 97"/>
          <p:cNvSpPr/>
          <p:nvPr/>
        </p:nvSpPr>
        <p:spPr>
          <a:xfrm>
            <a:off x="8267550" y="3823321"/>
            <a:ext cx="242208" cy="388244"/>
          </a:xfrm>
          <a:prstGeom prst="flowChartMagneticDisk">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99" name="正方形/長方形 98"/>
          <p:cNvSpPr/>
          <p:nvPr/>
        </p:nvSpPr>
        <p:spPr>
          <a:xfrm>
            <a:off x="7849637" y="4044845"/>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ＭＳ Ｐゴシック"/>
                <a:ea typeface="ＭＳ Ｐゴシック"/>
                <a:cs typeface="ＭＳ Ｐゴシック"/>
              </a:rPr>
              <a:t>CPU</a:t>
            </a:r>
            <a:endParaRPr kumimoji="1" lang="ja-JP" altLang="en-US" sz="600" dirty="0">
              <a:solidFill>
                <a:srgbClr val="FFFFFF"/>
              </a:solidFill>
              <a:latin typeface="ＭＳ Ｐゴシック"/>
              <a:ea typeface="ＭＳ Ｐゴシック"/>
              <a:cs typeface="ＭＳ Ｐゴシック"/>
            </a:endParaRPr>
          </a:p>
        </p:txBody>
      </p:sp>
      <p:sp>
        <p:nvSpPr>
          <p:cNvPr id="100" name="正方形/長方形 99"/>
          <p:cNvSpPr/>
          <p:nvPr/>
        </p:nvSpPr>
        <p:spPr>
          <a:xfrm>
            <a:off x="7849637" y="3823321"/>
            <a:ext cx="366674" cy="166720"/>
          </a:xfrm>
          <a:prstGeom prst="rect">
            <a:avLst/>
          </a:prstGeom>
          <a:solidFill>
            <a:srgbClr val="3366FF"/>
          </a:solidFill>
          <a:ln w="1270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ＭＳ Ｐゴシック"/>
                <a:ea typeface="ＭＳ Ｐゴシック"/>
                <a:cs typeface="ＭＳ Ｐゴシック"/>
              </a:rPr>
              <a:t>メモリ</a:t>
            </a:r>
          </a:p>
        </p:txBody>
      </p:sp>
      <p:sp>
        <p:nvSpPr>
          <p:cNvPr id="101" name="フローチャート: 書類 100"/>
          <p:cNvSpPr/>
          <p:nvPr/>
        </p:nvSpPr>
        <p:spPr>
          <a:xfrm>
            <a:off x="3706136" y="5618482"/>
            <a:ext cx="524002" cy="501650"/>
          </a:xfrm>
          <a:prstGeom prst="flowChartDocumen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設定</a:t>
            </a: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ファイル</a:t>
            </a:r>
            <a:endParaRPr lang="en-US" altLang="ja-JP" sz="800" dirty="0">
              <a:solidFill>
                <a:srgbClr val="FFFFFF"/>
              </a:solidFill>
              <a:latin typeface="ＭＳ Ｐゴシック"/>
              <a:ea typeface="ＭＳ Ｐゴシック"/>
              <a:cs typeface="ＭＳ Ｐゴシック"/>
            </a:endParaRPr>
          </a:p>
          <a:p>
            <a:pPr algn="ctr"/>
            <a:r>
              <a:rPr lang="en-US" altLang="ja-JP" sz="1000" dirty="0">
                <a:solidFill>
                  <a:srgbClr val="FFFFFF"/>
                </a:solidFill>
                <a:latin typeface="ＭＳ Ｐゴシック"/>
                <a:ea typeface="ＭＳ Ｐゴシック"/>
                <a:cs typeface="ＭＳ Ｐゴシック"/>
              </a:rPr>
              <a:t>A</a:t>
            </a:r>
            <a:endParaRPr kumimoji="1" lang="ja-JP" altLang="en-US" sz="1000" dirty="0">
              <a:solidFill>
                <a:srgbClr val="FFFFFF"/>
              </a:solidFill>
              <a:latin typeface="ＭＳ Ｐゴシック"/>
              <a:ea typeface="ＭＳ Ｐゴシック"/>
              <a:cs typeface="ＭＳ Ｐゴシック"/>
            </a:endParaRPr>
          </a:p>
        </p:txBody>
      </p:sp>
      <p:sp>
        <p:nvSpPr>
          <p:cNvPr id="102" name="フローチャート: 書類 101"/>
          <p:cNvSpPr/>
          <p:nvPr/>
        </p:nvSpPr>
        <p:spPr>
          <a:xfrm>
            <a:off x="4322086" y="5618482"/>
            <a:ext cx="524002" cy="501650"/>
          </a:xfrm>
          <a:prstGeom prst="flowChartDocumen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設定</a:t>
            </a: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ファイル</a:t>
            </a:r>
            <a:endParaRPr lang="en-US" altLang="ja-JP" sz="800" dirty="0">
              <a:solidFill>
                <a:srgbClr val="FFFFFF"/>
              </a:solidFill>
              <a:latin typeface="ＭＳ Ｐゴシック"/>
              <a:ea typeface="ＭＳ Ｐゴシック"/>
              <a:cs typeface="ＭＳ Ｐゴシック"/>
            </a:endParaRPr>
          </a:p>
          <a:p>
            <a:pPr algn="ctr"/>
            <a:r>
              <a:rPr lang="en-US" altLang="ja-JP" sz="1000" dirty="0">
                <a:solidFill>
                  <a:srgbClr val="FFFFFF"/>
                </a:solidFill>
                <a:latin typeface="ＭＳ Ｐゴシック"/>
                <a:ea typeface="ＭＳ Ｐゴシック"/>
                <a:cs typeface="ＭＳ Ｐゴシック"/>
              </a:rPr>
              <a:t>A</a:t>
            </a:r>
            <a:endParaRPr kumimoji="1" lang="ja-JP" altLang="en-US" sz="1000" dirty="0">
              <a:solidFill>
                <a:srgbClr val="FFFFFF"/>
              </a:solidFill>
              <a:latin typeface="ＭＳ Ｐゴシック"/>
              <a:ea typeface="ＭＳ Ｐゴシック"/>
              <a:cs typeface="ＭＳ Ｐゴシック"/>
            </a:endParaRPr>
          </a:p>
        </p:txBody>
      </p:sp>
      <p:sp>
        <p:nvSpPr>
          <p:cNvPr id="103" name="フローチャート: 書類 102"/>
          <p:cNvSpPr/>
          <p:nvPr/>
        </p:nvSpPr>
        <p:spPr>
          <a:xfrm>
            <a:off x="4917947" y="5618482"/>
            <a:ext cx="524002" cy="501650"/>
          </a:xfrm>
          <a:prstGeom prst="flowChartDocumen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設定</a:t>
            </a:r>
            <a:endParaRPr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ファイル</a:t>
            </a:r>
            <a:endParaRPr lang="en-US" altLang="ja-JP" sz="800" dirty="0">
              <a:solidFill>
                <a:srgbClr val="FFFFFF"/>
              </a:solidFill>
              <a:latin typeface="ＭＳ Ｐゴシック"/>
              <a:ea typeface="ＭＳ Ｐゴシック"/>
              <a:cs typeface="ＭＳ Ｐゴシック"/>
            </a:endParaRPr>
          </a:p>
          <a:p>
            <a:pPr algn="ctr"/>
            <a:r>
              <a:rPr lang="en-US" altLang="ja-JP" sz="1000" dirty="0">
                <a:solidFill>
                  <a:srgbClr val="FFFFFF"/>
                </a:solidFill>
                <a:latin typeface="ＭＳ Ｐゴシック"/>
                <a:ea typeface="ＭＳ Ｐゴシック"/>
                <a:cs typeface="ＭＳ Ｐゴシック"/>
              </a:rPr>
              <a:t>X</a:t>
            </a:r>
            <a:endParaRPr kumimoji="1" lang="ja-JP" altLang="en-US" sz="1000" dirty="0">
              <a:solidFill>
                <a:srgbClr val="FFFFFF"/>
              </a:solidFill>
              <a:latin typeface="ＭＳ Ｐゴシック"/>
              <a:ea typeface="ＭＳ Ｐゴシック"/>
              <a:cs typeface="ＭＳ Ｐゴシック"/>
            </a:endParaRPr>
          </a:p>
        </p:txBody>
      </p:sp>
      <p:cxnSp>
        <p:nvCxnSpPr>
          <p:cNvPr id="105" name="曲線コネクタ 104"/>
          <p:cNvCxnSpPr>
            <a:stCxn id="101" idx="0"/>
            <a:endCxn id="85" idx="2"/>
          </p:cNvCxnSpPr>
          <p:nvPr/>
        </p:nvCxnSpPr>
        <p:spPr>
          <a:xfrm rot="5400000" flipH="1" flipV="1">
            <a:off x="4683501" y="3958254"/>
            <a:ext cx="944865" cy="2375593"/>
          </a:xfrm>
          <a:prstGeom prst="curvedConnector3">
            <a:avLst>
              <a:gd name="adj1" fmla="val 27822"/>
            </a:avLst>
          </a:prstGeom>
          <a:ln>
            <a:solidFill>
              <a:srgbClr val="0000F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6" name="曲線コネクタ 105"/>
          <p:cNvCxnSpPr>
            <a:stCxn id="102" idx="0"/>
            <a:endCxn id="91" idx="2"/>
          </p:cNvCxnSpPr>
          <p:nvPr/>
        </p:nvCxnSpPr>
        <p:spPr>
          <a:xfrm rot="5400000" flipH="1" flipV="1">
            <a:off x="5482288" y="3813517"/>
            <a:ext cx="906764" cy="2703166"/>
          </a:xfrm>
          <a:prstGeom prst="curvedConnector3">
            <a:avLst>
              <a:gd name="adj1" fmla="val 17086"/>
            </a:avLst>
          </a:prstGeom>
          <a:ln>
            <a:solidFill>
              <a:srgbClr val="0000F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107" name="テキスト ボックス 106"/>
          <p:cNvSpPr txBox="1"/>
          <p:nvPr/>
        </p:nvSpPr>
        <p:spPr>
          <a:xfrm>
            <a:off x="4080585" y="5328658"/>
            <a:ext cx="992579" cy="246221"/>
          </a:xfrm>
          <a:prstGeom prst="rect">
            <a:avLst/>
          </a:prstGeom>
          <a:noFill/>
        </p:spPr>
        <p:txBody>
          <a:bodyPr wrap="none" rtlCol="0">
            <a:spAutoFit/>
          </a:bodyPr>
          <a:lstStyle/>
          <a:p>
            <a:pPr algn="ctr"/>
            <a:r>
              <a:rPr kumimoji="1" lang="ja-JP" altLang="en-US" sz="1000" dirty="0">
                <a:solidFill>
                  <a:schemeClr val="bg1"/>
                </a:solidFill>
              </a:rPr>
              <a:t>共用ストレージ</a:t>
            </a:r>
          </a:p>
        </p:txBody>
      </p:sp>
      <p:sp>
        <p:nvSpPr>
          <p:cNvPr id="108" name="正方形/長方形 107"/>
          <p:cNvSpPr/>
          <p:nvPr/>
        </p:nvSpPr>
        <p:spPr>
          <a:xfrm>
            <a:off x="533398" y="4845363"/>
            <a:ext cx="2699511" cy="35859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ハイパーバイザー</a:t>
            </a:r>
          </a:p>
        </p:txBody>
      </p:sp>
      <p:sp>
        <p:nvSpPr>
          <p:cNvPr id="109" name="正方形/長方形 108"/>
          <p:cNvSpPr/>
          <p:nvPr/>
        </p:nvSpPr>
        <p:spPr>
          <a:xfrm>
            <a:off x="533399" y="5280158"/>
            <a:ext cx="2699510" cy="95885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テキスト ボックス 109"/>
          <p:cNvSpPr txBox="1"/>
          <p:nvPr/>
        </p:nvSpPr>
        <p:spPr>
          <a:xfrm>
            <a:off x="1322115" y="5940889"/>
            <a:ext cx="1189999" cy="307777"/>
          </a:xfrm>
          <a:prstGeom prst="rect">
            <a:avLst/>
          </a:prstGeom>
          <a:solidFill>
            <a:schemeClr val="bg1">
              <a:lumMod val="50000"/>
            </a:schemeClr>
          </a:solidFill>
        </p:spPr>
        <p:txBody>
          <a:bodyPr wrap="none" rtlCol="0">
            <a:spAutoFit/>
          </a:bodyPr>
          <a:lstStyle/>
          <a:p>
            <a:pPr algn="ctr"/>
            <a:r>
              <a:rPr kumimoji="1" lang="ja-JP" altLang="en-US" sz="1400" dirty="0">
                <a:solidFill>
                  <a:srgbClr val="FFFFFF"/>
                </a:solidFill>
              </a:rPr>
              <a:t>サーバー　</a:t>
            </a:r>
            <a:r>
              <a:rPr kumimoji="1" lang="en-US" altLang="ja-JP" sz="1400" dirty="0">
                <a:solidFill>
                  <a:srgbClr val="FFFFFF"/>
                </a:solidFill>
              </a:rPr>
              <a:t>01</a:t>
            </a:r>
            <a:endParaRPr kumimoji="1" lang="ja-JP" altLang="en-US" sz="1400" dirty="0">
              <a:solidFill>
                <a:srgbClr val="FFFFFF"/>
              </a:solidFill>
            </a:endParaRPr>
          </a:p>
        </p:txBody>
      </p:sp>
      <p:sp>
        <p:nvSpPr>
          <p:cNvPr id="111" name="フローチャート: 磁気ディスク 110"/>
          <p:cNvSpPr/>
          <p:nvPr/>
        </p:nvSpPr>
        <p:spPr>
          <a:xfrm>
            <a:off x="1968351" y="5462638"/>
            <a:ext cx="595450" cy="462178"/>
          </a:xfrm>
          <a:prstGeom prst="flowChartMagneticDisk">
            <a:avLst/>
          </a:prstGeom>
          <a:solidFill>
            <a:schemeClr val="bg1">
              <a:lumMod val="50000"/>
            </a:schemeClr>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2" name="正方形/長方形 111"/>
          <p:cNvSpPr/>
          <p:nvPr/>
        </p:nvSpPr>
        <p:spPr>
          <a:xfrm>
            <a:off x="1271500" y="5701320"/>
            <a:ext cx="557876" cy="223496"/>
          </a:xfrm>
          <a:prstGeom prst="rect">
            <a:avLst/>
          </a:prstGeom>
          <a:solidFill>
            <a:schemeClr val="bg1">
              <a:lumMod val="50000"/>
            </a:schemeClr>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13" name="正方形/長方形 112"/>
          <p:cNvSpPr/>
          <p:nvPr/>
        </p:nvSpPr>
        <p:spPr>
          <a:xfrm>
            <a:off x="1271500" y="5394986"/>
            <a:ext cx="557876" cy="223496"/>
          </a:xfrm>
          <a:prstGeom prst="rect">
            <a:avLst/>
          </a:prstGeom>
          <a:solidFill>
            <a:schemeClr val="bg1">
              <a:lumMod val="50000"/>
            </a:schemeClr>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cxnSp>
        <p:nvCxnSpPr>
          <p:cNvPr id="114" name="曲線コネクタ 113"/>
          <p:cNvCxnSpPr>
            <a:stCxn id="103" idx="0"/>
            <a:endCxn id="97" idx="2"/>
          </p:cNvCxnSpPr>
          <p:nvPr/>
        </p:nvCxnSpPr>
        <p:spPr>
          <a:xfrm rot="5400000" flipH="1" flipV="1">
            <a:off x="6228492" y="3652430"/>
            <a:ext cx="917508" cy="3014596"/>
          </a:xfrm>
          <a:prstGeom prst="curvedConnector3">
            <a:avLst>
              <a:gd name="adj1" fmla="val 8474"/>
            </a:avLst>
          </a:prstGeom>
          <a:ln>
            <a:solidFill>
              <a:srgbClr val="00800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115" name="正方形/長方形 114"/>
          <p:cNvSpPr/>
          <p:nvPr/>
        </p:nvSpPr>
        <p:spPr>
          <a:xfrm>
            <a:off x="5911849" y="5280158"/>
            <a:ext cx="2699510" cy="958850"/>
          </a:xfrm>
          <a:prstGeom prst="rect">
            <a:avLst/>
          </a:prstGeom>
          <a:solidFill>
            <a:srgbClr val="008000">
              <a:alpha val="6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テキスト ボックス 115"/>
          <p:cNvSpPr txBox="1"/>
          <p:nvPr/>
        </p:nvSpPr>
        <p:spPr>
          <a:xfrm>
            <a:off x="6700565" y="5940889"/>
            <a:ext cx="1189999" cy="307777"/>
          </a:xfrm>
          <a:prstGeom prst="rect">
            <a:avLst/>
          </a:prstGeom>
          <a:noFill/>
        </p:spPr>
        <p:txBody>
          <a:bodyPr wrap="none" rtlCol="0">
            <a:spAutoFit/>
          </a:bodyPr>
          <a:lstStyle/>
          <a:p>
            <a:pPr algn="ctr"/>
            <a:r>
              <a:rPr kumimoji="1" lang="ja-JP" altLang="en-US" sz="1400" dirty="0">
                <a:solidFill>
                  <a:srgbClr val="FFFFFF"/>
                </a:solidFill>
              </a:rPr>
              <a:t>サーバー</a:t>
            </a:r>
            <a:r>
              <a:rPr lang="ja-JP" altLang="ja-JP" sz="1400" dirty="0">
                <a:solidFill>
                  <a:srgbClr val="FFFFFF"/>
                </a:solidFill>
              </a:rPr>
              <a:t>　</a:t>
            </a:r>
            <a:r>
              <a:rPr kumimoji="1" lang="en-US" altLang="ja-JP" sz="1400" dirty="0">
                <a:solidFill>
                  <a:srgbClr val="FFFFFF"/>
                </a:solidFill>
              </a:rPr>
              <a:t>02</a:t>
            </a:r>
            <a:endParaRPr kumimoji="1" lang="ja-JP" altLang="en-US" sz="1400" dirty="0">
              <a:solidFill>
                <a:srgbClr val="FFFFFF"/>
              </a:solidFill>
            </a:endParaRPr>
          </a:p>
        </p:txBody>
      </p:sp>
      <p:sp>
        <p:nvSpPr>
          <p:cNvPr id="117" name="フローチャート: 磁気ディスク 116"/>
          <p:cNvSpPr/>
          <p:nvPr/>
        </p:nvSpPr>
        <p:spPr>
          <a:xfrm>
            <a:off x="7346801" y="5462638"/>
            <a:ext cx="595450" cy="462178"/>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8" name="正方形/長方形 117"/>
          <p:cNvSpPr/>
          <p:nvPr/>
        </p:nvSpPr>
        <p:spPr>
          <a:xfrm>
            <a:off x="6649950" y="5701320"/>
            <a:ext cx="557876" cy="223496"/>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119" name="正方形/長方形 118"/>
          <p:cNvSpPr/>
          <p:nvPr/>
        </p:nvSpPr>
        <p:spPr>
          <a:xfrm>
            <a:off x="6649950" y="5394986"/>
            <a:ext cx="557876" cy="223496"/>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120" name="左右矢印 119"/>
          <p:cNvSpPr/>
          <p:nvPr/>
        </p:nvSpPr>
        <p:spPr>
          <a:xfrm>
            <a:off x="3162299" y="5701298"/>
            <a:ext cx="543837" cy="223518"/>
          </a:xfrm>
          <a:prstGeom prst="leftRightArrow">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左右矢印 120"/>
          <p:cNvSpPr/>
          <p:nvPr/>
        </p:nvSpPr>
        <p:spPr>
          <a:xfrm>
            <a:off x="5441949" y="5701298"/>
            <a:ext cx="543837" cy="223518"/>
          </a:xfrm>
          <a:prstGeom prst="lef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p:cNvSpPr/>
          <p:nvPr/>
        </p:nvSpPr>
        <p:spPr>
          <a:xfrm>
            <a:off x="5911848" y="4845363"/>
            <a:ext cx="2699511" cy="358595"/>
          </a:xfrm>
          <a:prstGeom prst="rect">
            <a:avLst/>
          </a:prstGeom>
          <a:solidFill>
            <a:srgbClr val="FF6600">
              <a:alpha val="67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ハイパーバイザー</a:t>
            </a:r>
          </a:p>
        </p:txBody>
      </p:sp>
      <p:sp>
        <p:nvSpPr>
          <p:cNvPr id="137" name="乗算記号 136"/>
          <p:cNvSpPr/>
          <p:nvPr/>
        </p:nvSpPr>
        <p:spPr>
          <a:xfrm>
            <a:off x="533399" y="4476750"/>
            <a:ext cx="2774952" cy="2120900"/>
          </a:xfrm>
          <a:prstGeom prst="mathMultiply">
            <a:avLst>
              <a:gd name="adj1" fmla="val 5240"/>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テキスト ボックス 141"/>
          <p:cNvSpPr txBox="1"/>
          <p:nvPr/>
        </p:nvSpPr>
        <p:spPr>
          <a:xfrm>
            <a:off x="4016320" y="3941289"/>
            <a:ext cx="1111364" cy="677108"/>
          </a:xfrm>
          <a:prstGeom prst="rect">
            <a:avLst/>
          </a:prstGeom>
          <a:noFill/>
        </p:spPr>
        <p:txBody>
          <a:bodyPr wrap="none" rtlCol="0">
            <a:spAutoFit/>
          </a:bodyPr>
          <a:lstStyle/>
          <a:p>
            <a:pPr algn="ctr"/>
            <a:r>
              <a:rPr kumimoji="1" lang="ja-JP" altLang="en-US" sz="1400" dirty="0">
                <a:solidFill>
                  <a:srgbClr val="FF0000"/>
                </a:solidFill>
              </a:rPr>
              <a:t>サーバー</a:t>
            </a:r>
            <a:r>
              <a:rPr kumimoji="1" lang="en-US" altLang="ja-JP" sz="1400" dirty="0">
                <a:solidFill>
                  <a:srgbClr val="FF0000"/>
                </a:solidFill>
              </a:rPr>
              <a:t> 01</a:t>
            </a:r>
          </a:p>
          <a:p>
            <a:pPr algn="ctr"/>
            <a:r>
              <a:rPr kumimoji="1" lang="ja-JP" altLang="en-US" sz="2400" dirty="0">
                <a:solidFill>
                  <a:srgbClr val="FF0000"/>
                </a:solidFill>
              </a:rPr>
              <a:t>障害時</a:t>
            </a:r>
          </a:p>
        </p:txBody>
      </p:sp>
      <p:sp>
        <p:nvSpPr>
          <p:cNvPr id="143" name="テキスト ボックス 142"/>
          <p:cNvSpPr txBox="1"/>
          <p:nvPr/>
        </p:nvSpPr>
        <p:spPr>
          <a:xfrm>
            <a:off x="4018004" y="1142867"/>
            <a:ext cx="1107996" cy="461665"/>
          </a:xfrm>
          <a:prstGeom prst="rect">
            <a:avLst/>
          </a:prstGeom>
          <a:noFill/>
        </p:spPr>
        <p:txBody>
          <a:bodyPr wrap="none" rtlCol="0">
            <a:spAutoFit/>
          </a:bodyPr>
          <a:lstStyle/>
          <a:p>
            <a:pPr algn="ctr"/>
            <a:r>
              <a:rPr kumimoji="1" lang="ja-JP" altLang="en-US" sz="2400" dirty="0">
                <a:solidFill>
                  <a:srgbClr val="0000FF"/>
                </a:solidFill>
              </a:rPr>
              <a:t>正常時</a:t>
            </a:r>
          </a:p>
        </p:txBody>
      </p:sp>
      <p:cxnSp>
        <p:nvCxnSpPr>
          <p:cNvPr id="145" name="直線コネクタ 144"/>
          <p:cNvCxnSpPr/>
          <p:nvPr/>
        </p:nvCxnSpPr>
        <p:spPr>
          <a:xfrm flipV="1">
            <a:off x="567012" y="3597571"/>
            <a:ext cx="8074743" cy="10744"/>
          </a:xfrm>
          <a:prstGeom prst="line">
            <a:avLst/>
          </a:prstGeom>
          <a:ln>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46" name="正方形/長方形 145"/>
          <p:cNvSpPr/>
          <p:nvPr/>
        </p:nvSpPr>
        <p:spPr>
          <a:xfrm>
            <a:off x="567012" y="3738768"/>
            <a:ext cx="2665897" cy="92410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6600"/>
                </a:solidFill>
                <a:latin typeface="ＭＳ Ｐゴシック"/>
                <a:ea typeface="ＭＳ Ｐゴシック"/>
                <a:cs typeface="ＭＳ Ｐゴシック"/>
              </a:rPr>
              <a:t>仮想サーバーＡと</a:t>
            </a:r>
            <a:r>
              <a:rPr kumimoji="1" lang="en-US" altLang="ja-JP" sz="1200" dirty="0">
                <a:solidFill>
                  <a:srgbClr val="FF6600"/>
                </a:solidFill>
                <a:latin typeface="ＭＳ Ｐゴシック"/>
                <a:ea typeface="ＭＳ Ｐゴシック"/>
                <a:cs typeface="ＭＳ Ｐゴシック"/>
              </a:rPr>
              <a:t>B</a:t>
            </a:r>
            <a:r>
              <a:rPr kumimoji="1" lang="ja-JP" altLang="en-US" sz="1200" dirty="0">
                <a:solidFill>
                  <a:srgbClr val="FF6600"/>
                </a:solidFill>
                <a:latin typeface="ＭＳ Ｐゴシック"/>
                <a:ea typeface="ＭＳ Ｐゴシック"/>
                <a:cs typeface="ＭＳ Ｐゴシック"/>
              </a:rPr>
              <a:t>は、</a:t>
            </a:r>
            <a:endParaRPr kumimoji="1" lang="en-US" altLang="ja-JP" sz="1200" dirty="0">
              <a:solidFill>
                <a:srgbClr val="FF6600"/>
              </a:solidFill>
              <a:latin typeface="ＭＳ Ｐゴシック"/>
              <a:ea typeface="ＭＳ Ｐゴシック"/>
              <a:cs typeface="ＭＳ Ｐゴシック"/>
            </a:endParaRPr>
          </a:p>
          <a:p>
            <a:pPr algn="ctr"/>
            <a:r>
              <a:rPr lang="ja-JP" altLang="en-US" sz="1200" dirty="0">
                <a:solidFill>
                  <a:srgbClr val="FF6600"/>
                </a:solidFill>
                <a:latin typeface="ＭＳ Ｐゴシック"/>
                <a:ea typeface="ＭＳ Ｐゴシック"/>
                <a:cs typeface="ＭＳ Ｐゴシック"/>
              </a:rPr>
              <a:t>見かけ上稼働し続けることができ</a:t>
            </a:r>
            <a:endParaRPr lang="en-US" altLang="ja-JP" sz="1200" dirty="0">
              <a:solidFill>
                <a:srgbClr val="FF6600"/>
              </a:solidFill>
              <a:latin typeface="ＭＳ Ｐゴシック"/>
              <a:ea typeface="ＭＳ Ｐゴシック"/>
              <a:cs typeface="ＭＳ Ｐゴシック"/>
            </a:endParaRPr>
          </a:p>
          <a:p>
            <a:pPr algn="ctr"/>
            <a:r>
              <a:rPr lang="ja-JP" altLang="en-US" sz="1200" dirty="0">
                <a:solidFill>
                  <a:srgbClr val="FF6600"/>
                </a:solidFill>
                <a:latin typeface="ＭＳ Ｐゴシック"/>
                <a:ea typeface="ＭＳ Ｐゴシック"/>
                <a:cs typeface="ＭＳ Ｐゴシック"/>
              </a:rPr>
              <a:t>ユーザーは影響を受けない</a:t>
            </a:r>
            <a:endParaRPr kumimoji="1" lang="ja-JP" altLang="en-US" sz="1200" dirty="0">
              <a:solidFill>
                <a:srgbClr val="FF6600"/>
              </a:solidFill>
              <a:latin typeface="ＭＳ Ｐゴシック"/>
              <a:ea typeface="ＭＳ Ｐゴシック"/>
              <a:cs typeface="ＭＳ Ｐゴシック"/>
            </a:endParaRPr>
          </a:p>
        </p:txBody>
      </p:sp>
    </p:spTree>
    <p:extLst>
      <p:ext uri="{BB962C8B-B14F-4D97-AF65-F5344CB8AC3E}">
        <p14:creationId xmlns:p14="http://schemas.microsoft.com/office/powerpoint/2010/main" val="12812523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フローチャート: 磁気ディスク 429"/>
          <p:cNvSpPr/>
          <p:nvPr/>
        </p:nvSpPr>
        <p:spPr>
          <a:xfrm>
            <a:off x="3959266" y="3685815"/>
            <a:ext cx="317500" cy="16662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31" name="正方形/長方形 430"/>
          <p:cNvSpPr/>
          <p:nvPr/>
        </p:nvSpPr>
        <p:spPr>
          <a:xfrm>
            <a:off x="3959266" y="312152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2" name="円/楕円 431"/>
          <p:cNvSpPr/>
          <p:nvPr/>
        </p:nvSpPr>
        <p:spPr>
          <a:xfrm>
            <a:off x="4001762" y="315327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3" name="直線コネクタ 432"/>
          <p:cNvCxnSpPr/>
          <p:nvPr/>
        </p:nvCxnSpPr>
        <p:spPr>
          <a:xfrm>
            <a:off x="4084312" y="319984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4" name="正方形/長方形 433"/>
          <p:cNvSpPr/>
          <p:nvPr/>
        </p:nvSpPr>
        <p:spPr>
          <a:xfrm>
            <a:off x="3959266" y="331498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5" name="円/楕円 434"/>
          <p:cNvSpPr/>
          <p:nvPr/>
        </p:nvSpPr>
        <p:spPr>
          <a:xfrm>
            <a:off x="4001762" y="334673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6" name="直線コネクタ 435"/>
          <p:cNvCxnSpPr/>
          <p:nvPr/>
        </p:nvCxnSpPr>
        <p:spPr>
          <a:xfrm>
            <a:off x="4084312" y="339330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7" name="正方形/長方形 436"/>
          <p:cNvSpPr/>
          <p:nvPr/>
        </p:nvSpPr>
        <p:spPr>
          <a:xfrm>
            <a:off x="3959266" y="3496582"/>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8" name="円/楕円 437"/>
          <p:cNvSpPr/>
          <p:nvPr/>
        </p:nvSpPr>
        <p:spPr>
          <a:xfrm>
            <a:off x="4001762" y="352833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9" name="直線コネクタ 438"/>
          <p:cNvCxnSpPr/>
          <p:nvPr/>
        </p:nvCxnSpPr>
        <p:spPr>
          <a:xfrm>
            <a:off x="4084312" y="3574895"/>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40" name="円/楕円 439"/>
          <p:cNvSpPr/>
          <p:nvPr/>
        </p:nvSpPr>
        <p:spPr>
          <a:xfrm>
            <a:off x="4016684" y="335433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1" name="円/楕円 440"/>
          <p:cNvSpPr/>
          <p:nvPr/>
        </p:nvSpPr>
        <p:spPr>
          <a:xfrm>
            <a:off x="4016684" y="353592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2" name="フローチャート: 磁気ディスク 441"/>
          <p:cNvSpPr/>
          <p:nvPr/>
        </p:nvSpPr>
        <p:spPr>
          <a:xfrm>
            <a:off x="4329520" y="3685500"/>
            <a:ext cx="317500" cy="16662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43" name="正方形/長方形 442"/>
          <p:cNvSpPr/>
          <p:nvPr/>
        </p:nvSpPr>
        <p:spPr>
          <a:xfrm>
            <a:off x="4329520" y="3121212"/>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4" name="円/楕円 443"/>
          <p:cNvSpPr/>
          <p:nvPr/>
        </p:nvSpPr>
        <p:spPr>
          <a:xfrm>
            <a:off x="4372016" y="315296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45" name="直線コネクタ 444"/>
          <p:cNvCxnSpPr/>
          <p:nvPr/>
        </p:nvCxnSpPr>
        <p:spPr>
          <a:xfrm>
            <a:off x="4454566" y="3199525"/>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46" name="正方形/長方形 445"/>
          <p:cNvSpPr/>
          <p:nvPr/>
        </p:nvSpPr>
        <p:spPr>
          <a:xfrm>
            <a:off x="4329520" y="331467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7" name="円/楕円 446"/>
          <p:cNvSpPr/>
          <p:nvPr/>
        </p:nvSpPr>
        <p:spPr>
          <a:xfrm>
            <a:off x="4372016" y="334642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48" name="直線コネクタ 447"/>
          <p:cNvCxnSpPr/>
          <p:nvPr/>
        </p:nvCxnSpPr>
        <p:spPr>
          <a:xfrm>
            <a:off x="4454566" y="3392987"/>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49" name="正方形/長方形 448"/>
          <p:cNvSpPr/>
          <p:nvPr/>
        </p:nvSpPr>
        <p:spPr>
          <a:xfrm>
            <a:off x="4329520" y="349626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0" name="円/楕円 449"/>
          <p:cNvSpPr/>
          <p:nvPr/>
        </p:nvSpPr>
        <p:spPr>
          <a:xfrm>
            <a:off x="4372016" y="352801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1" name="直線コネクタ 450"/>
          <p:cNvCxnSpPr/>
          <p:nvPr/>
        </p:nvCxnSpPr>
        <p:spPr>
          <a:xfrm>
            <a:off x="4454566" y="357458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52" name="円/楕円 451"/>
          <p:cNvSpPr/>
          <p:nvPr/>
        </p:nvSpPr>
        <p:spPr>
          <a:xfrm>
            <a:off x="4386938" y="335401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3" name="円/楕円 452"/>
          <p:cNvSpPr/>
          <p:nvPr/>
        </p:nvSpPr>
        <p:spPr>
          <a:xfrm>
            <a:off x="4386938" y="353561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4" name="フローチャート: 磁気ディスク 453"/>
          <p:cNvSpPr/>
          <p:nvPr/>
        </p:nvSpPr>
        <p:spPr>
          <a:xfrm>
            <a:off x="4697282" y="3685500"/>
            <a:ext cx="317500" cy="16662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55" name="正方形/長方形 454"/>
          <p:cNvSpPr/>
          <p:nvPr/>
        </p:nvSpPr>
        <p:spPr>
          <a:xfrm>
            <a:off x="4697282" y="3121212"/>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6" name="円/楕円 455"/>
          <p:cNvSpPr/>
          <p:nvPr/>
        </p:nvSpPr>
        <p:spPr>
          <a:xfrm>
            <a:off x="4739778" y="315296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7" name="直線コネクタ 456"/>
          <p:cNvCxnSpPr/>
          <p:nvPr/>
        </p:nvCxnSpPr>
        <p:spPr>
          <a:xfrm>
            <a:off x="4822328" y="3199525"/>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58" name="正方形/長方形 457"/>
          <p:cNvSpPr/>
          <p:nvPr/>
        </p:nvSpPr>
        <p:spPr>
          <a:xfrm>
            <a:off x="4697282" y="331467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9" name="円/楕円 458"/>
          <p:cNvSpPr/>
          <p:nvPr/>
        </p:nvSpPr>
        <p:spPr>
          <a:xfrm>
            <a:off x="4739778" y="334642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0" name="直線コネクタ 459"/>
          <p:cNvCxnSpPr/>
          <p:nvPr/>
        </p:nvCxnSpPr>
        <p:spPr>
          <a:xfrm>
            <a:off x="4822328" y="3392987"/>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61" name="正方形/長方形 460"/>
          <p:cNvSpPr/>
          <p:nvPr/>
        </p:nvSpPr>
        <p:spPr>
          <a:xfrm>
            <a:off x="4697282" y="349626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2" name="円/楕円 461"/>
          <p:cNvSpPr/>
          <p:nvPr/>
        </p:nvSpPr>
        <p:spPr>
          <a:xfrm>
            <a:off x="4739778" y="352801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3" name="直線コネクタ 462"/>
          <p:cNvCxnSpPr/>
          <p:nvPr/>
        </p:nvCxnSpPr>
        <p:spPr>
          <a:xfrm>
            <a:off x="4822328" y="357458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64" name="円/楕円 463"/>
          <p:cNvSpPr/>
          <p:nvPr/>
        </p:nvSpPr>
        <p:spPr>
          <a:xfrm>
            <a:off x="4754700" y="335401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5" name="円/楕円 464"/>
          <p:cNvSpPr/>
          <p:nvPr/>
        </p:nvSpPr>
        <p:spPr>
          <a:xfrm>
            <a:off x="4754700" y="353561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6" name="フローチャート: 磁気ディスク 465"/>
          <p:cNvSpPr/>
          <p:nvPr/>
        </p:nvSpPr>
        <p:spPr>
          <a:xfrm>
            <a:off x="5056023" y="3687085"/>
            <a:ext cx="317500" cy="16662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67" name="正方形/長方形 466"/>
          <p:cNvSpPr/>
          <p:nvPr/>
        </p:nvSpPr>
        <p:spPr>
          <a:xfrm>
            <a:off x="5056023" y="312279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8" name="円/楕円 467"/>
          <p:cNvSpPr/>
          <p:nvPr/>
        </p:nvSpPr>
        <p:spPr>
          <a:xfrm>
            <a:off x="5098519" y="315454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9" name="直線コネクタ 468"/>
          <p:cNvCxnSpPr/>
          <p:nvPr/>
        </p:nvCxnSpPr>
        <p:spPr>
          <a:xfrm>
            <a:off x="5181069" y="320111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0" name="正方形/長方形 469"/>
          <p:cNvSpPr/>
          <p:nvPr/>
        </p:nvSpPr>
        <p:spPr>
          <a:xfrm>
            <a:off x="5056023" y="331625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1" name="円/楕円 470"/>
          <p:cNvSpPr/>
          <p:nvPr/>
        </p:nvSpPr>
        <p:spPr>
          <a:xfrm>
            <a:off x="5098519" y="334800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2" name="直線コネクタ 471"/>
          <p:cNvCxnSpPr/>
          <p:nvPr/>
        </p:nvCxnSpPr>
        <p:spPr>
          <a:xfrm>
            <a:off x="5181069" y="339457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3" name="正方形/長方形 472"/>
          <p:cNvSpPr/>
          <p:nvPr/>
        </p:nvSpPr>
        <p:spPr>
          <a:xfrm>
            <a:off x="5056023" y="3497852"/>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4" name="円/楕円 473"/>
          <p:cNvSpPr/>
          <p:nvPr/>
        </p:nvSpPr>
        <p:spPr>
          <a:xfrm>
            <a:off x="5098519" y="352960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5" name="直線コネクタ 474"/>
          <p:cNvCxnSpPr/>
          <p:nvPr/>
        </p:nvCxnSpPr>
        <p:spPr>
          <a:xfrm>
            <a:off x="5181069" y="3576165"/>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6" name="円/楕円 475"/>
          <p:cNvSpPr/>
          <p:nvPr/>
        </p:nvSpPr>
        <p:spPr>
          <a:xfrm>
            <a:off x="5113441" y="335560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7" name="円/楕円 476"/>
          <p:cNvSpPr/>
          <p:nvPr/>
        </p:nvSpPr>
        <p:spPr>
          <a:xfrm>
            <a:off x="5113441" y="353719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9" name="正方形/長方形 428"/>
          <p:cNvSpPr/>
          <p:nvPr/>
        </p:nvSpPr>
        <p:spPr>
          <a:xfrm>
            <a:off x="3538785" y="3025390"/>
            <a:ext cx="1885810" cy="860611"/>
          </a:xfrm>
          <a:prstGeom prst="rect">
            <a:avLst/>
          </a:prstGeom>
          <a:solidFill>
            <a:srgbClr val="33ACBD">
              <a:alpha val="3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592" name="タイトル 591"/>
          <p:cNvSpPr>
            <a:spLocks noGrp="1"/>
          </p:cNvSpPr>
          <p:nvPr>
            <p:ph type="title"/>
          </p:nvPr>
        </p:nvSpPr>
        <p:spPr/>
        <p:txBody>
          <a:bodyPr/>
          <a:lstStyle/>
          <a:p>
            <a:r>
              <a:rPr kumimoji="1" lang="ja-JP" altLang="en-US" dirty="0"/>
              <a:t>サーバー仮想化による３つのメリット</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72</a:t>
            </a:fld>
            <a:endParaRPr kumimoji="1" lang="ja-JP" altLang="en-US"/>
          </a:p>
        </p:txBody>
      </p:sp>
      <p:grpSp>
        <p:nvGrpSpPr>
          <p:cNvPr id="152" name="図形グループ 151"/>
          <p:cNvGrpSpPr/>
          <p:nvPr/>
        </p:nvGrpSpPr>
        <p:grpSpPr>
          <a:xfrm>
            <a:off x="3593860" y="1356495"/>
            <a:ext cx="1781456" cy="713308"/>
            <a:chOff x="857968" y="1402544"/>
            <a:chExt cx="1781456" cy="713308"/>
          </a:xfrm>
        </p:grpSpPr>
        <p:cxnSp>
          <p:nvCxnSpPr>
            <p:cNvPr id="7" name="直線コネクタ 6"/>
            <p:cNvCxnSpPr>
              <a:stCxn id="102" idx="6"/>
              <a:endCxn id="101" idx="3"/>
            </p:cNvCxnSpPr>
            <p:nvPr/>
          </p:nvCxnSpPr>
          <p:spPr>
            <a:xfrm>
              <a:off x="2093324" y="1485939"/>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a:stCxn id="106" idx="6"/>
              <a:endCxn id="105" idx="3"/>
            </p:cNvCxnSpPr>
            <p:nvPr/>
          </p:nvCxnSpPr>
          <p:spPr>
            <a:xfrm>
              <a:off x="2093324" y="1679401"/>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a:stCxn id="110" idx="6"/>
              <a:endCxn id="109" idx="3"/>
            </p:cNvCxnSpPr>
            <p:nvPr/>
          </p:nvCxnSpPr>
          <p:spPr>
            <a:xfrm>
              <a:off x="2093324" y="186099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a:stCxn id="118" idx="6"/>
              <a:endCxn id="117" idx="3"/>
            </p:cNvCxnSpPr>
            <p:nvPr/>
          </p:nvCxnSpPr>
          <p:spPr>
            <a:xfrm>
              <a:off x="2446970" y="1483398"/>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a:stCxn id="122" idx="6"/>
              <a:endCxn id="121" idx="3"/>
            </p:cNvCxnSpPr>
            <p:nvPr/>
          </p:nvCxnSpPr>
          <p:spPr>
            <a:xfrm>
              <a:off x="2446970" y="167686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126" idx="6"/>
              <a:endCxn id="125" idx="3"/>
            </p:cNvCxnSpPr>
            <p:nvPr/>
          </p:nvCxnSpPr>
          <p:spPr>
            <a:xfrm>
              <a:off x="2446970" y="185845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a:stCxn id="130" idx="6"/>
              <a:endCxn id="129" idx="3"/>
            </p:cNvCxnSpPr>
            <p:nvPr/>
          </p:nvCxnSpPr>
          <p:spPr>
            <a:xfrm>
              <a:off x="2446970" y="2054887"/>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3" name="正方形/長方形 52"/>
            <p:cNvSpPr/>
            <p:nvPr/>
          </p:nvSpPr>
          <p:spPr>
            <a:xfrm>
              <a:off x="857968" y="140254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900464" y="143429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p:nvPr/>
          </p:nvCxnSpPr>
          <p:spPr>
            <a:xfrm>
              <a:off x="983014" y="1480857"/>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7" name="正方形/長方形 56"/>
            <p:cNvSpPr/>
            <p:nvPr/>
          </p:nvSpPr>
          <p:spPr>
            <a:xfrm>
              <a:off x="857968" y="159600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900464" y="1627756"/>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p:nvPr/>
          </p:nvCxnSpPr>
          <p:spPr>
            <a:xfrm>
              <a:off x="983014" y="1674319"/>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正方形/長方形 60"/>
            <p:cNvSpPr/>
            <p:nvPr/>
          </p:nvSpPr>
          <p:spPr>
            <a:xfrm>
              <a:off x="857968" y="177759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900464" y="180934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p:nvPr/>
          </p:nvCxnSpPr>
          <p:spPr>
            <a:xfrm>
              <a:off x="983014" y="185591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正方形/長方形 64"/>
            <p:cNvSpPr/>
            <p:nvPr/>
          </p:nvSpPr>
          <p:spPr>
            <a:xfrm>
              <a:off x="857968" y="195328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p:cNvSpPr/>
            <p:nvPr/>
          </p:nvSpPr>
          <p:spPr>
            <a:xfrm>
              <a:off x="900464" y="198503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7" name="直線コネクタ 66"/>
            <p:cNvCxnSpPr/>
            <p:nvPr/>
          </p:nvCxnSpPr>
          <p:spPr>
            <a:xfrm>
              <a:off x="983014" y="203160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9" name="正方形/長方形 68"/>
            <p:cNvSpPr/>
            <p:nvPr/>
          </p:nvSpPr>
          <p:spPr>
            <a:xfrm>
              <a:off x="1223374" y="140254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1265870" y="143429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p:nvPr/>
          </p:nvCxnSpPr>
          <p:spPr>
            <a:xfrm>
              <a:off x="1348420" y="1480857"/>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3" name="正方形/長方形 72"/>
            <p:cNvSpPr/>
            <p:nvPr/>
          </p:nvSpPr>
          <p:spPr>
            <a:xfrm>
              <a:off x="1223374" y="159600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1265870" y="1627756"/>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1348420" y="1674319"/>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7" name="正方形/長方形 76"/>
            <p:cNvSpPr/>
            <p:nvPr/>
          </p:nvSpPr>
          <p:spPr>
            <a:xfrm>
              <a:off x="1223374" y="177759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1265870" y="180934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1348420" y="185591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1" name="正方形/長方形 80"/>
            <p:cNvSpPr/>
            <p:nvPr/>
          </p:nvSpPr>
          <p:spPr>
            <a:xfrm>
              <a:off x="1223374" y="195328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p:cNvSpPr/>
            <p:nvPr/>
          </p:nvSpPr>
          <p:spPr>
            <a:xfrm>
              <a:off x="1265870" y="198503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p:nvPr/>
          </p:nvCxnSpPr>
          <p:spPr>
            <a:xfrm>
              <a:off x="1348420" y="203160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5" name="正方形/長方形 84"/>
            <p:cNvSpPr/>
            <p:nvPr/>
          </p:nvSpPr>
          <p:spPr>
            <a:xfrm>
              <a:off x="1593628" y="1405085"/>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円/楕円 85"/>
            <p:cNvSpPr/>
            <p:nvPr/>
          </p:nvSpPr>
          <p:spPr>
            <a:xfrm>
              <a:off x="1636124" y="1436835"/>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7" name="直線コネクタ 86"/>
            <p:cNvCxnSpPr/>
            <p:nvPr/>
          </p:nvCxnSpPr>
          <p:spPr>
            <a:xfrm>
              <a:off x="1718674" y="1483398"/>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9" name="正方形/長方形 88"/>
            <p:cNvSpPr/>
            <p:nvPr/>
          </p:nvSpPr>
          <p:spPr>
            <a:xfrm>
              <a:off x="1593628" y="159854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円/楕円 89"/>
            <p:cNvSpPr/>
            <p:nvPr/>
          </p:nvSpPr>
          <p:spPr>
            <a:xfrm>
              <a:off x="1636124" y="163029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1" name="直線コネクタ 90"/>
            <p:cNvCxnSpPr/>
            <p:nvPr/>
          </p:nvCxnSpPr>
          <p:spPr>
            <a:xfrm>
              <a:off x="1718674" y="167686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3" name="正方形/長方形 92"/>
            <p:cNvSpPr/>
            <p:nvPr/>
          </p:nvSpPr>
          <p:spPr>
            <a:xfrm>
              <a:off x="1593628" y="178014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p:cNvSpPr/>
            <p:nvPr/>
          </p:nvSpPr>
          <p:spPr>
            <a:xfrm>
              <a:off x="1636124" y="181189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コネクタ 94"/>
            <p:cNvCxnSpPr/>
            <p:nvPr/>
          </p:nvCxnSpPr>
          <p:spPr>
            <a:xfrm>
              <a:off x="1718674" y="185845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7" name="正方形/長方形 96"/>
            <p:cNvSpPr/>
            <p:nvPr/>
          </p:nvSpPr>
          <p:spPr>
            <a:xfrm>
              <a:off x="1593628" y="1955828"/>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p:cNvSpPr/>
            <p:nvPr/>
          </p:nvSpPr>
          <p:spPr>
            <a:xfrm>
              <a:off x="1636124" y="1987578"/>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p:cNvCxnSpPr/>
            <p:nvPr/>
          </p:nvCxnSpPr>
          <p:spPr>
            <a:xfrm>
              <a:off x="1718674" y="2034141"/>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1" name="正方形/長方形 100"/>
            <p:cNvSpPr/>
            <p:nvPr/>
          </p:nvSpPr>
          <p:spPr>
            <a:xfrm>
              <a:off x="1968278" y="140762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p:cNvSpPr/>
            <p:nvPr/>
          </p:nvSpPr>
          <p:spPr>
            <a:xfrm>
              <a:off x="2010774" y="1439376"/>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 name="直線コネクタ 102"/>
            <p:cNvCxnSpPr/>
            <p:nvPr/>
          </p:nvCxnSpPr>
          <p:spPr>
            <a:xfrm>
              <a:off x="2093324" y="1485939"/>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5" name="正方形/長方形 104"/>
            <p:cNvSpPr/>
            <p:nvPr/>
          </p:nvSpPr>
          <p:spPr>
            <a:xfrm>
              <a:off x="1968278" y="1601088"/>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円/楕円 105"/>
            <p:cNvSpPr/>
            <p:nvPr/>
          </p:nvSpPr>
          <p:spPr>
            <a:xfrm>
              <a:off x="2010774" y="1632838"/>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7" name="直線コネクタ 106"/>
            <p:cNvCxnSpPr/>
            <p:nvPr/>
          </p:nvCxnSpPr>
          <p:spPr>
            <a:xfrm>
              <a:off x="2093324" y="1679401"/>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9" name="正方形/長方形 108"/>
            <p:cNvSpPr/>
            <p:nvPr/>
          </p:nvSpPr>
          <p:spPr>
            <a:xfrm>
              <a:off x="1968278" y="1782681"/>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p:cNvSpPr/>
            <p:nvPr/>
          </p:nvSpPr>
          <p:spPr>
            <a:xfrm>
              <a:off x="2010774" y="1814431"/>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1" name="直線コネクタ 110"/>
            <p:cNvCxnSpPr/>
            <p:nvPr/>
          </p:nvCxnSpPr>
          <p:spPr>
            <a:xfrm>
              <a:off x="2093324" y="186099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3" name="正方形/長方形 112"/>
            <p:cNvSpPr/>
            <p:nvPr/>
          </p:nvSpPr>
          <p:spPr>
            <a:xfrm>
              <a:off x="1968278" y="195836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円/楕円 113"/>
            <p:cNvSpPr/>
            <p:nvPr/>
          </p:nvSpPr>
          <p:spPr>
            <a:xfrm>
              <a:off x="2010774" y="199011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5" name="直線コネクタ 114"/>
            <p:cNvCxnSpPr/>
            <p:nvPr/>
          </p:nvCxnSpPr>
          <p:spPr>
            <a:xfrm>
              <a:off x="2093324" y="203668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7" name="正方形/長方形 116"/>
            <p:cNvSpPr/>
            <p:nvPr/>
          </p:nvSpPr>
          <p:spPr>
            <a:xfrm>
              <a:off x="2321924" y="1405085"/>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楕円 117"/>
            <p:cNvSpPr/>
            <p:nvPr/>
          </p:nvSpPr>
          <p:spPr>
            <a:xfrm>
              <a:off x="2364420" y="1436835"/>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9" name="直線コネクタ 118"/>
            <p:cNvCxnSpPr/>
            <p:nvPr/>
          </p:nvCxnSpPr>
          <p:spPr>
            <a:xfrm>
              <a:off x="2446970" y="1483398"/>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1" name="正方形/長方形 120"/>
            <p:cNvSpPr/>
            <p:nvPr/>
          </p:nvSpPr>
          <p:spPr>
            <a:xfrm>
              <a:off x="2321924" y="159854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p:cNvSpPr/>
            <p:nvPr/>
          </p:nvSpPr>
          <p:spPr>
            <a:xfrm>
              <a:off x="2364420" y="163029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3" name="直線コネクタ 122"/>
            <p:cNvCxnSpPr/>
            <p:nvPr/>
          </p:nvCxnSpPr>
          <p:spPr>
            <a:xfrm>
              <a:off x="2446970" y="167686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5" name="正方形/長方形 124"/>
            <p:cNvSpPr/>
            <p:nvPr/>
          </p:nvSpPr>
          <p:spPr>
            <a:xfrm>
              <a:off x="2321924" y="178014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p:cNvSpPr/>
            <p:nvPr/>
          </p:nvSpPr>
          <p:spPr>
            <a:xfrm>
              <a:off x="2364420" y="181189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7" name="直線コネクタ 126"/>
            <p:cNvCxnSpPr/>
            <p:nvPr/>
          </p:nvCxnSpPr>
          <p:spPr>
            <a:xfrm>
              <a:off x="2446970" y="185845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9" name="正方形/長方形 128"/>
            <p:cNvSpPr/>
            <p:nvPr/>
          </p:nvSpPr>
          <p:spPr>
            <a:xfrm>
              <a:off x="2321924" y="1955828"/>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円/楕円 129"/>
            <p:cNvSpPr/>
            <p:nvPr/>
          </p:nvSpPr>
          <p:spPr>
            <a:xfrm>
              <a:off x="2364420" y="1987578"/>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1" name="直線コネクタ 130"/>
            <p:cNvCxnSpPr/>
            <p:nvPr/>
          </p:nvCxnSpPr>
          <p:spPr>
            <a:xfrm>
              <a:off x="2446970" y="2034141"/>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33" name="フローチャート: 磁気ディスク 132"/>
          <p:cNvSpPr/>
          <p:nvPr/>
        </p:nvSpPr>
        <p:spPr>
          <a:xfrm>
            <a:off x="1039667" y="3685815"/>
            <a:ext cx="317500" cy="16662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53" name="図形グループ 152"/>
          <p:cNvGrpSpPr/>
          <p:nvPr/>
        </p:nvGrpSpPr>
        <p:grpSpPr>
          <a:xfrm>
            <a:off x="997171" y="1362204"/>
            <a:ext cx="1781456" cy="713308"/>
            <a:chOff x="857968" y="1402544"/>
            <a:chExt cx="1781456" cy="713308"/>
          </a:xfrm>
        </p:grpSpPr>
        <p:cxnSp>
          <p:nvCxnSpPr>
            <p:cNvPr id="154" name="直線コネクタ 153"/>
            <p:cNvCxnSpPr>
              <a:stCxn id="198" idx="6"/>
              <a:endCxn id="197" idx="3"/>
            </p:cNvCxnSpPr>
            <p:nvPr/>
          </p:nvCxnSpPr>
          <p:spPr>
            <a:xfrm>
              <a:off x="2093324" y="1485939"/>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 name="直線コネクタ 154"/>
            <p:cNvCxnSpPr>
              <a:stCxn id="201" idx="6"/>
              <a:endCxn id="200" idx="3"/>
            </p:cNvCxnSpPr>
            <p:nvPr/>
          </p:nvCxnSpPr>
          <p:spPr>
            <a:xfrm>
              <a:off x="2093324" y="1679401"/>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a:stCxn id="204" idx="6"/>
              <a:endCxn id="203" idx="3"/>
            </p:cNvCxnSpPr>
            <p:nvPr/>
          </p:nvCxnSpPr>
          <p:spPr>
            <a:xfrm>
              <a:off x="2093324" y="186099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 name="直線コネクタ 156"/>
            <p:cNvCxnSpPr>
              <a:stCxn id="210" idx="6"/>
              <a:endCxn id="209" idx="3"/>
            </p:cNvCxnSpPr>
            <p:nvPr/>
          </p:nvCxnSpPr>
          <p:spPr>
            <a:xfrm>
              <a:off x="2446970" y="1483398"/>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 name="直線コネクタ 157"/>
            <p:cNvCxnSpPr>
              <a:stCxn id="213" idx="6"/>
              <a:endCxn id="212" idx="3"/>
            </p:cNvCxnSpPr>
            <p:nvPr/>
          </p:nvCxnSpPr>
          <p:spPr>
            <a:xfrm>
              <a:off x="2446970" y="167686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a:stCxn id="216" idx="6"/>
              <a:endCxn id="215" idx="3"/>
            </p:cNvCxnSpPr>
            <p:nvPr/>
          </p:nvCxnSpPr>
          <p:spPr>
            <a:xfrm>
              <a:off x="2446970" y="185845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 name="直線コネクタ 159"/>
            <p:cNvCxnSpPr>
              <a:stCxn id="219" idx="6"/>
              <a:endCxn id="218" idx="3"/>
            </p:cNvCxnSpPr>
            <p:nvPr/>
          </p:nvCxnSpPr>
          <p:spPr>
            <a:xfrm>
              <a:off x="2446970" y="2054887"/>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1" name="正方形/長方形 160"/>
            <p:cNvSpPr/>
            <p:nvPr/>
          </p:nvSpPr>
          <p:spPr>
            <a:xfrm>
              <a:off x="857968" y="140254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円/楕円 161"/>
            <p:cNvSpPr/>
            <p:nvPr/>
          </p:nvSpPr>
          <p:spPr>
            <a:xfrm>
              <a:off x="900464" y="143429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3" name="直線コネクタ 162"/>
            <p:cNvCxnSpPr/>
            <p:nvPr/>
          </p:nvCxnSpPr>
          <p:spPr>
            <a:xfrm>
              <a:off x="983014" y="1480857"/>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4" name="正方形/長方形 163"/>
            <p:cNvSpPr/>
            <p:nvPr/>
          </p:nvSpPr>
          <p:spPr>
            <a:xfrm>
              <a:off x="857968" y="159600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p:cNvSpPr/>
            <p:nvPr/>
          </p:nvSpPr>
          <p:spPr>
            <a:xfrm>
              <a:off x="900464" y="1627756"/>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6" name="直線コネクタ 165"/>
            <p:cNvCxnSpPr/>
            <p:nvPr/>
          </p:nvCxnSpPr>
          <p:spPr>
            <a:xfrm>
              <a:off x="983014" y="1674319"/>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7" name="正方形/長方形 166"/>
            <p:cNvSpPr/>
            <p:nvPr/>
          </p:nvSpPr>
          <p:spPr>
            <a:xfrm>
              <a:off x="857968" y="177759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円/楕円 167"/>
            <p:cNvSpPr/>
            <p:nvPr/>
          </p:nvSpPr>
          <p:spPr>
            <a:xfrm>
              <a:off x="900464" y="180934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9" name="直線コネクタ 168"/>
            <p:cNvCxnSpPr/>
            <p:nvPr/>
          </p:nvCxnSpPr>
          <p:spPr>
            <a:xfrm>
              <a:off x="983014" y="185591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0" name="正方形/長方形 169"/>
            <p:cNvSpPr/>
            <p:nvPr/>
          </p:nvSpPr>
          <p:spPr>
            <a:xfrm>
              <a:off x="857968" y="195328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円/楕円 170"/>
            <p:cNvSpPr/>
            <p:nvPr/>
          </p:nvSpPr>
          <p:spPr>
            <a:xfrm>
              <a:off x="900464" y="198503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2" name="直線コネクタ 171"/>
            <p:cNvCxnSpPr/>
            <p:nvPr/>
          </p:nvCxnSpPr>
          <p:spPr>
            <a:xfrm>
              <a:off x="983014" y="203160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3" name="正方形/長方形 172"/>
            <p:cNvSpPr/>
            <p:nvPr/>
          </p:nvSpPr>
          <p:spPr>
            <a:xfrm>
              <a:off x="1223374" y="1402544"/>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円/楕円 173"/>
            <p:cNvSpPr/>
            <p:nvPr/>
          </p:nvSpPr>
          <p:spPr>
            <a:xfrm>
              <a:off x="1265870" y="143429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5" name="直線コネクタ 174"/>
            <p:cNvCxnSpPr/>
            <p:nvPr/>
          </p:nvCxnSpPr>
          <p:spPr>
            <a:xfrm>
              <a:off x="1348420" y="1480857"/>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6" name="正方形/長方形 175"/>
            <p:cNvSpPr/>
            <p:nvPr/>
          </p:nvSpPr>
          <p:spPr>
            <a:xfrm>
              <a:off x="1223374" y="159600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円/楕円 176"/>
            <p:cNvSpPr/>
            <p:nvPr/>
          </p:nvSpPr>
          <p:spPr>
            <a:xfrm>
              <a:off x="1265870" y="1627756"/>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8" name="直線コネクタ 177"/>
            <p:cNvCxnSpPr/>
            <p:nvPr/>
          </p:nvCxnSpPr>
          <p:spPr>
            <a:xfrm>
              <a:off x="1348420" y="1674319"/>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9" name="正方形/長方形 178"/>
            <p:cNvSpPr/>
            <p:nvPr/>
          </p:nvSpPr>
          <p:spPr>
            <a:xfrm>
              <a:off x="1223374" y="177759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1265870" y="180934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1" name="直線コネクタ 180"/>
            <p:cNvCxnSpPr/>
            <p:nvPr/>
          </p:nvCxnSpPr>
          <p:spPr>
            <a:xfrm>
              <a:off x="1348420" y="185591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2" name="正方形/長方形 181"/>
            <p:cNvSpPr/>
            <p:nvPr/>
          </p:nvSpPr>
          <p:spPr>
            <a:xfrm>
              <a:off x="1223374" y="195328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円/楕円 182"/>
            <p:cNvSpPr/>
            <p:nvPr/>
          </p:nvSpPr>
          <p:spPr>
            <a:xfrm>
              <a:off x="1265870" y="198503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4" name="直線コネクタ 183"/>
            <p:cNvCxnSpPr/>
            <p:nvPr/>
          </p:nvCxnSpPr>
          <p:spPr>
            <a:xfrm>
              <a:off x="1348420" y="203160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5" name="正方形/長方形 184"/>
            <p:cNvSpPr/>
            <p:nvPr/>
          </p:nvSpPr>
          <p:spPr>
            <a:xfrm>
              <a:off x="1593628" y="1405085"/>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円/楕円 185"/>
            <p:cNvSpPr/>
            <p:nvPr/>
          </p:nvSpPr>
          <p:spPr>
            <a:xfrm>
              <a:off x="1636124" y="1436835"/>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7" name="直線コネクタ 186"/>
            <p:cNvCxnSpPr/>
            <p:nvPr/>
          </p:nvCxnSpPr>
          <p:spPr>
            <a:xfrm>
              <a:off x="1718674" y="1483398"/>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8" name="正方形/長方形 187"/>
            <p:cNvSpPr/>
            <p:nvPr/>
          </p:nvSpPr>
          <p:spPr>
            <a:xfrm>
              <a:off x="1593628" y="159854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円/楕円 188"/>
            <p:cNvSpPr/>
            <p:nvPr/>
          </p:nvSpPr>
          <p:spPr>
            <a:xfrm>
              <a:off x="1636124" y="163029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0" name="直線コネクタ 189"/>
            <p:cNvCxnSpPr/>
            <p:nvPr/>
          </p:nvCxnSpPr>
          <p:spPr>
            <a:xfrm>
              <a:off x="1718674" y="167686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1" name="正方形/長方形 190"/>
            <p:cNvSpPr/>
            <p:nvPr/>
          </p:nvSpPr>
          <p:spPr>
            <a:xfrm>
              <a:off x="1593628" y="178014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p:cNvSpPr/>
            <p:nvPr/>
          </p:nvSpPr>
          <p:spPr>
            <a:xfrm>
              <a:off x="1636124" y="181189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p:cNvCxnSpPr/>
            <p:nvPr/>
          </p:nvCxnSpPr>
          <p:spPr>
            <a:xfrm>
              <a:off x="1718674" y="185845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4" name="正方形/長方形 193"/>
            <p:cNvSpPr/>
            <p:nvPr/>
          </p:nvSpPr>
          <p:spPr>
            <a:xfrm>
              <a:off x="1593628" y="1955828"/>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円/楕円 194"/>
            <p:cNvSpPr/>
            <p:nvPr/>
          </p:nvSpPr>
          <p:spPr>
            <a:xfrm>
              <a:off x="1636124" y="1987578"/>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6" name="直線コネクタ 195"/>
            <p:cNvCxnSpPr/>
            <p:nvPr/>
          </p:nvCxnSpPr>
          <p:spPr>
            <a:xfrm>
              <a:off x="1718674" y="2034141"/>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7" name="正方形/長方形 196"/>
            <p:cNvSpPr/>
            <p:nvPr/>
          </p:nvSpPr>
          <p:spPr>
            <a:xfrm>
              <a:off x="1968278" y="1407626"/>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円/楕円 197"/>
            <p:cNvSpPr/>
            <p:nvPr/>
          </p:nvSpPr>
          <p:spPr>
            <a:xfrm>
              <a:off x="2010774" y="1439376"/>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9" name="直線コネクタ 198"/>
            <p:cNvCxnSpPr/>
            <p:nvPr/>
          </p:nvCxnSpPr>
          <p:spPr>
            <a:xfrm>
              <a:off x="2093324" y="1485939"/>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0" name="正方形/長方形 199"/>
            <p:cNvSpPr/>
            <p:nvPr/>
          </p:nvSpPr>
          <p:spPr>
            <a:xfrm>
              <a:off x="1968278" y="1601088"/>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円/楕円 200"/>
            <p:cNvSpPr/>
            <p:nvPr/>
          </p:nvSpPr>
          <p:spPr>
            <a:xfrm>
              <a:off x="2010774" y="1632838"/>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2" name="直線コネクタ 201"/>
            <p:cNvCxnSpPr/>
            <p:nvPr/>
          </p:nvCxnSpPr>
          <p:spPr>
            <a:xfrm>
              <a:off x="2093324" y="1679401"/>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3" name="正方形/長方形 202"/>
            <p:cNvSpPr/>
            <p:nvPr/>
          </p:nvSpPr>
          <p:spPr>
            <a:xfrm>
              <a:off x="1968278" y="1782681"/>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a:off x="2010774" y="1814431"/>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p:cNvCxnSpPr/>
            <p:nvPr/>
          </p:nvCxnSpPr>
          <p:spPr>
            <a:xfrm>
              <a:off x="2093324" y="186099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6" name="正方形/長方形 205"/>
            <p:cNvSpPr/>
            <p:nvPr/>
          </p:nvSpPr>
          <p:spPr>
            <a:xfrm>
              <a:off x="1968278" y="195836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円/楕円 206"/>
            <p:cNvSpPr/>
            <p:nvPr/>
          </p:nvSpPr>
          <p:spPr>
            <a:xfrm>
              <a:off x="2010774" y="199011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8" name="直線コネクタ 207"/>
            <p:cNvCxnSpPr/>
            <p:nvPr/>
          </p:nvCxnSpPr>
          <p:spPr>
            <a:xfrm>
              <a:off x="2093324" y="203668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9" name="正方形/長方形 208"/>
            <p:cNvSpPr/>
            <p:nvPr/>
          </p:nvSpPr>
          <p:spPr>
            <a:xfrm>
              <a:off x="2321924" y="1405085"/>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円/楕円 209"/>
            <p:cNvSpPr/>
            <p:nvPr/>
          </p:nvSpPr>
          <p:spPr>
            <a:xfrm>
              <a:off x="2364420" y="1436835"/>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1" name="直線コネクタ 210"/>
            <p:cNvCxnSpPr/>
            <p:nvPr/>
          </p:nvCxnSpPr>
          <p:spPr>
            <a:xfrm>
              <a:off x="2446970" y="1483398"/>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2" name="正方形/長方形 211"/>
            <p:cNvSpPr/>
            <p:nvPr/>
          </p:nvSpPr>
          <p:spPr>
            <a:xfrm>
              <a:off x="2321924" y="159854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円/楕円 212"/>
            <p:cNvSpPr/>
            <p:nvPr/>
          </p:nvSpPr>
          <p:spPr>
            <a:xfrm>
              <a:off x="2364420" y="163029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4" name="直線コネクタ 213"/>
            <p:cNvCxnSpPr/>
            <p:nvPr/>
          </p:nvCxnSpPr>
          <p:spPr>
            <a:xfrm>
              <a:off x="2446970" y="167686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5" name="正方形/長方形 214"/>
            <p:cNvSpPr/>
            <p:nvPr/>
          </p:nvSpPr>
          <p:spPr>
            <a:xfrm>
              <a:off x="2321924" y="178014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p:cNvSpPr/>
            <p:nvPr/>
          </p:nvSpPr>
          <p:spPr>
            <a:xfrm>
              <a:off x="2364420" y="181189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7" name="直線コネクタ 216"/>
            <p:cNvCxnSpPr/>
            <p:nvPr/>
          </p:nvCxnSpPr>
          <p:spPr>
            <a:xfrm>
              <a:off x="2446970" y="185845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8" name="正方形/長方形 217"/>
            <p:cNvSpPr/>
            <p:nvPr/>
          </p:nvSpPr>
          <p:spPr>
            <a:xfrm>
              <a:off x="2321924" y="1955828"/>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円/楕円 218"/>
            <p:cNvSpPr/>
            <p:nvPr/>
          </p:nvSpPr>
          <p:spPr>
            <a:xfrm>
              <a:off x="2364420" y="1987578"/>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0" name="直線コネクタ 219"/>
            <p:cNvCxnSpPr/>
            <p:nvPr/>
          </p:nvCxnSpPr>
          <p:spPr>
            <a:xfrm>
              <a:off x="2446970" y="2034141"/>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39" name="正方形/長方形 238"/>
          <p:cNvSpPr/>
          <p:nvPr/>
        </p:nvSpPr>
        <p:spPr>
          <a:xfrm>
            <a:off x="4329520" y="237322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p:cNvSpPr/>
          <p:nvPr/>
        </p:nvSpPr>
        <p:spPr>
          <a:xfrm>
            <a:off x="4372016" y="24049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p:cNvCxnSpPr/>
          <p:nvPr/>
        </p:nvCxnSpPr>
        <p:spPr>
          <a:xfrm>
            <a:off x="4454566" y="24515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90" name="正方形/長方形 289"/>
          <p:cNvSpPr/>
          <p:nvPr/>
        </p:nvSpPr>
        <p:spPr>
          <a:xfrm>
            <a:off x="3541683" y="1285384"/>
            <a:ext cx="1885810" cy="860611"/>
          </a:xfrm>
          <a:prstGeom prst="rect">
            <a:avLst/>
          </a:prstGeom>
          <a:solidFill>
            <a:srgbClr val="33ACBD">
              <a:alpha val="3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292" name="三角形 291"/>
          <p:cNvSpPr/>
          <p:nvPr/>
        </p:nvSpPr>
        <p:spPr>
          <a:xfrm flipV="1">
            <a:off x="3541683" y="2143033"/>
            <a:ext cx="1885810" cy="226697"/>
          </a:xfrm>
          <a:prstGeom prst="triangle">
            <a:avLst/>
          </a:prstGeom>
          <a:solidFill>
            <a:srgbClr val="33ACBD">
              <a:alpha val="3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293" name="テキスト ボックス 292"/>
          <p:cNvSpPr txBox="1"/>
          <p:nvPr/>
        </p:nvSpPr>
        <p:spPr>
          <a:xfrm>
            <a:off x="3934193" y="1485631"/>
            <a:ext cx="1082348" cy="446276"/>
          </a:xfrm>
          <a:prstGeom prst="rect">
            <a:avLst/>
          </a:prstGeom>
          <a:noFill/>
        </p:spPr>
        <p:txBody>
          <a:bodyPr wrap="none" rtlCol="0">
            <a:spAutoFit/>
          </a:bodyPr>
          <a:lstStyle/>
          <a:p>
            <a:pPr algn="ctr"/>
            <a:r>
              <a:rPr kumimoji="1" lang="ja-JP" altLang="en-US" sz="1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仮想マシン</a:t>
            </a:r>
            <a:endParaRPr kumimoji="1" lang="en-US" altLang="ja-JP" sz="1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9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Virtual Machine</a:t>
            </a:r>
            <a:endParaRPr kumimoji="1" lang="ja-JP" altLang="en-US" sz="9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294" name="テキスト ボックス 293"/>
          <p:cNvSpPr txBox="1"/>
          <p:nvPr/>
        </p:nvSpPr>
        <p:spPr>
          <a:xfrm>
            <a:off x="5948538" y="1284554"/>
            <a:ext cx="2358338" cy="892552"/>
          </a:xfrm>
          <a:prstGeom prst="rect">
            <a:avLst/>
          </a:prstGeom>
          <a:noFill/>
        </p:spPr>
        <p:txBody>
          <a:bodyPr wrap="none" rtlCol="0">
            <a:spAutoFit/>
          </a:bodyPr>
          <a:lstStyle/>
          <a:p>
            <a:r>
              <a:rPr kumimoji="1" lang="ja-JP" altLang="en-US" sz="1600" b="1" dirty="0">
                <a:solidFill>
                  <a:srgbClr val="0432FF"/>
                </a:solidFill>
                <a:latin typeface="Meiryo" charset="-128"/>
                <a:ea typeface="Meiryo" charset="-128"/>
                <a:cs typeface="Meiryo" charset="-128"/>
              </a:rPr>
              <a:t>物理マシンの集約</a:t>
            </a:r>
            <a:endParaRPr kumimoji="1" lang="en-US" altLang="ja-JP" sz="1600" b="1"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機械購入費用の抑制</a:t>
            </a:r>
            <a:endParaRPr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200" dirty="0">
                <a:solidFill>
                  <a:srgbClr val="0432FF"/>
                </a:solidFill>
                <a:latin typeface="Meiryo" charset="-128"/>
                <a:ea typeface="Meiryo" charset="-128"/>
                <a:cs typeface="Meiryo" charset="-128"/>
              </a:rPr>
              <a:t>電気代・</a:t>
            </a:r>
            <a:r>
              <a:rPr kumimoji="1" lang="en-US" altLang="ja-JP" sz="1200" dirty="0">
                <a:solidFill>
                  <a:srgbClr val="0432FF"/>
                </a:solidFill>
                <a:latin typeface="Meiryo" charset="-128"/>
                <a:ea typeface="Meiryo" charset="-128"/>
                <a:cs typeface="Meiryo" charset="-128"/>
              </a:rPr>
              <a:t>CO2</a:t>
            </a:r>
            <a:r>
              <a:rPr kumimoji="1" lang="ja-JP" altLang="en-US" sz="1200" dirty="0">
                <a:solidFill>
                  <a:srgbClr val="0432FF"/>
                </a:solidFill>
                <a:latin typeface="Meiryo" charset="-128"/>
                <a:ea typeface="Meiryo" charset="-128"/>
                <a:cs typeface="Meiryo" charset="-128"/>
              </a:rPr>
              <a:t>の削減</a:t>
            </a:r>
            <a:endParaRPr kumimoji="1"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データセンター使用料の削減</a:t>
            </a:r>
            <a:endParaRPr kumimoji="1" lang="en-US" altLang="ja-JP" sz="1200" dirty="0">
              <a:solidFill>
                <a:srgbClr val="0432FF"/>
              </a:solidFill>
              <a:latin typeface="Meiryo" charset="-128"/>
              <a:ea typeface="Meiryo" charset="-128"/>
              <a:cs typeface="Meiryo" charset="-128"/>
            </a:endParaRPr>
          </a:p>
        </p:txBody>
      </p:sp>
      <p:sp>
        <p:nvSpPr>
          <p:cNvPr id="303" name="正方形/長方形 302"/>
          <p:cNvSpPr/>
          <p:nvPr/>
        </p:nvSpPr>
        <p:spPr>
          <a:xfrm>
            <a:off x="1039667" y="312152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p:cNvSpPr/>
          <p:nvPr/>
        </p:nvSpPr>
        <p:spPr>
          <a:xfrm>
            <a:off x="1082163" y="315327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p:cNvCxnSpPr/>
          <p:nvPr/>
        </p:nvCxnSpPr>
        <p:spPr>
          <a:xfrm>
            <a:off x="1164713" y="319984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6" name="正方形/長方形 305"/>
          <p:cNvSpPr/>
          <p:nvPr/>
        </p:nvSpPr>
        <p:spPr>
          <a:xfrm>
            <a:off x="1039667" y="331498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7" name="円/楕円 306"/>
          <p:cNvSpPr/>
          <p:nvPr/>
        </p:nvSpPr>
        <p:spPr>
          <a:xfrm>
            <a:off x="1082163" y="334673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8" name="直線コネクタ 307"/>
          <p:cNvCxnSpPr/>
          <p:nvPr/>
        </p:nvCxnSpPr>
        <p:spPr>
          <a:xfrm>
            <a:off x="1164713" y="339330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9" name="正方形/長方形 308"/>
          <p:cNvSpPr/>
          <p:nvPr/>
        </p:nvSpPr>
        <p:spPr>
          <a:xfrm>
            <a:off x="1039667" y="3496582"/>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0" name="円/楕円 309"/>
          <p:cNvSpPr/>
          <p:nvPr/>
        </p:nvSpPr>
        <p:spPr>
          <a:xfrm>
            <a:off x="1082163" y="352833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1" name="直線コネクタ 310"/>
          <p:cNvCxnSpPr/>
          <p:nvPr/>
        </p:nvCxnSpPr>
        <p:spPr>
          <a:xfrm>
            <a:off x="1164713" y="3574895"/>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3" name="フローチャート: 磁気ディスク 362"/>
          <p:cNvSpPr/>
          <p:nvPr/>
        </p:nvSpPr>
        <p:spPr>
          <a:xfrm>
            <a:off x="1732831" y="3685815"/>
            <a:ext cx="317500" cy="16662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64" name="正方形/長方形 363"/>
          <p:cNvSpPr/>
          <p:nvPr/>
        </p:nvSpPr>
        <p:spPr>
          <a:xfrm>
            <a:off x="1732831" y="312152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5" name="円/楕円 364"/>
          <p:cNvSpPr/>
          <p:nvPr/>
        </p:nvSpPr>
        <p:spPr>
          <a:xfrm>
            <a:off x="1775327" y="315327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6" name="直線コネクタ 365"/>
          <p:cNvCxnSpPr/>
          <p:nvPr/>
        </p:nvCxnSpPr>
        <p:spPr>
          <a:xfrm>
            <a:off x="1857877" y="319984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7" name="正方形/長方形 366"/>
          <p:cNvSpPr/>
          <p:nvPr/>
        </p:nvSpPr>
        <p:spPr>
          <a:xfrm>
            <a:off x="1732831" y="331498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8" name="円/楕円 367"/>
          <p:cNvSpPr/>
          <p:nvPr/>
        </p:nvSpPr>
        <p:spPr>
          <a:xfrm>
            <a:off x="1775327" y="334673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9" name="直線コネクタ 368"/>
          <p:cNvCxnSpPr/>
          <p:nvPr/>
        </p:nvCxnSpPr>
        <p:spPr>
          <a:xfrm>
            <a:off x="1857877" y="339330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0" name="正方形/長方形 369"/>
          <p:cNvSpPr/>
          <p:nvPr/>
        </p:nvSpPr>
        <p:spPr>
          <a:xfrm>
            <a:off x="1732831" y="3496582"/>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1" name="円/楕円 370"/>
          <p:cNvSpPr/>
          <p:nvPr/>
        </p:nvSpPr>
        <p:spPr>
          <a:xfrm>
            <a:off x="1775327" y="352833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2" name="直線コネクタ 371"/>
          <p:cNvCxnSpPr/>
          <p:nvPr/>
        </p:nvCxnSpPr>
        <p:spPr>
          <a:xfrm>
            <a:off x="1857877" y="3574895"/>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3" name="フローチャート: 磁気ディスク 372"/>
          <p:cNvSpPr/>
          <p:nvPr/>
        </p:nvSpPr>
        <p:spPr>
          <a:xfrm>
            <a:off x="2458747" y="3685815"/>
            <a:ext cx="317500" cy="16662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74" name="正方形/長方形 373"/>
          <p:cNvSpPr/>
          <p:nvPr/>
        </p:nvSpPr>
        <p:spPr>
          <a:xfrm>
            <a:off x="2458747" y="312152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5" name="円/楕円 374"/>
          <p:cNvSpPr/>
          <p:nvPr/>
        </p:nvSpPr>
        <p:spPr>
          <a:xfrm>
            <a:off x="2501243" y="315327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6" name="直線コネクタ 375"/>
          <p:cNvCxnSpPr/>
          <p:nvPr/>
        </p:nvCxnSpPr>
        <p:spPr>
          <a:xfrm>
            <a:off x="2583793" y="319984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7" name="正方形/長方形 376"/>
          <p:cNvSpPr/>
          <p:nvPr/>
        </p:nvSpPr>
        <p:spPr>
          <a:xfrm>
            <a:off x="2458747" y="331498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8" name="円/楕円 377"/>
          <p:cNvSpPr/>
          <p:nvPr/>
        </p:nvSpPr>
        <p:spPr>
          <a:xfrm>
            <a:off x="2501243" y="334673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9" name="直線コネクタ 378"/>
          <p:cNvCxnSpPr/>
          <p:nvPr/>
        </p:nvCxnSpPr>
        <p:spPr>
          <a:xfrm>
            <a:off x="2583793" y="339330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80" name="正方形/長方形 379"/>
          <p:cNvSpPr/>
          <p:nvPr/>
        </p:nvSpPr>
        <p:spPr>
          <a:xfrm>
            <a:off x="2458747" y="3496582"/>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1" name="円/楕円 380"/>
          <p:cNvSpPr/>
          <p:nvPr/>
        </p:nvSpPr>
        <p:spPr>
          <a:xfrm>
            <a:off x="2501243" y="352833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2" name="直線コネクタ 381"/>
          <p:cNvCxnSpPr/>
          <p:nvPr/>
        </p:nvCxnSpPr>
        <p:spPr>
          <a:xfrm>
            <a:off x="2583793" y="3574895"/>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83" name="図形グループ 382"/>
          <p:cNvGrpSpPr/>
          <p:nvPr/>
        </p:nvGrpSpPr>
        <p:grpSpPr>
          <a:xfrm>
            <a:off x="928620" y="3188772"/>
            <a:ext cx="181475" cy="234702"/>
            <a:chOff x="2667295" y="1059799"/>
            <a:chExt cx="681672" cy="722281"/>
          </a:xfrm>
        </p:grpSpPr>
        <p:sp>
          <p:nvSpPr>
            <p:cNvPr id="384" name="角丸四角形 383"/>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85" name="図 38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86" name="図形グループ 385"/>
          <p:cNvGrpSpPr/>
          <p:nvPr/>
        </p:nvGrpSpPr>
        <p:grpSpPr>
          <a:xfrm>
            <a:off x="841427" y="3283191"/>
            <a:ext cx="177873" cy="351555"/>
            <a:chOff x="1946324" y="4125162"/>
            <a:chExt cx="969964" cy="2007872"/>
          </a:xfrm>
        </p:grpSpPr>
        <p:sp>
          <p:nvSpPr>
            <p:cNvPr id="387" name="円/楕円 3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8" name="フローチャート: 論理積ゲート 3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89" name="円/楕円 388"/>
          <p:cNvSpPr/>
          <p:nvPr/>
        </p:nvSpPr>
        <p:spPr>
          <a:xfrm>
            <a:off x="1790249" y="335433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0" name="円/楕円 389"/>
          <p:cNvSpPr/>
          <p:nvPr/>
        </p:nvSpPr>
        <p:spPr>
          <a:xfrm>
            <a:off x="1790249" y="353592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1" name="図形グループ 390"/>
          <p:cNvGrpSpPr/>
          <p:nvPr/>
        </p:nvGrpSpPr>
        <p:grpSpPr>
          <a:xfrm>
            <a:off x="1636706" y="3196367"/>
            <a:ext cx="181475" cy="234702"/>
            <a:chOff x="2667295" y="1059799"/>
            <a:chExt cx="681672" cy="722281"/>
          </a:xfrm>
        </p:grpSpPr>
        <p:sp>
          <p:nvSpPr>
            <p:cNvPr id="392" name="角丸四角形 39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93" name="図 39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94" name="図形グループ 393"/>
          <p:cNvGrpSpPr/>
          <p:nvPr/>
        </p:nvGrpSpPr>
        <p:grpSpPr>
          <a:xfrm>
            <a:off x="1549513" y="3290786"/>
            <a:ext cx="177873" cy="351555"/>
            <a:chOff x="1946324" y="4125162"/>
            <a:chExt cx="969964" cy="2007872"/>
          </a:xfrm>
        </p:grpSpPr>
        <p:sp>
          <p:nvSpPr>
            <p:cNvPr id="395" name="円/楕円 39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6" name="フローチャート: 論理積ゲート 39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7" name="円/楕円 396"/>
          <p:cNvSpPr/>
          <p:nvPr/>
        </p:nvSpPr>
        <p:spPr>
          <a:xfrm>
            <a:off x="2502718" y="3362571"/>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8" name="円/楕円 397"/>
          <p:cNvSpPr/>
          <p:nvPr/>
        </p:nvSpPr>
        <p:spPr>
          <a:xfrm>
            <a:off x="2502718" y="354416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9" name="図形グループ 398"/>
          <p:cNvGrpSpPr/>
          <p:nvPr/>
        </p:nvGrpSpPr>
        <p:grpSpPr>
          <a:xfrm>
            <a:off x="2349175" y="3204604"/>
            <a:ext cx="181475" cy="234702"/>
            <a:chOff x="2667295" y="1059799"/>
            <a:chExt cx="681672" cy="722281"/>
          </a:xfrm>
        </p:grpSpPr>
        <p:sp>
          <p:nvSpPr>
            <p:cNvPr id="400" name="角丸四角形 3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01" name="図 400"/>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02" name="図形グループ 401"/>
          <p:cNvGrpSpPr/>
          <p:nvPr/>
        </p:nvGrpSpPr>
        <p:grpSpPr>
          <a:xfrm>
            <a:off x="2261982" y="3299023"/>
            <a:ext cx="177873" cy="351555"/>
            <a:chOff x="1946324" y="4125162"/>
            <a:chExt cx="969964" cy="2007872"/>
          </a:xfrm>
        </p:grpSpPr>
        <p:sp>
          <p:nvSpPr>
            <p:cNvPr id="403" name="円/楕円 40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4" name="フローチャート: 論理積ゲート 40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05" name="フローチャート: 磁気ディスク 404"/>
          <p:cNvSpPr/>
          <p:nvPr/>
        </p:nvSpPr>
        <p:spPr>
          <a:xfrm>
            <a:off x="3591504" y="3685815"/>
            <a:ext cx="317500" cy="16662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6" name="正方形/長方形 405"/>
          <p:cNvSpPr/>
          <p:nvPr/>
        </p:nvSpPr>
        <p:spPr>
          <a:xfrm>
            <a:off x="3591504" y="3121527"/>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7" name="円/楕円 406"/>
          <p:cNvSpPr/>
          <p:nvPr/>
        </p:nvSpPr>
        <p:spPr>
          <a:xfrm>
            <a:off x="3634000" y="315327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8" name="直線コネクタ 407"/>
          <p:cNvCxnSpPr/>
          <p:nvPr/>
        </p:nvCxnSpPr>
        <p:spPr>
          <a:xfrm>
            <a:off x="3716550" y="3199840"/>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9" name="正方形/長方形 408"/>
          <p:cNvSpPr/>
          <p:nvPr/>
        </p:nvSpPr>
        <p:spPr>
          <a:xfrm>
            <a:off x="3591504" y="3314989"/>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0" name="円/楕円 409"/>
          <p:cNvSpPr/>
          <p:nvPr/>
        </p:nvSpPr>
        <p:spPr>
          <a:xfrm>
            <a:off x="3634000" y="3346739"/>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1" name="直線コネクタ 410"/>
          <p:cNvCxnSpPr/>
          <p:nvPr/>
        </p:nvCxnSpPr>
        <p:spPr>
          <a:xfrm>
            <a:off x="3716550" y="3393302"/>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2" name="正方形/長方形 411"/>
          <p:cNvSpPr/>
          <p:nvPr/>
        </p:nvSpPr>
        <p:spPr>
          <a:xfrm>
            <a:off x="3591504" y="3496582"/>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3" name="円/楕円 412"/>
          <p:cNvSpPr/>
          <p:nvPr/>
        </p:nvSpPr>
        <p:spPr>
          <a:xfrm>
            <a:off x="3634000" y="3528332"/>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4" name="直線コネクタ 413"/>
          <p:cNvCxnSpPr/>
          <p:nvPr/>
        </p:nvCxnSpPr>
        <p:spPr>
          <a:xfrm>
            <a:off x="3716550" y="3574895"/>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25" name="円/楕円 424"/>
          <p:cNvSpPr/>
          <p:nvPr/>
        </p:nvSpPr>
        <p:spPr>
          <a:xfrm>
            <a:off x="3648922" y="3354334"/>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6" name="円/楕円 425"/>
          <p:cNvSpPr/>
          <p:nvPr/>
        </p:nvSpPr>
        <p:spPr>
          <a:xfrm>
            <a:off x="3648922" y="3535927"/>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4" name="三角形 483"/>
          <p:cNvSpPr/>
          <p:nvPr/>
        </p:nvSpPr>
        <p:spPr>
          <a:xfrm flipV="1">
            <a:off x="3545365" y="3891351"/>
            <a:ext cx="1885810" cy="226697"/>
          </a:xfrm>
          <a:prstGeom prst="triangle">
            <a:avLst/>
          </a:prstGeom>
          <a:solidFill>
            <a:srgbClr val="33ACBD">
              <a:alpha val="3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485" name="テキスト ボックス 484"/>
          <p:cNvSpPr txBox="1"/>
          <p:nvPr/>
        </p:nvSpPr>
        <p:spPr>
          <a:xfrm>
            <a:off x="5948538" y="3024560"/>
            <a:ext cx="1896673" cy="892552"/>
          </a:xfrm>
          <a:prstGeom prst="rect">
            <a:avLst/>
          </a:prstGeom>
          <a:noFill/>
        </p:spPr>
        <p:txBody>
          <a:bodyPr wrap="none" rtlCol="0">
            <a:spAutoFit/>
          </a:bodyPr>
          <a:lstStyle/>
          <a:p>
            <a:r>
              <a:rPr kumimoji="1" lang="ja-JP" altLang="en-US" sz="1600" b="1" dirty="0">
                <a:solidFill>
                  <a:srgbClr val="0432FF"/>
                </a:solidFill>
                <a:latin typeface="Meiryo" charset="-128"/>
                <a:ea typeface="Meiryo" charset="-128"/>
                <a:cs typeface="Meiryo" charset="-128"/>
              </a:rPr>
              <a:t>ソフトウェア定義</a:t>
            </a:r>
            <a:endParaRPr kumimoji="1" lang="en-US" altLang="ja-JP" sz="1600" b="1"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調達・変更の迅速化</a:t>
            </a:r>
            <a:endParaRPr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稼働中での構成変更</a:t>
            </a:r>
            <a:endParaRPr kumimoji="1"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迅速で柔軟な構成変更</a:t>
            </a:r>
            <a:endParaRPr kumimoji="1" lang="en-US" altLang="ja-JP" sz="1200" dirty="0">
              <a:solidFill>
                <a:srgbClr val="0432FF"/>
              </a:solidFill>
              <a:latin typeface="Meiryo" charset="-128"/>
              <a:ea typeface="Meiryo" charset="-128"/>
              <a:cs typeface="Meiryo" charset="-128"/>
            </a:endParaRPr>
          </a:p>
        </p:txBody>
      </p:sp>
      <p:grpSp>
        <p:nvGrpSpPr>
          <p:cNvPr id="478" name="図形グループ 477"/>
          <p:cNvGrpSpPr/>
          <p:nvPr/>
        </p:nvGrpSpPr>
        <p:grpSpPr>
          <a:xfrm>
            <a:off x="4340269" y="4022273"/>
            <a:ext cx="288638" cy="361299"/>
            <a:chOff x="2667295" y="1059799"/>
            <a:chExt cx="681672" cy="722281"/>
          </a:xfrm>
        </p:grpSpPr>
        <p:sp>
          <p:nvSpPr>
            <p:cNvPr id="479" name="角丸四角形 47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80" name="図 479"/>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81" name="図形グループ 480"/>
          <p:cNvGrpSpPr/>
          <p:nvPr/>
        </p:nvGrpSpPr>
        <p:grpSpPr>
          <a:xfrm>
            <a:off x="4328339" y="4113805"/>
            <a:ext cx="177873" cy="351555"/>
            <a:chOff x="1946324" y="4125162"/>
            <a:chExt cx="969964" cy="2007872"/>
          </a:xfrm>
        </p:grpSpPr>
        <p:sp>
          <p:nvSpPr>
            <p:cNvPr id="482" name="円/楕円 4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3" name="フローチャート: 論理積ゲート 4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86" name="フローチャート: 磁気ディスク 485"/>
          <p:cNvSpPr/>
          <p:nvPr/>
        </p:nvSpPr>
        <p:spPr>
          <a:xfrm>
            <a:off x="4035788" y="5666024"/>
            <a:ext cx="703990" cy="461099"/>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93" name="図形グループ 492"/>
          <p:cNvGrpSpPr/>
          <p:nvPr/>
        </p:nvGrpSpPr>
        <p:grpSpPr>
          <a:xfrm>
            <a:off x="4954949" y="5823509"/>
            <a:ext cx="317500" cy="157483"/>
            <a:chOff x="1106712" y="5184130"/>
            <a:chExt cx="317500" cy="157483"/>
          </a:xfrm>
        </p:grpSpPr>
        <p:sp>
          <p:nvSpPr>
            <p:cNvPr id="487" name="正方形/長方形 486"/>
            <p:cNvSpPr/>
            <p:nvPr/>
          </p:nvSpPr>
          <p:spPr>
            <a:xfrm>
              <a:off x="1106712" y="518413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8" name="円/楕円 487"/>
            <p:cNvSpPr/>
            <p:nvPr/>
          </p:nvSpPr>
          <p:spPr>
            <a:xfrm>
              <a:off x="1149208" y="521588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89" name="直線コネクタ 488"/>
            <p:cNvCxnSpPr/>
            <p:nvPr/>
          </p:nvCxnSpPr>
          <p:spPr>
            <a:xfrm>
              <a:off x="1231758" y="526244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94" name="図形グループ 493"/>
          <p:cNvGrpSpPr/>
          <p:nvPr/>
        </p:nvGrpSpPr>
        <p:grpSpPr>
          <a:xfrm>
            <a:off x="3503117" y="5815575"/>
            <a:ext cx="317500" cy="157483"/>
            <a:chOff x="1106712" y="5365723"/>
            <a:chExt cx="317500" cy="157483"/>
          </a:xfrm>
        </p:grpSpPr>
        <p:sp>
          <p:nvSpPr>
            <p:cNvPr id="490" name="正方形/長方形 489"/>
            <p:cNvSpPr/>
            <p:nvPr/>
          </p:nvSpPr>
          <p:spPr>
            <a:xfrm>
              <a:off x="1106712" y="536572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1" name="円/楕円 490"/>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2" name="直線コネクタ 491"/>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95" name="メモ 494"/>
          <p:cNvSpPr/>
          <p:nvPr/>
        </p:nvSpPr>
        <p:spPr>
          <a:xfrm>
            <a:off x="4175992" y="5860328"/>
            <a:ext cx="423581" cy="190725"/>
          </a:xfrm>
          <a:prstGeom prst="foldedCorner">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a:solidFill>
                  <a:srgbClr val="FFFFFF"/>
                </a:solidFill>
                <a:latin typeface="+mj-ea"/>
                <a:ea typeface="+mj-ea"/>
                <a:cs typeface="Meiryo" charset="-128"/>
              </a:rPr>
              <a:t>設定</a:t>
            </a:r>
            <a:endParaRPr kumimoji="1" lang="ja-JP" altLang="en-US" sz="800" dirty="0">
              <a:solidFill>
                <a:srgbClr val="FFFFFF"/>
              </a:solidFill>
              <a:latin typeface="+mj-ea"/>
              <a:ea typeface="+mj-ea"/>
              <a:cs typeface="Meiryo" charset="-128"/>
            </a:endParaRPr>
          </a:p>
        </p:txBody>
      </p:sp>
      <p:grpSp>
        <p:nvGrpSpPr>
          <p:cNvPr id="496" name="図形グループ 495"/>
          <p:cNvGrpSpPr/>
          <p:nvPr/>
        </p:nvGrpSpPr>
        <p:grpSpPr>
          <a:xfrm>
            <a:off x="3515502" y="5417531"/>
            <a:ext cx="317500" cy="157483"/>
            <a:chOff x="1106712" y="5365723"/>
            <a:chExt cx="317500" cy="157483"/>
          </a:xfrm>
        </p:grpSpPr>
        <p:sp>
          <p:nvSpPr>
            <p:cNvPr id="497" name="正方形/長方形 496"/>
            <p:cNvSpPr/>
            <p:nvPr/>
          </p:nvSpPr>
          <p:spPr>
            <a:xfrm>
              <a:off x="1106712" y="536572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8" name="円/楕円 497"/>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9" name="直線コネクタ 498"/>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0" name="図形グループ 499"/>
          <p:cNvGrpSpPr/>
          <p:nvPr/>
        </p:nvGrpSpPr>
        <p:grpSpPr>
          <a:xfrm>
            <a:off x="3515502" y="5229047"/>
            <a:ext cx="317500" cy="157483"/>
            <a:chOff x="1106712" y="5365723"/>
            <a:chExt cx="317500" cy="157483"/>
          </a:xfrm>
        </p:grpSpPr>
        <p:sp>
          <p:nvSpPr>
            <p:cNvPr id="501" name="正方形/長方形 500"/>
            <p:cNvSpPr/>
            <p:nvPr/>
          </p:nvSpPr>
          <p:spPr>
            <a:xfrm>
              <a:off x="1106712" y="536572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2" name="円/楕円 501"/>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03" name="直線コネクタ 502"/>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05" name="正方形/長方形 504"/>
          <p:cNvSpPr/>
          <p:nvPr/>
        </p:nvSpPr>
        <p:spPr>
          <a:xfrm>
            <a:off x="3500097" y="5182932"/>
            <a:ext cx="359996" cy="479399"/>
          </a:xfrm>
          <a:prstGeom prst="rect">
            <a:avLst/>
          </a:prstGeom>
          <a:solidFill>
            <a:srgbClr val="33ACBD">
              <a:alpha val="3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506" name="三角形 505"/>
          <p:cNvSpPr/>
          <p:nvPr/>
        </p:nvSpPr>
        <p:spPr>
          <a:xfrm flipV="1">
            <a:off x="3500097" y="5665434"/>
            <a:ext cx="359996" cy="161658"/>
          </a:xfrm>
          <a:prstGeom prst="triangle">
            <a:avLst/>
          </a:prstGeom>
          <a:solidFill>
            <a:srgbClr val="33ACBD">
              <a:alpha val="3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nvGrpSpPr>
          <p:cNvPr id="507" name="図形グループ 506"/>
          <p:cNvGrpSpPr/>
          <p:nvPr/>
        </p:nvGrpSpPr>
        <p:grpSpPr>
          <a:xfrm>
            <a:off x="5178784" y="5414428"/>
            <a:ext cx="317500" cy="157483"/>
            <a:chOff x="1106712" y="5365723"/>
            <a:chExt cx="317500" cy="157483"/>
          </a:xfrm>
        </p:grpSpPr>
        <p:sp>
          <p:nvSpPr>
            <p:cNvPr id="508" name="正方形/長方形 507"/>
            <p:cNvSpPr/>
            <p:nvPr/>
          </p:nvSpPr>
          <p:spPr>
            <a:xfrm>
              <a:off x="1106712" y="536572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9" name="円/楕円 508"/>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0" name="直線コネクタ 509"/>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11" name="図形グループ 510"/>
          <p:cNvGrpSpPr/>
          <p:nvPr/>
        </p:nvGrpSpPr>
        <p:grpSpPr>
          <a:xfrm>
            <a:off x="5178784" y="5225944"/>
            <a:ext cx="317500" cy="157483"/>
            <a:chOff x="1106712" y="5365723"/>
            <a:chExt cx="317500" cy="157483"/>
          </a:xfrm>
        </p:grpSpPr>
        <p:sp>
          <p:nvSpPr>
            <p:cNvPr id="512" name="正方形/長方形 511"/>
            <p:cNvSpPr/>
            <p:nvPr/>
          </p:nvSpPr>
          <p:spPr>
            <a:xfrm>
              <a:off x="1106712" y="536572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3" name="円/楕円 512"/>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4" name="直線コネクタ 513"/>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16" name="三角形 515"/>
          <p:cNvSpPr/>
          <p:nvPr/>
        </p:nvSpPr>
        <p:spPr>
          <a:xfrm flipV="1">
            <a:off x="4752951" y="5656252"/>
            <a:ext cx="777165" cy="161658"/>
          </a:xfrm>
          <a:prstGeom prst="triangle">
            <a:avLst/>
          </a:prstGeom>
          <a:solidFill>
            <a:srgbClr val="33ACBD">
              <a:alpha val="3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525" name="右矢印 524"/>
          <p:cNvSpPr/>
          <p:nvPr/>
        </p:nvSpPr>
        <p:spPr>
          <a:xfrm>
            <a:off x="3901275" y="5270392"/>
            <a:ext cx="838503" cy="27446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17" name="図形グループ 516"/>
          <p:cNvGrpSpPr/>
          <p:nvPr/>
        </p:nvGrpSpPr>
        <p:grpSpPr>
          <a:xfrm>
            <a:off x="4809734" y="5407622"/>
            <a:ext cx="317500" cy="157483"/>
            <a:chOff x="1106712" y="5365723"/>
            <a:chExt cx="317500" cy="157483"/>
          </a:xfrm>
        </p:grpSpPr>
        <p:sp>
          <p:nvSpPr>
            <p:cNvPr id="518" name="正方形/長方形 517"/>
            <p:cNvSpPr/>
            <p:nvPr/>
          </p:nvSpPr>
          <p:spPr>
            <a:xfrm>
              <a:off x="1106712" y="5365723"/>
              <a:ext cx="317500" cy="15748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9" name="円/楕円 518"/>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20" name="直線コネクタ 519"/>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1" name="図形グループ 520"/>
          <p:cNvGrpSpPr/>
          <p:nvPr/>
        </p:nvGrpSpPr>
        <p:grpSpPr>
          <a:xfrm>
            <a:off x="4809734" y="5219138"/>
            <a:ext cx="317500" cy="157483"/>
            <a:chOff x="1106712" y="5365723"/>
            <a:chExt cx="317500" cy="157483"/>
          </a:xfrm>
        </p:grpSpPr>
        <p:sp>
          <p:nvSpPr>
            <p:cNvPr id="522" name="正方形/長方形 521"/>
            <p:cNvSpPr/>
            <p:nvPr/>
          </p:nvSpPr>
          <p:spPr>
            <a:xfrm>
              <a:off x="1106712" y="5365723"/>
              <a:ext cx="317500" cy="15748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3" name="円/楕円 522"/>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24" name="直線コネクタ 523"/>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15" name="正方形/長方形 514"/>
          <p:cNvSpPr/>
          <p:nvPr/>
        </p:nvSpPr>
        <p:spPr>
          <a:xfrm>
            <a:off x="4758184" y="5179829"/>
            <a:ext cx="771932" cy="479399"/>
          </a:xfrm>
          <a:prstGeom prst="rect">
            <a:avLst/>
          </a:prstGeom>
          <a:solidFill>
            <a:srgbClr val="33ACBD">
              <a:alpha val="3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cxnSp>
        <p:nvCxnSpPr>
          <p:cNvPr id="527" name="直線矢印コネクタ 526"/>
          <p:cNvCxnSpPr>
            <a:stCxn id="490" idx="3"/>
            <a:endCxn id="486" idx="2"/>
          </p:cNvCxnSpPr>
          <p:nvPr/>
        </p:nvCxnSpPr>
        <p:spPr>
          <a:xfrm>
            <a:off x="3820617" y="5894317"/>
            <a:ext cx="215171" cy="2257"/>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30" name="直線矢印コネクタ 529"/>
          <p:cNvCxnSpPr>
            <a:stCxn id="486" idx="4"/>
            <a:endCxn id="487" idx="1"/>
          </p:cNvCxnSpPr>
          <p:nvPr/>
        </p:nvCxnSpPr>
        <p:spPr>
          <a:xfrm>
            <a:off x="4739778" y="5896574"/>
            <a:ext cx="215171" cy="5677"/>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33" name="テキスト ボックス 532"/>
          <p:cNvSpPr txBox="1"/>
          <p:nvPr/>
        </p:nvSpPr>
        <p:spPr>
          <a:xfrm>
            <a:off x="3534620" y="4810859"/>
            <a:ext cx="1928733" cy="338554"/>
          </a:xfrm>
          <a:prstGeom prst="rect">
            <a:avLst/>
          </a:prstGeom>
          <a:noFill/>
        </p:spPr>
        <p:txBody>
          <a:bodyPr wrap="none" rtlCol="0">
            <a:spAutoFit/>
          </a:bodyPr>
          <a:lstStyle/>
          <a:p>
            <a:r>
              <a:rPr kumimoji="1" lang="ja-JP" altLang="en-US" sz="800" dirty="0">
                <a:solidFill>
                  <a:schemeClr val="accent6">
                    <a:lumMod val="75000"/>
                  </a:schemeClr>
                </a:solidFill>
                <a:latin typeface="Meiryo" charset="-128"/>
                <a:ea typeface="Meiryo" charset="-128"/>
                <a:cs typeface="Meiryo" charset="-128"/>
              </a:rPr>
              <a:t>障害時に正常に稼働して物理マシンに</a:t>
            </a:r>
            <a:endParaRPr kumimoji="1" lang="en-US" altLang="ja-JP" sz="800" dirty="0">
              <a:solidFill>
                <a:schemeClr val="accent6">
                  <a:lumMod val="75000"/>
                </a:schemeClr>
              </a:solidFill>
              <a:latin typeface="Meiryo" charset="-128"/>
              <a:ea typeface="Meiryo" charset="-128"/>
              <a:cs typeface="Meiryo" charset="-128"/>
            </a:endParaRPr>
          </a:p>
          <a:p>
            <a:r>
              <a:rPr kumimoji="1" lang="ja-JP" altLang="en-US" sz="800" dirty="0">
                <a:solidFill>
                  <a:schemeClr val="accent6">
                    <a:lumMod val="75000"/>
                  </a:schemeClr>
                </a:solidFill>
                <a:latin typeface="Meiryo" charset="-128"/>
                <a:ea typeface="Meiryo" charset="-128"/>
                <a:cs typeface="Meiryo" charset="-128"/>
              </a:rPr>
              <a:t>仮想マシンを移動させサービスを継続</a:t>
            </a:r>
          </a:p>
        </p:txBody>
      </p:sp>
      <p:sp>
        <p:nvSpPr>
          <p:cNvPr id="534" name="乗算記号 533"/>
          <p:cNvSpPr/>
          <p:nvPr/>
        </p:nvSpPr>
        <p:spPr>
          <a:xfrm>
            <a:off x="3510112" y="5723056"/>
            <a:ext cx="324801" cy="324740"/>
          </a:xfrm>
          <a:prstGeom prst="mathMultiply">
            <a:avLst/>
          </a:prstGeom>
          <a:solidFill>
            <a:srgbClr val="FF000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5" name="フローチャート: 磁気ディスク 534"/>
          <p:cNvSpPr/>
          <p:nvPr/>
        </p:nvSpPr>
        <p:spPr>
          <a:xfrm>
            <a:off x="1553896" y="5344013"/>
            <a:ext cx="703990" cy="40225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536" name="図形グループ 535"/>
          <p:cNvGrpSpPr/>
          <p:nvPr/>
        </p:nvGrpSpPr>
        <p:grpSpPr>
          <a:xfrm>
            <a:off x="2452045" y="5816202"/>
            <a:ext cx="317500" cy="157483"/>
            <a:chOff x="1106712" y="5184130"/>
            <a:chExt cx="317500" cy="157483"/>
          </a:xfrm>
        </p:grpSpPr>
        <p:sp>
          <p:nvSpPr>
            <p:cNvPr id="537" name="正方形/長方形 536"/>
            <p:cNvSpPr/>
            <p:nvPr/>
          </p:nvSpPr>
          <p:spPr>
            <a:xfrm>
              <a:off x="1106712" y="518413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8" name="円/楕円 537"/>
            <p:cNvSpPr/>
            <p:nvPr/>
          </p:nvSpPr>
          <p:spPr>
            <a:xfrm>
              <a:off x="1149208" y="521588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9" name="直線コネクタ 538"/>
            <p:cNvCxnSpPr/>
            <p:nvPr/>
          </p:nvCxnSpPr>
          <p:spPr>
            <a:xfrm>
              <a:off x="1231758" y="526244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40" name="図形グループ 539"/>
          <p:cNvGrpSpPr/>
          <p:nvPr/>
        </p:nvGrpSpPr>
        <p:grpSpPr>
          <a:xfrm>
            <a:off x="1000213" y="5808268"/>
            <a:ext cx="317500" cy="157483"/>
            <a:chOff x="1106712" y="5365723"/>
            <a:chExt cx="317500" cy="157483"/>
          </a:xfrm>
        </p:grpSpPr>
        <p:sp>
          <p:nvSpPr>
            <p:cNvPr id="541" name="正方形/長方形 540"/>
            <p:cNvSpPr/>
            <p:nvPr/>
          </p:nvSpPr>
          <p:spPr>
            <a:xfrm>
              <a:off x="1106712" y="536572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2" name="円/楕円 541"/>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43" name="直線コネクタ 542"/>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547" name="直線矢印コネクタ 546"/>
          <p:cNvCxnSpPr>
            <a:stCxn id="541" idx="3"/>
            <a:endCxn id="535" idx="2"/>
          </p:cNvCxnSpPr>
          <p:nvPr/>
        </p:nvCxnSpPr>
        <p:spPr>
          <a:xfrm flipV="1">
            <a:off x="1317713" y="5545138"/>
            <a:ext cx="236183" cy="341872"/>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48" name="直線矢印コネクタ 547"/>
          <p:cNvCxnSpPr>
            <a:stCxn id="535" idx="4"/>
            <a:endCxn id="537" idx="1"/>
          </p:cNvCxnSpPr>
          <p:nvPr/>
        </p:nvCxnSpPr>
        <p:spPr>
          <a:xfrm>
            <a:off x="2257886" y="5545138"/>
            <a:ext cx="194159" cy="349806"/>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49" name="乗算記号 548"/>
          <p:cNvSpPr/>
          <p:nvPr/>
        </p:nvSpPr>
        <p:spPr>
          <a:xfrm>
            <a:off x="1007208" y="5715749"/>
            <a:ext cx="324801" cy="324740"/>
          </a:xfrm>
          <a:prstGeom prst="mathMultiply">
            <a:avLst/>
          </a:prstGeom>
          <a:solidFill>
            <a:srgbClr val="FF000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2" name="図形グループ 551"/>
          <p:cNvGrpSpPr/>
          <p:nvPr/>
        </p:nvGrpSpPr>
        <p:grpSpPr>
          <a:xfrm>
            <a:off x="2458747" y="5467269"/>
            <a:ext cx="317500" cy="157483"/>
            <a:chOff x="1106712" y="5184130"/>
            <a:chExt cx="317500" cy="157483"/>
          </a:xfrm>
        </p:grpSpPr>
        <p:sp>
          <p:nvSpPr>
            <p:cNvPr id="553" name="正方形/長方形 552"/>
            <p:cNvSpPr/>
            <p:nvPr/>
          </p:nvSpPr>
          <p:spPr>
            <a:xfrm>
              <a:off x="1106712" y="518413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4" name="円/楕円 553"/>
            <p:cNvSpPr/>
            <p:nvPr/>
          </p:nvSpPr>
          <p:spPr>
            <a:xfrm>
              <a:off x="1149208" y="521588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5" name="直線コネクタ 554"/>
            <p:cNvCxnSpPr/>
            <p:nvPr/>
          </p:nvCxnSpPr>
          <p:spPr>
            <a:xfrm>
              <a:off x="1231758" y="526244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56" name="図形グループ 555"/>
          <p:cNvGrpSpPr/>
          <p:nvPr/>
        </p:nvGrpSpPr>
        <p:grpSpPr>
          <a:xfrm>
            <a:off x="1006915" y="5459335"/>
            <a:ext cx="317500" cy="157483"/>
            <a:chOff x="1106712" y="5365723"/>
            <a:chExt cx="317500" cy="157483"/>
          </a:xfrm>
        </p:grpSpPr>
        <p:sp>
          <p:nvSpPr>
            <p:cNvPr id="557" name="正方形/長方形 556"/>
            <p:cNvSpPr/>
            <p:nvPr/>
          </p:nvSpPr>
          <p:spPr>
            <a:xfrm>
              <a:off x="1106712" y="536572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8" name="円/楕円 557"/>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9" name="直線コネクタ 558"/>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0" name="図形グループ 559"/>
          <p:cNvGrpSpPr/>
          <p:nvPr/>
        </p:nvGrpSpPr>
        <p:grpSpPr>
          <a:xfrm>
            <a:off x="2469470" y="5104996"/>
            <a:ext cx="317500" cy="157483"/>
            <a:chOff x="1106712" y="5184130"/>
            <a:chExt cx="317500" cy="157483"/>
          </a:xfrm>
        </p:grpSpPr>
        <p:sp>
          <p:nvSpPr>
            <p:cNvPr id="561" name="正方形/長方形 560"/>
            <p:cNvSpPr/>
            <p:nvPr/>
          </p:nvSpPr>
          <p:spPr>
            <a:xfrm>
              <a:off x="1106712" y="518413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2" name="円/楕円 561"/>
            <p:cNvSpPr/>
            <p:nvPr/>
          </p:nvSpPr>
          <p:spPr>
            <a:xfrm>
              <a:off x="1149208" y="521588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63" name="直線コネクタ 562"/>
            <p:cNvCxnSpPr/>
            <p:nvPr/>
          </p:nvCxnSpPr>
          <p:spPr>
            <a:xfrm>
              <a:off x="1231758" y="526244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4" name="図形グループ 563"/>
          <p:cNvGrpSpPr/>
          <p:nvPr/>
        </p:nvGrpSpPr>
        <p:grpSpPr>
          <a:xfrm>
            <a:off x="1017638" y="5097062"/>
            <a:ext cx="317500" cy="157483"/>
            <a:chOff x="1106712" y="5365723"/>
            <a:chExt cx="317500" cy="157483"/>
          </a:xfrm>
        </p:grpSpPr>
        <p:sp>
          <p:nvSpPr>
            <p:cNvPr id="565" name="正方形/長方形 564"/>
            <p:cNvSpPr/>
            <p:nvPr/>
          </p:nvSpPr>
          <p:spPr>
            <a:xfrm>
              <a:off x="1106712" y="5365723"/>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6" name="円/楕円 565"/>
            <p:cNvSpPr/>
            <p:nvPr/>
          </p:nvSpPr>
          <p:spPr>
            <a:xfrm>
              <a:off x="1149208" y="5397473"/>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67" name="直線コネクタ 566"/>
            <p:cNvCxnSpPr/>
            <p:nvPr/>
          </p:nvCxnSpPr>
          <p:spPr>
            <a:xfrm>
              <a:off x="1231758" y="5444036"/>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568" name="直線矢印コネクタ 567"/>
          <p:cNvCxnSpPr>
            <a:stCxn id="535" idx="4"/>
            <a:endCxn id="561" idx="1"/>
          </p:cNvCxnSpPr>
          <p:nvPr/>
        </p:nvCxnSpPr>
        <p:spPr>
          <a:xfrm flipV="1">
            <a:off x="2257886" y="5183738"/>
            <a:ext cx="211584" cy="361400"/>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9" name="直線矢印コネクタ 568"/>
          <p:cNvCxnSpPr>
            <a:stCxn id="565" idx="3"/>
            <a:endCxn id="535" idx="2"/>
          </p:cNvCxnSpPr>
          <p:nvPr/>
        </p:nvCxnSpPr>
        <p:spPr>
          <a:xfrm>
            <a:off x="1335138" y="5175804"/>
            <a:ext cx="218758" cy="369334"/>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5" name="直線矢印コネクタ 574"/>
          <p:cNvCxnSpPr>
            <a:stCxn id="535" idx="4"/>
            <a:endCxn id="553" idx="1"/>
          </p:cNvCxnSpPr>
          <p:nvPr/>
        </p:nvCxnSpPr>
        <p:spPr>
          <a:xfrm>
            <a:off x="2257886" y="5545138"/>
            <a:ext cx="200861" cy="873"/>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8" name="直線矢印コネクタ 577"/>
          <p:cNvCxnSpPr>
            <a:stCxn id="557" idx="3"/>
            <a:endCxn id="535" idx="2"/>
          </p:cNvCxnSpPr>
          <p:nvPr/>
        </p:nvCxnSpPr>
        <p:spPr>
          <a:xfrm>
            <a:off x="1324415" y="5538077"/>
            <a:ext cx="229481" cy="7061"/>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87" name="テキスト ボックス 586"/>
          <p:cNvSpPr txBox="1"/>
          <p:nvPr/>
        </p:nvSpPr>
        <p:spPr>
          <a:xfrm>
            <a:off x="1142684" y="4816017"/>
            <a:ext cx="1518364" cy="338554"/>
          </a:xfrm>
          <a:prstGeom prst="rect">
            <a:avLst/>
          </a:prstGeom>
          <a:noFill/>
        </p:spPr>
        <p:txBody>
          <a:bodyPr wrap="none" rtlCol="0">
            <a:spAutoFit/>
          </a:bodyPr>
          <a:lstStyle/>
          <a:p>
            <a:pPr algn="ctr"/>
            <a:r>
              <a:rPr kumimoji="1" lang="ja-JP" altLang="en-US" sz="800" dirty="0">
                <a:solidFill>
                  <a:srgbClr val="FF0000"/>
                </a:solidFill>
                <a:latin typeface="Meiryo" charset="-128"/>
                <a:ea typeface="Meiryo" charset="-128"/>
                <a:cs typeface="Meiryo" charset="-128"/>
              </a:rPr>
              <a:t>複雑なクラスタリング構成と</a:t>
            </a:r>
            <a:endParaRPr kumimoji="1" lang="en-US" altLang="ja-JP" sz="800" dirty="0">
              <a:solidFill>
                <a:srgbClr val="FF0000"/>
              </a:solidFill>
              <a:latin typeface="Meiryo" charset="-128"/>
              <a:ea typeface="Meiryo" charset="-128"/>
              <a:cs typeface="Meiryo" charset="-128"/>
            </a:endParaRPr>
          </a:p>
          <a:p>
            <a:pPr algn="ctr"/>
            <a:r>
              <a:rPr lang="ja-JP" altLang="en-US" sz="800" dirty="0">
                <a:solidFill>
                  <a:srgbClr val="FF0000"/>
                </a:solidFill>
                <a:latin typeface="Meiryo" charset="-128"/>
                <a:ea typeface="Meiryo" charset="-128"/>
                <a:cs typeface="Meiryo" charset="-128"/>
              </a:rPr>
              <a:t>対応のためのソフトウエア</a:t>
            </a:r>
            <a:endParaRPr kumimoji="1" lang="ja-JP" altLang="en-US" sz="800" dirty="0">
              <a:solidFill>
                <a:srgbClr val="FF0000"/>
              </a:solidFill>
              <a:latin typeface="Meiryo" charset="-128"/>
              <a:ea typeface="Meiryo" charset="-128"/>
              <a:cs typeface="Meiryo" charset="-128"/>
            </a:endParaRPr>
          </a:p>
        </p:txBody>
      </p:sp>
      <p:sp>
        <p:nvSpPr>
          <p:cNvPr id="588" name="テキスト ボックス 587"/>
          <p:cNvSpPr txBox="1"/>
          <p:nvPr/>
        </p:nvSpPr>
        <p:spPr>
          <a:xfrm>
            <a:off x="5948538" y="4905989"/>
            <a:ext cx="2441694" cy="892552"/>
          </a:xfrm>
          <a:prstGeom prst="rect">
            <a:avLst/>
          </a:prstGeom>
          <a:noFill/>
        </p:spPr>
        <p:txBody>
          <a:bodyPr wrap="none" rtlCol="0">
            <a:spAutoFit/>
          </a:bodyPr>
          <a:lstStyle/>
          <a:p>
            <a:r>
              <a:rPr kumimoji="1" lang="ja-JP" altLang="en-US" sz="1600" b="1" dirty="0">
                <a:solidFill>
                  <a:srgbClr val="0432FF"/>
                </a:solidFill>
                <a:latin typeface="Meiryo" charset="-128"/>
                <a:ea typeface="Meiryo" charset="-128"/>
                <a:cs typeface="Meiryo" charset="-128"/>
              </a:rPr>
              <a:t>ライブマイグレーション</a:t>
            </a:r>
            <a:endParaRPr kumimoji="1" lang="en-US" altLang="ja-JP" sz="1600" b="1"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保守時のサービス停止回避</a:t>
            </a:r>
            <a:endParaRPr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障害時のサービス停止回避</a:t>
            </a:r>
            <a:endParaRPr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物理マシンの負荷の分散</a:t>
            </a:r>
            <a:endParaRPr kumimoji="1" lang="en-US" altLang="ja-JP" sz="1200" dirty="0">
              <a:solidFill>
                <a:srgbClr val="0432FF"/>
              </a:solidFill>
              <a:latin typeface="Meiryo" charset="-128"/>
              <a:ea typeface="Meiryo" charset="-128"/>
              <a:cs typeface="Meiryo" charset="-128"/>
            </a:endParaRPr>
          </a:p>
        </p:txBody>
      </p:sp>
      <p:sp>
        <p:nvSpPr>
          <p:cNvPr id="589" name="右矢印 588"/>
          <p:cNvSpPr/>
          <p:nvPr/>
        </p:nvSpPr>
        <p:spPr>
          <a:xfrm>
            <a:off x="2932711" y="1446673"/>
            <a:ext cx="468695" cy="562165"/>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0" name="右矢印 589"/>
          <p:cNvSpPr/>
          <p:nvPr/>
        </p:nvSpPr>
        <p:spPr>
          <a:xfrm>
            <a:off x="2937526" y="5235767"/>
            <a:ext cx="468695" cy="562165"/>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1" name="右矢印 590"/>
          <p:cNvSpPr/>
          <p:nvPr/>
        </p:nvSpPr>
        <p:spPr>
          <a:xfrm>
            <a:off x="2930355" y="3152653"/>
            <a:ext cx="468695" cy="562165"/>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5321750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latin typeface="Arial"/>
                <a:ea typeface="HGP創英角ｺﾞｼｯｸUB" pitchFamily="50" charset="-128"/>
                <a:cs typeface="Arial"/>
              </a:rPr>
              <a:t>サイバー・セキュリティ</a:t>
            </a:r>
            <a:endParaRPr lang="en-US" altLang="ja-JP" sz="2800" dirty="0">
              <a:solidFill>
                <a:srgbClr val="FFFFFF"/>
              </a:solidFill>
              <a:latin typeface="Arial"/>
              <a:ea typeface="HGP創英角ｺﾞｼｯｸUB" pitchFamily="50" charset="-128"/>
              <a:cs typeface="Arial"/>
            </a:endParaRPr>
          </a:p>
          <a:p>
            <a:pPr algn="ctr"/>
            <a:r>
              <a:rPr lang="en-US" altLang="ja-JP" dirty="0">
                <a:solidFill>
                  <a:srgbClr val="FFFFFF"/>
                </a:solidFill>
                <a:effectLst/>
                <a:latin typeface="Arial"/>
                <a:ea typeface="HGP創英角ｺﾞｼｯｸUB" pitchFamily="50" charset="-128"/>
                <a:cs typeface="Arial"/>
              </a:rPr>
              <a:t>Cyber Security</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539678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77A94B0-CD1B-F84B-9F61-54DEBE1E6348}"/>
              </a:ext>
            </a:extLst>
          </p:cNvPr>
          <p:cNvSpPr>
            <a:spLocks noGrp="1"/>
          </p:cNvSpPr>
          <p:nvPr>
            <p:ph type="title"/>
          </p:nvPr>
        </p:nvSpPr>
        <p:spPr/>
        <p:txBody>
          <a:bodyPr/>
          <a:lstStyle/>
          <a:p>
            <a:r>
              <a:rPr kumimoji="1" lang="ja-JP" altLang="en-US"/>
              <a:t>サイバーセキュリティ対策とは</a:t>
            </a:r>
          </a:p>
        </p:txBody>
      </p:sp>
      <p:sp>
        <p:nvSpPr>
          <p:cNvPr id="2" name="スライド番号プレースホルダー 1">
            <a:extLst>
              <a:ext uri="{FF2B5EF4-FFF2-40B4-BE49-F238E27FC236}">
                <a16:creationId xmlns:a16="http://schemas.microsoft.com/office/drawing/2014/main" id="{10560A61-39E2-3242-8DD8-5BC20832BA0E}"/>
              </a:ext>
            </a:extLst>
          </p:cNvPr>
          <p:cNvSpPr>
            <a:spLocks noGrp="1"/>
          </p:cNvSpPr>
          <p:nvPr>
            <p:ph type="sldNum" sz="quarter" idx="12"/>
          </p:nvPr>
        </p:nvSpPr>
        <p:spPr/>
        <p:txBody>
          <a:bodyPr/>
          <a:lstStyle/>
          <a:p>
            <a:fld id="{8FF8CC5D-A65D-5946-99B5-645367A967AD}" type="slidenum">
              <a:rPr kumimoji="1" lang="ja-JP" altLang="en-US" smtClean="0"/>
              <a:t>74</a:t>
            </a:fld>
            <a:endParaRPr kumimoji="1" lang="ja-JP" altLang="en-US"/>
          </a:p>
        </p:txBody>
      </p:sp>
      <p:sp>
        <p:nvSpPr>
          <p:cNvPr id="4" name="正方形/長方形 3">
            <a:extLst>
              <a:ext uri="{FF2B5EF4-FFF2-40B4-BE49-F238E27FC236}">
                <a16:creationId xmlns:a16="http://schemas.microsoft.com/office/drawing/2014/main" id="{4C79CBCD-5BC5-C043-8CA7-8E33B9953813}"/>
              </a:ext>
            </a:extLst>
          </p:cNvPr>
          <p:cNvSpPr/>
          <p:nvPr/>
        </p:nvSpPr>
        <p:spPr>
          <a:xfrm>
            <a:off x="1064833" y="2014117"/>
            <a:ext cx="7014333" cy="61312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情報資産・システム資産を守る</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安心・安全が保証された業務プロセスを作る・維持する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33B7614D-9C15-0A4D-9C5C-BF2B064635F7}"/>
              </a:ext>
            </a:extLst>
          </p:cNvPr>
          <p:cNvSpPr/>
          <p:nvPr/>
        </p:nvSpPr>
        <p:spPr>
          <a:xfrm>
            <a:off x="1064832" y="4558543"/>
            <a:ext cx="7014333" cy="62109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説明責任を果たす</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個人の</a:t>
            </a:r>
            <a:r>
              <a:rPr lang="en-US" altLang="ja-JP" sz="1200" dirty="0">
                <a:solidFill>
                  <a:srgbClr val="FFFFFF"/>
                </a:solidFill>
                <a:latin typeface="Meiryo" panose="020B0604030504040204" pitchFamily="34" charset="-128"/>
                <a:ea typeface="Meiryo" panose="020B0604030504040204" pitchFamily="34" charset="-128"/>
                <a:cs typeface="ＭＳ Ｐゴシック"/>
              </a:rPr>
              <a:t>ID</a:t>
            </a:r>
            <a:r>
              <a:rPr lang="ja-JP" altLang="en-US" sz="1200">
                <a:solidFill>
                  <a:srgbClr val="FFFFFF"/>
                </a:solidFill>
                <a:latin typeface="Meiryo" panose="020B0604030504040204" pitchFamily="34" charset="-128"/>
                <a:ea typeface="Meiryo" panose="020B0604030504040204" pitchFamily="34" charset="-128"/>
                <a:cs typeface="ＭＳ Ｐゴシック"/>
              </a:rPr>
              <a:t>に紐付けられた全ての行動を記録する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 name="直線矢印コネクタ 9">
            <a:extLst>
              <a:ext uri="{FF2B5EF4-FFF2-40B4-BE49-F238E27FC236}">
                <a16:creationId xmlns:a16="http://schemas.microsoft.com/office/drawing/2014/main" id="{667CFE0A-B379-4245-88E7-351F69E3B2E2}"/>
              </a:ext>
            </a:extLst>
          </p:cNvPr>
          <p:cNvCxnSpPr>
            <a:cxnSpLocks/>
          </p:cNvCxnSpPr>
          <p:nvPr/>
        </p:nvCxnSpPr>
        <p:spPr>
          <a:xfrm flipH="1">
            <a:off x="4572000" y="1630658"/>
            <a:ext cx="1" cy="38345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矢印コネクタ 10">
            <a:extLst>
              <a:ext uri="{FF2B5EF4-FFF2-40B4-BE49-F238E27FC236}">
                <a16:creationId xmlns:a16="http://schemas.microsoft.com/office/drawing/2014/main" id="{9586A7C2-A847-2E4B-B0CF-893B8781D33D}"/>
              </a:ext>
            </a:extLst>
          </p:cNvPr>
          <p:cNvCxnSpPr>
            <a:cxnSpLocks/>
          </p:cNvCxnSpPr>
          <p:nvPr/>
        </p:nvCxnSpPr>
        <p:spPr>
          <a:xfrm flipH="1">
            <a:off x="2300748" y="1607060"/>
            <a:ext cx="1" cy="38345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直線矢印コネクタ 11">
            <a:extLst>
              <a:ext uri="{FF2B5EF4-FFF2-40B4-BE49-F238E27FC236}">
                <a16:creationId xmlns:a16="http://schemas.microsoft.com/office/drawing/2014/main" id="{91F05B62-CB47-6848-A4F5-1382F4ADA044}"/>
              </a:ext>
            </a:extLst>
          </p:cNvPr>
          <p:cNvCxnSpPr>
            <a:cxnSpLocks/>
          </p:cNvCxnSpPr>
          <p:nvPr/>
        </p:nvCxnSpPr>
        <p:spPr>
          <a:xfrm flipH="1">
            <a:off x="6949440" y="1612959"/>
            <a:ext cx="1" cy="38345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2C0EC4DF-D78E-E44C-A61E-1C1538589B7C}"/>
              </a:ext>
            </a:extLst>
          </p:cNvPr>
          <p:cNvCxnSpPr>
            <a:cxnSpLocks/>
            <a:stCxn id="13" idx="0"/>
          </p:cNvCxnSpPr>
          <p:nvPr/>
        </p:nvCxnSpPr>
        <p:spPr>
          <a:xfrm flipV="1">
            <a:off x="2252078" y="5187324"/>
            <a:ext cx="0" cy="383459"/>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D230774B-5380-9B48-B8DB-C42455810A0C}"/>
              </a:ext>
            </a:extLst>
          </p:cNvPr>
          <p:cNvCxnSpPr>
            <a:cxnSpLocks/>
          </p:cNvCxnSpPr>
          <p:nvPr/>
        </p:nvCxnSpPr>
        <p:spPr>
          <a:xfrm flipV="1">
            <a:off x="4594122" y="5181425"/>
            <a:ext cx="0" cy="383459"/>
          </a:xfrm>
          <a:prstGeom prst="straightConnector1">
            <a:avLst/>
          </a:prstGeom>
          <a:ln w="762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a:extLst>
              <a:ext uri="{FF2B5EF4-FFF2-40B4-BE49-F238E27FC236}">
                <a16:creationId xmlns:a16="http://schemas.microsoft.com/office/drawing/2014/main" id="{4C7590A1-FDDC-3143-B3E5-0D9914FBAC2B}"/>
              </a:ext>
            </a:extLst>
          </p:cNvPr>
          <p:cNvCxnSpPr>
            <a:cxnSpLocks/>
          </p:cNvCxnSpPr>
          <p:nvPr/>
        </p:nvCxnSpPr>
        <p:spPr>
          <a:xfrm flipV="1">
            <a:off x="6918468" y="5199123"/>
            <a:ext cx="0" cy="383459"/>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5" name="正方形/長方形 14">
            <a:extLst>
              <a:ext uri="{FF2B5EF4-FFF2-40B4-BE49-F238E27FC236}">
                <a16:creationId xmlns:a16="http://schemas.microsoft.com/office/drawing/2014/main" id="{8C03BA53-A6FD-7449-91F6-20EB6BE1CE12}"/>
              </a:ext>
            </a:extLst>
          </p:cNvPr>
          <p:cNvSpPr/>
          <p:nvPr/>
        </p:nvSpPr>
        <p:spPr>
          <a:xfrm>
            <a:off x="5787770" y="5570782"/>
            <a:ext cx="2288949" cy="46014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認　可</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ホームベース 13">
            <a:extLst>
              <a:ext uri="{FF2B5EF4-FFF2-40B4-BE49-F238E27FC236}">
                <a16:creationId xmlns:a16="http://schemas.microsoft.com/office/drawing/2014/main" id="{DBA91729-8B76-DE4D-88C0-B2126AC7F1DD}"/>
              </a:ext>
            </a:extLst>
          </p:cNvPr>
          <p:cNvSpPr/>
          <p:nvPr/>
        </p:nvSpPr>
        <p:spPr>
          <a:xfrm>
            <a:off x="3427523" y="5570782"/>
            <a:ext cx="2604567" cy="46014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認　証</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ホームベース 12">
            <a:extLst>
              <a:ext uri="{FF2B5EF4-FFF2-40B4-BE49-F238E27FC236}">
                <a16:creationId xmlns:a16="http://schemas.microsoft.com/office/drawing/2014/main" id="{3C5AD83D-EC67-8547-8DBA-0E850BDEE241}"/>
              </a:ext>
            </a:extLst>
          </p:cNvPr>
          <p:cNvSpPr/>
          <p:nvPr/>
        </p:nvSpPr>
        <p:spPr>
          <a:xfrm>
            <a:off x="1064832" y="5570783"/>
            <a:ext cx="2604567" cy="460149"/>
          </a:xfrm>
          <a:prstGeom prst="homePlat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識　別</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2B3CB285-1B06-7949-94AC-65F4E3A06CC4}"/>
              </a:ext>
            </a:extLst>
          </p:cNvPr>
          <p:cNvSpPr/>
          <p:nvPr/>
        </p:nvSpPr>
        <p:spPr>
          <a:xfrm>
            <a:off x="1064834" y="1170509"/>
            <a:ext cx="2288949" cy="460149"/>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マルウェア</a:t>
            </a:r>
            <a:r>
              <a:rPr lang="ja-JP" altLang="en-US" sz="1400">
                <a:solidFill>
                  <a:srgbClr val="FFFFFF"/>
                </a:solidFill>
                <a:latin typeface="Meiryo" panose="020B0604030504040204" pitchFamily="34" charset="-128"/>
                <a:ea typeface="Meiryo" panose="020B0604030504040204" pitchFamily="34" charset="-128"/>
                <a:cs typeface="ＭＳ Ｐゴシック"/>
              </a:rPr>
              <a: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ウイルス</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2CF8ECAF-CEF9-6C4F-841D-E6A9C6E11D32}"/>
              </a:ext>
            </a:extLst>
          </p:cNvPr>
          <p:cNvSpPr/>
          <p:nvPr/>
        </p:nvSpPr>
        <p:spPr>
          <a:xfrm>
            <a:off x="3427523" y="1170509"/>
            <a:ext cx="2288949" cy="460149"/>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不正侵入</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6438B588-F17D-944D-BB05-C3A1464F48B0}"/>
              </a:ext>
            </a:extLst>
          </p:cNvPr>
          <p:cNvSpPr/>
          <p:nvPr/>
        </p:nvSpPr>
        <p:spPr>
          <a:xfrm>
            <a:off x="5787771" y="1170509"/>
            <a:ext cx="2288949" cy="460149"/>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システム破壊</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ホームベース 20">
            <a:extLst>
              <a:ext uri="{FF2B5EF4-FFF2-40B4-BE49-F238E27FC236}">
                <a16:creationId xmlns:a16="http://schemas.microsoft.com/office/drawing/2014/main" id="{E746F836-CA06-AB47-AFF8-24FFE7A93309}"/>
              </a:ext>
            </a:extLst>
          </p:cNvPr>
          <p:cNvSpPr/>
          <p:nvPr/>
        </p:nvSpPr>
        <p:spPr>
          <a:xfrm rot="5400000">
            <a:off x="4118268" y="-367656"/>
            <a:ext cx="920688" cy="7011889"/>
          </a:xfrm>
          <a:prstGeom prst="homePlate">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ホームベース 21">
            <a:extLst>
              <a:ext uri="{FF2B5EF4-FFF2-40B4-BE49-F238E27FC236}">
                <a16:creationId xmlns:a16="http://schemas.microsoft.com/office/drawing/2014/main" id="{24281216-416C-4741-833D-3F03D9372A38}"/>
              </a:ext>
            </a:extLst>
          </p:cNvPr>
          <p:cNvSpPr/>
          <p:nvPr/>
        </p:nvSpPr>
        <p:spPr>
          <a:xfrm rot="16200000">
            <a:off x="4110430" y="570750"/>
            <a:ext cx="920688" cy="7011889"/>
          </a:xfrm>
          <a:prstGeom prst="homePlate">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4EEC1911-713F-414A-89A9-4CDE31E6BD9F}"/>
              </a:ext>
            </a:extLst>
          </p:cNvPr>
          <p:cNvSpPr txBox="1"/>
          <p:nvPr/>
        </p:nvSpPr>
        <p:spPr>
          <a:xfrm>
            <a:off x="1785396" y="2676224"/>
            <a:ext cx="5570756" cy="307777"/>
          </a:xfrm>
          <a:prstGeom prst="rect">
            <a:avLst/>
          </a:prstGeom>
          <a:noFill/>
        </p:spPr>
        <p:txBody>
          <a:bodyPr wrap="none" rtlCol="0">
            <a:spAutoFit/>
          </a:bodyPr>
          <a:lstStyle/>
          <a:p>
            <a:pPr algn="ctr"/>
            <a:r>
              <a:rPr kumimoji="1" lang="ja-JP" altLang="en-US" sz="1400">
                <a:solidFill>
                  <a:srgbClr val="0432FF"/>
                </a:solidFill>
                <a:latin typeface="Meiryo" panose="020B0604030504040204" pitchFamily="34" charset="-128"/>
                <a:ea typeface="Meiryo" panose="020B0604030504040204" pitchFamily="34" charset="-128"/>
              </a:rPr>
              <a:t>従業員に負担をかけず、安全・安心に業務ができる環境を提供する</a:t>
            </a:r>
          </a:p>
        </p:txBody>
      </p:sp>
      <p:sp>
        <p:nvSpPr>
          <p:cNvPr id="24" name="テキスト ボックス 23">
            <a:extLst>
              <a:ext uri="{FF2B5EF4-FFF2-40B4-BE49-F238E27FC236}">
                <a16:creationId xmlns:a16="http://schemas.microsoft.com/office/drawing/2014/main" id="{63C10584-410C-4D48-901D-562D87CD0811}"/>
              </a:ext>
            </a:extLst>
          </p:cNvPr>
          <p:cNvSpPr txBox="1"/>
          <p:nvPr/>
        </p:nvSpPr>
        <p:spPr>
          <a:xfrm>
            <a:off x="1964945" y="4211711"/>
            <a:ext cx="5211683" cy="307777"/>
          </a:xfrm>
          <a:prstGeom prst="rect">
            <a:avLst/>
          </a:prstGeom>
          <a:noFill/>
        </p:spPr>
        <p:txBody>
          <a:bodyPr wrap="none" rtlCol="0">
            <a:spAutoFit/>
          </a:bodyPr>
          <a:lstStyle/>
          <a:p>
            <a:pPr algn="ctr"/>
            <a:r>
              <a:rPr kumimoji="1" lang="ja-JP" altLang="en-US" sz="1400">
                <a:solidFill>
                  <a:srgbClr val="0432FF"/>
                </a:solidFill>
                <a:latin typeface="Meiryo" panose="020B0604030504040204" pitchFamily="34" charset="-128"/>
                <a:ea typeface="Meiryo" panose="020B0604030504040204" pitchFamily="34" charset="-128"/>
              </a:rPr>
              <a:t>セキュリティに関わる事故や不正の責任から従業員を解放する</a:t>
            </a:r>
          </a:p>
        </p:txBody>
      </p:sp>
      <p:grpSp>
        <p:nvGrpSpPr>
          <p:cNvPr id="25" name="図形グループ 379">
            <a:extLst>
              <a:ext uri="{FF2B5EF4-FFF2-40B4-BE49-F238E27FC236}">
                <a16:creationId xmlns:a16="http://schemas.microsoft.com/office/drawing/2014/main" id="{81EB5615-9A48-EA47-AAF1-B914BB81728C}"/>
              </a:ext>
            </a:extLst>
          </p:cNvPr>
          <p:cNvGrpSpPr/>
          <p:nvPr/>
        </p:nvGrpSpPr>
        <p:grpSpPr>
          <a:xfrm>
            <a:off x="3779462" y="3208477"/>
            <a:ext cx="296990" cy="610460"/>
            <a:chOff x="1946324" y="4125162"/>
            <a:chExt cx="969964" cy="2007872"/>
          </a:xfrm>
        </p:grpSpPr>
        <p:sp>
          <p:nvSpPr>
            <p:cNvPr id="26" name="円/楕円 25">
              <a:extLst>
                <a:ext uri="{FF2B5EF4-FFF2-40B4-BE49-F238E27FC236}">
                  <a16:creationId xmlns:a16="http://schemas.microsoft.com/office/drawing/2014/main" id="{1DDD4220-5ABE-D246-863A-94A05ADFCFC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a:extLst>
                <a:ext uri="{FF2B5EF4-FFF2-40B4-BE49-F238E27FC236}">
                  <a16:creationId xmlns:a16="http://schemas.microsoft.com/office/drawing/2014/main" id="{9663D8C3-93D2-8C4C-AB20-390CA808B63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 name="図形グループ 379">
            <a:extLst>
              <a:ext uri="{FF2B5EF4-FFF2-40B4-BE49-F238E27FC236}">
                <a16:creationId xmlns:a16="http://schemas.microsoft.com/office/drawing/2014/main" id="{8B093C15-10E1-094F-B99A-B49370CBADEA}"/>
              </a:ext>
            </a:extLst>
          </p:cNvPr>
          <p:cNvGrpSpPr/>
          <p:nvPr/>
        </p:nvGrpSpPr>
        <p:grpSpPr>
          <a:xfrm>
            <a:off x="4103929" y="3444155"/>
            <a:ext cx="296990" cy="610460"/>
            <a:chOff x="1946324" y="4125162"/>
            <a:chExt cx="969964" cy="2007872"/>
          </a:xfrm>
        </p:grpSpPr>
        <p:sp>
          <p:nvSpPr>
            <p:cNvPr id="29" name="円/楕円 28">
              <a:extLst>
                <a:ext uri="{FF2B5EF4-FFF2-40B4-BE49-F238E27FC236}">
                  <a16:creationId xmlns:a16="http://schemas.microsoft.com/office/drawing/2014/main" id="{F2E273D4-487B-EE40-97B3-D1DE2AD3D14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フローチャート: 論理積ゲート 29">
              <a:extLst>
                <a:ext uri="{FF2B5EF4-FFF2-40B4-BE49-F238E27FC236}">
                  <a16:creationId xmlns:a16="http://schemas.microsoft.com/office/drawing/2014/main" id="{B34427A0-8702-D94B-8EF5-4A8ABF9B77A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図形グループ 379">
            <a:extLst>
              <a:ext uri="{FF2B5EF4-FFF2-40B4-BE49-F238E27FC236}">
                <a16:creationId xmlns:a16="http://schemas.microsoft.com/office/drawing/2014/main" id="{49E7EBD3-FFD8-7442-A8C3-97763B077FF9}"/>
              </a:ext>
            </a:extLst>
          </p:cNvPr>
          <p:cNvGrpSpPr/>
          <p:nvPr/>
        </p:nvGrpSpPr>
        <p:grpSpPr>
          <a:xfrm>
            <a:off x="4428393" y="3214080"/>
            <a:ext cx="296990" cy="610460"/>
            <a:chOff x="1946324" y="4125162"/>
            <a:chExt cx="969964" cy="2007872"/>
          </a:xfrm>
        </p:grpSpPr>
        <p:sp>
          <p:nvSpPr>
            <p:cNvPr id="32" name="円/楕円 31">
              <a:extLst>
                <a:ext uri="{FF2B5EF4-FFF2-40B4-BE49-F238E27FC236}">
                  <a16:creationId xmlns:a16="http://schemas.microsoft.com/office/drawing/2014/main" id="{94FC3CB3-085D-084B-A885-B9D22C9D5CE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D5D7D961-3610-FC42-B4A1-3413A77E4FE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379">
            <a:extLst>
              <a:ext uri="{FF2B5EF4-FFF2-40B4-BE49-F238E27FC236}">
                <a16:creationId xmlns:a16="http://schemas.microsoft.com/office/drawing/2014/main" id="{ED4C0EBB-295C-6246-9093-C6FCAE356BCC}"/>
              </a:ext>
            </a:extLst>
          </p:cNvPr>
          <p:cNvGrpSpPr/>
          <p:nvPr/>
        </p:nvGrpSpPr>
        <p:grpSpPr>
          <a:xfrm>
            <a:off x="4741055" y="3444155"/>
            <a:ext cx="296990" cy="610460"/>
            <a:chOff x="1946324" y="4125162"/>
            <a:chExt cx="969964" cy="2007872"/>
          </a:xfrm>
        </p:grpSpPr>
        <p:sp>
          <p:nvSpPr>
            <p:cNvPr id="35" name="円/楕円 34">
              <a:extLst>
                <a:ext uri="{FF2B5EF4-FFF2-40B4-BE49-F238E27FC236}">
                  <a16:creationId xmlns:a16="http://schemas.microsoft.com/office/drawing/2014/main" id="{A2528D1B-E9C8-094E-810F-CD4C2B61E7D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4C146340-9EB6-7843-A5EA-0920FDEF21B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379">
            <a:extLst>
              <a:ext uri="{FF2B5EF4-FFF2-40B4-BE49-F238E27FC236}">
                <a16:creationId xmlns:a16="http://schemas.microsoft.com/office/drawing/2014/main" id="{A52EED5B-C24D-E048-A916-9E3D40674B3A}"/>
              </a:ext>
            </a:extLst>
          </p:cNvPr>
          <p:cNvGrpSpPr/>
          <p:nvPr/>
        </p:nvGrpSpPr>
        <p:grpSpPr>
          <a:xfrm>
            <a:off x="5077324" y="3204705"/>
            <a:ext cx="296990" cy="610460"/>
            <a:chOff x="1946324" y="4125162"/>
            <a:chExt cx="969964" cy="2007872"/>
          </a:xfrm>
        </p:grpSpPr>
        <p:sp>
          <p:nvSpPr>
            <p:cNvPr id="38" name="円/楕円 37">
              <a:extLst>
                <a:ext uri="{FF2B5EF4-FFF2-40B4-BE49-F238E27FC236}">
                  <a16:creationId xmlns:a16="http://schemas.microsoft.com/office/drawing/2014/main" id="{FAF88A0F-05EA-5747-96ED-AEBE4902E52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a:extLst>
                <a:ext uri="{FF2B5EF4-FFF2-40B4-BE49-F238E27FC236}">
                  <a16:creationId xmlns:a16="http://schemas.microsoft.com/office/drawing/2014/main" id="{A66467EE-D3F1-3C4F-9190-243FCC9A613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0" name="テキスト ボックス 39">
            <a:extLst>
              <a:ext uri="{FF2B5EF4-FFF2-40B4-BE49-F238E27FC236}">
                <a16:creationId xmlns:a16="http://schemas.microsoft.com/office/drawing/2014/main" id="{154AFCBC-15C7-C74B-B011-0B04CEC630C2}"/>
              </a:ext>
            </a:extLst>
          </p:cNvPr>
          <p:cNvSpPr txBox="1"/>
          <p:nvPr/>
        </p:nvSpPr>
        <p:spPr>
          <a:xfrm>
            <a:off x="4170665" y="2947841"/>
            <a:ext cx="800219"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従業員</a:t>
            </a:r>
          </a:p>
        </p:txBody>
      </p:sp>
      <p:sp>
        <p:nvSpPr>
          <p:cNvPr id="41" name="正方形/長方形 40">
            <a:extLst>
              <a:ext uri="{FF2B5EF4-FFF2-40B4-BE49-F238E27FC236}">
                <a16:creationId xmlns:a16="http://schemas.microsoft.com/office/drawing/2014/main" id="{BFD3DF67-4589-E94B-9AD7-1907D1226992}"/>
              </a:ext>
            </a:extLst>
          </p:cNvPr>
          <p:cNvSpPr/>
          <p:nvPr/>
        </p:nvSpPr>
        <p:spPr>
          <a:xfrm>
            <a:off x="1061382" y="3241649"/>
            <a:ext cx="1754548" cy="7199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業績向上</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900">
                <a:solidFill>
                  <a:srgbClr val="FFFFFF"/>
                </a:solidFill>
                <a:latin typeface="Meiryo" panose="020B0604030504040204" pitchFamily="34" charset="-128"/>
                <a:ea typeface="Meiryo" panose="020B0604030504040204" pitchFamily="34" charset="-128"/>
                <a:cs typeface="ＭＳ Ｐゴシック"/>
              </a:rPr>
              <a:t>効率よく効果的に</a:t>
            </a:r>
            <a:endParaRPr kumimoji="1" lang="en-US" altLang="ja-JP" sz="9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900">
                <a:solidFill>
                  <a:srgbClr val="FFFFFF"/>
                </a:solidFill>
                <a:latin typeface="Meiryo" panose="020B0604030504040204" pitchFamily="34" charset="-128"/>
                <a:ea typeface="Meiryo" panose="020B0604030504040204" pitchFamily="34" charset="-128"/>
                <a:cs typeface="ＭＳ Ｐゴシック"/>
              </a:rPr>
              <a:t>業務を遂行し</a:t>
            </a:r>
            <a:endParaRPr lang="en-US" altLang="ja-JP" sz="9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900">
                <a:solidFill>
                  <a:srgbClr val="FFFFFF"/>
                </a:solidFill>
                <a:latin typeface="Meiryo" panose="020B0604030504040204" pitchFamily="34" charset="-128"/>
                <a:ea typeface="Meiryo" panose="020B0604030504040204" pitchFamily="34" charset="-128"/>
                <a:cs typeface="ＭＳ Ｐゴシック"/>
              </a:rPr>
              <a:t>事業の成果に貢献する</a:t>
            </a:r>
            <a:endParaRPr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2" name="正方形/長方形 41">
            <a:extLst>
              <a:ext uri="{FF2B5EF4-FFF2-40B4-BE49-F238E27FC236}">
                <a16:creationId xmlns:a16="http://schemas.microsoft.com/office/drawing/2014/main" id="{33C8677C-DD3E-9A48-BF56-55FA05A8FACD}"/>
              </a:ext>
            </a:extLst>
          </p:cNvPr>
          <p:cNvSpPr/>
          <p:nvPr/>
        </p:nvSpPr>
        <p:spPr>
          <a:xfrm>
            <a:off x="6322171" y="3232633"/>
            <a:ext cx="1754548" cy="7199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的確な経営判断</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900">
                <a:solidFill>
                  <a:srgbClr val="FFFFFF"/>
                </a:solidFill>
                <a:latin typeface="Meiryo" panose="020B0604030504040204" pitchFamily="34" charset="-128"/>
                <a:ea typeface="Meiryo" panose="020B0604030504040204" pitchFamily="34" charset="-128"/>
                <a:cs typeface="ＭＳ Ｐゴシック"/>
              </a:rPr>
              <a:t>経営状況が正確</a:t>
            </a:r>
            <a:endParaRPr kumimoji="1" lang="en-US" altLang="ja-JP" sz="9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900">
                <a:solidFill>
                  <a:srgbClr val="FFFFFF"/>
                </a:solidFill>
                <a:latin typeface="Meiryo" panose="020B0604030504040204" pitchFamily="34" charset="-128"/>
                <a:ea typeface="Meiryo" panose="020B0604030504040204" pitchFamily="34" charset="-128"/>
                <a:cs typeface="ＭＳ Ｐゴシック"/>
              </a:rPr>
              <a:t>かつタイムリーに</a:t>
            </a:r>
            <a:endParaRPr kumimoji="1" lang="en-US" altLang="ja-JP" sz="9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900">
                <a:solidFill>
                  <a:srgbClr val="FFFFFF"/>
                </a:solidFill>
                <a:latin typeface="Meiryo" panose="020B0604030504040204" pitchFamily="34" charset="-128"/>
                <a:ea typeface="Meiryo" panose="020B0604030504040204" pitchFamily="34" charset="-128"/>
                <a:cs typeface="ＭＳ Ｐゴシック"/>
              </a:rPr>
              <a:t>報告・見える化される</a:t>
            </a:r>
            <a:endParaRPr kumimoji="1" lang="ja-JP" altLang="en-US" sz="9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右矢印 42">
            <a:extLst>
              <a:ext uri="{FF2B5EF4-FFF2-40B4-BE49-F238E27FC236}">
                <a16:creationId xmlns:a16="http://schemas.microsoft.com/office/drawing/2014/main" id="{CA8B74D7-D64F-2341-A8EB-6DB5F040729D}"/>
              </a:ext>
            </a:extLst>
          </p:cNvPr>
          <p:cNvSpPr/>
          <p:nvPr/>
        </p:nvSpPr>
        <p:spPr>
          <a:xfrm>
            <a:off x="5577188" y="3444293"/>
            <a:ext cx="613536" cy="34697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右矢印 43">
            <a:extLst>
              <a:ext uri="{FF2B5EF4-FFF2-40B4-BE49-F238E27FC236}">
                <a16:creationId xmlns:a16="http://schemas.microsoft.com/office/drawing/2014/main" id="{9418F99A-8F72-E747-8990-540A97B7A771}"/>
              </a:ext>
            </a:extLst>
          </p:cNvPr>
          <p:cNvSpPr/>
          <p:nvPr/>
        </p:nvSpPr>
        <p:spPr>
          <a:xfrm rot="10800000">
            <a:off x="2945715" y="3449315"/>
            <a:ext cx="613536" cy="34697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左中かっこ 44">
            <a:extLst>
              <a:ext uri="{FF2B5EF4-FFF2-40B4-BE49-F238E27FC236}">
                <a16:creationId xmlns:a16="http://schemas.microsoft.com/office/drawing/2014/main" id="{9A9FE572-A1AA-9248-9B2E-38058F57032C}"/>
              </a:ext>
            </a:extLst>
          </p:cNvPr>
          <p:cNvSpPr/>
          <p:nvPr/>
        </p:nvSpPr>
        <p:spPr>
          <a:xfrm>
            <a:off x="820010" y="1170509"/>
            <a:ext cx="117485" cy="1442891"/>
          </a:xfrm>
          <a:prstGeom prst="leftBrace">
            <a:avLst/>
          </a:prstGeom>
          <a:ln w="12700">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6" name="左中かっこ 45">
            <a:extLst>
              <a:ext uri="{FF2B5EF4-FFF2-40B4-BE49-F238E27FC236}">
                <a16:creationId xmlns:a16="http://schemas.microsoft.com/office/drawing/2014/main" id="{D4BC3B77-FD18-AD41-B743-E6812E67BAF2}"/>
              </a:ext>
            </a:extLst>
          </p:cNvPr>
          <p:cNvSpPr/>
          <p:nvPr/>
        </p:nvSpPr>
        <p:spPr>
          <a:xfrm>
            <a:off x="814111" y="4558543"/>
            <a:ext cx="117485" cy="1442891"/>
          </a:xfrm>
          <a:prstGeom prst="leftBrace">
            <a:avLst/>
          </a:prstGeom>
          <a:ln w="12700">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7" name="左中かっこ 46">
            <a:extLst>
              <a:ext uri="{FF2B5EF4-FFF2-40B4-BE49-F238E27FC236}">
                <a16:creationId xmlns:a16="http://schemas.microsoft.com/office/drawing/2014/main" id="{D8AE7752-744F-0C44-B89D-B6B460D276BE}"/>
              </a:ext>
            </a:extLst>
          </p:cNvPr>
          <p:cNvSpPr/>
          <p:nvPr/>
        </p:nvSpPr>
        <p:spPr>
          <a:xfrm>
            <a:off x="814111" y="2676224"/>
            <a:ext cx="117486" cy="1843264"/>
          </a:xfrm>
          <a:prstGeom prst="leftBrace">
            <a:avLst/>
          </a:prstGeom>
          <a:ln w="381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75C3E00-7D2E-B04F-872E-008502B2A73C}"/>
              </a:ext>
            </a:extLst>
          </p:cNvPr>
          <p:cNvSpPr txBox="1"/>
          <p:nvPr/>
        </p:nvSpPr>
        <p:spPr>
          <a:xfrm>
            <a:off x="275587" y="1716035"/>
            <a:ext cx="543739" cy="307777"/>
          </a:xfrm>
          <a:prstGeom prst="rect">
            <a:avLst/>
          </a:prstGeom>
          <a:noFill/>
        </p:spPr>
        <p:txBody>
          <a:bodyPr wrap="none" rtlCol="0">
            <a:spAutoFit/>
          </a:bodyPr>
          <a:lstStyle/>
          <a:p>
            <a:r>
              <a:rPr kumimoji="1" lang="ja-JP" altLang="en-US" sz="1400">
                <a:solidFill>
                  <a:srgbClr val="0432FF"/>
                </a:solidFill>
                <a:latin typeface="Meiryo" panose="020B0604030504040204" pitchFamily="34" charset="-128"/>
                <a:ea typeface="Meiryo" panose="020B0604030504040204" pitchFamily="34" charset="-128"/>
              </a:rPr>
              <a:t>手段</a:t>
            </a:r>
          </a:p>
        </p:txBody>
      </p:sp>
      <p:sp>
        <p:nvSpPr>
          <p:cNvPr id="49" name="テキスト ボックス 48">
            <a:extLst>
              <a:ext uri="{FF2B5EF4-FFF2-40B4-BE49-F238E27FC236}">
                <a16:creationId xmlns:a16="http://schemas.microsoft.com/office/drawing/2014/main" id="{1818B25A-74D9-BA4E-B689-EE1B536FB9D2}"/>
              </a:ext>
            </a:extLst>
          </p:cNvPr>
          <p:cNvSpPr txBox="1"/>
          <p:nvPr/>
        </p:nvSpPr>
        <p:spPr>
          <a:xfrm>
            <a:off x="281336" y="5086678"/>
            <a:ext cx="543739" cy="307777"/>
          </a:xfrm>
          <a:prstGeom prst="rect">
            <a:avLst/>
          </a:prstGeom>
          <a:noFill/>
        </p:spPr>
        <p:txBody>
          <a:bodyPr wrap="none" rtlCol="0">
            <a:spAutoFit/>
          </a:bodyPr>
          <a:lstStyle/>
          <a:p>
            <a:r>
              <a:rPr kumimoji="1" lang="ja-JP" altLang="en-US" sz="1400">
                <a:solidFill>
                  <a:srgbClr val="0432FF"/>
                </a:solidFill>
                <a:latin typeface="Meiryo" panose="020B0604030504040204" pitchFamily="34" charset="-128"/>
                <a:ea typeface="Meiryo" panose="020B0604030504040204" pitchFamily="34" charset="-128"/>
              </a:rPr>
              <a:t>手段</a:t>
            </a:r>
          </a:p>
        </p:txBody>
      </p:sp>
      <p:sp>
        <p:nvSpPr>
          <p:cNvPr id="50" name="テキスト ボックス 49">
            <a:extLst>
              <a:ext uri="{FF2B5EF4-FFF2-40B4-BE49-F238E27FC236}">
                <a16:creationId xmlns:a16="http://schemas.microsoft.com/office/drawing/2014/main" id="{C35DBABF-8824-CD4F-AF9B-C0359ABCF47B}"/>
              </a:ext>
            </a:extLst>
          </p:cNvPr>
          <p:cNvSpPr txBox="1"/>
          <p:nvPr/>
        </p:nvSpPr>
        <p:spPr>
          <a:xfrm>
            <a:off x="214793" y="3439962"/>
            <a:ext cx="646331" cy="369332"/>
          </a:xfrm>
          <a:prstGeom prst="rect">
            <a:avLst/>
          </a:prstGeom>
          <a:noFill/>
        </p:spPr>
        <p:txBody>
          <a:bodyPr wrap="none" rtlCol="0">
            <a:spAutoFit/>
          </a:bodyPr>
          <a:lstStyle/>
          <a:p>
            <a:r>
              <a:rPr kumimoji="1" lang="ja-JP" altLang="en-US" b="1">
                <a:solidFill>
                  <a:schemeClr val="accent6">
                    <a:lumMod val="75000"/>
                  </a:schemeClr>
                </a:solidFill>
                <a:latin typeface="Meiryo" panose="020B0604030504040204" pitchFamily="34" charset="-128"/>
                <a:ea typeface="Meiryo" panose="020B0604030504040204" pitchFamily="34" charset="-128"/>
              </a:rPr>
              <a:t>目的</a:t>
            </a:r>
          </a:p>
        </p:txBody>
      </p:sp>
      <p:sp>
        <p:nvSpPr>
          <p:cNvPr id="51" name="左中かっこ 50">
            <a:extLst>
              <a:ext uri="{FF2B5EF4-FFF2-40B4-BE49-F238E27FC236}">
                <a16:creationId xmlns:a16="http://schemas.microsoft.com/office/drawing/2014/main" id="{874BB096-3D34-B34C-9228-B740173F44CF}"/>
              </a:ext>
            </a:extLst>
          </p:cNvPr>
          <p:cNvSpPr/>
          <p:nvPr/>
        </p:nvSpPr>
        <p:spPr>
          <a:xfrm rot="10800000">
            <a:off x="8207336" y="1200005"/>
            <a:ext cx="117485" cy="1442891"/>
          </a:xfrm>
          <a:prstGeom prst="leftBrace">
            <a:avLst/>
          </a:prstGeom>
          <a:ln w="12700">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2" name="左中かっこ 51">
            <a:extLst>
              <a:ext uri="{FF2B5EF4-FFF2-40B4-BE49-F238E27FC236}">
                <a16:creationId xmlns:a16="http://schemas.microsoft.com/office/drawing/2014/main" id="{E381C639-86BF-CC41-ABD0-19F2E315B977}"/>
              </a:ext>
            </a:extLst>
          </p:cNvPr>
          <p:cNvSpPr/>
          <p:nvPr/>
        </p:nvSpPr>
        <p:spPr>
          <a:xfrm rot="10800000">
            <a:off x="8201437" y="4588039"/>
            <a:ext cx="117485" cy="1442891"/>
          </a:xfrm>
          <a:prstGeom prst="leftBrace">
            <a:avLst/>
          </a:prstGeom>
          <a:ln w="12700">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1F01B728-4E37-7B4E-8C65-793144215D92}"/>
              </a:ext>
            </a:extLst>
          </p:cNvPr>
          <p:cNvSpPr txBox="1"/>
          <p:nvPr/>
        </p:nvSpPr>
        <p:spPr>
          <a:xfrm>
            <a:off x="8305557" y="1374915"/>
            <a:ext cx="400110" cy="990015"/>
          </a:xfrm>
          <a:prstGeom prst="rect">
            <a:avLst/>
          </a:prstGeom>
          <a:noFill/>
        </p:spPr>
        <p:txBody>
          <a:bodyPr vert="eaVert" wrap="none" rtlCol="0">
            <a:spAutoFit/>
          </a:bodyPr>
          <a:lstStyle/>
          <a:p>
            <a:r>
              <a:rPr kumimoji="1" lang="ja-JP" altLang="en-US" sz="1400">
                <a:solidFill>
                  <a:srgbClr val="0432FF"/>
                </a:solidFill>
                <a:latin typeface="Meiryo" panose="020B0604030504040204" pitchFamily="34" charset="-128"/>
                <a:ea typeface="Meiryo" panose="020B0604030504040204" pitchFamily="34" charset="-128"/>
              </a:rPr>
              <a:t>脆弱性対策</a:t>
            </a:r>
          </a:p>
        </p:txBody>
      </p:sp>
      <p:sp>
        <p:nvSpPr>
          <p:cNvPr id="54" name="テキスト ボックス 53">
            <a:extLst>
              <a:ext uri="{FF2B5EF4-FFF2-40B4-BE49-F238E27FC236}">
                <a16:creationId xmlns:a16="http://schemas.microsoft.com/office/drawing/2014/main" id="{8B236324-F8A3-3640-80F0-D79172D963C8}"/>
              </a:ext>
            </a:extLst>
          </p:cNvPr>
          <p:cNvSpPr txBox="1"/>
          <p:nvPr/>
        </p:nvSpPr>
        <p:spPr>
          <a:xfrm>
            <a:off x="8305557" y="4655143"/>
            <a:ext cx="400110" cy="1169551"/>
          </a:xfrm>
          <a:prstGeom prst="rect">
            <a:avLst/>
          </a:prstGeom>
          <a:noFill/>
        </p:spPr>
        <p:txBody>
          <a:bodyPr vert="eaVert" wrap="none" rtlCol="0">
            <a:spAutoFit/>
          </a:bodyPr>
          <a:lstStyle/>
          <a:p>
            <a:r>
              <a:rPr kumimoji="1" lang="ja-JP" altLang="en-US" sz="1400">
                <a:solidFill>
                  <a:srgbClr val="0432FF"/>
                </a:solidFill>
                <a:latin typeface="Meiryo" panose="020B0604030504040204" pitchFamily="34" charset="-128"/>
                <a:ea typeface="Meiryo" panose="020B0604030504040204" pitchFamily="34" charset="-128"/>
              </a:rPr>
              <a:t>認証管理対策</a:t>
            </a:r>
          </a:p>
        </p:txBody>
      </p:sp>
    </p:spTree>
    <p:extLst>
      <p:ext uri="{BB962C8B-B14F-4D97-AF65-F5344CB8AC3E}">
        <p14:creationId xmlns:p14="http://schemas.microsoft.com/office/powerpoint/2010/main" val="21284824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脆弱性対策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75</a:t>
            </a:fld>
            <a:endParaRPr kumimoji="1" lang="ja-JP" altLang="en-US"/>
          </a:p>
        </p:txBody>
      </p:sp>
      <p:sp>
        <p:nvSpPr>
          <p:cNvPr id="4" name="角丸四角形 3"/>
          <p:cNvSpPr/>
          <p:nvPr/>
        </p:nvSpPr>
        <p:spPr>
          <a:xfrm>
            <a:off x="4255673" y="1995531"/>
            <a:ext cx="1857903" cy="1857803"/>
          </a:xfrm>
          <a:prstGeom prst="roundRect">
            <a:avLst>
              <a:gd name="adj" fmla="val 0"/>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dirty="0">
              <a:latin typeface="Meiryo" charset="-128"/>
              <a:ea typeface="Meiryo" charset="-128"/>
              <a:cs typeface="Meiryo" charset="-128"/>
            </a:endParaRPr>
          </a:p>
        </p:txBody>
      </p:sp>
      <p:sp>
        <p:nvSpPr>
          <p:cNvPr id="5" name="角丸四角形 4"/>
          <p:cNvSpPr/>
          <p:nvPr/>
        </p:nvSpPr>
        <p:spPr>
          <a:xfrm>
            <a:off x="1045500" y="1043108"/>
            <a:ext cx="2905632"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事故の発生</a:t>
            </a:r>
          </a:p>
        </p:txBody>
      </p:sp>
      <p:sp>
        <p:nvSpPr>
          <p:cNvPr id="6" name="角丸四角形 5"/>
          <p:cNvSpPr/>
          <p:nvPr/>
        </p:nvSpPr>
        <p:spPr>
          <a:xfrm>
            <a:off x="4455574" y="1043108"/>
            <a:ext cx="1476746"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事故の影響</a:t>
            </a:r>
          </a:p>
        </p:txBody>
      </p:sp>
      <p:sp>
        <p:nvSpPr>
          <p:cNvPr id="7" name="角丸四角形 6"/>
          <p:cNvSpPr/>
          <p:nvPr/>
        </p:nvSpPr>
        <p:spPr>
          <a:xfrm>
            <a:off x="6642726" y="1043108"/>
            <a:ext cx="1437953"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受容</a:t>
            </a:r>
            <a:endParaRPr kumimoji="1" lang="ja-JP" altLang="en-US" dirty="0">
              <a:solidFill>
                <a:schemeClr val="bg1"/>
              </a:solidFill>
              <a:latin typeface="Meiryo" charset="-128"/>
              <a:ea typeface="Meiryo" charset="-128"/>
              <a:cs typeface="Meiryo" charset="-128"/>
            </a:endParaRPr>
          </a:p>
        </p:txBody>
      </p:sp>
      <p:cxnSp>
        <p:nvCxnSpPr>
          <p:cNvPr id="8" name="直線矢印コネクタ 7"/>
          <p:cNvCxnSpPr>
            <a:stCxn id="5" idx="3"/>
            <a:endCxn id="6" idx="1"/>
          </p:cNvCxnSpPr>
          <p:nvPr/>
        </p:nvCxnSpPr>
        <p:spPr>
          <a:xfrm>
            <a:off x="3951132" y="1419372"/>
            <a:ext cx="504442" cy="0"/>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cxnSp>
      <p:cxnSp>
        <p:nvCxnSpPr>
          <p:cNvPr id="9" name="直線矢印コネクタ 8"/>
          <p:cNvCxnSpPr>
            <a:stCxn id="6" idx="3"/>
          </p:cNvCxnSpPr>
          <p:nvPr/>
        </p:nvCxnSpPr>
        <p:spPr>
          <a:xfrm>
            <a:off x="5932320" y="1419372"/>
            <a:ext cx="710406" cy="0"/>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cxnSp>
      <p:sp>
        <p:nvSpPr>
          <p:cNvPr id="10" name="角丸四角形 9"/>
          <p:cNvSpPr/>
          <p:nvPr/>
        </p:nvSpPr>
        <p:spPr>
          <a:xfrm>
            <a:off x="1045500" y="2092570"/>
            <a:ext cx="1234681" cy="752528"/>
          </a:xfrm>
          <a:prstGeom prst="roundRect">
            <a:avLst>
              <a:gd name="adj" fmla="val 0"/>
            </a:avLst>
          </a:prstGeom>
          <a:solidFill>
            <a:srgbClr val="FF0000"/>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脅威</a:t>
            </a:r>
          </a:p>
        </p:txBody>
      </p:sp>
      <p:sp>
        <p:nvSpPr>
          <p:cNvPr id="11" name="角丸四角形 10"/>
          <p:cNvSpPr/>
          <p:nvPr/>
        </p:nvSpPr>
        <p:spPr>
          <a:xfrm>
            <a:off x="2719533" y="2092570"/>
            <a:ext cx="1231599" cy="752528"/>
          </a:xfrm>
          <a:prstGeom prst="roundRect">
            <a:avLst>
              <a:gd name="adj" fmla="val 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ぜい弱性</a:t>
            </a:r>
          </a:p>
        </p:txBody>
      </p:sp>
      <p:sp>
        <p:nvSpPr>
          <p:cNvPr id="12" name="角丸四角形 11"/>
          <p:cNvSpPr/>
          <p:nvPr/>
        </p:nvSpPr>
        <p:spPr>
          <a:xfrm>
            <a:off x="4455574" y="2163118"/>
            <a:ext cx="1476746" cy="427977"/>
          </a:xfrm>
          <a:prstGeom prst="roundRect">
            <a:avLst>
              <a:gd name="adj" fmla="val 0"/>
            </a:avLst>
          </a:prstGeom>
          <a:solidFill>
            <a:srgbClr val="7030A0"/>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機密性</a:t>
            </a:r>
          </a:p>
        </p:txBody>
      </p:sp>
      <p:sp>
        <p:nvSpPr>
          <p:cNvPr id="13" name="十字形 12"/>
          <p:cNvSpPr/>
          <p:nvPr/>
        </p:nvSpPr>
        <p:spPr>
          <a:xfrm rot="2700000">
            <a:off x="2316357" y="2268214"/>
            <a:ext cx="364488" cy="360180"/>
          </a:xfrm>
          <a:prstGeom prst="plus">
            <a:avLst>
              <a:gd name="adj" fmla="val 41668"/>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latin typeface="Meiryo" charset="-128"/>
              <a:ea typeface="Meiryo" charset="-128"/>
              <a:cs typeface="Meiryo" charset="-128"/>
            </a:endParaRPr>
          </a:p>
        </p:txBody>
      </p:sp>
      <p:sp>
        <p:nvSpPr>
          <p:cNvPr id="14" name="角丸四角形 13"/>
          <p:cNvSpPr/>
          <p:nvPr/>
        </p:nvSpPr>
        <p:spPr>
          <a:xfrm>
            <a:off x="4455574" y="2713415"/>
            <a:ext cx="1476746" cy="427977"/>
          </a:xfrm>
          <a:prstGeom prst="roundRect">
            <a:avLst>
              <a:gd name="adj" fmla="val 0"/>
            </a:avLst>
          </a:prstGeom>
          <a:solidFill>
            <a:srgbClr val="7030A0"/>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完全性</a:t>
            </a:r>
          </a:p>
        </p:txBody>
      </p:sp>
      <p:sp>
        <p:nvSpPr>
          <p:cNvPr id="15" name="角丸四角形 14"/>
          <p:cNvSpPr/>
          <p:nvPr/>
        </p:nvSpPr>
        <p:spPr>
          <a:xfrm>
            <a:off x="4455574" y="3281792"/>
            <a:ext cx="1476746" cy="427977"/>
          </a:xfrm>
          <a:prstGeom prst="roundRect">
            <a:avLst>
              <a:gd name="adj" fmla="val 0"/>
            </a:avLst>
          </a:prstGeom>
          <a:solidFill>
            <a:srgbClr val="7030A0"/>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可用性</a:t>
            </a:r>
          </a:p>
        </p:txBody>
      </p:sp>
      <p:sp>
        <p:nvSpPr>
          <p:cNvPr id="16" name="角丸四角形 15"/>
          <p:cNvSpPr/>
          <p:nvPr/>
        </p:nvSpPr>
        <p:spPr>
          <a:xfrm>
            <a:off x="2719533" y="3231485"/>
            <a:ext cx="1231599" cy="551303"/>
          </a:xfrm>
          <a:prstGeom prst="roundRect">
            <a:avLst>
              <a:gd name="adj" fmla="val 0"/>
            </a:avLst>
          </a:prstGeom>
          <a:solidFill>
            <a:schemeClr val="accent6"/>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対策</a:t>
            </a:r>
          </a:p>
        </p:txBody>
      </p:sp>
      <p:cxnSp>
        <p:nvCxnSpPr>
          <p:cNvPr id="17" name="直線矢印コネクタ 16"/>
          <p:cNvCxnSpPr/>
          <p:nvPr/>
        </p:nvCxnSpPr>
        <p:spPr>
          <a:xfrm flipV="1">
            <a:off x="3324490" y="2845098"/>
            <a:ext cx="0" cy="386387"/>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
        <p:nvSpPr>
          <p:cNvPr id="18" name="角丸四角形 17"/>
          <p:cNvSpPr/>
          <p:nvPr/>
        </p:nvSpPr>
        <p:spPr>
          <a:xfrm>
            <a:off x="6642726" y="2713415"/>
            <a:ext cx="1437954" cy="427977"/>
          </a:xfrm>
          <a:prstGeom prst="roundRect">
            <a:avLst>
              <a:gd name="adj" fmla="val 0"/>
            </a:avLst>
          </a:prstGeom>
          <a:solidFill>
            <a:srgbClr val="0070C0"/>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受容レベル</a:t>
            </a:r>
          </a:p>
        </p:txBody>
      </p:sp>
      <p:cxnSp>
        <p:nvCxnSpPr>
          <p:cNvPr id="20" name="直線矢印コネクタ 19"/>
          <p:cNvCxnSpPr/>
          <p:nvPr/>
        </p:nvCxnSpPr>
        <p:spPr>
          <a:xfrm>
            <a:off x="3951132" y="3530653"/>
            <a:ext cx="304541" cy="0"/>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
        <p:nvSpPr>
          <p:cNvPr id="21" name="角丸四角形 20"/>
          <p:cNvSpPr/>
          <p:nvPr/>
        </p:nvSpPr>
        <p:spPr>
          <a:xfrm>
            <a:off x="1045500" y="4759243"/>
            <a:ext cx="7035180" cy="552943"/>
          </a:xfrm>
          <a:prstGeom prst="roundRect">
            <a:avLst>
              <a:gd name="adj" fmla="val 0"/>
            </a:avLst>
          </a:prstGeom>
          <a:solidFill>
            <a:srgbClr val="0432FF"/>
          </a:solidFill>
          <a:ln>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保証</a:t>
            </a:r>
            <a:r>
              <a:rPr kumimoji="1" lang="en-US" altLang="ja-JP" dirty="0">
                <a:solidFill>
                  <a:schemeClr val="bg1"/>
                </a:solidFill>
                <a:latin typeface="Meiryo" charset="-128"/>
                <a:ea typeface="Meiryo" charset="-128"/>
                <a:cs typeface="Meiryo" charset="-128"/>
              </a:rPr>
              <a:t>×</a:t>
            </a:r>
            <a:r>
              <a:rPr kumimoji="1" lang="ja-JP" altLang="en-US" dirty="0">
                <a:solidFill>
                  <a:schemeClr val="bg1"/>
                </a:solidFill>
                <a:latin typeface="Meiryo" charset="-128"/>
                <a:ea typeface="Meiryo" charset="-128"/>
                <a:cs typeface="Meiryo" charset="-128"/>
              </a:rPr>
              <a:t>説明</a:t>
            </a:r>
          </a:p>
        </p:txBody>
      </p:sp>
      <p:sp>
        <p:nvSpPr>
          <p:cNvPr id="22" name="角丸四角形 21"/>
          <p:cNvSpPr/>
          <p:nvPr/>
        </p:nvSpPr>
        <p:spPr>
          <a:xfrm>
            <a:off x="2719533" y="4112009"/>
            <a:ext cx="1231599" cy="448184"/>
          </a:xfrm>
          <a:prstGeom prst="roundRect">
            <a:avLst>
              <a:gd name="adj" fmla="val 0"/>
            </a:avLst>
          </a:prstGeom>
          <a:solidFill>
            <a:srgbClr val="0070C0"/>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コスト</a:t>
            </a:r>
          </a:p>
        </p:txBody>
      </p:sp>
      <p:sp>
        <p:nvSpPr>
          <p:cNvPr id="23" name="角丸四角形 22"/>
          <p:cNvSpPr/>
          <p:nvPr/>
        </p:nvSpPr>
        <p:spPr>
          <a:xfrm>
            <a:off x="4523922" y="4112009"/>
            <a:ext cx="1231599" cy="448184"/>
          </a:xfrm>
          <a:prstGeom prst="roundRect">
            <a:avLst>
              <a:gd name="adj" fmla="val 0"/>
            </a:avLst>
          </a:prstGeom>
          <a:solidFill>
            <a:srgbClr val="0070C0"/>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影響</a:t>
            </a:r>
          </a:p>
        </p:txBody>
      </p:sp>
      <p:cxnSp>
        <p:nvCxnSpPr>
          <p:cNvPr id="24" name="直線矢印コネクタ 23"/>
          <p:cNvCxnSpPr/>
          <p:nvPr/>
        </p:nvCxnSpPr>
        <p:spPr>
          <a:xfrm>
            <a:off x="3951132" y="4336101"/>
            <a:ext cx="572790" cy="0"/>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cxnSp>
      <p:cxnSp>
        <p:nvCxnSpPr>
          <p:cNvPr id="25" name="カギ線コネクタ 24"/>
          <p:cNvCxnSpPr/>
          <p:nvPr/>
        </p:nvCxnSpPr>
        <p:spPr>
          <a:xfrm flipV="1">
            <a:off x="5755521" y="3141392"/>
            <a:ext cx="1606182" cy="1194709"/>
          </a:xfrm>
          <a:prstGeom prst="bentConnector2">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cxnSp>
      <p:cxnSp>
        <p:nvCxnSpPr>
          <p:cNvPr id="506" name="直線矢印コネクタ 505"/>
          <p:cNvCxnSpPr>
            <a:stCxn id="4" idx="3"/>
            <a:endCxn id="18" idx="1"/>
          </p:cNvCxnSpPr>
          <p:nvPr/>
        </p:nvCxnSpPr>
        <p:spPr>
          <a:xfrm>
            <a:off x="6113576" y="2924433"/>
            <a:ext cx="529150" cy="2971"/>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grpSp>
        <p:nvGrpSpPr>
          <p:cNvPr id="29" name="図形グループ 28"/>
          <p:cNvGrpSpPr/>
          <p:nvPr/>
        </p:nvGrpSpPr>
        <p:grpSpPr>
          <a:xfrm>
            <a:off x="4849688" y="5507676"/>
            <a:ext cx="3301042" cy="892552"/>
            <a:chOff x="4849688" y="5507676"/>
            <a:chExt cx="3301042" cy="892552"/>
          </a:xfrm>
        </p:grpSpPr>
        <p:sp>
          <p:nvSpPr>
            <p:cNvPr id="19" name="正方形/長方形 18"/>
            <p:cNvSpPr/>
            <p:nvPr/>
          </p:nvSpPr>
          <p:spPr>
            <a:xfrm>
              <a:off x="5225859" y="5507676"/>
              <a:ext cx="2924871" cy="892552"/>
            </a:xfrm>
            <a:prstGeom prst="rect">
              <a:avLst/>
            </a:prstGeom>
          </p:spPr>
          <p:txBody>
            <a:bodyPr wrap="square">
              <a:spAutoFit/>
            </a:bodyPr>
            <a:lstStyle/>
            <a:p>
              <a:r>
                <a:rPr lang="ja-JP" altLang="en-US" sz="1600" dirty="0">
                  <a:solidFill>
                    <a:schemeClr val="tx1">
                      <a:lumMod val="65000"/>
                      <a:lumOff val="35000"/>
                    </a:schemeClr>
                  </a:solidFill>
                  <a:latin typeface="Meiryo" charset="-128"/>
                  <a:ea typeface="Meiryo" charset="-128"/>
                  <a:cs typeface="Meiryo" charset="-128"/>
                </a:rPr>
                <a:t>どこまでやればよいのかを？</a:t>
              </a:r>
              <a:endParaRPr lang="en-US" altLang="ja-JP" sz="1600" dirty="0">
                <a:solidFill>
                  <a:schemeClr val="tx1">
                    <a:lumMod val="65000"/>
                    <a:lumOff val="35000"/>
                  </a:schemeClr>
                </a:solidFill>
                <a:latin typeface="Meiryo" charset="-128"/>
                <a:ea typeface="Meiryo" charset="-128"/>
                <a:cs typeface="Meiryo" charset="-128"/>
              </a:endParaRPr>
            </a:p>
            <a:p>
              <a:pPr marL="171450" indent="-171450">
                <a:buFont typeface="Wingdings" charset="2"/>
                <a:buChar char="ü"/>
              </a:pPr>
              <a:r>
                <a:rPr lang="ja-JP" altLang="en-US" sz="1200" dirty="0">
                  <a:solidFill>
                    <a:schemeClr val="tx1">
                      <a:lumMod val="65000"/>
                      <a:lumOff val="35000"/>
                    </a:schemeClr>
                  </a:solidFill>
                  <a:latin typeface="Meiryo" charset="-128"/>
                  <a:ea typeface="Meiryo" charset="-128"/>
                  <a:cs typeface="Meiryo" charset="-128"/>
                </a:rPr>
                <a:t>対策</a:t>
              </a:r>
              <a:r>
                <a:rPr lang="ja-JP" altLang="en-US" sz="1200" b="1" u="sng" dirty="0">
                  <a:solidFill>
                    <a:schemeClr val="tx1">
                      <a:lumMod val="65000"/>
                      <a:lumOff val="35000"/>
                    </a:schemeClr>
                  </a:solidFill>
                  <a:latin typeface="Meiryo" charset="-128"/>
                  <a:ea typeface="Meiryo" charset="-128"/>
                  <a:cs typeface="Meiryo" charset="-128"/>
                </a:rPr>
                <a:t>コスト</a:t>
              </a:r>
              <a:r>
                <a:rPr lang="ja-JP" altLang="en-US" sz="1200" dirty="0">
                  <a:solidFill>
                    <a:schemeClr val="tx1">
                      <a:lumMod val="65000"/>
                      <a:lumOff val="35000"/>
                    </a:schemeClr>
                  </a:solidFill>
                  <a:latin typeface="Meiryo" charset="-128"/>
                  <a:ea typeface="Meiryo" charset="-128"/>
                  <a:cs typeface="Meiryo" charset="-128"/>
                </a:rPr>
                <a:t>負担</a:t>
              </a:r>
              <a:endParaRPr lang="en-US" altLang="ja-JP" sz="1200" dirty="0">
                <a:solidFill>
                  <a:schemeClr val="tx1">
                    <a:lumMod val="65000"/>
                    <a:lumOff val="35000"/>
                  </a:schemeClr>
                </a:solidFill>
                <a:latin typeface="Meiryo" charset="-128"/>
                <a:ea typeface="Meiryo" charset="-128"/>
                <a:cs typeface="Meiryo" charset="-128"/>
              </a:endParaRPr>
            </a:p>
            <a:p>
              <a:pPr marL="171450" indent="-171450">
                <a:buFont typeface="Wingdings" charset="2"/>
                <a:buChar char="ü"/>
              </a:pPr>
              <a:r>
                <a:rPr lang="en-US" altLang="ja-JP" sz="1200" dirty="0">
                  <a:solidFill>
                    <a:schemeClr val="tx1">
                      <a:lumMod val="65000"/>
                      <a:lumOff val="35000"/>
                    </a:schemeClr>
                  </a:solidFill>
                  <a:latin typeface="Meiryo" charset="-128"/>
                  <a:ea typeface="Meiryo" charset="-128"/>
                  <a:cs typeface="Meiryo" charset="-128"/>
                </a:rPr>
                <a:t>3</a:t>
              </a:r>
              <a:r>
                <a:rPr lang="ja-JP" altLang="en-US" sz="1200" dirty="0">
                  <a:solidFill>
                    <a:schemeClr val="tx1">
                      <a:lumMod val="65000"/>
                      <a:lumOff val="35000"/>
                    </a:schemeClr>
                  </a:solidFill>
                  <a:latin typeface="Meiryo" charset="-128"/>
                  <a:ea typeface="Meiryo" charset="-128"/>
                  <a:cs typeface="Meiryo" charset="-128"/>
                </a:rPr>
                <a:t>項目への</a:t>
              </a:r>
              <a:r>
                <a:rPr lang="ja-JP" altLang="en-US" sz="1200" b="1" u="sng" dirty="0">
                  <a:solidFill>
                    <a:schemeClr val="tx1">
                      <a:lumMod val="65000"/>
                      <a:lumOff val="35000"/>
                    </a:schemeClr>
                  </a:solidFill>
                  <a:latin typeface="Meiryo" charset="-128"/>
                  <a:ea typeface="Meiryo" charset="-128"/>
                  <a:cs typeface="Meiryo" charset="-128"/>
                </a:rPr>
                <a:t>影響</a:t>
              </a:r>
              <a:endParaRPr lang="en-US" altLang="ja-JP" sz="1200" b="1" u="sng" dirty="0">
                <a:solidFill>
                  <a:schemeClr val="tx1">
                    <a:lumMod val="65000"/>
                    <a:lumOff val="35000"/>
                  </a:schemeClr>
                </a:solidFill>
                <a:latin typeface="Meiryo" charset="-128"/>
                <a:ea typeface="Meiryo" charset="-128"/>
                <a:cs typeface="Meiryo" charset="-128"/>
              </a:endParaRPr>
            </a:p>
            <a:p>
              <a:pPr marL="171450" indent="-171450">
                <a:buFont typeface="Wingdings" charset="2"/>
                <a:buChar char="ü"/>
              </a:pPr>
              <a:r>
                <a:rPr lang="ja-JP" altLang="en-US" sz="1200" dirty="0">
                  <a:solidFill>
                    <a:schemeClr val="tx1">
                      <a:lumMod val="65000"/>
                      <a:lumOff val="35000"/>
                    </a:schemeClr>
                  </a:solidFill>
                  <a:latin typeface="Meiryo" charset="-128"/>
                  <a:ea typeface="Meiryo" charset="-128"/>
                  <a:cs typeface="Meiryo" charset="-128"/>
                </a:rPr>
                <a:t>業務の</a:t>
              </a:r>
              <a:r>
                <a:rPr lang="ja-JP" altLang="en-US" sz="1200" b="1" u="sng" dirty="0">
                  <a:solidFill>
                    <a:schemeClr val="tx1">
                      <a:lumMod val="65000"/>
                      <a:lumOff val="35000"/>
                    </a:schemeClr>
                  </a:solidFill>
                  <a:latin typeface="Meiryo" charset="-128"/>
                  <a:ea typeface="Meiryo" charset="-128"/>
                  <a:cs typeface="Meiryo" charset="-128"/>
                </a:rPr>
                <a:t>受容レベル</a:t>
              </a:r>
              <a:endParaRPr lang="en-US" altLang="ja-JP" sz="1200" b="1" u="sng" dirty="0">
                <a:solidFill>
                  <a:schemeClr val="tx1">
                    <a:lumMod val="65000"/>
                    <a:lumOff val="35000"/>
                  </a:schemeClr>
                </a:solidFill>
                <a:latin typeface="Meiryo" charset="-128"/>
                <a:ea typeface="Meiryo" charset="-128"/>
                <a:cs typeface="Meiryo" charset="-128"/>
              </a:endParaRPr>
            </a:p>
          </p:txBody>
        </p:sp>
        <p:sp>
          <p:nvSpPr>
            <p:cNvPr id="27" name="テキスト ボックス 26"/>
            <p:cNvSpPr txBox="1"/>
            <p:nvPr/>
          </p:nvSpPr>
          <p:spPr>
            <a:xfrm>
              <a:off x="6664907" y="5855085"/>
              <a:ext cx="1415772" cy="338554"/>
            </a:xfrm>
            <a:prstGeom prst="rect">
              <a:avLst/>
            </a:prstGeom>
            <a:noFill/>
          </p:spPr>
          <p:txBody>
            <a:bodyPr wrap="none" rtlCol="0">
              <a:spAutoFit/>
            </a:bodyPr>
            <a:lstStyle/>
            <a:p>
              <a:r>
                <a:rPr kumimoji="1" lang="ja-JP" altLang="en-US" sz="1600" b="1" dirty="0">
                  <a:solidFill>
                    <a:srgbClr val="0432FF"/>
                  </a:solidFill>
                  <a:latin typeface="Meiryo" charset="-128"/>
                  <a:ea typeface="Meiryo" charset="-128"/>
                  <a:cs typeface="Meiryo" charset="-128"/>
                </a:rPr>
                <a:t>最適な組合せ</a:t>
              </a:r>
            </a:p>
          </p:txBody>
        </p:sp>
        <p:sp>
          <p:nvSpPr>
            <p:cNvPr id="28" name="右矢印 27"/>
            <p:cNvSpPr/>
            <p:nvPr/>
          </p:nvSpPr>
          <p:spPr>
            <a:xfrm>
              <a:off x="4849688" y="5679042"/>
              <a:ext cx="376171" cy="46007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grpSp>
      <p:grpSp>
        <p:nvGrpSpPr>
          <p:cNvPr id="31" name="図形グループ 30"/>
          <p:cNvGrpSpPr/>
          <p:nvPr/>
        </p:nvGrpSpPr>
        <p:grpSpPr>
          <a:xfrm>
            <a:off x="967610" y="5507920"/>
            <a:ext cx="4037624" cy="913430"/>
            <a:chOff x="967610" y="5507920"/>
            <a:chExt cx="4037624" cy="913430"/>
          </a:xfrm>
        </p:grpSpPr>
        <p:sp>
          <p:nvSpPr>
            <p:cNvPr id="26" name="正方形/長方形 25"/>
            <p:cNvSpPr/>
            <p:nvPr/>
          </p:nvSpPr>
          <p:spPr>
            <a:xfrm>
              <a:off x="967610" y="5507920"/>
              <a:ext cx="3210173" cy="338554"/>
            </a:xfrm>
            <a:prstGeom prst="rect">
              <a:avLst/>
            </a:prstGeom>
          </p:spPr>
          <p:txBody>
            <a:bodyPr wrap="square">
              <a:spAutoFit/>
            </a:bodyPr>
            <a:lstStyle/>
            <a:p>
              <a:r>
                <a:rPr lang="ja-JP" altLang="en-US" sz="1600" b="1" dirty="0">
                  <a:solidFill>
                    <a:schemeClr val="tx1">
                      <a:lumMod val="65000"/>
                      <a:lumOff val="35000"/>
                    </a:schemeClr>
                  </a:solidFill>
                  <a:latin typeface="Meiryo" charset="-128"/>
                  <a:ea typeface="Meiryo" charset="-128"/>
                  <a:cs typeface="Meiryo" charset="-128"/>
                </a:rPr>
                <a:t>情報セキュリティの３項目</a:t>
              </a:r>
              <a:endParaRPr lang="en-US" altLang="ja-JP" sz="1600" b="1"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973361" y="5775019"/>
              <a:ext cx="4031873" cy="646331"/>
            </a:xfrm>
            <a:prstGeom prst="rect">
              <a:avLst/>
            </a:prstGeom>
            <a:noFill/>
          </p:spPr>
          <p:txBody>
            <a:bodyPr wrap="none" rtlCol="0">
              <a:spAutoFit/>
            </a:bodyPr>
            <a:lstStyle/>
            <a:p>
              <a:r>
                <a:rPr kumimoji="1" lang="ja-JP" altLang="en-US" sz="1200" b="1" dirty="0">
                  <a:solidFill>
                    <a:schemeClr val="tx1">
                      <a:lumMod val="50000"/>
                      <a:lumOff val="50000"/>
                    </a:schemeClr>
                  </a:solidFill>
                  <a:latin typeface="Meiryo" charset="-128"/>
                  <a:ea typeface="Meiryo" charset="-128"/>
                  <a:cs typeface="Meiryo" charset="-128"/>
                </a:rPr>
                <a:t>機密性</a:t>
              </a:r>
              <a:r>
                <a:rPr kumimoji="1" lang="ja-JP" altLang="en-US" sz="1200" dirty="0">
                  <a:solidFill>
                    <a:schemeClr val="tx1">
                      <a:lumMod val="50000"/>
                      <a:lumOff val="50000"/>
                    </a:schemeClr>
                  </a:solidFill>
                  <a:latin typeface="Meiryo" charset="-128"/>
                  <a:ea typeface="Meiryo" charset="-128"/>
                  <a:cs typeface="Meiryo" charset="-128"/>
                </a:rPr>
                <a:t>：</a:t>
              </a:r>
              <a:r>
                <a:rPr lang="ja-JP" altLang="en-US" sz="1050" dirty="0">
                  <a:solidFill>
                    <a:schemeClr val="tx1">
                      <a:lumMod val="50000"/>
                      <a:lumOff val="50000"/>
                    </a:schemeClr>
                  </a:solidFill>
                  <a:latin typeface="Meiryo" charset="-128"/>
                  <a:ea typeface="Meiryo" charset="-128"/>
                  <a:cs typeface="Meiryo" charset="-128"/>
                </a:rPr>
                <a:t>情報を盗まれない。</a:t>
              </a:r>
              <a:endParaRPr kumimoji="1" lang="en-US" altLang="ja-JP" sz="1050" dirty="0">
                <a:solidFill>
                  <a:schemeClr val="tx1">
                    <a:lumMod val="50000"/>
                    <a:lumOff val="50000"/>
                  </a:schemeClr>
                </a:solidFill>
                <a:latin typeface="Meiryo" charset="-128"/>
                <a:ea typeface="Meiryo" charset="-128"/>
                <a:cs typeface="Meiryo" charset="-128"/>
              </a:endParaRPr>
            </a:p>
            <a:p>
              <a:r>
                <a:rPr lang="ja-JP" altLang="en-US" sz="1200" b="1" dirty="0">
                  <a:solidFill>
                    <a:schemeClr val="tx1">
                      <a:lumMod val="50000"/>
                      <a:lumOff val="50000"/>
                    </a:schemeClr>
                  </a:solidFill>
                  <a:latin typeface="Meiryo" charset="-128"/>
                  <a:ea typeface="Meiryo" charset="-128"/>
                  <a:cs typeface="Meiryo" charset="-128"/>
                </a:rPr>
                <a:t>完全性</a:t>
              </a:r>
              <a:r>
                <a:rPr lang="ja-JP" altLang="en-US" sz="1200" dirty="0">
                  <a:solidFill>
                    <a:schemeClr val="tx1">
                      <a:lumMod val="50000"/>
                      <a:lumOff val="50000"/>
                    </a:schemeClr>
                  </a:solidFill>
                  <a:latin typeface="Meiryo" charset="-128"/>
                  <a:ea typeface="Meiryo" charset="-128"/>
                  <a:cs typeface="Meiryo" charset="-128"/>
                </a:rPr>
                <a:t>：</a:t>
              </a:r>
              <a:r>
                <a:rPr lang="ja-JP" altLang="en-US" sz="1050" dirty="0">
                  <a:solidFill>
                    <a:schemeClr val="tx1">
                      <a:lumMod val="50000"/>
                      <a:lumOff val="50000"/>
                    </a:schemeClr>
                  </a:solidFill>
                  <a:latin typeface="Meiryo" charset="-128"/>
                  <a:ea typeface="Meiryo" charset="-128"/>
                  <a:cs typeface="Meiryo" charset="-128"/>
                </a:rPr>
                <a:t>情報をデタラメな内容に書き換えられない。</a:t>
              </a:r>
              <a:endParaRPr lang="en-US" altLang="ja-JP" sz="1050" dirty="0">
                <a:solidFill>
                  <a:schemeClr val="tx1">
                    <a:lumMod val="50000"/>
                    <a:lumOff val="50000"/>
                  </a:schemeClr>
                </a:solidFill>
                <a:latin typeface="Meiryo" charset="-128"/>
                <a:ea typeface="Meiryo" charset="-128"/>
                <a:cs typeface="Meiryo" charset="-128"/>
              </a:endParaRPr>
            </a:p>
            <a:p>
              <a:r>
                <a:rPr kumimoji="1" lang="ja-JP" altLang="en-US" sz="1200" b="1" dirty="0">
                  <a:solidFill>
                    <a:schemeClr val="tx1">
                      <a:lumMod val="50000"/>
                      <a:lumOff val="50000"/>
                    </a:schemeClr>
                  </a:solidFill>
                  <a:latin typeface="Meiryo" charset="-128"/>
                  <a:ea typeface="Meiryo" charset="-128"/>
                  <a:cs typeface="Meiryo" charset="-128"/>
                </a:rPr>
                <a:t>可用性</a:t>
              </a:r>
              <a:r>
                <a:rPr kumimoji="1" lang="ja-JP" altLang="en-US" sz="1200" dirty="0">
                  <a:solidFill>
                    <a:schemeClr val="tx1">
                      <a:lumMod val="50000"/>
                      <a:lumOff val="50000"/>
                    </a:schemeClr>
                  </a:solidFill>
                  <a:latin typeface="Meiryo" charset="-128"/>
                  <a:ea typeface="Meiryo" charset="-128"/>
                  <a:cs typeface="Meiryo" charset="-128"/>
                </a:rPr>
                <a:t>：</a:t>
              </a:r>
              <a:r>
                <a:rPr kumimoji="1" lang="ja-JP" altLang="en-US" sz="1050" dirty="0">
                  <a:solidFill>
                    <a:schemeClr val="tx1">
                      <a:lumMod val="50000"/>
                      <a:lumOff val="50000"/>
                    </a:schemeClr>
                  </a:solidFill>
                  <a:latin typeface="Meiryo" charset="-128"/>
                  <a:ea typeface="Meiryo" charset="-128"/>
                  <a:cs typeface="Meiryo" charset="-128"/>
                </a:rPr>
                <a:t>システムを停止・破壊され業務</a:t>
              </a:r>
              <a:r>
                <a:rPr lang="ja-JP" altLang="en-US" sz="1050" dirty="0">
                  <a:solidFill>
                    <a:schemeClr val="tx1">
                      <a:lumMod val="50000"/>
                      <a:lumOff val="50000"/>
                    </a:schemeClr>
                  </a:solidFill>
                  <a:latin typeface="Meiryo" charset="-128"/>
                  <a:ea typeface="Meiryo" charset="-128"/>
                  <a:cs typeface="Meiryo" charset="-128"/>
                </a:rPr>
                <a:t>継続を妨げられない</a:t>
              </a:r>
              <a:r>
                <a:rPr kumimoji="1" lang="ja-JP" altLang="en-US" sz="1050" dirty="0">
                  <a:solidFill>
                    <a:schemeClr val="tx1">
                      <a:lumMod val="50000"/>
                      <a:lumOff val="50000"/>
                    </a:schemeClr>
                  </a:solidFill>
                  <a:latin typeface="Meiryo" charset="-128"/>
                  <a:ea typeface="Meiryo" charset="-128"/>
                  <a:cs typeface="Meiryo" charset="-128"/>
                </a:rPr>
                <a:t>。</a:t>
              </a:r>
            </a:p>
          </p:txBody>
        </p:sp>
      </p:grpSp>
    </p:spTree>
    <p:extLst>
      <p:ext uri="{BB962C8B-B14F-4D97-AF65-F5344CB8AC3E}">
        <p14:creationId xmlns:p14="http://schemas.microsoft.com/office/powerpoint/2010/main" val="34882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6FF2F02-83E9-459B-8424-B0303D770A1F}"/>
              </a:ext>
            </a:extLst>
          </p:cNvPr>
          <p:cNvSpPr>
            <a:spLocks noGrp="1"/>
          </p:cNvSpPr>
          <p:nvPr>
            <p:ph type="title"/>
          </p:nvPr>
        </p:nvSpPr>
        <p:spPr/>
        <p:txBody>
          <a:bodyPr/>
          <a:lstStyle/>
          <a:p>
            <a:r>
              <a:rPr lang="ja-JP" altLang="en-US"/>
              <a:t>脆弱性対策</a:t>
            </a:r>
            <a:endParaRPr kumimoji="1" lang="ja-JP" altLang="en-US" dirty="0"/>
          </a:p>
        </p:txBody>
      </p:sp>
      <p:sp>
        <p:nvSpPr>
          <p:cNvPr id="5" name="角丸四角形 8">
            <a:extLst>
              <a:ext uri="{FF2B5EF4-FFF2-40B4-BE49-F238E27FC236}">
                <a16:creationId xmlns:a16="http://schemas.microsoft.com/office/drawing/2014/main" id="{839788F6-4DCA-45D6-855B-6EDDFF8BCB4B}"/>
              </a:ext>
            </a:extLst>
          </p:cNvPr>
          <p:cNvSpPr/>
          <p:nvPr/>
        </p:nvSpPr>
        <p:spPr>
          <a:xfrm>
            <a:off x="4078817" y="3075635"/>
            <a:ext cx="2069945" cy="318181"/>
          </a:xfrm>
          <a:prstGeom prst="roundRect">
            <a:avLst/>
          </a:prstGeom>
          <a:solidFill>
            <a:srgbClr val="0070C0"/>
          </a:solidFill>
          <a:ln w="12700" cap="flat" cmpd="sng" algn="ctr">
            <a:solidFill>
              <a:srgbClr val="0070C0"/>
            </a:solidFill>
            <a:prstDash val="solid"/>
          </a:ln>
          <a:effectLst>
            <a:outerShdw blurRad="50800" dist="38100" dir="2700000" algn="tl" rotWithShape="0">
              <a:prstClr val="black">
                <a:alpha val="40000"/>
              </a:prstClr>
            </a:outerShdw>
          </a:effectLst>
        </p:spPr>
        <p:txBody>
          <a:bodyPr rtlCol="0" anchor="ctr"/>
          <a:lstStyle/>
          <a:p>
            <a:pPr algn="ctr" defTabSz="685800">
              <a:defRPr/>
            </a:pPr>
            <a:endParaRPr lang="ja-JP" altLang="en-US" sz="1050" kern="0" dirty="0">
              <a:solidFill>
                <a:prstClr val="white"/>
              </a:solidFill>
              <a:latin typeface="Meiryo" panose="020B0604030504040204" pitchFamily="34" charset="-128"/>
              <a:ea typeface="Meiryo" panose="020B0604030504040204" pitchFamily="34" charset="-128"/>
              <a:cs typeface=""/>
            </a:endParaRPr>
          </a:p>
        </p:txBody>
      </p:sp>
      <p:sp>
        <p:nvSpPr>
          <p:cNvPr id="6" name="角丸四角形 9">
            <a:extLst>
              <a:ext uri="{FF2B5EF4-FFF2-40B4-BE49-F238E27FC236}">
                <a16:creationId xmlns:a16="http://schemas.microsoft.com/office/drawing/2014/main" id="{5C9905E5-EE16-4DC5-BA33-1BF7FDD070B0}"/>
              </a:ext>
            </a:extLst>
          </p:cNvPr>
          <p:cNvSpPr/>
          <p:nvPr/>
        </p:nvSpPr>
        <p:spPr>
          <a:xfrm>
            <a:off x="636737" y="2301626"/>
            <a:ext cx="2470723" cy="1634062"/>
          </a:xfrm>
          <a:prstGeom prst="roundRect">
            <a:avLst>
              <a:gd name="adj" fmla="val 0"/>
            </a:avLst>
          </a:prstGeom>
          <a:solidFill>
            <a:schemeClr val="bg1"/>
          </a:solidFill>
          <a:ln w="38100" cap="flat" cmpd="sng" algn="ctr">
            <a:solidFill>
              <a:srgbClr val="4472C4"/>
            </a:solidFill>
            <a:prstDash val="sysDot"/>
          </a:ln>
          <a:effectLst>
            <a:outerShdw blurRad="50800" dist="38100" dir="2700000" algn="tl" rotWithShape="0">
              <a:prstClr val="black">
                <a:alpha val="40000"/>
              </a:prstClr>
            </a:outerShdw>
          </a:effectLst>
        </p:spPr>
        <p:txBody>
          <a:bodyPr rtlCol="0" anchor="t"/>
          <a:lstStyle/>
          <a:p>
            <a:pPr defTabSz="685800">
              <a:defRPr/>
            </a:pPr>
            <a:r>
              <a:rPr lang="ja-JP" altLang="en-US" sz="1200" kern="0" dirty="0">
                <a:solidFill>
                  <a:srgbClr val="4472C4">
                    <a:lumMod val="50000"/>
                  </a:srgbClr>
                </a:solidFill>
                <a:latin typeface="Meiryo" panose="020B0604030504040204" pitchFamily="34" charset="-128"/>
                <a:ea typeface="Meiryo" panose="020B0604030504040204" pitchFamily="34" charset="-128"/>
                <a:cs typeface=""/>
              </a:rPr>
              <a:t>業務設計・実装</a:t>
            </a:r>
            <a:r>
              <a:rPr lang="ja-JP" altLang="en-US" sz="800" kern="0">
                <a:solidFill>
                  <a:srgbClr val="4472C4">
                    <a:lumMod val="50000"/>
                  </a:srgbClr>
                </a:solidFill>
                <a:latin typeface="Meiryo" panose="020B0604030504040204" pitchFamily="34" charset="-128"/>
                <a:ea typeface="Meiryo" panose="020B0604030504040204" pitchFamily="34" charset="-128"/>
                <a:cs typeface=""/>
              </a:rPr>
              <a:t>（</a:t>
            </a:r>
            <a:r>
              <a:rPr lang="en-US" altLang="ja-JP" sz="800" b="1" kern="0" dirty="0">
                <a:solidFill>
                  <a:srgbClr val="4472C4">
                    <a:lumMod val="50000"/>
                  </a:srgbClr>
                </a:solidFill>
                <a:latin typeface="Meiryo" panose="020B0604030504040204" pitchFamily="34" charset="-128"/>
                <a:ea typeface="Meiryo" panose="020B0604030504040204" pitchFamily="34" charset="-128"/>
                <a:cs typeface=""/>
              </a:rPr>
              <a:t>Dev</a:t>
            </a:r>
            <a:r>
              <a:rPr lang="en-US" altLang="ja-JP" sz="800" kern="0" dirty="0">
                <a:solidFill>
                  <a:srgbClr val="4472C4">
                    <a:lumMod val="50000"/>
                  </a:srgbClr>
                </a:solidFill>
                <a:latin typeface="Meiryo" panose="020B0604030504040204" pitchFamily="34" charset="-128"/>
                <a:ea typeface="Meiryo" panose="020B0604030504040204" pitchFamily="34" charset="-128"/>
                <a:cs typeface=""/>
              </a:rPr>
              <a:t>elopment</a:t>
            </a:r>
            <a:r>
              <a:rPr lang="ja-JP" altLang="en-US" sz="800" kern="0">
                <a:solidFill>
                  <a:srgbClr val="4472C4">
                    <a:lumMod val="50000"/>
                  </a:srgbClr>
                </a:solidFill>
                <a:latin typeface="Meiryo" panose="020B0604030504040204" pitchFamily="34" charset="-128"/>
                <a:ea typeface="Meiryo" panose="020B0604030504040204" pitchFamily="34" charset="-128"/>
                <a:cs typeface=""/>
              </a:rPr>
              <a:t>）</a:t>
            </a:r>
            <a:endParaRPr lang="ja-JP" altLang="en-US" sz="800" kern="0" dirty="0">
              <a:solidFill>
                <a:srgbClr val="4472C4">
                  <a:lumMod val="50000"/>
                </a:srgbClr>
              </a:solidFill>
              <a:latin typeface="Meiryo" panose="020B0604030504040204" pitchFamily="34" charset="-128"/>
              <a:ea typeface="Meiryo" panose="020B0604030504040204" pitchFamily="34" charset="-128"/>
              <a:cs typeface=""/>
            </a:endParaRPr>
          </a:p>
        </p:txBody>
      </p:sp>
      <p:sp>
        <p:nvSpPr>
          <p:cNvPr id="7" name="角丸四角形 10">
            <a:extLst>
              <a:ext uri="{FF2B5EF4-FFF2-40B4-BE49-F238E27FC236}">
                <a16:creationId xmlns:a16="http://schemas.microsoft.com/office/drawing/2014/main" id="{AAF22CEA-25FF-49FA-8D3D-C54F9E933261}"/>
              </a:ext>
            </a:extLst>
          </p:cNvPr>
          <p:cNvSpPr/>
          <p:nvPr/>
        </p:nvSpPr>
        <p:spPr>
          <a:xfrm>
            <a:off x="7020051" y="2301626"/>
            <a:ext cx="1421389" cy="1634062"/>
          </a:xfrm>
          <a:prstGeom prst="roundRect">
            <a:avLst>
              <a:gd name="adj" fmla="val 0"/>
            </a:avLst>
          </a:prstGeom>
          <a:solidFill>
            <a:schemeClr val="bg1"/>
          </a:solidFill>
          <a:ln w="38100" cap="flat" cmpd="sng" algn="ctr">
            <a:solidFill>
              <a:srgbClr val="4472C4"/>
            </a:solidFill>
            <a:prstDash val="sysDot"/>
          </a:ln>
          <a:effectLst>
            <a:outerShdw blurRad="50800" dist="38100" dir="2700000" algn="tl" rotWithShape="0">
              <a:prstClr val="black">
                <a:alpha val="40000"/>
              </a:prstClr>
            </a:outerShdw>
          </a:effectLst>
        </p:spPr>
        <p:txBody>
          <a:bodyPr rtlCol="0" anchor="t"/>
          <a:lstStyle/>
          <a:p>
            <a:pPr defTabSz="685800">
              <a:defRPr/>
            </a:pPr>
            <a:r>
              <a:rPr lang="ja-JP" altLang="en-US" sz="1200" kern="0">
                <a:solidFill>
                  <a:srgbClr val="418AB3">
                    <a:lumMod val="50000"/>
                  </a:srgbClr>
                </a:solidFill>
                <a:latin typeface="Meiryo" panose="020B0604030504040204" pitchFamily="34" charset="-128"/>
                <a:ea typeface="Meiryo" panose="020B0604030504040204" pitchFamily="34" charset="-128"/>
                <a:cs typeface=""/>
              </a:rPr>
              <a:t>事故対応</a:t>
            </a:r>
            <a:r>
              <a:rPr lang="ja-JP" altLang="en-US" sz="800" kern="0">
                <a:solidFill>
                  <a:srgbClr val="418AB3">
                    <a:lumMod val="50000"/>
                  </a:srgbClr>
                </a:solidFill>
                <a:latin typeface="Meiryo" panose="020B0604030504040204" pitchFamily="34" charset="-128"/>
                <a:ea typeface="Meiryo" panose="020B0604030504040204" pitchFamily="34" charset="-128"/>
                <a:cs typeface=""/>
              </a:rPr>
              <a:t>（</a:t>
            </a:r>
            <a:r>
              <a:rPr lang="en-US" altLang="ja-JP" sz="800" b="1" kern="0" dirty="0">
                <a:solidFill>
                  <a:srgbClr val="418AB3">
                    <a:lumMod val="50000"/>
                  </a:srgbClr>
                </a:solidFill>
                <a:latin typeface="Meiryo" panose="020B0604030504040204" pitchFamily="34" charset="-128"/>
                <a:ea typeface="Meiryo" panose="020B0604030504040204" pitchFamily="34" charset="-128"/>
                <a:cs typeface=""/>
              </a:rPr>
              <a:t>Sec</a:t>
            </a:r>
            <a:r>
              <a:rPr lang="en-US" altLang="ja-JP" sz="800" kern="0" dirty="0">
                <a:solidFill>
                  <a:srgbClr val="418AB3">
                    <a:lumMod val="50000"/>
                  </a:srgbClr>
                </a:solidFill>
                <a:latin typeface="Meiryo" panose="020B0604030504040204" pitchFamily="34" charset="-128"/>
                <a:ea typeface="Meiryo" panose="020B0604030504040204" pitchFamily="34" charset="-128"/>
                <a:cs typeface=""/>
              </a:rPr>
              <a:t>urity</a:t>
            </a:r>
            <a:r>
              <a:rPr lang="ja-JP" altLang="en-US" sz="800" kern="0">
                <a:solidFill>
                  <a:srgbClr val="418AB3">
                    <a:lumMod val="50000"/>
                  </a:srgbClr>
                </a:solidFill>
                <a:latin typeface="Meiryo" panose="020B0604030504040204" pitchFamily="34" charset="-128"/>
                <a:ea typeface="Meiryo" panose="020B0604030504040204" pitchFamily="34" charset="-128"/>
                <a:cs typeface=""/>
              </a:rPr>
              <a:t>）</a:t>
            </a:r>
            <a:endParaRPr lang="ja-JP" altLang="en-US" sz="800" kern="0" dirty="0">
              <a:solidFill>
                <a:srgbClr val="418AB3">
                  <a:lumMod val="50000"/>
                </a:srgbClr>
              </a:solidFill>
              <a:latin typeface="Meiryo" panose="020B0604030504040204" pitchFamily="34" charset="-128"/>
              <a:ea typeface="Meiryo" panose="020B0604030504040204" pitchFamily="34" charset="-128"/>
              <a:cs typeface=""/>
            </a:endParaRPr>
          </a:p>
        </p:txBody>
      </p:sp>
      <p:sp>
        <p:nvSpPr>
          <p:cNvPr id="8" name="角丸四角形 11">
            <a:extLst>
              <a:ext uri="{FF2B5EF4-FFF2-40B4-BE49-F238E27FC236}">
                <a16:creationId xmlns:a16="http://schemas.microsoft.com/office/drawing/2014/main" id="{46871317-978F-4DC2-8115-9B4407944D78}"/>
              </a:ext>
            </a:extLst>
          </p:cNvPr>
          <p:cNvSpPr/>
          <p:nvPr/>
        </p:nvSpPr>
        <p:spPr>
          <a:xfrm>
            <a:off x="3828394" y="2301626"/>
            <a:ext cx="2470723" cy="1634062"/>
          </a:xfrm>
          <a:prstGeom prst="roundRect">
            <a:avLst>
              <a:gd name="adj" fmla="val 0"/>
            </a:avLst>
          </a:prstGeom>
          <a:solidFill>
            <a:schemeClr val="bg1"/>
          </a:solidFill>
          <a:ln w="38100" cap="flat" cmpd="sng" algn="ctr">
            <a:solidFill>
              <a:srgbClr val="4472C4"/>
            </a:solidFill>
            <a:prstDash val="sysDot"/>
          </a:ln>
          <a:effectLst>
            <a:outerShdw blurRad="50800" dist="38100" dir="2700000" algn="tl" rotWithShape="0">
              <a:prstClr val="black">
                <a:alpha val="40000"/>
              </a:prstClr>
            </a:outerShdw>
          </a:effectLst>
        </p:spPr>
        <p:txBody>
          <a:bodyPr rtlCol="0" anchor="t"/>
          <a:lstStyle/>
          <a:p>
            <a:pPr defTabSz="685800">
              <a:defRPr/>
            </a:pPr>
            <a:r>
              <a:rPr lang="ja-JP" altLang="en-US" sz="1200" kern="0" dirty="0">
                <a:solidFill>
                  <a:srgbClr val="418AB3">
                    <a:lumMod val="50000"/>
                  </a:srgbClr>
                </a:solidFill>
                <a:latin typeface="Meiryo" panose="020B0604030504040204" pitchFamily="34" charset="-128"/>
                <a:ea typeface="Meiryo" panose="020B0604030504040204" pitchFamily="34" charset="-128"/>
                <a:cs typeface=""/>
              </a:rPr>
              <a:t>運用・</a:t>
            </a:r>
            <a:r>
              <a:rPr lang="ja-JP" altLang="en-US" sz="1200" kern="0">
                <a:solidFill>
                  <a:srgbClr val="418AB3">
                    <a:lumMod val="50000"/>
                  </a:srgbClr>
                </a:solidFill>
                <a:latin typeface="Meiryo" panose="020B0604030504040204" pitchFamily="34" charset="-128"/>
                <a:ea typeface="Meiryo" panose="020B0604030504040204" pitchFamily="34" charset="-128"/>
                <a:cs typeface=""/>
              </a:rPr>
              <a:t>保守</a:t>
            </a:r>
            <a:r>
              <a:rPr lang="ja-JP" altLang="en-US" sz="800" kern="0">
                <a:solidFill>
                  <a:srgbClr val="418AB3">
                    <a:lumMod val="50000"/>
                  </a:srgbClr>
                </a:solidFill>
                <a:latin typeface="Meiryo" panose="020B0604030504040204" pitchFamily="34" charset="-128"/>
                <a:ea typeface="Meiryo" panose="020B0604030504040204" pitchFamily="34" charset="-128"/>
                <a:cs typeface=""/>
              </a:rPr>
              <a:t>（</a:t>
            </a:r>
            <a:r>
              <a:rPr lang="en-US" altLang="ja-JP" sz="800" b="1" kern="0" dirty="0">
                <a:solidFill>
                  <a:srgbClr val="418AB3">
                    <a:lumMod val="50000"/>
                  </a:srgbClr>
                </a:solidFill>
                <a:latin typeface="Meiryo" panose="020B0604030504040204" pitchFamily="34" charset="-128"/>
                <a:ea typeface="Meiryo" panose="020B0604030504040204" pitchFamily="34" charset="-128"/>
                <a:cs typeface=""/>
              </a:rPr>
              <a:t>Op</a:t>
            </a:r>
            <a:r>
              <a:rPr lang="en-US" altLang="ja-JP" sz="800" kern="0" dirty="0">
                <a:solidFill>
                  <a:srgbClr val="418AB3">
                    <a:lumMod val="50000"/>
                  </a:srgbClr>
                </a:solidFill>
                <a:latin typeface="Meiryo" panose="020B0604030504040204" pitchFamily="34" charset="-128"/>
                <a:ea typeface="Meiryo" panose="020B0604030504040204" pitchFamily="34" charset="-128"/>
                <a:cs typeface=""/>
              </a:rPr>
              <a:t>eration</a:t>
            </a:r>
            <a:r>
              <a:rPr lang="en-US" altLang="ja-JP" sz="800" b="1" kern="0" dirty="0">
                <a:solidFill>
                  <a:srgbClr val="418AB3">
                    <a:lumMod val="50000"/>
                  </a:srgbClr>
                </a:solidFill>
                <a:latin typeface="Meiryo" panose="020B0604030504040204" pitchFamily="34" charset="-128"/>
                <a:ea typeface="Meiryo" panose="020B0604030504040204" pitchFamily="34" charset="-128"/>
                <a:cs typeface=""/>
              </a:rPr>
              <a:t>s</a:t>
            </a:r>
            <a:r>
              <a:rPr lang="ja-JP" altLang="en-US" sz="800" kern="0">
                <a:solidFill>
                  <a:srgbClr val="418AB3">
                    <a:lumMod val="50000"/>
                  </a:srgbClr>
                </a:solidFill>
                <a:latin typeface="Meiryo" panose="020B0604030504040204" pitchFamily="34" charset="-128"/>
                <a:ea typeface="Meiryo" panose="020B0604030504040204" pitchFamily="34" charset="-128"/>
                <a:cs typeface=""/>
              </a:rPr>
              <a:t>）</a:t>
            </a:r>
            <a:endParaRPr lang="ja-JP" altLang="en-US" sz="800" kern="0" dirty="0">
              <a:solidFill>
                <a:srgbClr val="418AB3">
                  <a:lumMod val="50000"/>
                </a:srgbClr>
              </a:solidFill>
              <a:latin typeface="Meiryo" panose="020B0604030504040204" pitchFamily="34" charset="-128"/>
              <a:ea typeface="Meiryo" panose="020B0604030504040204" pitchFamily="34" charset="-128"/>
              <a:cs typeface=""/>
            </a:endParaRPr>
          </a:p>
        </p:txBody>
      </p:sp>
      <p:cxnSp>
        <p:nvCxnSpPr>
          <p:cNvPr id="9" name="直線矢印コネクタ 8">
            <a:extLst>
              <a:ext uri="{FF2B5EF4-FFF2-40B4-BE49-F238E27FC236}">
                <a16:creationId xmlns:a16="http://schemas.microsoft.com/office/drawing/2014/main" id="{9D54AB20-3C22-4D6D-A2AF-654352037BD1}"/>
              </a:ext>
            </a:extLst>
          </p:cNvPr>
          <p:cNvCxnSpPr/>
          <p:nvPr/>
        </p:nvCxnSpPr>
        <p:spPr>
          <a:xfrm>
            <a:off x="3107460" y="3140739"/>
            <a:ext cx="720935" cy="0"/>
          </a:xfrm>
          <a:prstGeom prst="straightConnector1">
            <a:avLst/>
          </a:prstGeom>
          <a:noFill/>
          <a:ln w="38100" cap="flat" cmpd="sng" algn="ctr">
            <a:solidFill>
              <a:srgbClr val="4472C4"/>
            </a:solidFill>
            <a:prstDash val="solid"/>
            <a:tailEnd type="triangle"/>
          </a:ln>
          <a:effectLst>
            <a:outerShdw blurRad="50800" dist="38100" dir="2700000" algn="tl" rotWithShape="0">
              <a:prstClr val="black">
                <a:alpha val="40000"/>
              </a:prstClr>
            </a:outerShdw>
          </a:effectLst>
        </p:spPr>
      </p:cxnSp>
      <p:cxnSp>
        <p:nvCxnSpPr>
          <p:cNvPr id="10" name="直線矢印コネクタ 9">
            <a:extLst>
              <a:ext uri="{FF2B5EF4-FFF2-40B4-BE49-F238E27FC236}">
                <a16:creationId xmlns:a16="http://schemas.microsoft.com/office/drawing/2014/main" id="{3D266D1D-D6FB-4768-8311-481680C8A025}"/>
              </a:ext>
            </a:extLst>
          </p:cNvPr>
          <p:cNvCxnSpPr/>
          <p:nvPr/>
        </p:nvCxnSpPr>
        <p:spPr>
          <a:xfrm>
            <a:off x="6299117" y="3140739"/>
            <a:ext cx="720934" cy="0"/>
          </a:xfrm>
          <a:prstGeom prst="straightConnector1">
            <a:avLst/>
          </a:prstGeom>
          <a:noFill/>
          <a:ln w="38100" cap="flat" cmpd="sng" algn="ctr">
            <a:solidFill>
              <a:srgbClr val="4472C4"/>
            </a:solidFill>
            <a:prstDash val="solid"/>
            <a:tailEnd type="triangle"/>
          </a:ln>
          <a:effectLst>
            <a:outerShdw blurRad="50800" dist="38100" dir="2700000" algn="tl" rotWithShape="0">
              <a:prstClr val="black">
                <a:alpha val="40000"/>
              </a:prstClr>
            </a:outerShdw>
          </a:effectLst>
        </p:spPr>
      </p:cxnSp>
      <p:cxnSp>
        <p:nvCxnSpPr>
          <p:cNvPr id="11" name="カギ線コネクタ 14">
            <a:extLst>
              <a:ext uri="{FF2B5EF4-FFF2-40B4-BE49-F238E27FC236}">
                <a16:creationId xmlns:a16="http://schemas.microsoft.com/office/drawing/2014/main" id="{F6205FCA-117B-4CBA-8F02-2B8A234EDD7A}"/>
              </a:ext>
            </a:extLst>
          </p:cNvPr>
          <p:cNvCxnSpPr/>
          <p:nvPr/>
        </p:nvCxnSpPr>
        <p:spPr>
          <a:xfrm rot="5400000">
            <a:off x="4801210" y="1006364"/>
            <a:ext cx="10734" cy="5858647"/>
          </a:xfrm>
          <a:prstGeom prst="bentConnector3">
            <a:avLst>
              <a:gd name="adj1" fmla="val 9398150"/>
            </a:avLst>
          </a:prstGeom>
          <a:noFill/>
          <a:ln w="38100" cap="flat" cmpd="sng" algn="ctr">
            <a:solidFill>
              <a:srgbClr val="4472C4"/>
            </a:solidFill>
            <a:prstDash val="solid"/>
            <a:tailEnd type="triangle"/>
          </a:ln>
          <a:effectLst>
            <a:outerShdw blurRad="50800" dist="38100" dir="2700000" algn="tl" rotWithShape="0">
              <a:prstClr val="black">
                <a:alpha val="40000"/>
              </a:prstClr>
            </a:outerShdw>
          </a:effectLst>
        </p:spPr>
      </p:cxnSp>
      <p:cxnSp>
        <p:nvCxnSpPr>
          <p:cNvPr id="12" name="カギ線コネクタ 15">
            <a:extLst>
              <a:ext uri="{FF2B5EF4-FFF2-40B4-BE49-F238E27FC236}">
                <a16:creationId xmlns:a16="http://schemas.microsoft.com/office/drawing/2014/main" id="{0F0A322D-D53C-406D-8135-BC6F0557292C}"/>
              </a:ext>
            </a:extLst>
          </p:cNvPr>
          <p:cNvCxnSpPr/>
          <p:nvPr/>
        </p:nvCxnSpPr>
        <p:spPr>
          <a:xfrm rot="5400000">
            <a:off x="3467716" y="2339859"/>
            <a:ext cx="10734" cy="3191657"/>
          </a:xfrm>
          <a:prstGeom prst="bentConnector3">
            <a:avLst>
              <a:gd name="adj1" fmla="val 4979291"/>
            </a:avLst>
          </a:prstGeom>
          <a:noFill/>
          <a:ln w="38100" cap="flat" cmpd="sng" algn="ctr">
            <a:solidFill>
              <a:srgbClr val="4472C4"/>
            </a:solidFill>
            <a:prstDash val="solid"/>
            <a:tailEnd type="triangle"/>
          </a:ln>
          <a:effectLst>
            <a:outerShdw blurRad="50800" dist="38100" dir="2700000" algn="tl" rotWithShape="0">
              <a:prstClr val="black">
                <a:alpha val="40000"/>
              </a:prstClr>
            </a:outerShdw>
          </a:effectLst>
        </p:spPr>
      </p:cxnSp>
      <p:sp>
        <p:nvSpPr>
          <p:cNvPr id="13" name="角丸四角形 16">
            <a:extLst>
              <a:ext uri="{FF2B5EF4-FFF2-40B4-BE49-F238E27FC236}">
                <a16:creationId xmlns:a16="http://schemas.microsoft.com/office/drawing/2014/main" id="{F2F88BBF-190A-4C98-BAD8-6B68B0268306}"/>
              </a:ext>
            </a:extLst>
          </p:cNvPr>
          <p:cNvSpPr/>
          <p:nvPr/>
        </p:nvSpPr>
        <p:spPr>
          <a:xfrm>
            <a:off x="837125" y="2658725"/>
            <a:ext cx="2069945" cy="318181"/>
          </a:xfrm>
          <a:prstGeom prst="roundRect">
            <a:avLst>
              <a:gd name="adj" fmla="val 0"/>
            </a:avLst>
          </a:prstGeom>
          <a:solidFill>
            <a:srgbClr val="4472C4"/>
          </a:solidFill>
          <a:ln w="12700" cap="flat" cmpd="sng" algn="ctr">
            <a:solidFill>
              <a:srgbClr val="4472C4">
                <a:shade val="50000"/>
              </a:srgbClr>
            </a:solidFill>
            <a:prstDash val="solid"/>
          </a:ln>
          <a:effectLst>
            <a:outerShdw blurRad="50800" dist="38100" dir="2700000" algn="tl" rotWithShape="0">
              <a:prstClr val="black">
                <a:alpha val="40000"/>
              </a:prstClr>
            </a:outerShdw>
          </a:effectLst>
        </p:spPr>
        <p:txBody>
          <a:bodyPr rtlCol="0" anchor="ctr"/>
          <a:lstStyle/>
          <a:p>
            <a:pPr algn="ctr" defTabSz="685800">
              <a:defRPr/>
            </a:pPr>
            <a:r>
              <a:rPr lang="ja-JP" altLang="en-US" sz="1050" kern="0" dirty="0">
                <a:solidFill>
                  <a:prstClr val="white"/>
                </a:solidFill>
                <a:latin typeface="Meiryo" panose="020B0604030504040204" pitchFamily="34" charset="-128"/>
                <a:ea typeface="Meiryo" panose="020B0604030504040204" pitchFamily="34" charset="-128"/>
                <a:cs typeface=""/>
              </a:rPr>
              <a:t>業務</a:t>
            </a:r>
          </a:p>
        </p:txBody>
      </p:sp>
      <p:sp>
        <p:nvSpPr>
          <p:cNvPr id="14" name="角丸四角形 17">
            <a:extLst>
              <a:ext uri="{FF2B5EF4-FFF2-40B4-BE49-F238E27FC236}">
                <a16:creationId xmlns:a16="http://schemas.microsoft.com/office/drawing/2014/main" id="{D637D8B0-40F9-4BD6-AF86-2FF43C5EFDAA}"/>
              </a:ext>
            </a:extLst>
          </p:cNvPr>
          <p:cNvSpPr/>
          <p:nvPr/>
        </p:nvSpPr>
        <p:spPr>
          <a:xfrm>
            <a:off x="837125" y="3040139"/>
            <a:ext cx="2069945" cy="318181"/>
          </a:xfrm>
          <a:prstGeom prst="roundRect">
            <a:avLst>
              <a:gd name="adj" fmla="val 0"/>
            </a:avLst>
          </a:prstGeom>
          <a:solidFill>
            <a:srgbClr val="4472C4"/>
          </a:solidFill>
          <a:ln w="12700" cap="flat" cmpd="sng" algn="ctr">
            <a:solidFill>
              <a:srgbClr val="4472C4">
                <a:shade val="50000"/>
              </a:srgbClr>
            </a:solidFill>
            <a:prstDash val="solid"/>
          </a:ln>
          <a:effectLst>
            <a:outerShdw blurRad="50800" dist="38100" dir="2700000" algn="tl" rotWithShape="0">
              <a:prstClr val="black">
                <a:alpha val="40000"/>
              </a:prstClr>
            </a:outerShdw>
          </a:effectLst>
        </p:spPr>
        <p:txBody>
          <a:bodyPr rtlCol="0" anchor="ctr"/>
          <a:lstStyle/>
          <a:p>
            <a:pPr algn="ctr" defTabSz="685800">
              <a:defRPr/>
            </a:pPr>
            <a:r>
              <a:rPr lang="en-US" altLang="ja-JP" sz="1050" kern="0" dirty="0">
                <a:solidFill>
                  <a:prstClr val="white"/>
                </a:solidFill>
                <a:latin typeface="Meiryo" panose="020B0604030504040204" pitchFamily="34" charset="-128"/>
                <a:ea typeface="Meiryo" panose="020B0604030504040204" pitchFamily="34" charset="-128"/>
                <a:cs typeface=""/>
              </a:rPr>
              <a:t>IT</a:t>
            </a:r>
            <a:r>
              <a:rPr lang="ja-JP" altLang="en-US" sz="1050" kern="0" dirty="0">
                <a:solidFill>
                  <a:prstClr val="white"/>
                </a:solidFill>
                <a:latin typeface="Meiryo" panose="020B0604030504040204" pitchFamily="34" charset="-128"/>
                <a:ea typeface="Meiryo" panose="020B0604030504040204" pitchFamily="34" charset="-128"/>
                <a:cs typeface=""/>
              </a:rPr>
              <a:t>サービス・システム</a:t>
            </a:r>
          </a:p>
        </p:txBody>
      </p:sp>
      <p:sp>
        <p:nvSpPr>
          <p:cNvPr id="15" name="角丸四角形 18">
            <a:extLst>
              <a:ext uri="{FF2B5EF4-FFF2-40B4-BE49-F238E27FC236}">
                <a16:creationId xmlns:a16="http://schemas.microsoft.com/office/drawing/2014/main" id="{9393A828-22EB-4E02-92BD-2F8A4C02B666}"/>
              </a:ext>
            </a:extLst>
          </p:cNvPr>
          <p:cNvSpPr/>
          <p:nvPr/>
        </p:nvSpPr>
        <p:spPr>
          <a:xfrm>
            <a:off x="837125" y="3421554"/>
            <a:ext cx="2069945" cy="318181"/>
          </a:xfrm>
          <a:prstGeom prst="roundRect">
            <a:avLst>
              <a:gd name="adj" fmla="val 0"/>
            </a:avLst>
          </a:prstGeom>
          <a:solidFill>
            <a:srgbClr val="ED7D31">
              <a:lumMod val="75000"/>
            </a:srgbClr>
          </a:solidFill>
          <a:ln w="12700" cap="flat" cmpd="sng" algn="ctr">
            <a:noFill/>
            <a:prstDash val="solid"/>
          </a:ln>
          <a:effectLst>
            <a:outerShdw blurRad="50800" dist="38100" dir="2700000" algn="tl" rotWithShape="0">
              <a:prstClr val="black">
                <a:alpha val="40000"/>
              </a:prstClr>
            </a:outerShdw>
          </a:effectLst>
        </p:spPr>
        <p:txBody>
          <a:bodyPr rtlCol="0" anchor="ctr"/>
          <a:lstStyle/>
          <a:p>
            <a:pPr algn="ctr" defTabSz="685800">
              <a:defRPr/>
            </a:pPr>
            <a:r>
              <a:rPr lang="ja-JP" altLang="en-US" sz="1050" kern="0" dirty="0">
                <a:solidFill>
                  <a:prstClr val="white"/>
                </a:solidFill>
                <a:latin typeface="Meiryo" panose="020B0604030504040204" pitchFamily="34" charset="-128"/>
                <a:ea typeface="Meiryo" panose="020B0604030504040204" pitchFamily="34" charset="-128"/>
                <a:cs typeface=""/>
              </a:rPr>
              <a:t>既存のリスク</a:t>
            </a:r>
          </a:p>
        </p:txBody>
      </p:sp>
      <p:sp>
        <p:nvSpPr>
          <p:cNvPr id="16" name="角丸四角形 19">
            <a:extLst>
              <a:ext uri="{FF2B5EF4-FFF2-40B4-BE49-F238E27FC236}">
                <a16:creationId xmlns:a16="http://schemas.microsoft.com/office/drawing/2014/main" id="{14028058-92CC-44B4-9EAA-E7907FF3E9EE}"/>
              </a:ext>
            </a:extLst>
          </p:cNvPr>
          <p:cNvSpPr/>
          <p:nvPr/>
        </p:nvSpPr>
        <p:spPr>
          <a:xfrm>
            <a:off x="4033939" y="3421769"/>
            <a:ext cx="2069945" cy="318181"/>
          </a:xfrm>
          <a:prstGeom prst="roundRect">
            <a:avLst>
              <a:gd name="adj" fmla="val 0"/>
            </a:avLst>
          </a:prstGeom>
          <a:solidFill>
            <a:srgbClr val="ED7D31">
              <a:lumMod val="75000"/>
            </a:srgbClr>
          </a:solidFill>
          <a:ln w="12700" cap="flat" cmpd="sng" algn="ctr">
            <a:noFill/>
            <a:prstDash val="solid"/>
          </a:ln>
          <a:effectLst>
            <a:outerShdw blurRad="50800" dist="38100" dir="2700000" algn="tl" rotWithShape="0">
              <a:prstClr val="black">
                <a:alpha val="40000"/>
              </a:prstClr>
            </a:outerShdw>
          </a:effectLst>
        </p:spPr>
        <p:txBody>
          <a:bodyPr rtlCol="0" anchor="ctr"/>
          <a:lstStyle/>
          <a:p>
            <a:pPr algn="ctr" defTabSz="685800">
              <a:defRPr/>
            </a:pPr>
            <a:r>
              <a:rPr lang="ja-JP" altLang="en-US" sz="1050" kern="0">
                <a:solidFill>
                  <a:prstClr val="white"/>
                </a:solidFill>
                <a:latin typeface="Meiryo" panose="020B0604030504040204" pitchFamily="34" charset="-128"/>
                <a:ea typeface="Meiryo" panose="020B0604030504040204" pitchFamily="34" charset="-128"/>
                <a:cs typeface=""/>
              </a:rPr>
              <a:t>新規リスク</a:t>
            </a:r>
            <a:endParaRPr lang="ja-JP" altLang="en-US" sz="1050" kern="0" dirty="0">
              <a:solidFill>
                <a:prstClr val="white"/>
              </a:solidFill>
              <a:latin typeface="Meiryo" panose="020B0604030504040204" pitchFamily="34" charset="-128"/>
              <a:ea typeface="Meiryo" panose="020B0604030504040204" pitchFamily="34" charset="-128"/>
              <a:cs typeface=""/>
            </a:endParaRPr>
          </a:p>
        </p:txBody>
      </p:sp>
      <p:sp>
        <p:nvSpPr>
          <p:cNvPr id="17" name="角丸四角形 20">
            <a:extLst>
              <a:ext uri="{FF2B5EF4-FFF2-40B4-BE49-F238E27FC236}">
                <a16:creationId xmlns:a16="http://schemas.microsoft.com/office/drawing/2014/main" id="{E4122F7E-3717-4C68-A2BB-0B7E185591FA}"/>
              </a:ext>
            </a:extLst>
          </p:cNvPr>
          <p:cNvSpPr/>
          <p:nvPr/>
        </p:nvSpPr>
        <p:spPr>
          <a:xfrm>
            <a:off x="2438110" y="4321557"/>
            <a:ext cx="2069945" cy="318181"/>
          </a:xfrm>
          <a:prstGeom prst="roundRect">
            <a:avLst>
              <a:gd name="adj" fmla="val 0"/>
            </a:avLst>
          </a:prstGeom>
          <a:solidFill>
            <a:srgbClr val="4472C4"/>
          </a:solidFill>
          <a:ln w="12700" cap="flat" cmpd="sng" algn="ctr">
            <a:noFill/>
            <a:prstDash val="solid"/>
          </a:ln>
          <a:effectLst>
            <a:outerShdw blurRad="50800" dist="38100" dir="2700000" algn="tl" rotWithShape="0">
              <a:prstClr val="black">
                <a:alpha val="40000"/>
              </a:prstClr>
            </a:outerShdw>
          </a:effectLst>
        </p:spPr>
        <p:txBody>
          <a:bodyPr rtlCol="0" anchor="ctr"/>
          <a:lstStyle/>
          <a:p>
            <a:pPr algn="ctr" defTabSz="685800">
              <a:defRPr/>
            </a:pPr>
            <a:r>
              <a:rPr lang="ja-JP" altLang="en-US" sz="1050" kern="0" dirty="0">
                <a:solidFill>
                  <a:prstClr val="white"/>
                </a:solidFill>
                <a:latin typeface="Meiryo" panose="020B0604030504040204" pitchFamily="34" charset="-128"/>
                <a:ea typeface="Meiryo" panose="020B0604030504040204" pitchFamily="34" charset="-128"/>
                <a:cs typeface=""/>
              </a:rPr>
              <a:t>補修・改善</a:t>
            </a:r>
          </a:p>
        </p:txBody>
      </p:sp>
      <p:sp>
        <p:nvSpPr>
          <p:cNvPr id="18" name="角丸四角形 21">
            <a:extLst>
              <a:ext uri="{FF2B5EF4-FFF2-40B4-BE49-F238E27FC236}">
                <a16:creationId xmlns:a16="http://schemas.microsoft.com/office/drawing/2014/main" id="{0D711D74-D718-4E4A-BA39-7FC67B451CA9}"/>
              </a:ext>
            </a:extLst>
          </p:cNvPr>
          <p:cNvSpPr/>
          <p:nvPr/>
        </p:nvSpPr>
        <p:spPr>
          <a:xfrm>
            <a:off x="7224978" y="3421769"/>
            <a:ext cx="973955" cy="318181"/>
          </a:xfrm>
          <a:prstGeom prst="roundRect">
            <a:avLst>
              <a:gd name="adj" fmla="val 0"/>
            </a:avLst>
          </a:prstGeom>
          <a:solidFill>
            <a:srgbClr val="ED7D31">
              <a:lumMod val="75000"/>
            </a:srgbClr>
          </a:solidFill>
          <a:ln w="12700" cap="flat" cmpd="sng" algn="ctr">
            <a:noFill/>
            <a:prstDash val="solid"/>
          </a:ln>
          <a:effectLst>
            <a:outerShdw blurRad="50800" dist="38100" dir="2700000" algn="tl" rotWithShape="0">
              <a:prstClr val="black">
                <a:alpha val="40000"/>
              </a:prstClr>
            </a:outerShdw>
          </a:effectLst>
        </p:spPr>
        <p:txBody>
          <a:bodyPr rtlCol="0" anchor="ctr"/>
          <a:lstStyle/>
          <a:p>
            <a:pPr algn="ctr" defTabSz="685800">
              <a:defRPr/>
            </a:pPr>
            <a:r>
              <a:rPr lang="ja-JP" altLang="en-US" sz="1050" kern="0" dirty="0">
                <a:solidFill>
                  <a:prstClr val="white"/>
                </a:solidFill>
                <a:latin typeface="Meiryo" panose="020B0604030504040204" pitchFamily="34" charset="-128"/>
                <a:ea typeface="Meiryo" panose="020B0604030504040204" pitchFamily="34" charset="-128"/>
                <a:cs typeface=""/>
              </a:rPr>
              <a:t>復旧</a:t>
            </a:r>
          </a:p>
        </p:txBody>
      </p:sp>
      <p:sp>
        <p:nvSpPr>
          <p:cNvPr id="19" name="角丸四角形 22">
            <a:extLst>
              <a:ext uri="{FF2B5EF4-FFF2-40B4-BE49-F238E27FC236}">
                <a16:creationId xmlns:a16="http://schemas.microsoft.com/office/drawing/2014/main" id="{408A36C9-F5F7-421B-A8AC-39858A7E4540}"/>
              </a:ext>
            </a:extLst>
          </p:cNvPr>
          <p:cNvSpPr/>
          <p:nvPr/>
        </p:nvSpPr>
        <p:spPr>
          <a:xfrm>
            <a:off x="7224978" y="2648902"/>
            <a:ext cx="973955" cy="318181"/>
          </a:xfrm>
          <a:prstGeom prst="roundRect">
            <a:avLst>
              <a:gd name="adj" fmla="val 0"/>
            </a:avLst>
          </a:prstGeom>
          <a:solidFill>
            <a:srgbClr val="ED7D31">
              <a:lumMod val="75000"/>
            </a:srgbClr>
          </a:solidFill>
          <a:ln w="12700" cap="flat" cmpd="sng" algn="ctr">
            <a:noFill/>
            <a:prstDash val="solid"/>
          </a:ln>
          <a:effectLst>
            <a:outerShdw blurRad="50800" dist="38100" dir="2700000" algn="tl" rotWithShape="0">
              <a:prstClr val="black">
                <a:alpha val="40000"/>
              </a:prstClr>
            </a:outerShdw>
          </a:effectLst>
        </p:spPr>
        <p:txBody>
          <a:bodyPr rtlCol="0" anchor="ctr"/>
          <a:lstStyle/>
          <a:p>
            <a:pPr algn="ctr" defTabSz="685800">
              <a:defRPr/>
            </a:pPr>
            <a:r>
              <a:rPr lang="ja-JP" altLang="en-US" sz="1050" kern="0" dirty="0">
                <a:solidFill>
                  <a:prstClr val="white"/>
                </a:solidFill>
                <a:latin typeface="Meiryo" panose="020B0604030504040204" pitchFamily="34" charset="-128"/>
                <a:ea typeface="Meiryo" panose="020B0604030504040204" pitchFamily="34" charset="-128"/>
                <a:cs typeface=""/>
              </a:rPr>
              <a:t>封じ込め</a:t>
            </a:r>
          </a:p>
        </p:txBody>
      </p:sp>
      <p:sp>
        <p:nvSpPr>
          <p:cNvPr id="20" name="角丸四角形 23">
            <a:extLst>
              <a:ext uri="{FF2B5EF4-FFF2-40B4-BE49-F238E27FC236}">
                <a16:creationId xmlns:a16="http://schemas.microsoft.com/office/drawing/2014/main" id="{432ED7D0-370B-4291-B349-644A19195651}"/>
              </a:ext>
            </a:extLst>
          </p:cNvPr>
          <p:cNvSpPr/>
          <p:nvPr/>
        </p:nvSpPr>
        <p:spPr>
          <a:xfrm>
            <a:off x="7224978" y="3030316"/>
            <a:ext cx="973955" cy="318181"/>
          </a:xfrm>
          <a:prstGeom prst="roundRect">
            <a:avLst>
              <a:gd name="adj" fmla="val 0"/>
            </a:avLst>
          </a:prstGeom>
          <a:solidFill>
            <a:srgbClr val="ED7D31">
              <a:lumMod val="75000"/>
            </a:srgbClr>
          </a:solidFill>
          <a:ln w="12700" cap="flat" cmpd="sng" algn="ctr">
            <a:noFill/>
            <a:prstDash val="solid"/>
          </a:ln>
          <a:effectLst>
            <a:outerShdw blurRad="50800" dist="38100" dir="2700000" algn="tl" rotWithShape="0">
              <a:prstClr val="black">
                <a:alpha val="40000"/>
              </a:prstClr>
            </a:outerShdw>
          </a:effectLst>
        </p:spPr>
        <p:txBody>
          <a:bodyPr rtlCol="0" anchor="ctr"/>
          <a:lstStyle/>
          <a:p>
            <a:pPr algn="ctr" defTabSz="685800">
              <a:defRPr/>
            </a:pPr>
            <a:r>
              <a:rPr lang="ja-JP" altLang="en-US" sz="1050" kern="0" dirty="0">
                <a:solidFill>
                  <a:prstClr val="white"/>
                </a:solidFill>
                <a:latin typeface="Meiryo" panose="020B0604030504040204" pitchFamily="34" charset="-128"/>
                <a:ea typeface="Meiryo" panose="020B0604030504040204" pitchFamily="34" charset="-128"/>
                <a:cs typeface=""/>
              </a:rPr>
              <a:t>原因究明</a:t>
            </a:r>
          </a:p>
        </p:txBody>
      </p:sp>
      <p:sp>
        <p:nvSpPr>
          <p:cNvPr id="21" name="角丸四角形 24">
            <a:extLst>
              <a:ext uri="{FF2B5EF4-FFF2-40B4-BE49-F238E27FC236}">
                <a16:creationId xmlns:a16="http://schemas.microsoft.com/office/drawing/2014/main" id="{D97DBBF5-6785-444F-B83F-091BBD842A8A}"/>
              </a:ext>
            </a:extLst>
          </p:cNvPr>
          <p:cNvSpPr/>
          <p:nvPr/>
        </p:nvSpPr>
        <p:spPr>
          <a:xfrm>
            <a:off x="4033939" y="2658725"/>
            <a:ext cx="2069945" cy="318181"/>
          </a:xfrm>
          <a:prstGeom prst="roundRect">
            <a:avLst>
              <a:gd name="adj" fmla="val 0"/>
            </a:avLst>
          </a:prstGeom>
          <a:solidFill>
            <a:srgbClr val="4472C4"/>
          </a:solidFill>
          <a:ln w="12700" cap="flat" cmpd="sng" algn="ctr">
            <a:solidFill>
              <a:srgbClr val="4472C4">
                <a:shade val="50000"/>
              </a:srgbClr>
            </a:solidFill>
            <a:prstDash val="solid"/>
          </a:ln>
          <a:effectLst>
            <a:outerShdw blurRad="50800" dist="38100" dir="2700000" algn="tl" rotWithShape="0">
              <a:prstClr val="black">
                <a:alpha val="40000"/>
              </a:prstClr>
            </a:outerShdw>
          </a:effectLst>
        </p:spPr>
        <p:txBody>
          <a:bodyPr rtlCol="0" anchor="ctr"/>
          <a:lstStyle/>
          <a:p>
            <a:pPr algn="ctr" defTabSz="685800">
              <a:defRPr/>
            </a:pPr>
            <a:r>
              <a:rPr lang="ja-JP" altLang="en-US" sz="1050" kern="0" dirty="0">
                <a:solidFill>
                  <a:prstClr val="white"/>
                </a:solidFill>
                <a:latin typeface="Meiryo" panose="020B0604030504040204" pitchFamily="34" charset="-128"/>
                <a:ea typeface="Meiryo" panose="020B0604030504040204" pitchFamily="34" charset="-128"/>
                <a:cs typeface=""/>
              </a:rPr>
              <a:t>運用・保守</a:t>
            </a:r>
          </a:p>
        </p:txBody>
      </p:sp>
      <p:sp>
        <p:nvSpPr>
          <p:cNvPr id="22" name="角丸四角形 25">
            <a:extLst>
              <a:ext uri="{FF2B5EF4-FFF2-40B4-BE49-F238E27FC236}">
                <a16:creationId xmlns:a16="http://schemas.microsoft.com/office/drawing/2014/main" id="{95E68E66-0E44-40D4-8DD6-11E09F63C171}"/>
              </a:ext>
            </a:extLst>
          </p:cNvPr>
          <p:cNvSpPr/>
          <p:nvPr/>
        </p:nvSpPr>
        <p:spPr>
          <a:xfrm>
            <a:off x="4033939" y="3027674"/>
            <a:ext cx="2069945" cy="318181"/>
          </a:xfrm>
          <a:prstGeom prst="roundRect">
            <a:avLst>
              <a:gd name="adj" fmla="val 0"/>
            </a:avLst>
          </a:prstGeom>
          <a:solidFill>
            <a:srgbClr val="ED7D31">
              <a:lumMod val="75000"/>
            </a:srgbClr>
          </a:solidFill>
          <a:ln w="12700" cap="flat" cmpd="sng" algn="ctr">
            <a:noFill/>
            <a:prstDash val="solid"/>
          </a:ln>
          <a:effectLst>
            <a:outerShdw blurRad="50800" dist="38100" dir="2700000" algn="tl" rotWithShape="0">
              <a:prstClr val="black">
                <a:alpha val="40000"/>
              </a:prstClr>
            </a:outerShdw>
          </a:effectLst>
        </p:spPr>
        <p:txBody>
          <a:bodyPr rtlCol="0" anchor="ctr"/>
          <a:lstStyle/>
          <a:p>
            <a:pPr algn="ctr" defTabSz="685800">
              <a:defRPr/>
            </a:pPr>
            <a:r>
              <a:rPr lang="ja-JP" altLang="en-US" sz="1050" kern="0" dirty="0">
                <a:solidFill>
                  <a:prstClr val="white"/>
                </a:solidFill>
                <a:latin typeface="Meiryo" panose="020B0604030504040204" pitchFamily="34" charset="-128"/>
                <a:ea typeface="Meiryo" panose="020B0604030504040204" pitchFamily="34" charset="-128"/>
                <a:cs typeface=""/>
              </a:rPr>
              <a:t>監視・検知</a:t>
            </a:r>
          </a:p>
        </p:txBody>
      </p:sp>
      <p:sp>
        <p:nvSpPr>
          <p:cNvPr id="23" name="角丸四角形 26">
            <a:extLst>
              <a:ext uri="{FF2B5EF4-FFF2-40B4-BE49-F238E27FC236}">
                <a16:creationId xmlns:a16="http://schemas.microsoft.com/office/drawing/2014/main" id="{B44F2A14-E682-45A5-9B0B-1574D5B9F386}"/>
              </a:ext>
            </a:extLst>
          </p:cNvPr>
          <p:cNvSpPr/>
          <p:nvPr/>
        </p:nvSpPr>
        <p:spPr>
          <a:xfrm>
            <a:off x="5068912" y="4788690"/>
            <a:ext cx="2069945" cy="318181"/>
          </a:xfrm>
          <a:prstGeom prst="roundRect">
            <a:avLst>
              <a:gd name="adj" fmla="val 0"/>
            </a:avLst>
          </a:prstGeom>
          <a:solidFill>
            <a:srgbClr val="ED7D31">
              <a:lumMod val="75000"/>
            </a:srgbClr>
          </a:solidFill>
          <a:ln w="12700" cap="flat" cmpd="sng" algn="ctr">
            <a:noFill/>
            <a:prstDash val="solid"/>
          </a:ln>
          <a:effectLst>
            <a:outerShdw blurRad="50800" dist="38100" dir="2700000" algn="tl" rotWithShape="0">
              <a:prstClr val="black">
                <a:alpha val="40000"/>
              </a:prstClr>
            </a:outerShdw>
          </a:effectLst>
        </p:spPr>
        <p:txBody>
          <a:bodyPr rtlCol="0" anchor="ctr"/>
          <a:lstStyle/>
          <a:p>
            <a:pPr algn="ctr" defTabSz="685800">
              <a:defRPr/>
            </a:pPr>
            <a:r>
              <a:rPr lang="ja-JP" altLang="en-US" sz="1050" kern="0" dirty="0">
                <a:solidFill>
                  <a:prstClr val="white"/>
                </a:solidFill>
                <a:latin typeface="Meiryo" panose="020B0604030504040204" pitchFamily="34" charset="-128"/>
                <a:ea typeface="Meiryo" panose="020B0604030504040204" pitchFamily="34" charset="-128"/>
                <a:cs typeface=""/>
              </a:rPr>
              <a:t>補修改善が終わるまでの対応</a:t>
            </a:r>
          </a:p>
        </p:txBody>
      </p:sp>
      <p:sp>
        <p:nvSpPr>
          <p:cNvPr id="24" name="角丸四角形 27">
            <a:extLst>
              <a:ext uri="{FF2B5EF4-FFF2-40B4-BE49-F238E27FC236}">
                <a16:creationId xmlns:a16="http://schemas.microsoft.com/office/drawing/2014/main" id="{D6D6D615-21CA-448B-9D7C-5B3BCADD5567}"/>
              </a:ext>
            </a:extLst>
          </p:cNvPr>
          <p:cNvSpPr/>
          <p:nvPr/>
        </p:nvSpPr>
        <p:spPr>
          <a:xfrm>
            <a:off x="2438110" y="4788690"/>
            <a:ext cx="2069945" cy="318181"/>
          </a:xfrm>
          <a:prstGeom prst="roundRect">
            <a:avLst>
              <a:gd name="adj" fmla="val 0"/>
            </a:avLst>
          </a:prstGeom>
          <a:solidFill>
            <a:srgbClr val="4472C4"/>
          </a:solidFill>
          <a:ln w="12700" cap="flat" cmpd="sng" algn="ctr">
            <a:noFill/>
            <a:prstDash val="solid"/>
          </a:ln>
          <a:effectLst>
            <a:outerShdw blurRad="50800" dist="38100" dir="2700000" algn="tl" rotWithShape="0">
              <a:prstClr val="black">
                <a:alpha val="40000"/>
              </a:prstClr>
            </a:outerShdw>
          </a:effectLst>
        </p:spPr>
        <p:txBody>
          <a:bodyPr rtlCol="0" anchor="ctr"/>
          <a:lstStyle/>
          <a:p>
            <a:pPr algn="ctr" defTabSz="685800">
              <a:defRPr/>
            </a:pPr>
            <a:r>
              <a:rPr lang="ja-JP" altLang="en-US" sz="1050" kern="0" dirty="0">
                <a:solidFill>
                  <a:prstClr val="white"/>
                </a:solidFill>
                <a:latin typeface="Meiryo" panose="020B0604030504040204" pitchFamily="34" charset="-128"/>
                <a:ea typeface="Meiryo" panose="020B0604030504040204" pitchFamily="34" charset="-128"/>
                <a:cs typeface=""/>
              </a:rPr>
              <a:t>補修・改善</a:t>
            </a:r>
          </a:p>
        </p:txBody>
      </p:sp>
      <p:sp>
        <p:nvSpPr>
          <p:cNvPr id="2" name="テキスト ボックス 1">
            <a:extLst>
              <a:ext uri="{FF2B5EF4-FFF2-40B4-BE49-F238E27FC236}">
                <a16:creationId xmlns:a16="http://schemas.microsoft.com/office/drawing/2014/main" id="{235CFF0D-355E-7F4A-B9C8-AD5055C52B13}"/>
              </a:ext>
            </a:extLst>
          </p:cNvPr>
          <p:cNvSpPr txBox="1"/>
          <p:nvPr/>
        </p:nvSpPr>
        <p:spPr>
          <a:xfrm>
            <a:off x="636737" y="1499813"/>
            <a:ext cx="6061083" cy="369332"/>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できるだけ上流（</a:t>
            </a:r>
            <a:r>
              <a:rPr kumimoji="1" lang="en-US" altLang="ja-JP" dirty="0">
                <a:solidFill>
                  <a:schemeClr val="accent6">
                    <a:lumMod val="75000"/>
                  </a:schemeClr>
                </a:solidFill>
                <a:latin typeface="Meiryo" panose="020B0604030504040204" pitchFamily="34" charset="-128"/>
                <a:ea typeface="Meiryo" panose="020B0604030504040204" pitchFamily="34" charset="-128"/>
              </a:rPr>
              <a:t>Development</a:t>
            </a:r>
            <a:r>
              <a:rPr kumimoji="1" lang="ja-JP" altLang="en-US">
                <a:solidFill>
                  <a:schemeClr val="accent6">
                    <a:lumMod val="75000"/>
                  </a:schemeClr>
                </a:solidFill>
                <a:latin typeface="Meiryo" panose="020B0604030504040204" pitchFamily="34" charset="-128"/>
                <a:ea typeface="Meiryo" panose="020B0604030504040204" pitchFamily="34" charset="-128"/>
              </a:rPr>
              <a:t>）で対策するのが効果的</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20082237-709C-D44A-B231-40C912443C5D}"/>
              </a:ext>
            </a:extLst>
          </p:cNvPr>
          <p:cNvSpPr txBox="1"/>
          <p:nvPr/>
        </p:nvSpPr>
        <p:spPr>
          <a:xfrm>
            <a:off x="1573396" y="5795735"/>
            <a:ext cx="7080785" cy="369332"/>
          </a:xfrm>
          <a:prstGeom prst="rect">
            <a:avLst/>
          </a:prstGeom>
          <a:noFill/>
        </p:spPr>
        <p:txBody>
          <a:bodyPr wrap="none" rtlCol="0">
            <a:spAutoFit/>
          </a:bodyPr>
          <a:lstStyle/>
          <a:p>
            <a:r>
              <a:rPr lang="en-US" altLang="ja-JP" b="1" dirty="0" err="1">
                <a:solidFill>
                  <a:schemeClr val="accent6">
                    <a:lumMod val="75000"/>
                  </a:schemeClr>
                </a:solidFill>
                <a:latin typeface="Meiryo" panose="020B0604030504040204" pitchFamily="34" charset="-128"/>
                <a:ea typeface="Meiryo" panose="020B0604030504040204" pitchFamily="34" charset="-128"/>
              </a:rPr>
              <a:t>DevSecOps</a:t>
            </a:r>
            <a:r>
              <a:rPr lang="ja-JP" altLang="en-US">
                <a:solidFill>
                  <a:schemeClr val="accent6">
                    <a:lumMod val="75000"/>
                  </a:schemeClr>
                </a:solidFill>
                <a:latin typeface="Meiryo" panose="020B0604030504040204" pitchFamily="34" charset="-128"/>
                <a:ea typeface="Meiryo" panose="020B0604030504040204" pitchFamily="34" charset="-128"/>
              </a:rPr>
              <a:t>：このプロセスを確実に実施して行くための取り組み</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049245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片側の 2 つの角を丸めた四角形 29"/>
          <p:cNvSpPr/>
          <p:nvPr/>
        </p:nvSpPr>
        <p:spPr>
          <a:xfrm>
            <a:off x="980661" y="982498"/>
            <a:ext cx="7182678" cy="2455008"/>
          </a:xfrm>
          <a:prstGeom prst="round2SameRect">
            <a:avLst>
              <a:gd name="adj1" fmla="val 0"/>
              <a:gd name="adj2" fmla="val 0"/>
            </a:avLst>
          </a:prstGeom>
          <a:solidFill>
            <a:srgbClr val="FFFBD2"/>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 name="タイトル 1"/>
          <p:cNvSpPr>
            <a:spLocks noGrp="1"/>
          </p:cNvSpPr>
          <p:nvPr>
            <p:ph type="title"/>
          </p:nvPr>
        </p:nvSpPr>
        <p:spPr/>
        <p:txBody>
          <a:bodyPr/>
          <a:lstStyle/>
          <a:p>
            <a:r>
              <a:rPr kumimoji="1" lang="ja-JP" altLang="en-US"/>
              <a:t>認証管理対策（</a:t>
            </a:r>
            <a:r>
              <a:rPr kumimoji="1" lang="en-US" altLang="ja-JP" dirty="0"/>
              <a:t>ID</a:t>
            </a:r>
            <a:r>
              <a:rPr kumimoji="1" lang="ja-JP" altLang="en-US"/>
              <a:t>マネージメント）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77</a:t>
            </a:fld>
            <a:endParaRPr kumimoji="1" lang="ja-JP" altLang="en-US"/>
          </a:p>
        </p:txBody>
      </p:sp>
      <p:sp>
        <p:nvSpPr>
          <p:cNvPr id="5" name="片側の 2 つの角を丸めた四角形 4"/>
          <p:cNvSpPr/>
          <p:nvPr/>
        </p:nvSpPr>
        <p:spPr>
          <a:xfrm>
            <a:off x="980661" y="3571785"/>
            <a:ext cx="7182678" cy="685890"/>
          </a:xfrm>
          <a:prstGeom prst="round2SameRect">
            <a:avLst>
              <a:gd name="adj1" fmla="val 0"/>
              <a:gd name="adj2" fmla="val 0"/>
            </a:avLst>
          </a:prstGeom>
          <a:solidFill>
            <a:schemeClr val="accent6">
              <a:lumMod val="75000"/>
            </a:schemeClr>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6" name="テキスト ボックス 5"/>
          <p:cNvSpPr txBox="1"/>
          <p:nvPr/>
        </p:nvSpPr>
        <p:spPr>
          <a:xfrm>
            <a:off x="1448846" y="2818808"/>
            <a:ext cx="835485"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識別</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Identification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7" name="テキスト ボックス 6"/>
          <p:cNvSpPr txBox="1"/>
          <p:nvPr/>
        </p:nvSpPr>
        <p:spPr>
          <a:xfrm>
            <a:off x="4118190" y="2818808"/>
            <a:ext cx="907620"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認証</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Authentication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8" name="テキスト ボックス 7"/>
          <p:cNvSpPr txBox="1"/>
          <p:nvPr/>
        </p:nvSpPr>
        <p:spPr>
          <a:xfrm>
            <a:off x="6589434" y="2815337"/>
            <a:ext cx="848309"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認可</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Authorization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9" name="テキスト ボックス 8"/>
          <p:cNvSpPr txBox="1"/>
          <p:nvPr/>
        </p:nvSpPr>
        <p:spPr>
          <a:xfrm>
            <a:off x="4018002" y="3685927"/>
            <a:ext cx="1107996" cy="492443"/>
          </a:xfrm>
          <a:prstGeom prst="rect">
            <a:avLst/>
          </a:prstGeom>
          <a:noFill/>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latin typeface="Meiryo" charset="-128"/>
                <a:ea typeface="Meiryo" charset="-128"/>
                <a:cs typeface="Meiryo" charset="-128"/>
              </a:rPr>
              <a:t>説明責任</a:t>
            </a:r>
            <a:endParaRPr kumimoji="1" lang="en-US" altLang="ja-JP" sz="1800" b="0" i="0" u="none" strike="noStrike" kern="0" cap="none" spc="0" normalizeH="0" baseline="0" noProof="0" dirty="0">
              <a:ln>
                <a:noFill/>
              </a:ln>
              <a:solidFill>
                <a:prstClr val="white"/>
              </a:solidFill>
              <a:effectLst/>
              <a:uLnTx/>
              <a:uFillTx/>
              <a:latin typeface="Meiryo" charset="-128"/>
              <a:ea typeface="Meiryo" charset="-128"/>
              <a:cs typeface="Meiryo"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800" kern="0" dirty="0">
                <a:solidFill>
                  <a:prstClr val="white"/>
                </a:solidFill>
                <a:latin typeface="Meiryo" charset="-128"/>
                <a:ea typeface="Meiryo" charset="-128"/>
                <a:cs typeface="Meiryo" charset="-128"/>
              </a:rPr>
              <a:t>Accountability</a:t>
            </a:r>
            <a:endParaRPr kumimoji="1" lang="ja-JP" altLang="en-US" sz="800" b="0" i="0" u="none" strike="noStrike" kern="0" cap="none" spc="0" normalizeH="0" baseline="0" noProof="0" dirty="0">
              <a:ln>
                <a:noFill/>
              </a:ln>
              <a:solidFill>
                <a:prstClr val="white"/>
              </a:solidFill>
              <a:effectLst/>
              <a:uLnTx/>
              <a:uFillTx/>
              <a:latin typeface="Meiryo" charset="-128"/>
              <a:ea typeface="Meiryo" charset="-128"/>
              <a:cs typeface="Meiryo" charset="-128"/>
            </a:endParaRPr>
          </a:p>
        </p:txBody>
      </p:sp>
      <p:grpSp>
        <p:nvGrpSpPr>
          <p:cNvPr id="10" name="図形グループ 9"/>
          <p:cNvGrpSpPr/>
          <p:nvPr/>
        </p:nvGrpSpPr>
        <p:grpSpPr>
          <a:xfrm>
            <a:off x="1136670" y="1686186"/>
            <a:ext cx="1459838" cy="1074375"/>
            <a:chOff x="967410" y="1417983"/>
            <a:chExt cx="1868556" cy="1375173"/>
          </a:xfrm>
          <a:solidFill>
            <a:schemeClr val="accent1"/>
          </a:solidFill>
          <a:effectLst>
            <a:outerShdw blurRad="50800" dist="38100" dir="2700000" algn="tl" rotWithShape="0">
              <a:prstClr val="black">
                <a:alpha val="40000"/>
              </a:prstClr>
            </a:outerShdw>
          </a:effectLst>
        </p:grpSpPr>
        <p:sp>
          <p:nvSpPr>
            <p:cNvPr id="24" name="角丸四角形 23"/>
            <p:cNvSpPr/>
            <p:nvPr/>
          </p:nvSpPr>
          <p:spPr>
            <a:xfrm>
              <a:off x="967410" y="1417983"/>
              <a:ext cx="1868556" cy="1375173"/>
            </a:xfrm>
            <a:prstGeom prst="roundRect">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5" name="正方形/長方形 24"/>
            <p:cNvSpPr/>
            <p:nvPr/>
          </p:nvSpPr>
          <p:spPr>
            <a:xfrm>
              <a:off x="967410" y="1749287"/>
              <a:ext cx="1868556" cy="159026"/>
            </a:xfrm>
            <a:prstGeom prst="rect">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nvGrpSpPr>
            <p:cNvPr id="26" name="図形グループ 25"/>
            <p:cNvGrpSpPr/>
            <p:nvPr/>
          </p:nvGrpSpPr>
          <p:grpSpPr>
            <a:xfrm>
              <a:off x="2266121" y="2037587"/>
              <a:ext cx="353780" cy="546588"/>
              <a:chOff x="4280451" y="1708004"/>
              <a:chExt cx="702366" cy="1085152"/>
            </a:xfrm>
            <a:grpFill/>
          </p:grpSpPr>
          <p:sp>
            <p:nvSpPr>
              <p:cNvPr id="27" name="円/楕円 26"/>
              <p:cNvSpPr/>
              <p:nvPr/>
            </p:nvSpPr>
            <p:spPr>
              <a:xfrm>
                <a:off x="4280451" y="1708004"/>
                <a:ext cx="702365" cy="702365"/>
              </a:xfrm>
              <a:prstGeom prst="ellipse">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8" name="片側の 2 つの角を丸めた四角形 27"/>
              <p:cNvSpPr/>
              <p:nvPr/>
            </p:nvSpPr>
            <p:spPr>
              <a:xfrm>
                <a:off x="4280452" y="2372139"/>
                <a:ext cx="702365" cy="421017"/>
              </a:xfrm>
              <a:prstGeom prst="round2SameRect">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grpSp>
      <p:grpSp>
        <p:nvGrpSpPr>
          <p:cNvPr id="11" name="図形グループ 10"/>
          <p:cNvGrpSpPr/>
          <p:nvPr/>
        </p:nvGrpSpPr>
        <p:grpSpPr>
          <a:xfrm rot="18900000">
            <a:off x="4057754" y="1689031"/>
            <a:ext cx="667498" cy="1131610"/>
            <a:chOff x="3918611" y="1417983"/>
            <a:chExt cx="728870" cy="1323884"/>
          </a:xfrm>
          <a:solidFill>
            <a:schemeClr val="accent1"/>
          </a:solidFill>
          <a:effectLst>
            <a:outerShdw blurRad="50800" dist="38100" dir="2700000" algn="tl" rotWithShape="0">
              <a:prstClr val="black">
                <a:alpha val="40000"/>
              </a:prstClr>
            </a:outerShdw>
          </a:effectLst>
        </p:grpSpPr>
        <p:grpSp>
          <p:nvGrpSpPr>
            <p:cNvPr id="19" name="図形グループ 18"/>
            <p:cNvGrpSpPr/>
            <p:nvPr/>
          </p:nvGrpSpPr>
          <p:grpSpPr>
            <a:xfrm>
              <a:off x="3918611" y="1417983"/>
              <a:ext cx="728870" cy="728870"/>
              <a:chOff x="4267200" y="1656522"/>
              <a:chExt cx="940904" cy="940904"/>
            </a:xfrm>
            <a:grpFill/>
          </p:grpSpPr>
          <p:sp>
            <p:nvSpPr>
              <p:cNvPr id="22" name="円/楕円 21"/>
              <p:cNvSpPr/>
              <p:nvPr/>
            </p:nvSpPr>
            <p:spPr>
              <a:xfrm>
                <a:off x="4267200" y="1656522"/>
                <a:ext cx="940904" cy="940904"/>
              </a:xfrm>
              <a:prstGeom prst="ellipse">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3" name="円/楕円 22"/>
              <p:cNvSpPr/>
              <p:nvPr/>
            </p:nvSpPr>
            <p:spPr>
              <a:xfrm>
                <a:off x="4456058" y="1845380"/>
                <a:ext cx="563188" cy="563188"/>
              </a:xfrm>
              <a:prstGeom prst="ellipse">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sp>
          <p:nvSpPr>
            <p:cNvPr id="20" name="L 字 19"/>
            <p:cNvSpPr/>
            <p:nvPr/>
          </p:nvSpPr>
          <p:spPr>
            <a:xfrm>
              <a:off x="4190280" y="2040865"/>
              <a:ext cx="366506" cy="701002"/>
            </a:xfrm>
            <a:prstGeom prst="corner">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1" name="正方形/長方形 20"/>
            <p:cNvSpPr/>
            <p:nvPr/>
          </p:nvSpPr>
          <p:spPr>
            <a:xfrm>
              <a:off x="4283046" y="2267484"/>
              <a:ext cx="273740" cy="157634"/>
            </a:xfrm>
            <a:prstGeom prst="rect">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grpSp>
        <p:nvGrpSpPr>
          <p:cNvPr id="12" name="図形グループ 11"/>
          <p:cNvGrpSpPr/>
          <p:nvPr/>
        </p:nvGrpSpPr>
        <p:grpSpPr>
          <a:xfrm>
            <a:off x="6196103" y="1502387"/>
            <a:ext cx="1647665" cy="1212607"/>
            <a:chOff x="6001795" y="1364974"/>
            <a:chExt cx="1868556" cy="1375173"/>
          </a:xfrm>
          <a:solidFill>
            <a:schemeClr val="accent1"/>
          </a:solidFill>
          <a:effectLst>
            <a:outerShdw blurRad="50800" dist="38100" dir="2700000" algn="tl" rotWithShape="0">
              <a:prstClr val="black">
                <a:alpha val="40000"/>
              </a:prstClr>
            </a:outerShdw>
          </a:effectLst>
        </p:grpSpPr>
        <p:sp>
          <p:nvSpPr>
            <p:cNvPr id="17" name="正方形/長方形 16"/>
            <p:cNvSpPr/>
            <p:nvPr/>
          </p:nvSpPr>
          <p:spPr>
            <a:xfrm>
              <a:off x="6001795" y="1364974"/>
              <a:ext cx="1868556" cy="1375173"/>
            </a:xfrm>
            <a:prstGeom prst="rect">
              <a:avLst/>
            </a:prstGeom>
            <a:grpFill/>
            <a:ln w="381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18" name="テキスト ボックス 17"/>
            <p:cNvSpPr txBox="1"/>
            <p:nvPr/>
          </p:nvSpPr>
          <p:spPr>
            <a:xfrm flipH="1">
              <a:off x="6164212" y="1484696"/>
              <a:ext cx="1529327" cy="1151826"/>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chemeClr val="bg1"/>
                  </a:solidFill>
                  <a:effectLst/>
                  <a:uLnTx/>
                  <a:uFillTx/>
                  <a:latin typeface="ＭＳ Ｐゴシック" charset="-128"/>
                </a:rPr>
                <a:t>R</a:t>
              </a:r>
              <a:r>
                <a:rPr kumimoji="0" lang="en-US" altLang="ja-JP" sz="2000" b="1" i="0" u="none" strike="noStrike" kern="0" cap="none" spc="0" normalizeH="0" baseline="0" noProof="0" dirty="0">
                  <a:ln>
                    <a:noFill/>
                  </a:ln>
                  <a:solidFill>
                    <a:schemeClr val="bg1"/>
                  </a:solidFill>
                  <a:effectLst/>
                  <a:uLnTx/>
                  <a:uFillTx/>
                  <a:latin typeface="ＭＳ Ｐゴシック" charset="-128"/>
                </a:rPr>
                <a:t> </a:t>
              </a:r>
              <a:r>
                <a:rPr kumimoji="1" lang="en-US" altLang="ja-JP" sz="2000" b="1" i="0" u="none" strike="noStrike" kern="0" cap="none" spc="0" normalizeH="0" baseline="0" noProof="0" dirty="0">
                  <a:ln>
                    <a:noFill/>
                  </a:ln>
                  <a:solidFill>
                    <a:schemeClr val="bg1"/>
                  </a:solidFill>
                  <a:effectLst/>
                  <a:uLnTx/>
                  <a:uFillTx/>
                  <a:latin typeface="ＭＳ Ｐゴシック" charset="-128"/>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a:ln>
                    <a:noFill/>
                  </a:ln>
                  <a:solidFill>
                    <a:schemeClr val="bg1"/>
                  </a:solidFill>
                  <a:effectLst/>
                  <a:uLnTx/>
                  <a:uFillTx/>
                  <a:latin typeface="ＭＳ Ｐゴシック" charset="-128"/>
                </a:rPr>
                <a:t>W ------</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chemeClr val="bg1"/>
                  </a:solidFill>
                  <a:effectLst/>
                  <a:uLnTx/>
                  <a:uFillTx/>
                  <a:latin typeface="ＭＳ Ｐゴシック" charset="-128"/>
                </a:rPr>
                <a:t>X ------</a:t>
              </a:r>
              <a:endParaRPr kumimoji="1" lang="ja-JP" altLang="en-US" sz="2000" b="1" i="0" u="none" strike="noStrike" kern="0" cap="none" spc="0" normalizeH="0" baseline="0" noProof="0" dirty="0">
                <a:ln>
                  <a:noFill/>
                </a:ln>
                <a:solidFill>
                  <a:schemeClr val="bg1"/>
                </a:solidFill>
                <a:effectLst/>
                <a:uLnTx/>
                <a:uFillTx/>
                <a:latin typeface="ＭＳ Ｐゴシック" charset="-128"/>
              </a:endParaRPr>
            </a:p>
          </p:txBody>
        </p:sp>
      </p:grpSp>
      <p:cxnSp>
        <p:nvCxnSpPr>
          <p:cNvPr id="13" name="直線矢印コネクタ 12"/>
          <p:cNvCxnSpPr/>
          <p:nvPr/>
        </p:nvCxnSpPr>
        <p:spPr>
          <a:xfrm>
            <a:off x="2852881" y="2223373"/>
            <a:ext cx="692207" cy="0"/>
          </a:xfrm>
          <a:prstGeom prst="straightConnector1">
            <a:avLst/>
          </a:prstGeom>
          <a:solidFill>
            <a:schemeClr val="accent1"/>
          </a:solidFill>
          <a:ln w="57150" cap="flat" cmpd="sng" algn="ctr">
            <a:solidFill>
              <a:schemeClr val="accent3">
                <a:lumMod val="75000"/>
              </a:schemeClr>
            </a:solidFill>
            <a:prstDash val="solid"/>
            <a:tailEnd type="triangle"/>
          </a:ln>
          <a:effectLst>
            <a:outerShdw blurRad="50800" dist="38100" dir="2700000" algn="tl" rotWithShape="0">
              <a:prstClr val="black">
                <a:alpha val="40000"/>
              </a:prstClr>
            </a:outerShdw>
          </a:effectLst>
        </p:spPr>
      </p:cxnSp>
      <p:cxnSp>
        <p:nvCxnSpPr>
          <p:cNvPr id="14" name="直線矢印コネクタ 13"/>
          <p:cNvCxnSpPr/>
          <p:nvPr/>
        </p:nvCxnSpPr>
        <p:spPr>
          <a:xfrm>
            <a:off x="5326880" y="2223373"/>
            <a:ext cx="692207" cy="0"/>
          </a:xfrm>
          <a:prstGeom prst="straightConnector1">
            <a:avLst/>
          </a:prstGeom>
          <a:solidFill>
            <a:schemeClr val="accent1"/>
          </a:solidFill>
          <a:ln w="57150" cap="flat" cmpd="sng" algn="ctr">
            <a:solidFill>
              <a:schemeClr val="accent3">
                <a:lumMod val="75000"/>
              </a:schemeClr>
            </a:solidFill>
            <a:prstDash val="solid"/>
            <a:tailEnd type="triangle"/>
          </a:ln>
          <a:effectLst>
            <a:outerShdw blurRad="50800" dist="38100" dir="2700000" algn="tl" rotWithShape="0">
              <a:prstClr val="black">
                <a:alpha val="40000"/>
              </a:prstClr>
            </a:outerShdw>
          </a:effectLst>
        </p:spPr>
      </p:cxnSp>
      <p:cxnSp>
        <p:nvCxnSpPr>
          <p:cNvPr id="15" name="直線矢印コネクタ 14"/>
          <p:cNvCxnSpPr/>
          <p:nvPr/>
        </p:nvCxnSpPr>
        <p:spPr>
          <a:xfrm flipH="1">
            <a:off x="3167270" y="2663719"/>
            <a:ext cx="5490" cy="908066"/>
          </a:xfrm>
          <a:prstGeom prst="straightConnector1">
            <a:avLst/>
          </a:prstGeom>
          <a:solidFill>
            <a:schemeClr val="accent1"/>
          </a:solidFill>
          <a:ln w="57150" cap="flat" cmpd="sng" algn="ctr">
            <a:solidFill>
              <a:schemeClr val="accent6">
                <a:lumMod val="75000"/>
              </a:schemeClr>
            </a:solidFill>
            <a:prstDash val="sysDash"/>
            <a:tailEnd type="triangle"/>
          </a:ln>
          <a:effectLst>
            <a:outerShdw blurRad="50800" dist="38100" dir="2700000" algn="tl" rotWithShape="0">
              <a:prstClr val="black">
                <a:alpha val="40000"/>
              </a:prstClr>
            </a:outerShdw>
          </a:effectLst>
        </p:spPr>
      </p:cxnSp>
      <p:cxnSp>
        <p:nvCxnSpPr>
          <p:cNvPr id="16" name="直線矢印コネクタ 15"/>
          <p:cNvCxnSpPr/>
          <p:nvPr/>
        </p:nvCxnSpPr>
        <p:spPr>
          <a:xfrm flipH="1">
            <a:off x="5645426" y="2714994"/>
            <a:ext cx="6074" cy="856791"/>
          </a:xfrm>
          <a:prstGeom prst="straightConnector1">
            <a:avLst/>
          </a:prstGeom>
          <a:solidFill>
            <a:schemeClr val="accent1"/>
          </a:solidFill>
          <a:ln w="57150" cap="flat" cmpd="sng" algn="ctr">
            <a:solidFill>
              <a:schemeClr val="accent6">
                <a:lumMod val="75000"/>
              </a:schemeClr>
            </a:solidFill>
            <a:prstDash val="sysDash"/>
            <a:tailEnd type="triangle"/>
          </a:ln>
          <a:effectLst>
            <a:outerShdw blurRad="50800" dist="38100" dir="2700000" algn="tl" rotWithShape="0">
              <a:prstClr val="black">
                <a:alpha val="40000"/>
              </a:prstClr>
            </a:outerShdw>
          </a:effectLst>
        </p:spPr>
      </p:cxnSp>
      <p:sp>
        <p:nvSpPr>
          <p:cNvPr id="29" name="テキスト ボックス 28"/>
          <p:cNvSpPr txBox="1"/>
          <p:nvPr/>
        </p:nvSpPr>
        <p:spPr>
          <a:xfrm>
            <a:off x="1130997" y="4328738"/>
            <a:ext cx="6870660" cy="2031325"/>
          </a:xfrm>
          <a:prstGeom prst="rect">
            <a:avLst/>
          </a:prstGeom>
          <a:noFill/>
        </p:spPr>
        <p:txBody>
          <a:bodyPr wrap="square" rtlCol="0">
            <a:spAutoFit/>
          </a:bodyPr>
          <a:lstStyle/>
          <a:p>
            <a:pPr>
              <a:lnSpc>
                <a:spcPct val="150000"/>
              </a:lnSpc>
            </a:pPr>
            <a:r>
              <a:rPr lang="ja-JP" altLang="en-US" sz="1600" b="1" dirty="0">
                <a:solidFill>
                  <a:srgbClr val="0070C0"/>
                </a:solidFill>
                <a:latin typeface="Meiryo" charset="-128"/>
                <a:ea typeface="Meiryo" charset="-128"/>
                <a:cs typeface="Meiryo" charset="-128"/>
              </a:rPr>
              <a:t>識別</a:t>
            </a:r>
            <a:r>
              <a:rPr lang="ja-JP" altLang="en-US" sz="1200" dirty="0">
                <a:solidFill>
                  <a:srgbClr val="0070C0"/>
                </a:solidFill>
                <a:latin typeface="Meiryo" charset="-128"/>
                <a:ea typeface="Meiryo" charset="-128"/>
                <a:cs typeface="Meiryo" charset="-128"/>
              </a:rPr>
              <a:t>：ユーザーを識別できるようにそれぞれに固有のユーザーアカウント（</a:t>
            </a:r>
            <a:r>
              <a:rPr lang="en-US" altLang="ja-JP" sz="1200" dirty="0">
                <a:solidFill>
                  <a:srgbClr val="0070C0"/>
                </a:solidFill>
                <a:latin typeface="Meiryo" charset="-128"/>
                <a:ea typeface="Meiryo" charset="-128"/>
                <a:cs typeface="Meiryo" charset="-128"/>
              </a:rPr>
              <a:t>ID</a:t>
            </a:r>
            <a:r>
              <a:rPr lang="ja-JP" altLang="en-US" sz="1200" dirty="0">
                <a:solidFill>
                  <a:srgbClr val="0070C0"/>
                </a:solidFill>
                <a:latin typeface="Meiryo" charset="-128"/>
                <a:ea typeface="Meiryo" charset="-128"/>
                <a:cs typeface="Meiryo" charset="-128"/>
              </a:rPr>
              <a:t>）を割り当てる。例えば社員番号やメールアドレスなど。</a:t>
            </a:r>
            <a:endParaRPr kumimoji="1" lang="ja-JP" altLang="en-US" sz="1200" dirty="0">
              <a:solidFill>
                <a:srgbClr val="0070C0"/>
              </a:solidFill>
              <a:latin typeface="Meiryo" charset="-128"/>
              <a:ea typeface="Meiryo" charset="-128"/>
              <a:cs typeface="Meiryo" charset="-128"/>
            </a:endParaRPr>
          </a:p>
          <a:p>
            <a:pPr>
              <a:lnSpc>
                <a:spcPct val="150000"/>
              </a:lnSpc>
            </a:pPr>
            <a:r>
              <a:rPr lang="ja-JP" altLang="en-US" sz="1600" b="1" dirty="0">
                <a:solidFill>
                  <a:srgbClr val="0070C0"/>
                </a:solidFill>
                <a:latin typeface="Meiryo" charset="-128"/>
                <a:ea typeface="Meiryo" charset="-128"/>
                <a:cs typeface="Meiryo" charset="-128"/>
              </a:rPr>
              <a:t>認証</a:t>
            </a:r>
            <a:r>
              <a:rPr lang="ja-JP" altLang="en-US" sz="1200" dirty="0">
                <a:solidFill>
                  <a:srgbClr val="0070C0"/>
                </a:solidFill>
                <a:latin typeface="Meiryo" charset="-128"/>
                <a:ea typeface="Meiryo" charset="-128"/>
                <a:cs typeface="Meiryo" charset="-128"/>
              </a:rPr>
              <a:t>：そのユーザーが本人であることを確認する。一般的な運用では、そのユーザーしか知りえないパスワードによる認証が中心。</a:t>
            </a:r>
            <a:endParaRPr lang="en-US" altLang="ja-JP" sz="1200" dirty="0">
              <a:solidFill>
                <a:srgbClr val="0070C0"/>
              </a:solidFill>
              <a:latin typeface="Meiryo" charset="-128"/>
              <a:ea typeface="Meiryo" charset="-128"/>
              <a:cs typeface="Meiryo" charset="-128"/>
            </a:endParaRPr>
          </a:p>
          <a:p>
            <a:pPr>
              <a:lnSpc>
                <a:spcPct val="150000"/>
              </a:lnSpc>
            </a:pPr>
            <a:r>
              <a:rPr lang="ja-JP" altLang="en-US" sz="1600" b="1" dirty="0">
                <a:solidFill>
                  <a:srgbClr val="0070C0"/>
                </a:solidFill>
                <a:latin typeface="Meiryo" charset="-128"/>
                <a:ea typeface="Meiryo" charset="-128"/>
                <a:cs typeface="Meiryo" charset="-128"/>
              </a:rPr>
              <a:t>認可</a:t>
            </a:r>
            <a:r>
              <a:rPr lang="ja-JP" altLang="en-US" sz="1200" dirty="0">
                <a:solidFill>
                  <a:srgbClr val="0070C0"/>
                </a:solidFill>
                <a:latin typeface="Meiryo" charset="-128"/>
                <a:ea typeface="Meiryo" charset="-128"/>
                <a:cs typeface="Meiryo" charset="-128"/>
              </a:rPr>
              <a:t>：そのユーザーの属性に応じてアクセスできる範囲を確認する。たとえば、人事部のみアクセスできるファイルやフォルダーには人事部ユーザーだけがアクセスできるようにする。</a:t>
            </a:r>
            <a:endParaRPr lang="en-US" altLang="ja-JP" sz="1200" dirty="0">
              <a:solidFill>
                <a:srgbClr val="0070C0"/>
              </a:solidFill>
              <a:latin typeface="Meiryo" charset="-128"/>
              <a:ea typeface="Meiryo" charset="-128"/>
              <a:cs typeface="Meiryo" charset="-128"/>
            </a:endParaRPr>
          </a:p>
        </p:txBody>
      </p:sp>
      <p:sp>
        <p:nvSpPr>
          <p:cNvPr id="38" name="テキスト ボックス 37"/>
          <p:cNvSpPr txBox="1"/>
          <p:nvPr/>
        </p:nvSpPr>
        <p:spPr>
          <a:xfrm>
            <a:off x="3858441" y="1001670"/>
            <a:ext cx="1415772" cy="461665"/>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a:ln>
                  <a:noFill/>
                </a:ln>
                <a:solidFill>
                  <a:schemeClr val="accent1">
                    <a:lumMod val="75000"/>
                  </a:schemeClr>
                </a:solidFill>
                <a:effectLst/>
                <a:uLnTx/>
                <a:uFillTx/>
                <a:latin typeface="Meiryo" charset="-128"/>
                <a:ea typeface="Meiryo" charset="-128"/>
                <a:cs typeface="Meiryo" charset="-128"/>
              </a:rPr>
              <a:t>認証基盤</a:t>
            </a:r>
            <a:endParaRPr kumimoji="1" lang="ja-JP" altLang="en-US" sz="2400" b="1"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Tree>
    <p:extLst>
      <p:ext uri="{BB962C8B-B14F-4D97-AF65-F5344CB8AC3E}">
        <p14:creationId xmlns:p14="http://schemas.microsoft.com/office/powerpoint/2010/main" val="16323870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認証管理対策（</a:t>
            </a:r>
            <a:r>
              <a:rPr lang="en-US" altLang="ja-JP" dirty="0"/>
              <a:t>ID</a:t>
            </a:r>
            <a:r>
              <a:rPr lang="ja-JP" altLang="en-US"/>
              <a:t>マネージメント）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78</a:t>
            </a:fld>
            <a:endParaRPr kumimoji="1" lang="ja-JP" altLang="en-US"/>
          </a:p>
        </p:txBody>
      </p:sp>
      <p:sp>
        <p:nvSpPr>
          <p:cNvPr id="5" name="雲 4"/>
          <p:cNvSpPr/>
          <p:nvPr/>
        </p:nvSpPr>
        <p:spPr>
          <a:xfrm>
            <a:off x="4583758" y="1420166"/>
            <a:ext cx="3478043" cy="1723358"/>
          </a:xfrm>
          <a:prstGeom prst="cloud">
            <a:avLst/>
          </a:prstGeom>
          <a:solidFill>
            <a:schemeClr val="accent1">
              <a:lumMod val="40000"/>
              <a:lumOff val="60000"/>
            </a:schemeClr>
          </a:solidFill>
          <a:ln w="19050" cap="flat" cmpd="sng" algn="ctr">
            <a:solidFill>
              <a:srgbClr val="B80E0F">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6" name="片側の 2 つの角を丸めた四角形 5"/>
          <p:cNvSpPr/>
          <p:nvPr/>
        </p:nvSpPr>
        <p:spPr>
          <a:xfrm>
            <a:off x="1082199" y="3672968"/>
            <a:ext cx="6902942" cy="689113"/>
          </a:xfrm>
          <a:prstGeom prst="round2SameRect">
            <a:avLst>
              <a:gd name="adj1" fmla="val 0"/>
              <a:gd name="adj2" fmla="val 0"/>
            </a:avLst>
          </a:prstGeom>
          <a:solidFill>
            <a:schemeClr val="accent6">
              <a:lumMod val="75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7" name="テキスト ボックス 6"/>
          <p:cNvSpPr txBox="1"/>
          <p:nvPr/>
        </p:nvSpPr>
        <p:spPr>
          <a:xfrm>
            <a:off x="3973973" y="3857839"/>
            <a:ext cx="110799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latin typeface="Meiryo" charset="-128"/>
                <a:ea typeface="Meiryo" charset="-128"/>
                <a:cs typeface="Meiryo" charset="-128"/>
              </a:rPr>
              <a:t>説明責任</a:t>
            </a: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4312" y="2264036"/>
            <a:ext cx="2691142" cy="510054"/>
          </a:xfrm>
          <a:prstGeom prst="rect">
            <a:avLst/>
          </a:prstGeom>
        </p:spPr>
      </p:pic>
      <p:sp>
        <p:nvSpPr>
          <p:cNvPr id="9" name="角丸四角形 8"/>
          <p:cNvSpPr/>
          <p:nvPr/>
        </p:nvSpPr>
        <p:spPr>
          <a:xfrm>
            <a:off x="1082199" y="2104029"/>
            <a:ext cx="3385650" cy="1107583"/>
          </a:xfrm>
          <a:prstGeom prst="roundRect">
            <a:avLst>
              <a:gd name="adj" fmla="val 8527"/>
            </a:avLst>
          </a:prstGeom>
          <a:noFill/>
          <a:ln w="38100" cap="flat" cmpd="sng" algn="ctr">
            <a:solidFill>
              <a:schemeClr val="accent6">
                <a:lumMod val="75000"/>
              </a:scheme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cxnSp>
        <p:nvCxnSpPr>
          <p:cNvPr id="10" name="直線矢印コネクタ 9"/>
          <p:cNvCxnSpPr/>
          <p:nvPr/>
        </p:nvCxnSpPr>
        <p:spPr>
          <a:xfrm>
            <a:off x="2709883" y="3211612"/>
            <a:ext cx="0" cy="461356"/>
          </a:xfrm>
          <a:prstGeom prst="straightConnector1">
            <a:avLst/>
          </a:prstGeom>
          <a:noFill/>
          <a:ln w="38100" cap="flat" cmpd="sng" algn="ctr">
            <a:solidFill>
              <a:schemeClr val="accent6">
                <a:lumMod val="75000"/>
              </a:schemeClr>
            </a:solidFill>
            <a:prstDash val="sysDash"/>
            <a:tailEnd type="triangle"/>
          </a:ln>
          <a:effectLst/>
        </p:spPr>
      </p:cxnSp>
      <p:sp>
        <p:nvSpPr>
          <p:cNvPr id="11" name="テキスト ボックス 10"/>
          <p:cNvSpPr txBox="1"/>
          <p:nvPr/>
        </p:nvSpPr>
        <p:spPr>
          <a:xfrm>
            <a:off x="2945280" y="2866525"/>
            <a:ext cx="1415772"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a:ln>
                  <a:noFill/>
                </a:ln>
                <a:solidFill>
                  <a:srgbClr val="B80E0F"/>
                </a:solidFill>
                <a:effectLst/>
                <a:uLnTx/>
                <a:uFillTx/>
                <a:latin typeface="Meiryo" charset="-128"/>
                <a:ea typeface="Meiryo" charset="-128"/>
                <a:cs typeface="Meiryo" charset="-128"/>
              </a:rPr>
              <a:t>ローカルシステム</a:t>
            </a:r>
          </a:p>
        </p:txBody>
      </p:sp>
      <p:pic>
        <p:nvPicPr>
          <p:cNvPr id="12" name="図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9851" y="1295801"/>
            <a:ext cx="1519848" cy="288058"/>
          </a:xfrm>
          <a:prstGeom prst="rect">
            <a:avLst/>
          </a:prstGeom>
        </p:spPr>
      </p:pic>
      <p:sp>
        <p:nvSpPr>
          <p:cNvPr id="13" name="角丸四角形 12"/>
          <p:cNvSpPr/>
          <p:nvPr/>
        </p:nvSpPr>
        <p:spPr>
          <a:xfrm>
            <a:off x="6187985" y="1128610"/>
            <a:ext cx="1797155" cy="587922"/>
          </a:xfrm>
          <a:prstGeom prst="roundRect">
            <a:avLst>
              <a:gd name="adj" fmla="val 8527"/>
            </a:avLst>
          </a:prstGeom>
          <a:noFill/>
          <a:ln w="28575" cap="flat" cmpd="sng" algn="ctr">
            <a:solidFill>
              <a:schemeClr val="accent6">
                <a:lumMod val="75000"/>
              </a:scheme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cxnSp>
        <p:nvCxnSpPr>
          <p:cNvPr id="14" name="直線矢印コネクタ 13"/>
          <p:cNvCxnSpPr/>
          <p:nvPr/>
        </p:nvCxnSpPr>
        <p:spPr>
          <a:xfrm>
            <a:off x="5542487" y="3060791"/>
            <a:ext cx="0" cy="612177"/>
          </a:xfrm>
          <a:prstGeom prst="straightConnector1">
            <a:avLst/>
          </a:prstGeom>
          <a:noFill/>
          <a:ln w="38100" cap="flat" cmpd="sng" algn="ctr">
            <a:solidFill>
              <a:schemeClr val="accent6">
                <a:lumMod val="75000"/>
              </a:schemeClr>
            </a:solidFill>
            <a:prstDash val="sysDash"/>
            <a:tailEnd type="triangle"/>
          </a:ln>
          <a:effectLst/>
        </p:spPr>
      </p:cxnSp>
      <p:pic>
        <p:nvPicPr>
          <p:cNvPr id="15" name="図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2336" y="2017416"/>
            <a:ext cx="1519848" cy="288058"/>
          </a:xfrm>
          <a:prstGeom prst="rect">
            <a:avLst/>
          </a:prstGeom>
        </p:spPr>
      </p:pic>
      <p:sp>
        <p:nvSpPr>
          <p:cNvPr id="16" name="角丸四角形 15"/>
          <p:cNvSpPr/>
          <p:nvPr/>
        </p:nvSpPr>
        <p:spPr>
          <a:xfrm>
            <a:off x="5030470" y="1850225"/>
            <a:ext cx="1797155" cy="587922"/>
          </a:xfrm>
          <a:prstGeom prst="roundRect">
            <a:avLst>
              <a:gd name="adj" fmla="val 8527"/>
            </a:avLst>
          </a:prstGeom>
          <a:noFill/>
          <a:ln w="28575" cap="flat" cmpd="sng" algn="ctr">
            <a:solidFill>
              <a:schemeClr val="accent6">
                <a:lumMod val="75000"/>
              </a:scheme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pic>
        <p:nvPicPr>
          <p:cNvPr id="17" name="図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0913" y="2772733"/>
            <a:ext cx="1519848" cy="288058"/>
          </a:xfrm>
          <a:prstGeom prst="rect">
            <a:avLst/>
          </a:prstGeom>
        </p:spPr>
      </p:pic>
      <p:sp>
        <p:nvSpPr>
          <p:cNvPr id="18" name="角丸四角形 17"/>
          <p:cNvSpPr/>
          <p:nvPr/>
        </p:nvSpPr>
        <p:spPr>
          <a:xfrm>
            <a:off x="5929047" y="2605542"/>
            <a:ext cx="1797155" cy="587922"/>
          </a:xfrm>
          <a:prstGeom prst="roundRect">
            <a:avLst>
              <a:gd name="adj" fmla="val 8527"/>
            </a:avLst>
          </a:prstGeom>
          <a:noFill/>
          <a:ln w="28575" cap="flat" cmpd="sng" algn="ctr">
            <a:solidFill>
              <a:schemeClr val="accent6">
                <a:lumMod val="75000"/>
              </a:scheme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nvGrpSpPr>
          <p:cNvPr id="19" name="図形グループ 18"/>
          <p:cNvGrpSpPr/>
          <p:nvPr/>
        </p:nvGrpSpPr>
        <p:grpSpPr>
          <a:xfrm>
            <a:off x="1875466" y="4160568"/>
            <a:ext cx="652620" cy="480299"/>
            <a:chOff x="967410" y="1417983"/>
            <a:chExt cx="1868556" cy="1375173"/>
          </a:xfrm>
        </p:grpSpPr>
        <p:sp>
          <p:nvSpPr>
            <p:cNvPr id="27" name="角丸四角形 26"/>
            <p:cNvSpPr/>
            <p:nvPr/>
          </p:nvSpPr>
          <p:spPr>
            <a:xfrm>
              <a:off x="967410" y="1417983"/>
              <a:ext cx="1868556" cy="1375173"/>
            </a:xfrm>
            <a:prstGeom prst="roundRect">
              <a:avLst/>
            </a:prstGeom>
            <a:solidFill>
              <a:srgbClr val="B80E0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8" name="正方形/長方形 27"/>
            <p:cNvSpPr/>
            <p:nvPr/>
          </p:nvSpPr>
          <p:spPr>
            <a:xfrm>
              <a:off x="967410" y="1749287"/>
              <a:ext cx="1868556" cy="159026"/>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nvGrpSpPr>
            <p:cNvPr id="29" name="図形グループ 28"/>
            <p:cNvGrpSpPr/>
            <p:nvPr/>
          </p:nvGrpSpPr>
          <p:grpSpPr>
            <a:xfrm>
              <a:off x="2266121" y="2037587"/>
              <a:ext cx="353780" cy="546588"/>
              <a:chOff x="4280451" y="1708004"/>
              <a:chExt cx="702366" cy="1085152"/>
            </a:xfrm>
          </p:grpSpPr>
          <p:sp>
            <p:nvSpPr>
              <p:cNvPr id="30" name="円/楕円 29"/>
              <p:cNvSpPr/>
              <p:nvPr/>
            </p:nvSpPr>
            <p:spPr>
              <a:xfrm>
                <a:off x="4280451" y="1708004"/>
                <a:ext cx="702365" cy="702365"/>
              </a:xfrm>
              <a:prstGeom prst="ellipse">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31" name="片側の 2 つの角を丸めた四角形 30"/>
              <p:cNvSpPr/>
              <p:nvPr/>
            </p:nvSpPr>
            <p:spPr>
              <a:xfrm>
                <a:off x="4280452" y="2372139"/>
                <a:ext cx="702365" cy="421017"/>
              </a:xfrm>
              <a:prstGeom prst="round2Same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grpSp>
      <p:sp>
        <p:nvSpPr>
          <p:cNvPr id="20" name="テキスト ボックス 19"/>
          <p:cNvSpPr txBox="1"/>
          <p:nvPr/>
        </p:nvSpPr>
        <p:spPr>
          <a:xfrm>
            <a:off x="2519544" y="4374111"/>
            <a:ext cx="4517583"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rgbClr val="B80E0F"/>
                </a:solidFill>
                <a:effectLst/>
                <a:uLnTx/>
                <a:uFillTx/>
                <a:latin typeface="Meiryo" charset="-128"/>
                <a:ea typeface="Meiryo" charset="-128"/>
                <a:cs typeface="Meiryo" charset="-128"/>
              </a:rPr>
              <a:t>ID</a:t>
            </a:r>
            <a:r>
              <a:rPr kumimoji="1" lang="ja-JP" altLang="en-US" sz="1200" b="0" i="0" u="none" strike="noStrike" kern="0" cap="none" spc="0" normalizeH="0" baseline="0" noProof="0" dirty="0">
                <a:ln>
                  <a:noFill/>
                </a:ln>
                <a:solidFill>
                  <a:srgbClr val="B80E0F"/>
                </a:solidFill>
                <a:effectLst/>
                <a:uLnTx/>
                <a:uFillTx/>
                <a:latin typeface="Meiryo" charset="-128"/>
                <a:ea typeface="Meiryo" charset="-128"/>
                <a:cs typeface="Meiryo" charset="-128"/>
              </a:rPr>
              <a:t>を統合することでローカルとクラウドを両方を管理できる</a:t>
            </a:r>
          </a:p>
        </p:txBody>
      </p:sp>
      <p:pic>
        <p:nvPicPr>
          <p:cNvPr id="21" name="図 2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58424" y="1046919"/>
            <a:ext cx="1257874" cy="797676"/>
          </a:xfrm>
          <a:prstGeom prst="rect">
            <a:avLst/>
          </a:prstGeom>
        </p:spPr>
      </p:pic>
      <p:cxnSp>
        <p:nvCxnSpPr>
          <p:cNvPr id="22" name="直線矢印コネクタ 21"/>
          <p:cNvCxnSpPr>
            <a:endCxn id="13" idx="1"/>
          </p:cNvCxnSpPr>
          <p:nvPr/>
        </p:nvCxnSpPr>
        <p:spPr>
          <a:xfrm>
            <a:off x="4467849" y="1420166"/>
            <a:ext cx="1720136" cy="2405"/>
          </a:xfrm>
          <a:prstGeom prst="straightConnector1">
            <a:avLst/>
          </a:prstGeom>
          <a:noFill/>
          <a:ln w="28575" cap="flat" cmpd="sng" algn="ctr">
            <a:solidFill>
              <a:srgbClr val="0070C0"/>
            </a:solidFill>
            <a:prstDash val="sysDash"/>
            <a:headEnd type="triangle"/>
            <a:tailEnd type="triangle"/>
          </a:ln>
          <a:effectLst/>
        </p:spPr>
      </p:cxnSp>
      <p:cxnSp>
        <p:nvCxnSpPr>
          <p:cNvPr id="23" name="直線矢印コネクタ 22"/>
          <p:cNvCxnSpPr/>
          <p:nvPr/>
        </p:nvCxnSpPr>
        <p:spPr>
          <a:xfrm>
            <a:off x="4527971" y="1518921"/>
            <a:ext cx="694589" cy="476354"/>
          </a:xfrm>
          <a:prstGeom prst="straightConnector1">
            <a:avLst/>
          </a:prstGeom>
          <a:noFill/>
          <a:ln w="28575" cap="flat" cmpd="sng" algn="ctr">
            <a:solidFill>
              <a:srgbClr val="0070C0"/>
            </a:solidFill>
            <a:prstDash val="sysDash"/>
            <a:headEnd type="triangle"/>
            <a:tailEnd type="triangle"/>
          </a:ln>
          <a:effectLst/>
        </p:spPr>
      </p:cxnSp>
      <p:cxnSp>
        <p:nvCxnSpPr>
          <p:cNvPr id="24" name="直線矢印コネクタ 23"/>
          <p:cNvCxnSpPr/>
          <p:nvPr/>
        </p:nvCxnSpPr>
        <p:spPr>
          <a:xfrm>
            <a:off x="4521385" y="1707393"/>
            <a:ext cx="1480824" cy="1246386"/>
          </a:xfrm>
          <a:prstGeom prst="straightConnector1">
            <a:avLst/>
          </a:prstGeom>
          <a:noFill/>
          <a:ln w="28575" cap="flat" cmpd="sng" algn="ctr">
            <a:solidFill>
              <a:srgbClr val="0070C0"/>
            </a:solidFill>
            <a:prstDash val="sysDash"/>
            <a:headEnd type="triangle"/>
            <a:tailEnd type="triangle"/>
          </a:ln>
          <a:effectLst/>
        </p:spPr>
      </p:cxnSp>
      <p:cxnSp>
        <p:nvCxnSpPr>
          <p:cNvPr id="25" name="直線矢印コネクタ 24"/>
          <p:cNvCxnSpPr/>
          <p:nvPr/>
        </p:nvCxnSpPr>
        <p:spPr>
          <a:xfrm flipV="1">
            <a:off x="2016338" y="1707311"/>
            <a:ext cx="918681" cy="623275"/>
          </a:xfrm>
          <a:prstGeom prst="straightConnector1">
            <a:avLst/>
          </a:prstGeom>
          <a:noFill/>
          <a:ln w="28575" cap="flat" cmpd="sng" algn="ctr">
            <a:solidFill>
              <a:srgbClr val="0070C0"/>
            </a:solidFill>
            <a:prstDash val="sysDash"/>
            <a:headEnd type="triangle"/>
            <a:tailEnd type="triangle"/>
          </a:ln>
          <a:effectLst/>
        </p:spPr>
      </p:cxnSp>
      <p:pic>
        <p:nvPicPr>
          <p:cNvPr id="26" name="図 2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15165" y="2276007"/>
            <a:ext cx="1355536" cy="784784"/>
          </a:xfrm>
          <a:prstGeom prst="rect">
            <a:avLst/>
          </a:prstGeom>
        </p:spPr>
      </p:pic>
      <p:sp>
        <p:nvSpPr>
          <p:cNvPr id="32" name="正方形/長方形 31"/>
          <p:cNvSpPr/>
          <p:nvPr/>
        </p:nvSpPr>
        <p:spPr>
          <a:xfrm>
            <a:off x="1221127" y="4899543"/>
            <a:ext cx="6764013" cy="1200329"/>
          </a:xfrm>
          <a:prstGeom prst="rect">
            <a:avLst/>
          </a:prstGeom>
        </p:spPr>
        <p:txBody>
          <a:bodyPr wrap="square">
            <a:spAutoFit/>
          </a:bodyPr>
          <a:lstStyle/>
          <a:p>
            <a:r>
              <a:rPr lang="ja-JP" altLang="en-US">
                <a:solidFill>
                  <a:srgbClr val="0070C0"/>
                </a:solidFill>
                <a:latin typeface="Meiryo" charset="-128"/>
                <a:ea typeface="Meiryo" charset="-128"/>
                <a:cs typeface="Meiryo" charset="-128"/>
              </a:rPr>
              <a:t>外部の把握だけではなく、既存のシステムからも同様に情報を取得する必要があり、これも統合基盤に加える。クラウドサービスを利用して、情報を管理し、それを社内の情報管理システムと統合していくことが重要</a:t>
            </a:r>
            <a:endParaRPr lang="ja-JP" altLang="en-US">
              <a:solidFill>
                <a:srgbClr val="0070C0"/>
              </a:solidFill>
            </a:endParaRPr>
          </a:p>
        </p:txBody>
      </p:sp>
    </p:spTree>
    <p:extLst>
      <p:ext uri="{BB962C8B-B14F-4D97-AF65-F5344CB8AC3E}">
        <p14:creationId xmlns:p14="http://schemas.microsoft.com/office/powerpoint/2010/main" val="20977790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err="1">
                <a:solidFill>
                  <a:srgbClr val="FFFFFF"/>
                </a:solidFill>
                <a:effectLst/>
                <a:latin typeface="Arial"/>
                <a:ea typeface="HGP創英角ｺﾞｼｯｸUB" pitchFamily="50" charset="-128"/>
                <a:cs typeface="Arial"/>
              </a:rPr>
              <a:t>IoT</a:t>
            </a:r>
            <a:endParaRPr lang="en-US" altLang="ja-JP" sz="2800" dirty="0">
              <a:solidFill>
                <a:srgbClr val="FFFFFF"/>
              </a:solidFill>
              <a:effectLst/>
              <a:latin typeface="Arial"/>
              <a:ea typeface="HGP創英角ｺﾞｼｯｸUB" pitchFamily="50" charset="-128"/>
              <a:cs typeface="Arial"/>
            </a:endParaRPr>
          </a:p>
          <a:p>
            <a:pPr algn="ctr"/>
            <a:r>
              <a:rPr lang="ja-JP" altLang="en-US" dirty="0">
                <a:solidFill>
                  <a:srgbClr val="FFFFFF"/>
                </a:solidFill>
                <a:effectLst/>
                <a:latin typeface="Arial"/>
                <a:ea typeface="HGP創英角ｺﾞｼｯｸUB" pitchFamily="50" charset="-128"/>
                <a:cs typeface="Arial"/>
              </a:rPr>
              <a:t>モノのインターネット／</a:t>
            </a:r>
            <a:r>
              <a:rPr lang="en-US" altLang="ja-JP" dirty="0">
                <a:solidFill>
                  <a:srgbClr val="FFFFFF"/>
                </a:solidFill>
                <a:effectLst/>
                <a:latin typeface="Arial"/>
                <a:ea typeface="HGP創英角ｺﾞｼｯｸUB" pitchFamily="50" charset="-128"/>
                <a:cs typeface="Arial"/>
              </a:rPr>
              <a:t>Internet of Things</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835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t>Smart Construction</a:t>
            </a:r>
            <a:r>
              <a:rPr lang="ja-JP" altLang="en-US" dirty="0"/>
              <a:t>：土木工事の自動化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5" name="正方形/長方形 4"/>
          <p:cNvSpPr/>
          <p:nvPr/>
        </p:nvSpPr>
        <p:spPr>
          <a:xfrm>
            <a:off x="228600" y="4802897"/>
            <a:ext cx="8686800" cy="369332"/>
          </a:xfrm>
          <a:prstGeom prst="rect">
            <a:avLst/>
          </a:prstGeom>
        </p:spPr>
        <p:txBody>
          <a:bodyPr wrap="square">
            <a:spAutoFit/>
          </a:bodyPr>
          <a:lstStyle/>
          <a:p>
            <a:pPr algn="ctr"/>
            <a:r>
              <a:rPr lang="ja-JP" altLang="en-US">
                <a:solidFill>
                  <a:schemeClr val="tx1">
                    <a:lumMod val="50000"/>
                    <a:lumOff val="50000"/>
                  </a:schemeClr>
                </a:solidFill>
                <a:latin typeface="Meiryo" charset="-128"/>
                <a:ea typeface="Meiryo" charset="-128"/>
                <a:cs typeface="Meiryo" charset="-128"/>
              </a:rPr>
              <a:t>土木工事の常識を覆す、新しい取り組み</a:t>
            </a:r>
            <a:endParaRPr lang="ja-JP" altLang="en-US" dirty="0">
              <a:solidFill>
                <a:schemeClr val="tx1">
                  <a:lumMod val="50000"/>
                  <a:lumOff val="50000"/>
                </a:schemeClr>
              </a:solidFill>
              <a:latin typeface="Meiryo" charset="-128"/>
              <a:ea typeface="Meiryo" charset="-128"/>
              <a:cs typeface="Meiryo" charset="-128"/>
            </a:endParaRPr>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0" y="2222500"/>
            <a:ext cx="8113776" cy="2401824"/>
          </a:xfrm>
          <a:prstGeom prst="rect">
            <a:avLst/>
          </a:prstGeom>
        </p:spPr>
      </p:pic>
    </p:spTree>
    <p:extLst>
      <p:ext uri="{BB962C8B-B14F-4D97-AF65-F5344CB8AC3E}">
        <p14:creationId xmlns:p14="http://schemas.microsoft.com/office/powerpoint/2010/main" val="13584667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a:solidFill>
                  <a:srgbClr val="FFFFFF"/>
                </a:solidFill>
                <a:effectLst/>
                <a:latin typeface="Arial"/>
                <a:ea typeface="HGP創英角ｺﾞｼｯｸUB" pitchFamily="50" charset="-128"/>
                <a:cs typeface="Arial"/>
              </a:rPr>
              <a:t>IoT</a:t>
            </a:r>
            <a:r>
              <a:rPr lang="ja-JP" altLang="en-US" sz="2400" dirty="0">
                <a:solidFill>
                  <a:srgbClr val="FFFFFF"/>
                </a:solidFill>
                <a:effectLst/>
                <a:latin typeface="Arial"/>
                <a:ea typeface="HGP創英角ｺﾞｼｯｸUB" pitchFamily="50" charset="-128"/>
                <a:cs typeface="Arial"/>
              </a:rPr>
              <a:t>とは何か</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950116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インターネットに接されるデバイス数の推移</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81</a:t>
            </a:fld>
            <a:endParaRPr kumimoji="1" lang="ja-JP" altLang="en-US"/>
          </a:p>
        </p:txBody>
      </p:sp>
      <p:pic>
        <p:nvPicPr>
          <p:cNvPr id="4" name="図 3" descr="WTR316-20150928-onodera1-580x36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8529" y="1014134"/>
            <a:ext cx="7366000" cy="4635500"/>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008529" y="5873749"/>
            <a:ext cx="7366000" cy="461665"/>
          </a:xfrm>
          <a:prstGeom prst="rect">
            <a:avLst/>
          </a:prstGeom>
        </p:spPr>
        <p:txBody>
          <a:bodyPr wrap="square">
            <a:spAutoFit/>
          </a:bodyPr>
          <a:lstStyle/>
          <a:p>
            <a:pPr algn="ctr"/>
            <a:r>
              <a:rPr lang="ja-JP" altLang="en-US" sz="1200" dirty="0"/>
              <a:t>爆発的な伸びを見せると推測される</a:t>
            </a:r>
            <a:r>
              <a:rPr lang="en-US" altLang="ja-JP" sz="1200" dirty="0" err="1"/>
              <a:t>IoT</a:t>
            </a:r>
            <a:r>
              <a:rPr lang="ja-JP" altLang="en-US" sz="1200" dirty="0"/>
              <a:t>（世界規模） （出典：</a:t>
            </a:r>
            <a:r>
              <a:rPr lang="en-US" altLang="ja-JP" sz="1200" dirty="0"/>
              <a:t>National Cable &amp; Telecommunications Association</a:t>
            </a:r>
            <a:r>
              <a:rPr lang="ja-JP" altLang="en-US" sz="1200" dirty="0"/>
              <a:t>）	</a:t>
            </a:r>
          </a:p>
        </p:txBody>
      </p:sp>
    </p:spTree>
    <p:extLst>
      <p:ext uri="{BB962C8B-B14F-4D97-AF65-F5344CB8AC3E}">
        <p14:creationId xmlns:p14="http://schemas.microsoft.com/office/powerpoint/2010/main" val="38584056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4"/>
            <a:ext cx="8026822" cy="58064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solidFill>
                  <a:schemeClr val="tx1">
                    <a:lumMod val="50000"/>
                    <a:lumOff val="50000"/>
                  </a:schemeClr>
                </a:solidFill>
              </a:rPr>
              <a:t>IoT</a:t>
            </a:r>
            <a:r>
              <a:rPr lang="ja-JP" altLang="en-US" dirty="0">
                <a:solidFill>
                  <a:schemeClr val="tx1">
                    <a:lumMod val="50000"/>
                    <a:lumOff val="50000"/>
                  </a:schemeClr>
                </a:solidFill>
              </a:rPr>
              <a:t>の２つの意味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82</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kumimoji="1" lang="en-US" altLang="ja-JP"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メイリオ"/>
                <a:ea typeface="メイリオ"/>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日常生活・社会活動</a:t>
            </a: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
        <p:nvSpPr>
          <p:cNvPr id="50" name="左右矢印 49"/>
          <p:cNvSpPr/>
          <p:nvPr/>
        </p:nvSpPr>
        <p:spPr>
          <a:xfrm>
            <a:off x="3166810" y="5606330"/>
            <a:ext cx="2800707" cy="539258"/>
          </a:xfrm>
          <a:prstGeom prst="leftRightArrow">
            <a:avLst>
              <a:gd name="adj1" fmla="val 70217"/>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charset="-128"/>
                <a:ea typeface="Meiryo" charset="-128"/>
                <a:cs typeface="Meiryo" charset="-128"/>
              </a:rPr>
              <a:t>現実世界をデジタル・データに変換</a:t>
            </a:r>
            <a:endParaRPr kumimoji="1" lang="en-US" altLang="ja-JP" sz="11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モノそのものやそれを取り囲む環境の状態とその変化</a:t>
            </a:r>
            <a:endParaRPr kumimoji="1" lang="ja-JP" altLang="en-US" sz="600" dirty="0">
              <a:solidFill>
                <a:srgbClr val="FFFFFF"/>
              </a:solidFill>
              <a:latin typeface="Meiryo" charset="-128"/>
              <a:ea typeface="Meiryo" charset="-128"/>
              <a:cs typeface="Meiryo" charset="-128"/>
            </a:endParaRPr>
          </a:p>
        </p:txBody>
      </p:sp>
      <p:sp>
        <p:nvSpPr>
          <p:cNvPr id="10" name="正方形/長方形 9"/>
          <p:cNvSpPr/>
          <p:nvPr/>
        </p:nvSpPr>
        <p:spPr>
          <a:xfrm>
            <a:off x="683569" y="3584368"/>
            <a:ext cx="7776864" cy="2938815"/>
          </a:xfrm>
          <a:prstGeom prst="rect">
            <a:avLst/>
          </a:prstGeom>
          <a:noFill/>
          <a:ln w="57150">
            <a:solidFill>
              <a:srgbClr val="FF6666"/>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39554" y="772317"/>
            <a:ext cx="8064894" cy="5825033"/>
          </a:xfrm>
          <a:prstGeom prst="rect">
            <a:avLst/>
          </a:prstGeom>
          <a:noFill/>
          <a:ln w="57150">
            <a:solidFill>
              <a:srgbClr val="7030A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四角形吹き出し 48"/>
          <p:cNvSpPr/>
          <p:nvPr/>
        </p:nvSpPr>
        <p:spPr>
          <a:xfrm>
            <a:off x="6062134" y="2813151"/>
            <a:ext cx="2466097" cy="964565"/>
          </a:xfrm>
          <a:prstGeom prst="wedgeRectCallout">
            <a:avLst>
              <a:gd name="adj1" fmla="val 48846"/>
              <a:gd name="adj2" fmla="val -92713"/>
            </a:avLst>
          </a:prstGeom>
          <a:solidFill>
            <a:schemeClr val="accent4">
              <a:lumMod val="75000"/>
              <a:alpha val="6745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a:solidFill>
                  <a:schemeClr val="bg1"/>
                </a:solidFill>
                <a:latin typeface="メイリオ"/>
                <a:ea typeface="メイリオ"/>
                <a:cs typeface="メイリオ"/>
              </a:rPr>
              <a:t>広義の</a:t>
            </a:r>
            <a:r>
              <a:rPr lang="en-US" altLang="ja-JP" sz="1400" b="1" dirty="0" err="1">
                <a:solidFill>
                  <a:schemeClr val="bg1"/>
                </a:solidFill>
                <a:latin typeface="メイリオ"/>
                <a:ea typeface="メイリオ"/>
                <a:cs typeface="メイリオ"/>
              </a:rPr>
              <a:t>IoT</a:t>
            </a:r>
            <a:r>
              <a:rPr lang="ja-JP" altLang="en-US" sz="1400" b="1" dirty="0">
                <a:solidFill>
                  <a:schemeClr val="bg1"/>
                </a:solidFill>
                <a:latin typeface="メイリオ"/>
                <a:ea typeface="メイリオ"/>
                <a:cs typeface="メイリオ"/>
              </a:rPr>
              <a:t>＝</a:t>
            </a:r>
            <a:r>
              <a:rPr lang="en-US" altLang="ja-JP" sz="1400" b="1" dirty="0">
                <a:solidFill>
                  <a:schemeClr val="bg1"/>
                </a:solidFill>
                <a:latin typeface="メイリオ"/>
                <a:ea typeface="メイリオ"/>
                <a:cs typeface="メイリオ"/>
              </a:rPr>
              <a:t>CPS</a:t>
            </a:r>
          </a:p>
          <a:p>
            <a:r>
              <a:rPr lang="ja-JP" altLang="en-US" sz="1200" dirty="0">
                <a:solidFill>
                  <a:schemeClr val="bg1"/>
                </a:solidFill>
                <a:latin typeface="Meiryo" charset="-128"/>
                <a:ea typeface="Meiryo" charset="-128"/>
                <a:cs typeface="Meiryo" charset="-128"/>
              </a:rPr>
              <a:t>デジタル・データで現実世界を捉え、アナログな現実世界を動かす仕組み</a:t>
            </a:r>
          </a:p>
        </p:txBody>
      </p:sp>
      <p:sp>
        <p:nvSpPr>
          <p:cNvPr id="6" name="四角形吹き出し 5"/>
          <p:cNvSpPr/>
          <p:nvPr/>
        </p:nvSpPr>
        <p:spPr>
          <a:xfrm>
            <a:off x="249817" y="3490811"/>
            <a:ext cx="2433363" cy="964565"/>
          </a:xfrm>
          <a:prstGeom prst="wedgeRectCallout">
            <a:avLst>
              <a:gd name="adj1" fmla="val 63300"/>
              <a:gd name="adj2" fmla="val 33515"/>
            </a:avLst>
          </a:prstGeom>
          <a:solidFill>
            <a:srgbClr val="FF6666">
              <a:alpha val="6745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a:solidFill>
                  <a:schemeClr val="bg1"/>
                </a:solidFill>
                <a:latin typeface="メイリオ"/>
                <a:ea typeface="メイリオ"/>
                <a:cs typeface="メイリオ"/>
              </a:rPr>
              <a:t>狭義の</a:t>
            </a:r>
            <a:r>
              <a:rPr lang="en-US" altLang="ja-JP" sz="1400" b="1" dirty="0" err="1">
                <a:solidFill>
                  <a:schemeClr val="bg1"/>
                </a:solidFill>
                <a:latin typeface="メイリオ"/>
                <a:ea typeface="メイリオ"/>
                <a:cs typeface="メイリオ"/>
              </a:rPr>
              <a:t>IoT</a:t>
            </a:r>
            <a:endParaRPr lang="en-US" altLang="ja-JP" sz="1400" b="1" dirty="0">
              <a:solidFill>
                <a:schemeClr val="bg1"/>
              </a:solidFill>
              <a:latin typeface="メイリオ"/>
              <a:ea typeface="メイリオ"/>
              <a:cs typeface="メイリオ"/>
            </a:endParaRPr>
          </a:p>
          <a:p>
            <a:r>
              <a:rPr lang="ja-JP" altLang="en-US" sz="1200" dirty="0">
                <a:solidFill>
                  <a:schemeClr val="bg1"/>
                </a:solidFill>
                <a:latin typeface="メイリオ"/>
                <a:ea typeface="メイリオ"/>
                <a:cs typeface="メイリオ"/>
              </a:rPr>
              <a:t>現実世界の出来事をデジタル・データに変換しネットに送り出す仕組み</a:t>
            </a:r>
          </a:p>
        </p:txBody>
      </p:sp>
    </p:spTree>
    <p:extLst>
      <p:ext uri="{BB962C8B-B14F-4D97-AF65-F5344CB8AC3E}">
        <p14:creationId xmlns:p14="http://schemas.microsoft.com/office/powerpoint/2010/main" val="269575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dissolve">
                                      <p:cBhvr>
                                        <p:cTn id="15" dur="500"/>
                                        <p:tgtEl>
                                          <p:spTgt spid="5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dissolv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2" grpId="0" animBg="1"/>
      <p:bldP spid="49" grpId="0" animBg="1"/>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972A0855-8DE7-7A46-B6D7-27FA53E4B24C}"/>
              </a:ext>
            </a:extLst>
          </p:cNvPr>
          <p:cNvSpPr/>
          <p:nvPr/>
        </p:nvSpPr>
        <p:spPr>
          <a:xfrm>
            <a:off x="636186" y="892629"/>
            <a:ext cx="3935813" cy="299970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4C4F39D-243D-AC4E-8821-7A4D6D181110}"/>
              </a:ext>
            </a:extLst>
          </p:cNvPr>
          <p:cNvSpPr>
            <a:spLocks noGrp="1"/>
          </p:cNvSpPr>
          <p:nvPr>
            <p:ph type="title"/>
          </p:nvPr>
        </p:nvSpPr>
        <p:spPr/>
        <p:txBody>
          <a:bodyPr/>
          <a:lstStyle/>
          <a:p>
            <a:r>
              <a:rPr kumimoji="1" lang="ja-JP" altLang="en-US"/>
              <a:t>伝統的なやり方と</a:t>
            </a:r>
            <a:r>
              <a:rPr kumimoji="1" lang="en-US" altLang="ja-JP" dirty="0" err="1"/>
              <a:t>IoT</a:t>
            </a:r>
            <a:r>
              <a:rPr kumimoji="1" lang="ja-JP" altLang="en-US"/>
              <a:t>との違い</a:t>
            </a:r>
          </a:p>
        </p:txBody>
      </p:sp>
      <p:sp>
        <p:nvSpPr>
          <p:cNvPr id="3" name="スライド番号プレースホルダー 2">
            <a:extLst>
              <a:ext uri="{FF2B5EF4-FFF2-40B4-BE49-F238E27FC236}">
                <a16:creationId xmlns:a16="http://schemas.microsoft.com/office/drawing/2014/main" id="{B124AF80-B51A-DB4E-B666-0B31B4A5EF8C}"/>
              </a:ext>
            </a:extLst>
          </p:cNvPr>
          <p:cNvSpPr>
            <a:spLocks noGrp="1"/>
          </p:cNvSpPr>
          <p:nvPr>
            <p:ph type="sldNum" sz="quarter" idx="12"/>
          </p:nvPr>
        </p:nvSpPr>
        <p:spPr/>
        <p:txBody>
          <a:bodyPr/>
          <a:lstStyle/>
          <a:p>
            <a:fld id="{8FF8CC5D-A65D-5946-99B5-645367A967AD}" type="slidenum">
              <a:rPr kumimoji="1" lang="ja-JP" altLang="en-US" smtClean="0"/>
              <a:t>83</a:t>
            </a:fld>
            <a:endParaRPr kumimoji="1" lang="ja-JP" altLang="en-US"/>
          </a:p>
        </p:txBody>
      </p:sp>
      <p:sp>
        <p:nvSpPr>
          <p:cNvPr id="4" name="正方形/長方形 3">
            <a:extLst>
              <a:ext uri="{FF2B5EF4-FFF2-40B4-BE49-F238E27FC236}">
                <a16:creationId xmlns:a16="http://schemas.microsoft.com/office/drawing/2014/main" id="{A0BDE9F8-FAEC-F248-9A12-A850924DDED0}"/>
              </a:ext>
            </a:extLst>
          </p:cNvPr>
          <p:cNvSpPr/>
          <p:nvPr/>
        </p:nvSpPr>
        <p:spPr>
          <a:xfrm>
            <a:off x="638175" y="4094228"/>
            <a:ext cx="7867650" cy="217714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69C4AC1-8BF0-6249-93D1-077DEAC8B6D9}"/>
              </a:ext>
            </a:extLst>
          </p:cNvPr>
          <p:cNvSpPr/>
          <p:nvPr/>
        </p:nvSpPr>
        <p:spPr>
          <a:xfrm>
            <a:off x="1800328" y="4742815"/>
            <a:ext cx="1072243" cy="718458"/>
          </a:xfrm>
          <a:prstGeom prst="rect">
            <a:avLst/>
          </a:prstGeom>
          <a:solidFill>
            <a:schemeClr val="bg1"/>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A040B15-4F49-1F41-8859-28D64BE552C5}"/>
              </a:ext>
            </a:extLst>
          </p:cNvPr>
          <p:cNvSpPr/>
          <p:nvPr/>
        </p:nvSpPr>
        <p:spPr>
          <a:xfrm>
            <a:off x="1666979" y="4574352"/>
            <a:ext cx="1072243" cy="71845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11">
            <a:extLst>
              <a:ext uri="{FF2B5EF4-FFF2-40B4-BE49-F238E27FC236}">
                <a16:creationId xmlns:a16="http://schemas.microsoft.com/office/drawing/2014/main" id="{E89C59D2-11DB-6C49-B767-68B06438FFBF}"/>
              </a:ext>
            </a:extLst>
          </p:cNvPr>
          <p:cNvGrpSpPr/>
          <p:nvPr/>
        </p:nvGrpSpPr>
        <p:grpSpPr>
          <a:xfrm>
            <a:off x="1997783" y="2223727"/>
            <a:ext cx="410633" cy="824640"/>
            <a:chOff x="1946324" y="4125162"/>
            <a:chExt cx="969964" cy="2007872"/>
          </a:xfrm>
          <a:solidFill>
            <a:schemeClr val="accent6">
              <a:lumMod val="50000"/>
            </a:schemeClr>
          </a:solidFill>
        </p:grpSpPr>
        <p:sp>
          <p:nvSpPr>
            <p:cNvPr id="9" name="円/楕円 8">
              <a:extLst>
                <a:ext uri="{FF2B5EF4-FFF2-40B4-BE49-F238E27FC236}">
                  <a16:creationId xmlns:a16="http://schemas.microsoft.com/office/drawing/2014/main" id="{E2A94EE8-1D13-4F48-9486-23703C93B8C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a:extLst>
                <a:ext uri="{FF2B5EF4-FFF2-40B4-BE49-F238E27FC236}">
                  <a16:creationId xmlns:a16="http://schemas.microsoft.com/office/drawing/2014/main" id="{CCA753E9-A40C-094A-9AD8-92E9F6C691E6}"/>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 name="テキスト ボックス 10">
            <a:extLst>
              <a:ext uri="{FF2B5EF4-FFF2-40B4-BE49-F238E27FC236}">
                <a16:creationId xmlns:a16="http://schemas.microsoft.com/office/drawing/2014/main" id="{715259D0-0872-854A-8672-4F4CC1C424B5}"/>
              </a:ext>
            </a:extLst>
          </p:cNvPr>
          <p:cNvSpPr txBox="1"/>
          <p:nvPr/>
        </p:nvSpPr>
        <p:spPr>
          <a:xfrm>
            <a:off x="764427" y="2278046"/>
            <a:ext cx="1082348" cy="738664"/>
          </a:xfrm>
          <a:prstGeom prst="rect">
            <a:avLst/>
          </a:prstGeom>
          <a:noFill/>
        </p:spPr>
        <p:txBody>
          <a:bodyPr wrap="none" rtlCol="0">
            <a:spAutoFit/>
          </a:bodyPr>
          <a:lstStyle/>
          <a:p>
            <a:pPr algn="r"/>
            <a:r>
              <a:rPr kumimoji="1" lang="ja-JP" altLang="en-US" sz="1400">
                <a:solidFill>
                  <a:schemeClr val="accent6">
                    <a:lumMod val="50000"/>
                  </a:schemeClr>
                </a:solidFill>
                <a:latin typeface="Meiryo" panose="020B0604030504040204" pitchFamily="34" charset="-128"/>
                <a:ea typeface="Meiryo" panose="020B0604030504040204" pitchFamily="34" charset="-128"/>
              </a:rPr>
              <a:t>経験値</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algn="r"/>
            <a:r>
              <a:rPr lang="ja-JP" altLang="en-US" sz="1400">
                <a:solidFill>
                  <a:schemeClr val="accent6">
                    <a:lumMod val="50000"/>
                  </a:schemeClr>
                </a:solidFill>
                <a:latin typeface="Meiryo" panose="020B0604030504040204" pitchFamily="34" charset="-128"/>
                <a:ea typeface="Meiryo" panose="020B0604030504040204" pitchFamily="34" charset="-128"/>
              </a:rPr>
              <a:t>勘や習慣</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algn="r"/>
            <a:r>
              <a:rPr kumimoji="1" lang="ja-JP" altLang="en-US" sz="1400">
                <a:solidFill>
                  <a:schemeClr val="accent6">
                    <a:lumMod val="50000"/>
                  </a:schemeClr>
                </a:solidFill>
                <a:latin typeface="Meiryo" panose="020B0604030504040204" pitchFamily="34" charset="-128"/>
                <a:ea typeface="Meiryo" panose="020B0604030504040204" pitchFamily="34" charset="-128"/>
              </a:rPr>
              <a:t>による判断</a:t>
            </a:r>
          </a:p>
        </p:txBody>
      </p:sp>
      <p:sp>
        <p:nvSpPr>
          <p:cNvPr id="12" name="テキスト ボックス 11">
            <a:extLst>
              <a:ext uri="{FF2B5EF4-FFF2-40B4-BE49-F238E27FC236}">
                <a16:creationId xmlns:a16="http://schemas.microsoft.com/office/drawing/2014/main" id="{B317E00E-F758-504C-AC1B-A8AB0ADE9A14}"/>
              </a:ext>
            </a:extLst>
          </p:cNvPr>
          <p:cNvSpPr txBox="1"/>
          <p:nvPr/>
        </p:nvSpPr>
        <p:spPr>
          <a:xfrm>
            <a:off x="2559424" y="2264916"/>
            <a:ext cx="1800493" cy="738664"/>
          </a:xfrm>
          <a:prstGeom prst="rect">
            <a:avLst/>
          </a:prstGeom>
          <a:noFill/>
        </p:spPr>
        <p:txBody>
          <a:bodyPr wrap="none" rtlCol="0">
            <a:spAutoFit/>
          </a:bodyPr>
          <a:lstStyle/>
          <a:p>
            <a:r>
              <a:rPr kumimoji="1" lang="ja-JP" altLang="en-US" sz="1400">
                <a:solidFill>
                  <a:schemeClr val="accent6">
                    <a:lumMod val="50000"/>
                  </a:schemeClr>
                </a:solidFill>
                <a:latin typeface="Meiryo" panose="020B0604030504040204" pitchFamily="34" charset="-128"/>
                <a:ea typeface="Meiryo" panose="020B0604030504040204" pitchFamily="34" charset="-128"/>
              </a:rPr>
              <a:t>経験や実験</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400">
                <a:solidFill>
                  <a:schemeClr val="accent6">
                    <a:lumMod val="50000"/>
                  </a:schemeClr>
                </a:solidFill>
                <a:latin typeface="Meiryo" panose="020B0604030504040204" pitchFamily="34" charset="-128"/>
                <a:ea typeface="Meiryo" panose="020B0604030504040204" pitchFamily="34" charset="-128"/>
              </a:rPr>
              <a:t>によって学習し</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400">
                <a:solidFill>
                  <a:schemeClr val="accent6">
                    <a:lumMod val="50000"/>
                  </a:schemeClr>
                </a:solidFill>
                <a:latin typeface="Meiryo" panose="020B0604030504040204" pitchFamily="34" charset="-128"/>
                <a:ea typeface="Meiryo" panose="020B0604030504040204" pitchFamily="34" charset="-128"/>
              </a:rPr>
              <a:t>最適解を見つけ出す</a:t>
            </a:r>
          </a:p>
        </p:txBody>
      </p:sp>
      <p:sp>
        <p:nvSpPr>
          <p:cNvPr id="15" name="テキスト ボックス 14">
            <a:extLst>
              <a:ext uri="{FF2B5EF4-FFF2-40B4-BE49-F238E27FC236}">
                <a16:creationId xmlns:a16="http://schemas.microsoft.com/office/drawing/2014/main" id="{3955C155-371D-D346-B42B-C3226F4E21AD}"/>
              </a:ext>
            </a:extLst>
          </p:cNvPr>
          <p:cNvSpPr txBox="1"/>
          <p:nvPr/>
        </p:nvSpPr>
        <p:spPr>
          <a:xfrm>
            <a:off x="1726045" y="4702748"/>
            <a:ext cx="954107"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人間による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観察や実験</a:t>
            </a:r>
            <a:endParaRPr kumimoji="1" lang="ja-JP" altLang="en-US" sz="1200">
              <a:solidFill>
                <a:schemeClr val="bg1"/>
              </a:solidFill>
              <a:latin typeface="Meiryo" panose="020B0604030504040204" pitchFamily="34" charset="-128"/>
              <a:ea typeface="Meiryo" panose="020B0604030504040204" pitchFamily="34" charset="-128"/>
            </a:endParaRPr>
          </a:p>
        </p:txBody>
      </p:sp>
      <p:cxnSp>
        <p:nvCxnSpPr>
          <p:cNvPr id="18" name="直線矢印コネクタ 17">
            <a:extLst>
              <a:ext uri="{FF2B5EF4-FFF2-40B4-BE49-F238E27FC236}">
                <a16:creationId xmlns:a16="http://schemas.microsoft.com/office/drawing/2014/main" id="{50883DBB-71D9-DD4A-88A2-65D59EEE3FDD}"/>
              </a:ext>
            </a:extLst>
          </p:cNvPr>
          <p:cNvCxnSpPr>
            <a:cxnSpLocks/>
            <a:stCxn id="10" idx="1"/>
          </p:cNvCxnSpPr>
          <p:nvPr/>
        </p:nvCxnSpPr>
        <p:spPr>
          <a:xfrm flipH="1">
            <a:off x="1655999" y="3048367"/>
            <a:ext cx="547102" cy="1520418"/>
          </a:xfrm>
          <a:prstGeom prst="straightConnector1">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BFE262F6-A640-9047-8405-AE60519DA490}"/>
              </a:ext>
            </a:extLst>
          </p:cNvPr>
          <p:cNvCxnSpPr>
            <a:cxnSpLocks/>
            <a:stCxn id="10" idx="1"/>
          </p:cNvCxnSpPr>
          <p:nvPr/>
        </p:nvCxnSpPr>
        <p:spPr>
          <a:xfrm>
            <a:off x="2203101" y="3048367"/>
            <a:ext cx="536117" cy="1557744"/>
          </a:xfrm>
          <a:prstGeom prst="straightConnector1">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3C6C4A2E-FAE5-9940-BFC9-04A84B302A5E}"/>
              </a:ext>
            </a:extLst>
          </p:cNvPr>
          <p:cNvSpPr txBox="1"/>
          <p:nvPr/>
        </p:nvSpPr>
        <p:spPr>
          <a:xfrm>
            <a:off x="612239" y="1529559"/>
            <a:ext cx="3946793" cy="584775"/>
          </a:xfrm>
          <a:prstGeom prst="rect">
            <a:avLst/>
          </a:prstGeom>
          <a:noFill/>
        </p:spPr>
        <p:txBody>
          <a:bodyPr wrap="squar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個人の経験値、伝統的な習慣や思い込みの範囲を超えることが困難</a:t>
            </a:r>
          </a:p>
        </p:txBody>
      </p:sp>
      <p:sp>
        <p:nvSpPr>
          <p:cNvPr id="37" name="テキスト ボックス 36">
            <a:extLst>
              <a:ext uri="{FF2B5EF4-FFF2-40B4-BE49-F238E27FC236}">
                <a16:creationId xmlns:a16="http://schemas.microsoft.com/office/drawing/2014/main" id="{85EDE9C3-620F-FF47-9859-19A6E9D11D9E}"/>
              </a:ext>
            </a:extLst>
          </p:cNvPr>
          <p:cNvSpPr txBox="1"/>
          <p:nvPr/>
        </p:nvSpPr>
        <p:spPr>
          <a:xfrm>
            <a:off x="1379458" y="5673141"/>
            <a:ext cx="6385082"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現実の世界で起きる</a:t>
            </a:r>
            <a:r>
              <a:rPr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ものごと</a:t>
            </a:r>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や</a:t>
            </a:r>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できごと</a:t>
            </a:r>
            <a:r>
              <a:rPr kumimoji="1" lang="en-US" altLang="ja-JP" sz="2400" b="1" dirty="0">
                <a:solidFill>
                  <a:schemeClr val="bg1"/>
                </a:solidFill>
                <a:latin typeface="Meiryo" panose="020B0604030504040204" pitchFamily="34" charset="-128"/>
                <a:ea typeface="Meiryo" panose="020B0604030504040204" pitchFamily="34" charset="-128"/>
              </a:rPr>
              <a:t>”</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B2C78754-C9A8-D345-8DF1-3F56D649DBCA}"/>
              </a:ext>
            </a:extLst>
          </p:cNvPr>
          <p:cNvSpPr txBox="1"/>
          <p:nvPr/>
        </p:nvSpPr>
        <p:spPr>
          <a:xfrm>
            <a:off x="649153" y="975560"/>
            <a:ext cx="3946793" cy="338554"/>
          </a:xfrm>
          <a:prstGeom prst="rect">
            <a:avLst/>
          </a:prstGeom>
          <a:noFill/>
        </p:spPr>
        <p:txBody>
          <a:bodyPr wrap="squar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伝統的な</a:t>
            </a:r>
            <a:r>
              <a:rPr kumimoji="1" lang="ja-JP" altLang="en-US" sz="1600">
                <a:solidFill>
                  <a:schemeClr val="accent6">
                    <a:lumMod val="50000"/>
                  </a:schemeClr>
                </a:solidFill>
                <a:latin typeface="Meiryo" panose="020B0604030504040204" pitchFamily="34" charset="-128"/>
                <a:ea typeface="Meiryo" panose="020B0604030504040204" pitchFamily="34" charset="-128"/>
              </a:rPr>
              <a:t>社会やビジネスの仕組み</a:t>
            </a:r>
          </a:p>
        </p:txBody>
      </p:sp>
      <p:sp>
        <p:nvSpPr>
          <p:cNvPr id="17" name="円柱 16">
            <a:extLst>
              <a:ext uri="{FF2B5EF4-FFF2-40B4-BE49-F238E27FC236}">
                <a16:creationId xmlns:a16="http://schemas.microsoft.com/office/drawing/2014/main" id="{57F6C8B9-9117-FA44-958B-2ABC766C58D4}"/>
              </a:ext>
            </a:extLst>
          </p:cNvPr>
          <p:cNvSpPr/>
          <p:nvPr/>
        </p:nvSpPr>
        <p:spPr>
          <a:xfrm>
            <a:off x="1623875" y="3083902"/>
            <a:ext cx="342143" cy="375845"/>
          </a:xfrm>
          <a:prstGeom prst="ca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1" name="グループ化 20">
            <a:extLst>
              <a:ext uri="{FF2B5EF4-FFF2-40B4-BE49-F238E27FC236}">
                <a16:creationId xmlns:a16="http://schemas.microsoft.com/office/drawing/2014/main" id="{D7C19971-0DB3-B444-8B0F-1DF38336D46F}"/>
              </a:ext>
            </a:extLst>
          </p:cNvPr>
          <p:cNvGrpSpPr/>
          <p:nvPr/>
        </p:nvGrpSpPr>
        <p:grpSpPr>
          <a:xfrm>
            <a:off x="636187" y="904597"/>
            <a:ext cx="7900388" cy="4479489"/>
            <a:chOff x="636187" y="904597"/>
            <a:chExt cx="7900388" cy="4479489"/>
          </a:xfrm>
        </p:grpSpPr>
        <p:sp>
          <p:nvSpPr>
            <p:cNvPr id="16" name="テキスト ボックス 15">
              <a:extLst>
                <a:ext uri="{FF2B5EF4-FFF2-40B4-BE49-F238E27FC236}">
                  <a16:creationId xmlns:a16="http://schemas.microsoft.com/office/drawing/2014/main" id="{F26988FE-6D2B-8345-BAFA-2E399B1D005B}"/>
                </a:ext>
              </a:extLst>
            </p:cNvPr>
            <p:cNvSpPr txBox="1"/>
            <p:nvPr/>
          </p:nvSpPr>
          <p:spPr>
            <a:xfrm>
              <a:off x="5370257" y="4737755"/>
              <a:ext cx="2031325"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センサーによって</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収集されるデータ</a:t>
              </a:r>
            </a:p>
          </p:txBody>
        </p:sp>
        <p:grpSp>
          <p:nvGrpSpPr>
            <p:cNvPr id="20" name="グループ化 19">
              <a:extLst>
                <a:ext uri="{FF2B5EF4-FFF2-40B4-BE49-F238E27FC236}">
                  <a16:creationId xmlns:a16="http://schemas.microsoft.com/office/drawing/2014/main" id="{D3A137D7-44A7-3A40-8BF8-AD952C102444}"/>
                </a:ext>
              </a:extLst>
            </p:cNvPr>
            <p:cNvGrpSpPr/>
            <p:nvPr/>
          </p:nvGrpSpPr>
          <p:grpSpPr>
            <a:xfrm>
              <a:off x="636187" y="904597"/>
              <a:ext cx="7900388" cy="3189629"/>
              <a:chOff x="636187" y="904597"/>
              <a:chExt cx="7900388" cy="3189629"/>
            </a:xfrm>
          </p:grpSpPr>
          <p:sp>
            <p:nvSpPr>
              <p:cNvPr id="32" name="正方形/長方形 31">
                <a:extLst>
                  <a:ext uri="{FF2B5EF4-FFF2-40B4-BE49-F238E27FC236}">
                    <a16:creationId xmlns:a16="http://schemas.microsoft.com/office/drawing/2014/main" id="{D1648BF4-AE26-9E48-9688-47DD3225BF33}"/>
                  </a:ext>
                </a:extLst>
              </p:cNvPr>
              <p:cNvSpPr/>
              <p:nvPr/>
            </p:nvSpPr>
            <p:spPr>
              <a:xfrm>
                <a:off x="4572000" y="904597"/>
                <a:ext cx="3935813" cy="299970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10855D2E-48B2-A94F-ADDC-951F9B61DE65}"/>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489896" y="2156535"/>
                <a:ext cx="1025115" cy="959024"/>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A34FE34D-8F44-8740-8A40-DCA4113BCBFE}"/>
                  </a:ext>
                </a:extLst>
              </p:cNvPr>
              <p:cNvSpPr txBox="1"/>
              <p:nvPr/>
            </p:nvSpPr>
            <p:spPr>
              <a:xfrm>
                <a:off x="4802832" y="2264916"/>
                <a:ext cx="1800493" cy="738664"/>
              </a:xfrm>
              <a:prstGeom prst="rect">
                <a:avLst/>
              </a:prstGeom>
              <a:noFill/>
            </p:spPr>
            <p:txBody>
              <a:bodyPr wrap="none" rtlCol="0">
                <a:spAutoFit/>
              </a:bodyPr>
              <a:lstStyle/>
              <a:p>
                <a:pPr algn="r"/>
                <a:r>
                  <a:rPr kumimoji="1" lang="ja-JP" altLang="en-US" sz="1400">
                    <a:solidFill>
                      <a:srgbClr val="0070C0"/>
                    </a:solidFill>
                    <a:latin typeface="Meiryo" panose="020B0604030504040204" pitchFamily="34" charset="-128"/>
                    <a:ea typeface="Meiryo" panose="020B0604030504040204" pitchFamily="34" charset="-128"/>
                  </a:rPr>
                  <a:t>データを収集し</a:t>
                </a:r>
                <a:endParaRPr kumimoji="1"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機械学習によって</a:t>
                </a:r>
                <a:endParaRPr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最適解を見つけ出す</a:t>
                </a:r>
                <a:endParaRPr lang="en-US" altLang="ja-JP" sz="1400" dirty="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176AAAB3-05FE-794B-9D7D-CDFACE9B07AF}"/>
                  </a:ext>
                </a:extLst>
              </p:cNvPr>
              <p:cNvSpPr txBox="1"/>
              <p:nvPr/>
            </p:nvSpPr>
            <p:spPr>
              <a:xfrm>
                <a:off x="7401582" y="2264916"/>
                <a:ext cx="1082348" cy="954107"/>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ルール</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や統計値</a:t>
                </a:r>
                <a:endParaRPr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による判断</a:t>
                </a:r>
                <a:endParaRPr lang="en-US" altLang="ja-JP" sz="1400" dirty="0">
                  <a:solidFill>
                    <a:srgbClr val="0070C0"/>
                  </a:solidFill>
                  <a:latin typeface="Meiryo" panose="020B0604030504040204" pitchFamily="34" charset="-128"/>
                  <a:ea typeface="Meiryo" panose="020B0604030504040204" pitchFamily="34" charset="-128"/>
                </a:endParaRPr>
              </a:p>
              <a:p>
                <a:endParaRPr kumimoji="1" lang="ja-JP" altLang="en-US" sz="1400">
                  <a:solidFill>
                    <a:srgbClr val="0070C0"/>
                  </a:solidFill>
                  <a:latin typeface="Meiryo" panose="020B0604030504040204" pitchFamily="34" charset="-128"/>
                  <a:ea typeface="Meiryo" panose="020B0604030504040204" pitchFamily="34" charset="-128"/>
                </a:endParaRPr>
              </a:p>
            </p:txBody>
          </p:sp>
          <p:cxnSp>
            <p:nvCxnSpPr>
              <p:cNvPr id="25" name="直線矢印コネクタ 24">
                <a:extLst>
                  <a:ext uri="{FF2B5EF4-FFF2-40B4-BE49-F238E27FC236}">
                    <a16:creationId xmlns:a16="http://schemas.microsoft.com/office/drawing/2014/main" id="{C80DC900-1468-F44A-8012-209E8FBE914A}"/>
                  </a:ext>
                </a:extLst>
              </p:cNvPr>
              <p:cNvCxnSpPr>
                <a:cxnSpLocks/>
                <a:stCxn id="7" idx="2"/>
              </p:cNvCxnSpPr>
              <p:nvPr/>
            </p:nvCxnSpPr>
            <p:spPr>
              <a:xfrm flipH="1">
                <a:off x="636187" y="3115559"/>
                <a:ext cx="6366267" cy="965539"/>
              </a:xfrm>
              <a:prstGeom prst="straightConnector1">
                <a:avLst/>
              </a:prstGeom>
              <a:ln w="381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C8748C8C-2869-D342-BB6E-AE6DA94988B1}"/>
                  </a:ext>
                </a:extLst>
              </p:cNvPr>
              <p:cNvCxnSpPr>
                <a:cxnSpLocks/>
                <a:stCxn id="7" idx="2"/>
              </p:cNvCxnSpPr>
              <p:nvPr/>
            </p:nvCxnSpPr>
            <p:spPr>
              <a:xfrm>
                <a:off x="7002454" y="3115559"/>
                <a:ext cx="1473235" cy="978667"/>
              </a:xfrm>
              <a:prstGeom prst="straightConnector1">
                <a:avLst/>
              </a:prstGeom>
              <a:ln w="381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E857466F-8BD0-9844-BDBC-6C11FEBB142F}"/>
                  </a:ext>
                </a:extLst>
              </p:cNvPr>
              <p:cNvSpPr txBox="1"/>
              <p:nvPr/>
            </p:nvSpPr>
            <p:spPr>
              <a:xfrm>
                <a:off x="4559032" y="1529559"/>
                <a:ext cx="3946793" cy="584775"/>
              </a:xfrm>
              <a:prstGeom prst="rect">
                <a:avLst/>
              </a:prstGeom>
              <a:noFill/>
            </p:spPr>
            <p:txBody>
              <a:bodyPr wrap="squar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徹底して無駄を無くし</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kumimoji="1" lang="ja-JP" altLang="en-US" sz="1600" b="1">
                    <a:solidFill>
                      <a:srgbClr val="0070C0"/>
                    </a:solidFill>
                    <a:latin typeface="Meiryo" panose="020B0604030504040204" pitchFamily="34" charset="-128"/>
                    <a:ea typeface="Meiryo" panose="020B0604030504040204" pitchFamily="34" charset="-128"/>
                  </a:rPr>
                  <a:t>効率、コスト、期間を劇的に改善</a:t>
                </a:r>
              </a:p>
            </p:txBody>
          </p:sp>
          <p:sp>
            <p:nvSpPr>
              <p:cNvPr id="41" name="テキスト ボックス 40">
                <a:extLst>
                  <a:ext uri="{FF2B5EF4-FFF2-40B4-BE49-F238E27FC236}">
                    <a16:creationId xmlns:a16="http://schemas.microsoft.com/office/drawing/2014/main" id="{D9894103-1614-A447-B414-D95DA72D0560}"/>
                  </a:ext>
                </a:extLst>
              </p:cNvPr>
              <p:cNvSpPr txBox="1"/>
              <p:nvPr/>
            </p:nvSpPr>
            <p:spPr>
              <a:xfrm>
                <a:off x="4589782" y="986445"/>
                <a:ext cx="3946793" cy="338554"/>
              </a:xfrm>
              <a:prstGeom prst="rect">
                <a:avLst/>
              </a:prstGeom>
              <a:noFill/>
            </p:spPr>
            <p:txBody>
              <a:bodyPr wrap="square" rtlCol="0">
                <a:spAutoFit/>
              </a:bodyPr>
              <a:lstStyle/>
              <a:p>
                <a:pPr algn="ctr"/>
                <a:r>
                  <a:rPr kumimoji="1" lang="en-US" altLang="ja-JP" sz="1600" b="1" dirty="0" err="1">
                    <a:solidFill>
                      <a:srgbClr val="0070C0"/>
                    </a:solidFill>
                    <a:latin typeface="Meiryo" panose="020B0604030504040204" pitchFamily="34" charset="-128"/>
                    <a:ea typeface="Meiryo" panose="020B0604030504040204" pitchFamily="34" charset="-128"/>
                  </a:rPr>
                  <a:t>IoT</a:t>
                </a:r>
                <a:r>
                  <a:rPr kumimoji="1" lang="ja-JP" altLang="en-US" sz="1600" b="1">
                    <a:solidFill>
                      <a:srgbClr val="0070C0"/>
                    </a:solidFill>
                    <a:latin typeface="Meiryo" panose="020B0604030504040204" pitchFamily="34" charset="-128"/>
                    <a:ea typeface="Meiryo" panose="020B0604030504040204" pitchFamily="34" charset="-128"/>
                  </a:rPr>
                  <a:t>で実現する</a:t>
                </a:r>
                <a:r>
                  <a:rPr kumimoji="1" lang="ja-JP" altLang="en-US" sz="1600">
                    <a:solidFill>
                      <a:srgbClr val="0070C0"/>
                    </a:solidFill>
                    <a:latin typeface="Meiryo" panose="020B0604030504040204" pitchFamily="34" charset="-128"/>
                    <a:ea typeface="Meiryo" panose="020B0604030504040204" pitchFamily="34" charset="-128"/>
                  </a:rPr>
                  <a:t>社会やビジネスの仕組み</a:t>
                </a:r>
              </a:p>
            </p:txBody>
          </p:sp>
          <p:sp>
            <p:nvSpPr>
              <p:cNvPr id="29" name="円柱 28">
                <a:extLst>
                  <a:ext uri="{FF2B5EF4-FFF2-40B4-BE49-F238E27FC236}">
                    <a16:creationId xmlns:a16="http://schemas.microsoft.com/office/drawing/2014/main" id="{27821786-1E58-D046-B42E-CC87DB9148F5}"/>
                  </a:ext>
                </a:extLst>
              </p:cNvPr>
              <p:cNvSpPr/>
              <p:nvPr/>
            </p:nvSpPr>
            <p:spPr>
              <a:xfrm>
                <a:off x="4802832" y="3083902"/>
                <a:ext cx="1852303" cy="721271"/>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262718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584" y="1196752"/>
            <a:ext cx="3744416" cy="496855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196752"/>
            <a:ext cx="3744416" cy="49685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971600" y="1383159"/>
            <a:ext cx="3456384" cy="46166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メイリオ"/>
                <a:ea typeface="メイリオ"/>
                <a:cs typeface="メイリオ"/>
              </a:rPr>
              <a:t>社会基盤</a:t>
            </a:r>
            <a:r>
              <a:rPr lang="ja-JP" altLang="en-US" sz="2000" dirty="0">
                <a:solidFill>
                  <a:schemeClr val="bg1"/>
                </a:solidFill>
                <a:latin typeface="メイリオ"/>
                <a:ea typeface="メイリオ"/>
                <a:cs typeface="メイリオ"/>
              </a:rPr>
              <a:t>のシフト</a:t>
            </a:r>
          </a:p>
        </p:txBody>
      </p:sp>
      <p:sp>
        <p:nvSpPr>
          <p:cNvPr id="50" name="正方形/長方形 49"/>
          <p:cNvSpPr/>
          <p:nvPr/>
        </p:nvSpPr>
        <p:spPr>
          <a:xfrm>
            <a:off x="4716016" y="1383159"/>
            <a:ext cx="3456384" cy="4616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メイリオ"/>
                <a:ea typeface="メイリオ"/>
                <a:cs typeface="メイリオ"/>
              </a:rPr>
              <a:t>「モノ」の価値</a:t>
            </a:r>
            <a:r>
              <a:rPr lang="ja-JP" altLang="en-US" sz="2000" dirty="0">
                <a:solidFill>
                  <a:srgbClr val="FFFFFF"/>
                </a:solidFill>
                <a:latin typeface="メイリオ"/>
                <a:ea typeface="メイリオ"/>
                <a:cs typeface="メイリオ"/>
              </a:rPr>
              <a:t>のシフト</a:t>
            </a:r>
          </a:p>
        </p:txBody>
      </p:sp>
      <p:sp>
        <p:nvSpPr>
          <p:cNvPr id="2" name="タイトル 1"/>
          <p:cNvSpPr>
            <a:spLocks noGrp="1"/>
          </p:cNvSpPr>
          <p:nvPr>
            <p:ph type="title"/>
          </p:nvPr>
        </p:nvSpPr>
        <p:spPr/>
        <p:txBody>
          <a:bodyPr/>
          <a:lstStyle/>
          <a:p>
            <a:r>
              <a:rPr kumimoji="1" lang="en-US" altLang="ja-JP" dirty="0" err="1"/>
              <a:t>IoT</a:t>
            </a:r>
            <a:r>
              <a:rPr lang="ja-JP" altLang="en-US" dirty="0"/>
              <a:t>がもたらす２つのパラダイムシフト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84</a:t>
            </a:fld>
            <a:endParaRPr kumimoji="1" lang="ja-JP" altLang="en-US"/>
          </a:p>
        </p:txBody>
      </p:sp>
      <p:sp>
        <p:nvSpPr>
          <p:cNvPr id="8" name="テキスト ボックス 7"/>
          <p:cNvSpPr txBox="1"/>
          <p:nvPr/>
        </p:nvSpPr>
        <p:spPr>
          <a:xfrm>
            <a:off x="823301" y="5131401"/>
            <a:ext cx="3744416" cy="738664"/>
          </a:xfrm>
          <a:prstGeom prst="rect">
            <a:avLst/>
          </a:prstGeom>
          <a:noFill/>
        </p:spPr>
        <p:txBody>
          <a:bodyPr wrap="square" rtlCol="0">
            <a:spAutoFit/>
          </a:bodyPr>
          <a:lstStyle/>
          <a:p>
            <a:pPr marL="271463" indent="-271463">
              <a:buFont typeface="+mj-lt"/>
              <a:buAutoNum type="arabicPeriod"/>
            </a:pPr>
            <a:r>
              <a:rPr kumimoji="1" lang="ja-JP" altLang="en-US" sz="1400" dirty="0">
                <a:solidFill>
                  <a:srgbClr val="800000"/>
                </a:solidFill>
                <a:latin typeface="メイリオ"/>
                <a:ea typeface="メイリオ"/>
                <a:cs typeface="メイリオ"/>
              </a:rPr>
              <a:t>現実世界のデジタル・データ化</a:t>
            </a:r>
            <a:endParaRPr kumimoji="1" lang="en-US" altLang="ja-JP" sz="1400" dirty="0">
              <a:solidFill>
                <a:srgbClr val="800000"/>
              </a:solidFill>
              <a:latin typeface="メイリオ"/>
              <a:ea typeface="メイリオ"/>
              <a:cs typeface="メイリオ"/>
            </a:endParaRPr>
          </a:p>
          <a:p>
            <a:pPr marL="271463" indent="-271463">
              <a:buFont typeface="+mj-lt"/>
              <a:buAutoNum type="arabicPeriod"/>
            </a:pPr>
            <a:r>
              <a:rPr lang="ja-JP" altLang="en-US" sz="1400" dirty="0">
                <a:solidFill>
                  <a:srgbClr val="800000"/>
                </a:solidFill>
                <a:latin typeface="メイリオ"/>
                <a:ea typeface="メイリオ"/>
                <a:cs typeface="メイリオ"/>
              </a:rPr>
              <a:t>ビッグデータを使ったシミュレーション</a:t>
            </a:r>
            <a:endParaRPr lang="en-US" altLang="ja-JP" sz="1400" dirty="0">
              <a:solidFill>
                <a:srgbClr val="800000"/>
              </a:solidFill>
              <a:latin typeface="メイリオ"/>
              <a:ea typeface="メイリオ"/>
              <a:cs typeface="メイリオ"/>
            </a:endParaRPr>
          </a:p>
          <a:p>
            <a:pPr marL="271463" indent="-271463">
              <a:buFont typeface="+mj-lt"/>
              <a:buAutoNum type="arabicPeriod"/>
            </a:pPr>
            <a:r>
              <a:rPr kumimoji="1" lang="ja-JP" altLang="en-US" sz="1400" dirty="0">
                <a:solidFill>
                  <a:srgbClr val="800000"/>
                </a:solidFill>
                <a:latin typeface="メイリオ"/>
                <a:ea typeface="メイリオ"/>
                <a:cs typeface="メイリオ"/>
              </a:rPr>
              <a:t>現実世界へのフィードバック</a:t>
            </a:r>
          </a:p>
        </p:txBody>
      </p:sp>
      <p:sp>
        <p:nvSpPr>
          <p:cNvPr id="9" name="テキスト ボックス 8"/>
          <p:cNvSpPr txBox="1"/>
          <p:nvPr/>
        </p:nvSpPr>
        <p:spPr>
          <a:xfrm>
            <a:off x="4572000" y="5138608"/>
            <a:ext cx="3744416" cy="738664"/>
          </a:xfrm>
          <a:prstGeom prst="rect">
            <a:avLst/>
          </a:prstGeom>
          <a:noFill/>
        </p:spPr>
        <p:txBody>
          <a:bodyPr wrap="square" rtlCol="0">
            <a:spAutoFit/>
          </a:bodyPr>
          <a:lstStyle/>
          <a:p>
            <a:pPr marL="271463" indent="-271463">
              <a:buFont typeface="+mj-lt"/>
              <a:buAutoNum type="arabicPeriod"/>
            </a:pPr>
            <a:r>
              <a:rPr lang="ja-JP" altLang="en-US" sz="1400" dirty="0">
                <a:solidFill>
                  <a:srgbClr val="0000FF"/>
                </a:solidFill>
                <a:latin typeface="メイリオ"/>
                <a:ea typeface="メイリオ"/>
                <a:cs typeface="メイリオ"/>
              </a:rPr>
              <a:t>「ハード＋ソフト」がネットワーク接続</a:t>
            </a:r>
            <a:endParaRPr lang="en-US" altLang="ja-JP" sz="1400" dirty="0">
              <a:solidFill>
                <a:srgbClr val="0000FF"/>
              </a:solidFill>
              <a:latin typeface="メイリオ"/>
              <a:ea typeface="メイリオ"/>
              <a:cs typeface="メイリオ"/>
            </a:endParaRPr>
          </a:p>
          <a:p>
            <a:pPr marL="271463" indent="-271463">
              <a:buFont typeface="+mj-lt"/>
              <a:buAutoNum type="arabicPeriod"/>
            </a:pPr>
            <a:r>
              <a:rPr lang="ja-JP" altLang="en-US" sz="1400" dirty="0">
                <a:solidFill>
                  <a:srgbClr val="0000FF"/>
                </a:solidFill>
                <a:latin typeface="メイリオ"/>
                <a:ea typeface="メイリオ"/>
                <a:cs typeface="メイリオ"/>
              </a:rPr>
              <a:t>モノとクラウド・サービスが一体化</a:t>
            </a:r>
            <a:endParaRPr lang="en-US" altLang="ja-JP" sz="1400" dirty="0">
              <a:solidFill>
                <a:srgbClr val="0000FF"/>
              </a:solidFill>
              <a:latin typeface="メイリオ"/>
              <a:ea typeface="メイリオ"/>
              <a:cs typeface="メイリオ"/>
            </a:endParaRPr>
          </a:p>
          <a:p>
            <a:pPr marL="271463" indent="-271463">
              <a:buFont typeface="+mj-lt"/>
              <a:buAutoNum type="arabicPeriod"/>
            </a:pPr>
            <a:r>
              <a:rPr kumimoji="1" lang="ja-JP" altLang="en-US" sz="1400" dirty="0">
                <a:solidFill>
                  <a:srgbClr val="0000FF"/>
                </a:solidFill>
                <a:latin typeface="メイリオ"/>
                <a:ea typeface="メイリオ"/>
                <a:cs typeface="メイリオ"/>
              </a:rPr>
              <a:t>システム全体で価値を生成</a:t>
            </a:r>
            <a:endParaRPr kumimoji="1" lang="en-US" altLang="ja-JP" sz="1400" dirty="0">
              <a:solidFill>
                <a:srgbClr val="0000FF"/>
              </a:solidFill>
              <a:latin typeface="メイリオ"/>
              <a:ea typeface="メイリオ"/>
              <a:cs typeface="メイリオ"/>
            </a:endParaRPr>
          </a:p>
        </p:txBody>
      </p:sp>
      <p:sp>
        <p:nvSpPr>
          <p:cNvPr id="11" name="正方形/長方形 10"/>
          <p:cNvSpPr/>
          <p:nvPr/>
        </p:nvSpPr>
        <p:spPr>
          <a:xfrm>
            <a:off x="1043608" y="2564904"/>
            <a:ext cx="1584176" cy="10801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2771800" y="2564904"/>
            <a:ext cx="1584176"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043608" y="3789040"/>
            <a:ext cx="3312368" cy="10801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p:cNvSpPr/>
          <p:nvPr/>
        </p:nvSpPr>
        <p:spPr>
          <a:xfrm>
            <a:off x="1979712" y="3284984"/>
            <a:ext cx="1440160" cy="864096"/>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660026" y="4580533"/>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a:solidFill>
                  <a:srgbClr val="FFFFFF"/>
                </a:solidFill>
                <a:latin typeface="メイリオ"/>
                <a:ea typeface="メイリオ"/>
                <a:cs typeface="メイリオ"/>
              </a:rPr>
              <a:t>ハードウェア</a:t>
            </a:r>
          </a:p>
        </p:txBody>
      </p:sp>
      <p:sp>
        <p:nvSpPr>
          <p:cNvPr id="16" name="正方形/長方形 15"/>
          <p:cNvSpPr/>
          <p:nvPr/>
        </p:nvSpPr>
        <p:spPr>
          <a:xfrm>
            <a:off x="5596129" y="4293096"/>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r>
              <a:rPr kumimoji="1" lang="ja-JP" altLang="en-US" sz="800" dirty="0">
                <a:solidFill>
                  <a:srgbClr val="FFFFFF"/>
                </a:solidFill>
                <a:latin typeface="メイリオ"/>
                <a:ea typeface="メイリオ"/>
                <a:cs typeface="メイリオ"/>
              </a:rPr>
              <a:t>ソフトウェア</a:t>
            </a: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7" name="正方形/長方形 16"/>
          <p:cNvSpPr/>
          <p:nvPr/>
        </p:nvSpPr>
        <p:spPr>
          <a:xfrm>
            <a:off x="5740146" y="4509120"/>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a:solidFill>
                  <a:srgbClr val="FFFFFF"/>
                </a:solidFill>
                <a:latin typeface="メイリオ"/>
                <a:ea typeface="メイリオ"/>
                <a:cs typeface="メイリオ"/>
              </a:rPr>
              <a:t>ハードウェア</a:t>
            </a:r>
          </a:p>
        </p:txBody>
      </p:sp>
      <p:pic>
        <p:nvPicPr>
          <p:cNvPr id="35" name="図 34" descr="design_img_f_1133791_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4248" y="3429000"/>
            <a:ext cx="1329716" cy="1080120"/>
          </a:xfrm>
          <a:prstGeom prst="rect">
            <a:avLst/>
          </a:prstGeom>
          <a:ln>
            <a:noFill/>
          </a:ln>
          <a:effectLst>
            <a:outerShdw blurRad="292100" dist="139700" dir="2700000" algn="tl" rotWithShape="0">
              <a:srgbClr val="333333">
                <a:alpha val="65000"/>
              </a:srgbClr>
            </a:outerShdw>
          </a:effectLst>
        </p:spPr>
      </p:pic>
      <p:sp>
        <p:nvSpPr>
          <p:cNvPr id="37" name="右矢印 36"/>
          <p:cNvSpPr/>
          <p:nvPr/>
        </p:nvSpPr>
        <p:spPr>
          <a:xfrm rot="19919827">
            <a:off x="4617769" y="3384635"/>
            <a:ext cx="3434786" cy="643863"/>
          </a:xfrm>
          <a:custGeom>
            <a:avLst/>
            <a:gdLst>
              <a:gd name="connsiteX0" fmla="*/ 0 w 3417948"/>
              <a:gd name="connsiteY0" fmla="*/ 160966 h 643863"/>
              <a:gd name="connsiteX1" fmla="*/ 3096017 w 3417948"/>
              <a:gd name="connsiteY1" fmla="*/ 160966 h 643863"/>
              <a:gd name="connsiteX2" fmla="*/ 3096017 w 3417948"/>
              <a:gd name="connsiteY2" fmla="*/ 0 h 643863"/>
              <a:gd name="connsiteX3" fmla="*/ 3417948 w 3417948"/>
              <a:gd name="connsiteY3" fmla="*/ 321932 h 643863"/>
              <a:gd name="connsiteX4" fmla="*/ 3096017 w 3417948"/>
              <a:gd name="connsiteY4" fmla="*/ 643863 h 643863"/>
              <a:gd name="connsiteX5" fmla="*/ 3096017 w 3417948"/>
              <a:gd name="connsiteY5" fmla="*/ 482897 h 643863"/>
              <a:gd name="connsiteX6" fmla="*/ 0 w 3417948"/>
              <a:gd name="connsiteY6" fmla="*/ 482897 h 643863"/>
              <a:gd name="connsiteX7" fmla="*/ 0 w 3417948"/>
              <a:gd name="connsiteY7" fmla="*/ 160966 h 643863"/>
              <a:gd name="connsiteX0" fmla="*/ 16838 w 3434786"/>
              <a:gd name="connsiteY0" fmla="*/ 160966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16838 w 3434786"/>
              <a:gd name="connsiteY7" fmla="*/ 160966 h 643863"/>
              <a:gd name="connsiteX0" fmla="*/ 5127 w 3434786"/>
              <a:gd name="connsiteY0" fmla="*/ 332169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5127 w 3434786"/>
              <a:gd name="connsiteY7" fmla="*/ 332169 h 6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786" h="643863">
                <a:moveTo>
                  <a:pt x="5127" y="332169"/>
                </a:moveTo>
                <a:lnTo>
                  <a:pt x="3112855" y="160966"/>
                </a:lnTo>
                <a:lnTo>
                  <a:pt x="3112855" y="0"/>
                </a:lnTo>
                <a:lnTo>
                  <a:pt x="3434786" y="321932"/>
                </a:lnTo>
                <a:lnTo>
                  <a:pt x="3112855" y="643863"/>
                </a:lnTo>
                <a:lnTo>
                  <a:pt x="3112855" y="482897"/>
                </a:lnTo>
                <a:lnTo>
                  <a:pt x="0" y="332999"/>
                </a:lnTo>
                <a:lnTo>
                  <a:pt x="5127" y="332169"/>
                </a:lnTo>
                <a:close/>
              </a:path>
            </a:pathLst>
          </a:cu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661358" y="2599926"/>
            <a:ext cx="2522970" cy="646331"/>
          </a:xfrm>
          <a:prstGeom prst="rect">
            <a:avLst/>
          </a:prstGeom>
        </p:spPr>
        <p:txBody>
          <a:bodyPr wrap="square">
            <a:spAutoFit/>
          </a:bodyPr>
          <a:lstStyle/>
          <a:p>
            <a:r>
              <a:rPr lang="ja-JP" altLang="en-US" sz="1200" dirty="0">
                <a:solidFill>
                  <a:srgbClr val="0000FF"/>
                </a:solidFill>
                <a:latin typeface="メイリオ"/>
                <a:ea typeface="メイリオ"/>
                <a:cs typeface="メイリオ"/>
              </a:rPr>
              <a:t>モノの価値は、</a:t>
            </a:r>
            <a:endParaRPr lang="en-US" altLang="ja-JP" sz="1200" dirty="0">
              <a:solidFill>
                <a:srgbClr val="0000FF"/>
              </a:solidFill>
              <a:latin typeface="メイリオ"/>
              <a:ea typeface="メイリオ"/>
              <a:cs typeface="メイリオ"/>
            </a:endParaRPr>
          </a:p>
          <a:p>
            <a:r>
              <a:rPr lang="ja-JP" altLang="ja-JP" sz="1200" b="1" dirty="0">
                <a:solidFill>
                  <a:srgbClr val="0000FF"/>
                </a:solidFill>
                <a:latin typeface="メイリオ"/>
                <a:ea typeface="メイリオ"/>
                <a:cs typeface="メイリオ"/>
              </a:rPr>
              <a:t>ハードウェア</a:t>
            </a:r>
            <a:r>
              <a:rPr lang="ja-JP" altLang="ja-JP" sz="1200" dirty="0">
                <a:solidFill>
                  <a:srgbClr val="0000FF"/>
                </a:solidFill>
                <a:latin typeface="メイリオ"/>
                <a:ea typeface="メイリオ"/>
                <a:cs typeface="メイリオ"/>
              </a:rPr>
              <a:t>から</a:t>
            </a:r>
            <a:r>
              <a:rPr lang="ja-JP" altLang="ja-JP" sz="1200" b="1" dirty="0">
                <a:solidFill>
                  <a:srgbClr val="0000FF"/>
                </a:solidFill>
                <a:latin typeface="メイリオ"/>
                <a:ea typeface="メイリオ"/>
                <a:cs typeface="メイリオ"/>
              </a:rPr>
              <a:t>ソフトウェア</a:t>
            </a:r>
            <a:r>
              <a:rPr lang="ja-JP" altLang="ja-JP" sz="1200" dirty="0">
                <a:solidFill>
                  <a:srgbClr val="0000FF"/>
                </a:solidFill>
                <a:latin typeface="メイリオ"/>
                <a:ea typeface="メイリオ"/>
                <a:cs typeface="メイリオ"/>
              </a:rPr>
              <a:t>へ</a:t>
            </a:r>
            <a:endParaRPr lang="en-US" altLang="ja-JP" sz="1200" dirty="0">
              <a:solidFill>
                <a:srgbClr val="0000FF"/>
              </a:solidFill>
              <a:latin typeface="メイリオ"/>
              <a:ea typeface="メイリオ"/>
              <a:cs typeface="メイリオ"/>
            </a:endParaRPr>
          </a:p>
          <a:p>
            <a:r>
              <a:rPr lang="ja-JP" altLang="ja-JP" sz="1200" dirty="0">
                <a:solidFill>
                  <a:srgbClr val="0000FF"/>
                </a:solidFill>
                <a:latin typeface="メイリオ"/>
                <a:ea typeface="メイリオ"/>
                <a:cs typeface="メイリオ"/>
              </a:rPr>
              <a:t>そして</a:t>
            </a:r>
            <a:r>
              <a:rPr lang="ja-JP" altLang="ja-JP" sz="1200" b="1" dirty="0">
                <a:solidFill>
                  <a:srgbClr val="0000FF"/>
                </a:solidFill>
                <a:latin typeface="メイリオ"/>
                <a:ea typeface="メイリオ"/>
                <a:cs typeface="メイリオ"/>
              </a:rPr>
              <a:t>サービス</a:t>
            </a:r>
            <a:r>
              <a:rPr lang="ja-JP" altLang="ja-JP" sz="1200" dirty="0">
                <a:solidFill>
                  <a:srgbClr val="0000FF"/>
                </a:solidFill>
                <a:latin typeface="メイリオ"/>
                <a:ea typeface="メイリオ"/>
                <a:cs typeface="メイリオ"/>
              </a:rPr>
              <a:t>へとシフト</a:t>
            </a:r>
            <a:endParaRPr lang="ja-JP" altLang="en-US" sz="1200" dirty="0">
              <a:solidFill>
                <a:srgbClr val="0000FF"/>
              </a:solidFill>
              <a:latin typeface="メイリオ"/>
              <a:ea typeface="メイリオ"/>
              <a:cs typeface="メイリオ"/>
            </a:endParaRPr>
          </a:p>
        </p:txBody>
      </p:sp>
      <p:sp>
        <p:nvSpPr>
          <p:cNvPr id="40" name="テキスト ボックス 39"/>
          <p:cNvSpPr txBox="1"/>
          <p:nvPr/>
        </p:nvSpPr>
        <p:spPr>
          <a:xfrm>
            <a:off x="1043608" y="2637078"/>
            <a:ext cx="1584176" cy="430887"/>
          </a:xfrm>
          <a:prstGeom prst="rect">
            <a:avLst/>
          </a:prstGeom>
          <a:noFill/>
        </p:spPr>
        <p:txBody>
          <a:bodyPr wrap="square" rtlCol="0">
            <a:spAutoFit/>
          </a:bodyPr>
          <a:lstStyle/>
          <a:p>
            <a:pPr algn="ctr"/>
            <a:r>
              <a:rPr lang="ja-JP" altLang="en-US" sz="1400" dirty="0">
                <a:solidFill>
                  <a:srgbClr val="FFFFFF"/>
                </a:solidFill>
                <a:latin typeface="メイリオ"/>
                <a:ea typeface="メイリオ"/>
                <a:cs typeface="メイリオ"/>
              </a:rPr>
              <a:t>アナリティクス</a:t>
            </a:r>
            <a:endParaRPr lang="en-US" altLang="ja-JP" sz="1400" dirty="0">
              <a:solidFill>
                <a:srgbClr val="FFFFFF"/>
              </a:solidFill>
              <a:latin typeface="メイリオ"/>
              <a:ea typeface="メイリオ"/>
              <a:cs typeface="メイリオ"/>
            </a:endParaRPr>
          </a:p>
          <a:p>
            <a:pPr algn="ctr"/>
            <a:r>
              <a:rPr kumimoji="1" lang="ja-JP" altLang="en-US" sz="800" dirty="0">
                <a:solidFill>
                  <a:srgbClr val="FFFFFF"/>
                </a:solidFill>
                <a:latin typeface="メイリオ"/>
                <a:ea typeface="メイリオ"/>
                <a:cs typeface="メイリオ"/>
              </a:rPr>
              <a:t>人工知能＋シミュレーション</a:t>
            </a:r>
          </a:p>
        </p:txBody>
      </p:sp>
      <p:sp>
        <p:nvSpPr>
          <p:cNvPr id="41" name="テキスト ボックス 40"/>
          <p:cNvSpPr txBox="1"/>
          <p:nvPr/>
        </p:nvSpPr>
        <p:spPr>
          <a:xfrm>
            <a:off x="2699792" y="2636912"/>
            <a:ext cx="1728192" cy="430887"/>
          </a:xfrm>
          <a:prstGeom prst="rect">
            <a:avLst/>
          </a:prstGeom>
          <a:noFill/>
        </p:spPr>
        <p:txBody>
          <a:bodyPr wrap="square" rtlCol="0">
            <a:spAutoFit/>
          </a:bodyPr>
          <a:lstStyle/>
          <a:p>
            <a:pPr algn="ctr"/>
            <a:r>
              <a:rPr kumimoji="1" lang="ja-JP" altLang="en-US" sz="1400" dirty="0">
                <a:solidFill>
                  <a:srgbClr val="FFFFFF"/>
                </a:solidFill>
                <a:latin typeface="メイリオ"/>
                <a:ea typeface="メイリオ"/>
                <a:cs typeface="メイリオ"/>
              </a:rPr>
              <a:t>アプリケーション</a:t>
            </a:r>
          </a:p>
          <a:p>
            <a:pPr algn="ctr"/>
            <a:r>
              <a:rPr kumimoji="1" lang="ja-JP" altLang="en-US" sz="800" dirty="0">
                <a:solidFill>
                  <a:srgbClr val="FFFFFF"/>
                </a:solidFill>
                <a:latin typeface="メイリオ"/>
                <a:ea typeface="メイリオ"/>
                <a:cs typeface="メイリオ"/>
              </a:rPr>
              <a:t>クラウド・サービス</a:t>
            </a:r>
            <a:endParaRPr kumimoji="1" lang="en-US" altLang="ja-JP" sz="800" dirty="0">
              <a:solidFill>
                <a:srgbClr val="FFFFFF"/>
              </a:solidFill>
              <a:latin typeface="メイリオ"/>
              <a:ea typeface="メイリオ"/>
              <a:cs typeface="メイリオ"/>
            </a:endParaRPr>
          </a:p>
        </p:txBody>
      </p:sp>
      <p:sp>
        <p:nvSpPr>
          <p:cNvPr id="42" name="テキスト ボックス 41"/>
          <p:cNvSpPr txBox="1"/>
          <p:nvPr/>
        </p:nvSpPr>
        <p:spPr>
          <a:xfrm>
            <a:off x="1907704" y="3573596"/>
            <a:ext cx="1584176" cy="430887"/>
          </a:xfrm>
          <a:prstGeom prst="rect">
            <a:avLst/>
          </a:prstGeom>
          <a:noFill/>
        </p:spPr>
        <p:txBody>
          <a:bodyPr wrap="square" rtlCol="0">
            <a:spAutoFit/>
          </a:bodyPr>
          <a:lstStyle/>
          <a:p>
            <a:pPr algn="ctr"/>
            <a:r>
              <a:rPr kumimoji="1" lang="ja-JP" altLang="en-US" sz="1400" dirty="0">
                <a:solidFill>
                  <a:srgbClr val="FFFFFF"/>
                </a:solidFill>
                <a:latin typeface="メイリオ"/>
                <a:ea typeface="メイリオ"/>
                <a:cs typeface="メイリオ"/>
              </a:rPr>
              <a:t>ビッグデータ</a:t>
            </a:r>
            <a:endParaRPr kumimoji="1" lang="en-US" altLang="ja-JP" sz="1400" dirty="0">
              <a:solidFill>
                <a:srgbClr val="FFFFFF"/>
              </a:solidFill>
              <a:latin typeface="メイリオ"/>
              <a:ea typeface="メイリオ"/>
              <a:cs typeface="メイリオ"/>
            </a:endParaRPr>
          </a:p>
          <a:p>
            <a:pPr algn="ctr"/>
            <a:r>
              <a:rPr lang="ja-JP" altLang="en-US" sz="800" dirty="0">
                <a:solidFill>
                  <a:srgbClr val="FFFFFF"/>
                </a:solidFill>
                <a:latin typeface="メイリオ"/>
                <a:ea typeface="メイリオ"/>
                <a:cs typeface="メイリオ"/>
              </a:rPr>
              <a:t>現実世界のデジタルコピー</a:t>
            </a:r>
            <a:endParaRPr kumimoji="1" lang="ja-JP" altLang="en-US" sz="800" dirty="0">
              <a:solidFill>
                <a:srgbClr val="FFFFFF"/>
              </a:solidFill>
              <a:latin typeface="メイリオ"/>
              <a:ea typeface="メイリオ"/>
              <a:cs typeface="メイリオ"/>
            </a:endParaRPr>
          </a:p>
        </p:txBody>
      </p:sp>
      <p:sp>
        <p:nvSpPr>
          <p:cNvPr id="43" name="テキスト ボックス 42"/>
          <p:cNvSpPr txBox="1"/>
          <p:nvPr/>
        </p:nvSpPr>
        <p:spPr>
          <a:xfrm>
            <a:off x="1043608" y="4321607"/>
            <a:ext cx="3312368" cy="430887"/>
          </a:xfrm>
          <a:prstGeom prst="rect">
            <a:avLst/>
          </a:prstGeom>
          <a:noFill/>
        </p:spPr>
        <p:txBody>
          <a:bodyPr wrap="square" rtlCol="0">
            <a:spAutoFit/>
          </a:bodyPr>
          <a:lstStyle/>
          <a:p>
            <a:pPr algn="ctr"/>
            <a:r>
              <a:rPr lang="ja-JP" altLang="en-US" sz="800" dirty="0">
                <a:solidFill>
                  <a:srgbClr val="FFFFFF"/>
                </a:solidFill>
                <a:latin typeface="メイリオ"/>
                <a:ea typeface="メイリオ"/>
                <a:cs typeface="メイリオ"/>
              </a:rPr>
              <a:t>現実世界のデジタルデータ化</a:t>
            </a:r>
            <a:endParaRPr lang="en-US" altLang="ja-JP" sz="800" dirty="0">
              <a:solidFill>
                <a:srgbClr val="FFFFFF"/>
              </a:solidFill>
              <a:latin typeface="メイリオ"/>
              <a:ea typeface="メイリオ"/>
              <a:cs typeface="メイリオ"/>
            </a:endParaRPr>
          </a:p>
          <a:p>
            <a:pPr algn="ctr"/>
            <a:r>
              <a:rPr lang="en-US" altLang="ja-JP" sz="1400" dirty="0" err="1">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4" name="右カーブ矢印 43"/>
          <p:cNvSpPr/>
          <p:nvPr/>
        </p:nvSpPr>
        <p:spPr>
          <a:xfrm rot="10800000">
            <a:off x="1475656" y="3159287"/>
            <a:ext cx="576064" cy="1090610"/>
          </a:xfrm>
          <a:prstGeom prst="curved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矢印 45"/>
          <p:cNvSpPr/>
          <p:nvPr/>
        </p:nvSpPr>
        <p:spPr>
          <a:xfrm>
            <a:off x="2411760" y="3006646"/>
            <a:ext cx="568935"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a:off x="812403" y="1959223"/>
            <a:ext cx="3744416" cy="461665"/>
          </a:xfrm>
          <a:prstGeom prst="rect">
            <a:avLst/>
          </a:prstGeom>
          <a:noFill/>
        </p:spPr>
        <p:txBody>
          <a:bodyPr wrap="square" rtlCol="0">
            <a:spAutoFit/>
          </a:bodyPr>
          <a:lstStyle/>
          <a:p>
            <a:pPr algn="ctr"/>
            <a:r>
              <a:rPr kumimoji="1" lang="en-US" altLang="ja-JP" sz="2400" dirty="0">
                <a:solidFill>
                  <a:srgbClr val="800000"/>
                </a:solidFill>
                <a:latin typeface="メイリオ"/>
                <a:ea typeface="メイリオ"/>
                <a:cs typeface="メイリオ"/>
              </a:rPr>
              <a:t>CPS</a:t>
            </a:r>
            <a:r>
              <a:rPr lang="ja-JP" altLang="en-US" sz="2400" dirty="0">
                <a:solidFill>
                  <a:srgbClr val="800000"/>
                </a:solidFill>
                <a:latin typeface="メイリオ"/>
                <a:ea typeface="メイリオ"/>
                <a:cs typeface="メイリオ"/>
              </a:rPr>
              <a:t>社会の実現</a:t>
            </a:r>
            <a:endParaRPr kumimoji="1" lang="ja-JP" altLang="en-US" sz="2400" dirty="0">
              <a:solidFill>
                <a:srgbClr val="800000"/>
              </a:solidFill>
              <a:latin typeface="メイリオ"/>
              <a:ea typeface="メイリオ"/>
              <a:cs typeface="メイリオ"/>
            </a:endParaRPr>
          </a:p>
        </p:txBody>
      </p:sp>
      <p:sp>
        <p:nvSpPr>
          <p:cNvPr id="48" name="テキスト ボックス 47"/>
          <p:cNvSpPr txBox="1"/>
          <p:nvPr/>
        </p:nvSpPr>
        <p:spPr>
          <a:xfrm>
            <a:off x="4567717" y="1959223"/>
            <a:ext cx="3744416" cy="461665"/>
          </a:xfrm>
          <a:prstGeom prst="rect">
            <a:avLst/>
          </a:prstGeom>
          <a:noFill/>
        </p:spPr>
        <p:txBody>
          <a:bodyPr wrap="square" rtlCol="0">
            <a:spAutoFit/>
          </a:bodyPr>
          <a:lstStyle/>
          <a:p>
            <a:pPr algn="ctr"/>
            <a:r>
              <a:rPr kumimoji="1" lang="ja-JP" altLang="en-US" sz="2400" dirty="0">
                <a:solidFill>
                  <a:srgbClr val="0000FF"/>
                </a:solidFill>
                <a:latin typeface="メイリオ"/>
                <a:ea typeface="メイリオ"/>
                <a:cs typeface="メイリオ"/>
              </a:rPr>
              <a:t>「モノ」のサービス化</a:t>
            </a:r>
          </a:p>
        </p:txBody>
      </p:sp>
      <p:grpSp>
        <p:nvGrpSpPr>
          <p:cNvPr id="20" name="図形グループ 19"/>
          <p:cNvGrpSpPr/>
          <p:nvPr/>
        </p:nvGrpSpPr>
        <p:grpSpPr>
          <a:xfrm>
            <a:off x="6804248" y="4580534"/>
            <a:ext cx="432049" cy="288626"/>
            <a:chOff x="7452319" y="3789040"/>
            <a:chExt cx="1064103" cy="576064"/>
          </a:xfrm>
        </p:grpSpPr>
        <p:sp>
          <p:nvSpPr>
            <p:cNvPr id="18" name="正方形/長方形 17"/>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9" name="正方形/長方形 18"/>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1" name="図形グループ 20"/>
          <p:cNvGrpSpPr/>
          <p:nvPr/>
        </p:nvGrpSpPr>
        <p:grpSpPr>
          <a:xfrm>
            <a:off x="7249830" y="4580534"/>
            <a:ext cx="432049" cy="288626"/>
            <a:chOff x="7452319" y="3789040"/>
            <a:chExt cx="1064103" cy="576064"/>
          </a:xfrm>
        </p:grpSpPr>
        <p:sp>
          <p:nvSpPr>
            <p:cNvPr id="22" name="正方形/長方形 21"/>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3" name="正方形/長方形 22"/>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4" name="図形グループ 23"/>
          <p:cNvGrpSpPr/>
          <p:nvPr/>
        </p:nvGrpSpPr>
        <p:grpSpPr>
          <a:xfrm>
            <a:off x="7701915" y="4580533"/>
            <a:ext cx="432049" cy="288626"/>
            <a:chOff x="7452319" y="3789040"/>
            <a:chExt cx="1064103" cy="576064"/>
          </a:xfrm>
        </p:grpSpPr>
        <p:sp>
          <p:nvSpPr>
            <p:cNvPr id="25" name="正方形/長方形 24"/>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6" name="正方形/長方形 25"/>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sp>
        <p:nvSpPr>
          <p:cNvPr id="34" name="角丸四角形 33"/>
          <p:cNvSpPr/>
          <p:nvPr/>
        </p:nvSpPr>
        <p:spPr>
          <a:xfrm>
            <a:off x="6804248" y="4314256"/>
            <a:ext cx="1329716" cy="186336"/>
          </a:xfrm>
          <a:prstGeom prst="roundRect">
            <a:avLst>
              <a:gd name="adj" fmla="val 5000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chemeClr val="bg1"/>
                </a:solidFill>
                <a:latin typeface="メイリオ"/>
                <a:ea typeface="メイリオ"/>
                <a:cs typeface="メイリオ"/>
              </a:rPr>
              <a:t>インターネット</a:t>
            </a:r>
          </a:p>
        </p:txBody>
      </p:sp>
      <p:sp>
        <p:nvSpPr>
          <p:cNvPr id="36" name="テキスト ボックス 35"/>
          <p:cNvSpPr txBox="1"/>
          <p:nvPr/>
        </p:nvSpPr>
        <p:spPr>
          <a:xfrm>
            <a:off x="6920388" y="3861048"/>
            <a:ext cx="1107996" cy="215444"/>
          </a:xfrm>
          <a:prstGeom prst="rect">
            <a:avLst/>
          </a:prstGeom>
          <a:noFill/>
        </p:spPr>
        <p:txBody>
          <a:bodyPr wrap="none" rtlCol="0">
            <a:spAutoFit/>
          </a:bodyPr>
          <a:lstStyle/>
          <a:p>
            <a:r>
              <a:rPr kumimoji="1" lang="ja-JP" altLang="en-US" sz="800" dirty="0">
                <a:solidFill>
                  <a:schemeClr val="bg1"/>
                </a:solidFill>
                <a:latin typeface="メイリオ"/>
                <a:ea typeface="メイリオ"/>
                <a:cs typeface="メイリオ"/>
              </a:rPr>
              <a:t>クラウド・サービス</a:t>
            </a:r>
          </a:p>
        </p:txBody>
      </p:sp>
      <p:sp>
        <p:nvSpPr>
          <p:cNvPr id="6" name="正方形/長方形 5"/>
          <p:cNvSpPr/>
          <p:nvPr/>
        </p:nvSpPr>
        <p:spPr>
          <a:xfrm>
            <a:off x="840461" y="6165304"/>
            <a:ext cx="1618302" cy="215444"/>
          </a:xfrm>
          <a:prstGeom prst="rect">
            <a:avLst/>
          </a:prstGeom>
        </p:spPr>
        <p:txBody>
          <a:bodyPr wrap="none">
            <a:spAutoFit/>
          </a:bodyPr>
          <a:lstStyle/>
          <a:p>
            <a:r>
              <a:rPr lang="en-US" altLang="ja-JP" sz="800" dirty="0">
                <a:solidFill>
                  <a:srgbClr val="800000"/>
                </a:solidFill>
                <a:latin typeface="メイリオ"/>
                <a:ea typeface="メイリオ"/>
                <a:cs typeface="メイリオ"/>
              </a:rPr>
              <a:t>CPS</a:t>
            </a:r>
            <a:r>
              <a:rPr lang="ja-JP" altLang="en-US" sz="800" dirty="0">
                <a:solidFill>
                  <a:srgbClr val="800000"/>
                </a:solidFill>
                <a:latin typeface="メイリオ"/>
                <a:ea typeface="メイリオ"/>
                <a:cs typeface="メイリオ"/>
              </a:rPr>
              <a:t>：</a:t>
            </a:r>
            <a:r>
              <a:rPr lang="en-US" altLang="ja-JP" sz="800" dirty="0">
                <a:solidFill>
                  <a:srgbClr val="800000"/>
                </a:solidFill>
                <a:latin typeface="メイリオ"/>
                <a:ea typeface="メイリオ"/>
                <a:cs typeface="メイリオ"/>
              </a:rPr>
              <a:t>Cyber-Physical System</a:t>
            </a:r>
            <a:endParaRPr lang="ja-JP" altLang="en-US" sz="800" dirty="0">
              <a:solidFill>
                <a:srgbClr val="800000"/>
              </a:solidFill>
              <a:latin typeface="メイリオ"/>
              <a:ea typeface="メイリオ"/>
              <a:cs typeface="メイリオ"/>
            </a:endParaRPr>
          </a:p>
        </p:txBody>
      </p:sp>
      <p:sp>
        <p:nvSpPr>
          <p:cNvPr id="51" name="右矢印 50"/>
          <p:cNvSpPr/>
          <p:nvPr/>
        </p:nvSpPr>
        <p:spPr>
          <a:xfrm rot="5400000">
            <a:off x="3140714" y="3590939"/>
            <a:ext cx="1090610"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505755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正方形/長方形 303"/>
          <p:cNvSpPr/>
          <p:nvPr/>
        </p:nvSpPr>
        <p:spPr>
          <a:xfrm>
            <a:off x="430337" y="880998"/>
            <a:ext cx="8272728" cy="253097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05" name="正方形/長方形 304"/>
          <p:cNvSpPr/>
          <p:nvPr/>
        </p:nvSpPr>
        <p:spPr>
          <a:xfrm>
            <a:off x="435636" y="3925287"/>
            <a:ext cx="8272728" cy="257030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テキスト ボックス 305"/>
          <p:cNvSpPr txBox="1"/>
          <p:nvPr/>
        </p:nvSpPr>
        <p:spPr>
          <a:xfrm>
            <a:off x="434049" y="995535"/>
            <a:ext cx="1414939" cy="584775"/>
          </a:xfrm>
          <a:prstGeom prst="rect">
            <a:avLst/>
          </a:prstGeom>
          <a:noFill/>
        </p:spPr>
        <p:txBody>
          <a:bodyPr wrap="none" rtlCol="0">
            <a:spAutoFit/>
          </a:bodyPr>
          <a:lstStyle/>
          <a:p>
            <a:pPr algn="ctr"/>
            <a:r>
              <a:rPr lang="ja-JP" altLang="en-US" sz="2000" dirty="0">
                <a:solidFill>
                  <a:srgbClr val="0000FF"/>
                </a:solidFill>
                <a:latin typeface="Meiryo" charset="-128"/>
                <a:ea typeface="Meiryo" charset="-128"/>
                <a:cs typeface="Meiryo" charset="-128"/>
              </a:rPr>
              <a:t>電脳世界</a:t>
            </a:r>
            <a:endParaRPr lang="en-US" altLang="ja-JP" sz="2000" dirty="0">
              <a:solidFill>
                <a:srgbClr val="0000FF"/>
              </a:solidFill>
              <a:latin typeface="Meiryo" charset="-128"/>
              <a:ea typeface="Meiryo" charset="-128"/>
              <a:cs typeface="Meiryo" charset="-128"/>
            </a:endParaRPr>
          </a:p>
          <a:p>
            <a:pPr algn="ctr"/>
            <a:r>
              <a:rPr lang="ja-JP" altLang="en-US" sz="1200" dirty="0">
                <a:solidFill>
                  <a:srgbClr val="0000FF"/>
                </a:solidFill>
                <a:latin typeface="Meiryo" charset="-128"/>
                <a:ea typeface="Meiryo" charset="-128"/>
                <a:cs typeface="Meiryo" charset="-128"/>
              </a:rPr>
              <a:t>（</a:t>
            </a:r>
            <a:r>
              <a:rPr lang="en-US" altLang="ja-JP" sz="1200" dirty="0">
                <a:solidFill>
                  <a:srgbClr val="0000FF"/>
                </a:solidFill>
                <a:latin typeface="Meiryo" charset="-128"/>
                <a:ea typeface="Meiryo" charset="-128"/>
                <a:cs typeface="Meiryo" charset="-128"/>
              </a:rPr>
              <a:t>Cyber World</a:t>
            </a:r>
            <a:r>
              <a:rPr lang="ja-JP" altLang="en-US" sz="1200" dirty="0">
                <a:solidFill>
                  <a:srgbClr val="0000FF"/>
                </a:solidFill>
                <a:latin typeface="Meiryo" charset="-128"/>
                <a:ea typeface="Meiryo" charset="-128"/>
                <a:cs typeface="Meiryo" charset="-128"/>
              </a:rPr>
              <a:t>）</a:t>
            </a:r>
            <a:endParaRPr kumimoji="1" lang="ja-JP" altLang="en-US" sz="1200" dirty="0">
              <a:solidFill>
                <a:srgbClr val="0000FF"/>
              </a:solidFill>
              <a:latin typeface="Meiryo" charset="-128"/>
              <a:ea typeface="Meiryo" charset="-128"/>
              <a:cs typeface="Meiryo" charset="-128"/>
            </a:endParaRPr>
          </a:p>
        </p:txBody>
      </p:sp>
      <p:sp>
        <p:nvSpPr>
          <p:cNvPr id="307" name="テキスト ボックス 306"/>
          <p:cNvSpPr txBox="1"/>
          <p:nvPr/>
        </p:nvSpPr>
        <p:spPr>
          <a:xfrm>
            <a:off x="430337" y="5864694"/>
            <a:ext cx="1572418" cy="584775"/>
          </a:xfrm>
          <a:prstGeom prst="rect">
            <a:avLst/>
          </a:prstGeom>
          <a:noFill/>
        </p:spPr>
        <p:txBody>
          <a:bodyPr wrap="none" rtlCol="0">
            <a:spAutoFit/>
          </a:bodyPr>
          <a:lstStyle/>
          <a:p>
            <a:pPr algn="ctr"/>
            <a:r>
              <a:rPr kumimoji="1" lang="ja-JP" altLang="en-US" sz="2000" dirty="0">
                <a:solidFill>
                  <a:srgbClr val="008000"/>
                </a:solidFill>
                <a:latin typeface="Meiryo" charset="-128"/>
                <a:ea typeface="Meiryo" charset="-128"/>
                <a:cs typeface="Meiryo" charset="-128"/>
              </a:rPr>
              <a:t>現実世界</a:t>
            </a:r>
            <a:endParaRPr kumimoji="1" lang="en-US" altLang="ja-JP" sz="2000" dirty="0">
              <a:solidFill>
                <a:srgbClr val="008000"/>
              </a:solidFill>
              <a:latin typeface="Meiryo" charset="-128"/>
              <a:ea typeface="Meiryo" charset="-128"/>
              <a:cs typeface="Meiryo" charset="-128"/>
            </a:endParaRPr>
          </a:p>
          <a:p>
            <a:pPr algn="ctr"/>
            <a:r>
              <a:rPr kumimoji="1" lang="ja-JP" altLang="en-US" sz="1200" dirty="0">
                <a:solidFill>
                  <a:srgbClr val="008000"/>
                </a:solidFill>
                <a:latin typeface="Meiryo" charset="-128"/>
                <a:ea typeface="Meiryo" charset="-128"/>
                <a:cs typeface="Meiryo" charset="-128"/>
              </a:rPr>
              <a:t>（</a:t>
            </a:r>
            <a:r>
              <a:rPr kumimoji="1" lang="en-US" altLang="ja-JP" sz="1200" dirty="0">
                <a:solidFill>
                  <a:srgbClr val="008000"/>
                </a:solidFill>
                <a:latin typeface="Meiryo" charset="-128"/>
                <a:ea typeface="Meiryo" charset="-128"/>
                <a:cs typeface="Meiryo" charset="-128"/>
              </a:rPr>
              <a:t>Physical World</a:t>
            </a:r>
            <a:r>
              <a:rPr kumimoji="1" lang="ja-JP" altLang="en-US" sz="1200" dirty="0">
                <a:solidFill>
                  <a:srgbClr val="008000"/>
                </a:solidFill>
                <a:latin typeface="Meiryo" charset="-128"/>
                <a:ea typeface="Meiryo" charset="-128"/>
                <a:cs typeface="Meiryo" charset="-128"/>
              </a:rPr>
              <a:t>）</a:t>
            </a:r>
          </a:p>
        </p:txBody>
      </p:sp>
      <p:sp>
        <p:nvSpPr>
          <p:cNvPr id="2" name="タイトル 1"/>
          <p:cNvSpPr>
            <a:spLocks noGrp="1"/>
          </p:cNvSpPr>
          <p:nvPr>
            <p:ph type="title"/>
          </p:nvPr>
        </p:nvSpPr>
        <p:spPr/>
        <p:txBody>
          <a:bodyPr/>
          <a:lstStyle/>
          <a:p>
            <a:r>
              <a:rPr lang="ja-JP" altLang="en-US" dirty="0"/>
              <a:t>デジタル・コピー／デジタルツイン</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85</a:t>
            </a:fld>
            <a:endParaRPr kumimoji="1" lang="ja-JP" altLang="en-US"/>
          </a:p>
        </p:txBody>
      </p:sp>
      <p:pic>
        <p:nvPicPr>
          <p:cNvPr id="11" name="図 10"/>
          <p:cNvPicPr>
            <a:picLocks noChangeAspect="1"/>
          </p:cNvPicPr>
          <p:nvPr/>
        </p:nvPicPr>
        <p:blipFill>
          <a:blip r:embed="rId3">
            <a:duotone>
              <a:schemeClr val="accent1">
                <a:shade val="45000"/>
                <a:satMod val="135000"/>
              </a:schemeClr>
              <a:prstClr val="white"/>
            </a:duotone>
          </a:blip>
          <a:stretch>
            <a:fillRect/>
          </a:stretch>
        </p:blipFill>
        <p:spPr>
          <a:xfrm flipH="1">
            <a:off x="3564690" y="1179745"/>
            <a:ext cx="2001078" cy="2001078"/>
          </a:xfrm>
          <a:prstGeom prst="rect">
            <a:avLst/>
          </a:prstGeom>
        </p:spPr>
      </p:pic>
      <p:pic>
        <p:nvPicPr>
          <p:cNvPr id="298" name="図 297"/>
          <p:cNvPicPr>
            <a:picLocks noChangeAspect="1"/>
          </p:cNvPicPr>
          <p:nvPr/>
        </p:nvPicPr>
        <p:blipFill>
          <a:blip r:embed="rId3"/>
          <a:stretch>
            <a:fillRect/>
          </a:stretch>
        </p:blipFill>
        <p:spPr>
          <a:xfrm flipH="1">
            <a:off x="3571461" y="4194313"/>
            <a:ext cx="2001078" cy="2001078"/>
          </a:xfrm>
          <a:prstGeom prst="rect">
            <a:avLst/>
          </a:prstGeom>
        </p:spPr>
      </p:pic>
      <p:sp>
        <p:nvSpPr>
          <p:cNvPr id="17" name="U ターン矢印 16"/>
          <p:cNvSpPr/>
          <p:nvPr/>
        </p:nvSpPr>
        <p:spPr>
          <a:xfrm rot="5400000">
            <a:off x="4815646" y="2887226"/>
            <a:ext cx="3584712" cy="2067339"/>
          </a:xfrm>
          <a:prstGeom prst="uturnArrow">
            <a:avLst>
              <a:gd name="adj1" fmla="val 25641"/>
              <a:gd name="adj2" fmla="val 25000"/>
              <a:gd name="adj3" fmla="val 25000"/>
              <a:gd name="adj4" fmla="val 43750"/>
              <a:gd name="adj5" fmla="val 100000"/>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9" name="U ターン矢印 298"/>
          <p:cNvSpPr/>
          <p:nvPr/>
        </p:nvSpPr>
        <p:spPr>
          <a:xfrm rot="16200000">
            <a:off x="743641" y="2642136"/>
            <a:ext cx="3584712" cy="2067339"/>
          </a:xfrm>
          <a:prstGeom prst="uturnArrow">
            <a:avLst>
              <a:gd name="adj1" fmla="val 25641"/>
              <a:gd name="adj2" fmla="val 25000"/>
              <a:gd name="adj3" fmla="val 25000"/>
              <a:gd name="adj4" fmla="val 43750"/>
              <a:gd name="adj5" fmla="val 100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柱 15"/>
          <p:cNvSpPr/>
          <p:nvPr/>
        </p:nvSpPr>
        <p:spPr>
          <a:xfrm>
            <a:off x="1080361" y="1883450"/>
            <a:ext cx="1537253" cy="1250690"/>
          </a:xfrm>
          <a:prstGeom prst="can">
            <a:avLst/>
          </a:prstGeom>
          <a:solidFill>
            <a:srgbClr val="984807">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2" name="図 301" descr="brain-illustration-1940x900_35269.jpg"/>
          <p:cNvPicPr>
            <a:picLocks noChangeAspect="1"/>
          </p:cNvPicPr>
          <p:nvPr/>
        </p:nvPicPr>
        <p:blipFill>
          <a:blip r:embed="rId4" cstate="screen">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78317" y="1802765"/>
            <a:ext cx="2901315" cy="1399222"/>
          </a:xfrm>
          <a:prstGeom prst="rect">
            <a:avLst/>
          </a:prstGeom>
        </p:spPr>
      </p:pic>
      <p:sp>
        <p:nvSpPr>
          <p:cNvPr id="18" name="テキスト ボックス 17"/>
          <p:cNvSpPr txBox="1"/>
          <p:nvPr/>
        </p:nvSpPr>
        <p:spPr>
          <a:xfrm>
            <a:off x="1072327" y="2434445"/>
            <a:ext cx="1569660" cy="369332"/>
          </a:xfrm>
          <a:prstGeom prst="rect">
            <a:avLst/>
          </a:prstGeom>
          <a:noFill/>
        </p:spPr>
        <p:txBody>
          <a:bodyPr wrap="none" rtlCol="0">
            <a:spAutoFit/>
          </a:bodyPr>
          <a:lstStyle/>
          <a:p>
            <a:pPr algn="ctr"/>
            <a:r>
              <a:rPr kumimoji="1" lang="ja-JP" altLang="en-US" b="1">
                <a:solidFill>
                  <a:schemeClr val="bg1"/>
                </a:solidFill>
                <a:latin typeface="Meiryo" charset="-128"/>
                <a:ea typeface="Meiryo" charset="-128"/>
                <a:cs typeface="Meiryo" charset="-128"/>
              </a:rPr>
              <a:t>ビッグデータ</a:t>
            </a:r>
          </a:p>
        </p:txBody>
      </p:sp>
      <p:sp>
        <p:nvSpPr>
          <p:cNvPr id="308" name="テキスト ボックス 307"/>
          <p:cNvSpPr txBox="1"/>
          <p:nvPr/>
        </p:nvSpPr>
        <p:spPr>
          <a:xfrm>
            <a:off x="6752844" y="2274951"/>
            <a:ext cx="1210588"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機械学習</a:t>
            </a:r>
            <a:endParaRPr kumimoji="1" lang="ja-JP" altLang="en-US" sz="1200" b="1" dirty="0">
              <a:solidFill>
                <a:schemeClr val="bg1"/>
              </a:solidFill>
              <a:latin typeface="Meiryo" charset="-128"/>
              <a:ea typeface="Meiryo" charset="-128"/>
              <a:cs typeface="Meiryo" charset="-128"/>
            </a:endParaRPr>
          </a:p>
        </p:txBody>
      </p:sp>
      <p:sp>
        <p:nvSpPr>
          <p:cNvPr id="19" name="正方形/長方形 18"/>
          <p:cNvSpPr/>
          <p:nvPr/>
        </p:nvSpPr>
        <p:spPr>
          <a:xfrm>
            <a:off x="1088824" y="4678936"/>
            <a:ext cx="1536665" cy="903369"/>
          </a:xfrm>
          <a:prstGeom prst="rect">
            <a:avLst/>
          </a:prstGeom>
          <a:solidFill>
            <a:schemeClr val="accent6">
              <a:lumMod val="50000"/>
              <a:alpha val="6392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センサ</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データ</a:t>
            </a:r>
            <a:endParaRPr kumimoji="1" lang="ja-JP" altLang="en-US" sz="1600" dirty="0">
              <a:solidFill>
                <a:srgbClr val="FFFFFF"/>
              </a:solidFill>
              <a:latin typeface="Meiryo" charset="-128"/>
              <a:ea typeface="Meiryo" charset="-128"/>
              <a:cs typeface="Meiryo" charset="-128"/>
            </a:endParaRPr>
          </a:p>
        </p:txBody>
      </p:sp>
      <p:sp>
        <p:nvSpPr>
          <p:cNvPr id="309" name="正方形/長方形 308"/>
          <p:cNvSpPr/>
          <p:nvPr/>
        </p:nvSpPr>
        <p:spPr>
          <a:xfrm>
            <a:off x="6862078" y="3221583"/>
            <a:ext cx="992120" cy="903369"/>
          </a:xfrm>
          <a:prstGeom prst="rect">
            <a:avLst/>
          </a:prstGeom>
          <a:solidFill>
            <a:srgbClr val="0070C0">
              <a:alpha val="6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最適解</a:t>
            </a:r>
            <a:endParaRPr kumimoji="1" lang="ja-JP" altLang="en-US" sz="1600" dirty="0">
              <a:solidFill>
                <a:srgbClr val="FFFFFF"/>
              </a:solidFill>
              <a:latin typeface="Meiryo" charset="-128"/>
              <a:ea typeface="Meiryo" charset="-128"/>
              <a:cs typeface="Meiryo" charset="-128"/>
            </a:endParaRPr>
          </a:p>
        </p:txBody>
      </p:sp>
      <p:sp>
        <p:nvSpPr>
          <p:cNvPr id="310" name="正方形/長方形 309"/>
          <p:cNvSpPr/>
          <p:nvPr/>
        </p:nvSpPr>
        <p:spPr>
          <a:xfrm>
            <a:off x="6214731" y="4678936"/>
            <a:ext cx="992120" cy="903369"/>
          </a:xfrm>
          <a:prstGeom prst="rect">
            <a:avLst/>
          </a:prstGeom>
          <a:solidFill>
            <a:srgbClr val="0070C0">
              <a:alpha val="6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制御</a:t>
            </a:r>
          </a:p>
        </p:txBody>
      </p:sp>
      <p:sp>
        <p:nvSpPr>
          <p:cNvPr id="20" name="テキスト ボックス 19"/>
          <p:cNvSpPr txBox="1"/>
          <p:nvPr/>
        </p:nvSpPr>
        <p:spPr>
          <a:xfrm>
            <a:off x="2767878" y="3459642"/>
            <a:ext cx="3594702" cy="461665"/>
          </a:xfrm>
          <a:prstGeom prst="rect">
            <a:avLst/>
          </a:prstGeom>
          <a:noFill/>
        </p:spPr>
        <p:txBody>
          <a:bodyPr wrap="none" rtlCol="0">
            <a:spAutoFit/>
          </a:bodyPr>
          <a:lstStyle/>
          <a:p>
            <a:pPr algn="ctr"/>
            <a:r>
              <a:rPr kumimoji="1" lang="en-US" altLang="ja-JP" sz="2400">
                <a:solidFill>
                  <a:srgbClr val="0432FF"/>
                </a:solidFill>
                <a:latin typeface="Meiryo" charset="-128"/>
                <a:ea typeface="Meiryo" charset="-128"/>
                <a:cs typeface="Meiryo" charset="-128"/>
              </a:rPr>
              <a:t>Cyber-Physical System</a:t>
            </a:r>
            <a:endParaRPr kumimoji="1" lang="ja-JP" altLang="en-US" sz="2400" dirty="0">
              <a:solidFill>
                <a:srgbClr val="0432FF"/>
              </a:solidFill>
              <a:latin typeface="Meiryo" charset="-128"/>
              <a:ea typeface="Meiryo" charset="-128"/>
              <a:cs typeface="Meiryo" charset="-128"/>
            </a:endParaRPr>
          </a:p>
        </p:txBody>
      </p:sp>
      <p:sp>
        <p:nvSpPr>
          <p:cNvPr id="21" name="テキスト ボックス 20"/>
          <p:cNvSpPr txBox="1"/>
          <p:nvPr/>
        </p:nvSpPr>
        <p:spPr>
          <a:xfrm>
            <a:off x="2817991" y="4592991"/>
            <a:ext cx="902811" cy="1384995"/>
          </a:xfrm>
          <a:prstGeom prst="rect">
            <a:avLst/>
          </a:prstGeom>
          <a:noFill/>
        </p:spPr>
        <p:txBody>
          <a:bodyPr wrap="none" rtlCol="0">
            <a:spAutoFit/>
          </a:bodyPr>
          <a:lstStyle/>
          <a:p>
            <a:r>
              <a:rPr kumimoji="1" lang="ja-JP" altLang="en-US" sz="1400" dirty="0">
                <a:latin typeface="Meiryo" charset="-128"/>
                <a:ea typeface="Meiryo" charset="-128"/>
                <a:cs typeface="Meiryo" charset="-128"/>
              </a:rPr>
              <a:t>圧　力</a:t>
            </a:r>
            <a:endParaRPr kumimoji="1"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ひずみ</a:t>
            </a:r>
            <a:endParaRPr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振　動</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重　量</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電　流　</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a:t>
            </a:r>
          </a:p>
        </p:txBody>
      </p:sp>
      <p:sp>
        <p:nvSpPr>
          <p:cNvPr id="311" name="テキスト ボックス 310"/>
          <p:cNvSpPr txBox="1"/>
          <p:nvPr/>
        </p:nvSpPr>
        <p:spPr>
          <a:xfrm>
            <a:off x="6520624" y="994721"/>
            <a:ext cx="2031325" cy="877163"/>
          </a:xfrm>
          <a:prstGeom prst="rect">
            <a:avLst/>
          </a:prstGeom>
          <a:noFill/>
        </p:spPr>
        <p:txBody>
          <a:bodyPr wrap="none" rtlCol="0">
            <a:spAutoFit/>
          </a:bodyPr>
          <a:lstStyle/>
          <a:p>
            <a:pPr algn="r"/>
            <a:r>
              <a:rPr lang="ja-JP" altLang="en-US" b="1" dirty="0">
                <a:solidFill>
                  <a:srgbClr val="0000FF"/>
                </a:solidFill>
                <a:latin typeface="Meiryo" charset="-128"/>
                <a:ea typeface="Meiryo" charset="-128"/>
                <a:cs typeface="Meiryo" charset="-128"/>
              </a:rPr>
              <a:t>シミュレーション</a:t>
            </a:r>
            <a:endParaRPr lang="en-US" altLang="ja-JP" b="1"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現実世界をデジタルで再現し</a:t>
            </a:r>
            <a:endParaRPr lang="en-US" altLang="ja-JP" sz="1100"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条件を変えて実験を繰り返し</a:t>
            </a:r>
            <a:endParaRPr lang="en-US" altLang="ja-JP" sz="1100"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最適解を見つけ出す</a:t>
            </a:r>
            <a:endParaRPr lang="en-US" altLang="ja-JP" sz="1100" dirty="0">
              <a:solidFill>
                <a:srgbClr val="0000FF"/>
              </a:solidFill>
              <a:latin typeface="Meiryo" charset="-128"/>
              <a:ea typeface="Meiryo" charset="-128"/>
              <a:cs typeface="Meiryo" charset="-128"/>
            </a:endParaRPr>
          </a:p>
        </p:txBody>
      </p:sp>
      <p:sp>
        <p:nvSpPr>
          <p:cNvPr id="312" name="テキスト ボックス 311"/>
          <p:cNvSpPr txBox="1"/>
          <p:nvPr/>
        </p:nvSpPr>
        <p:spPr>
          <a:xfrm>
            <a:off x="6571920" y="5895471"/>
            <a:ext cx="1980029" cy="523220"/>
          </a:xfrm>
          <a:prstGeom prst="rect">
            <a:avLst/>
          </a:prstGeom>
          <a:noFill/>
        </p:spPr>
        <p:txBody>
          <a:bodyPr wrap="none" rtlCol="0">
            <a:spAutoFit/>
          </a:bodyPr>
          <a:lstStyle/>
          <a:p>
            <a:pPr algn="ctr"/>
            <a:r>
              <a:rPr kumimoji="1" lang="ja-JP" altLang="en-US" sz="1400" dirty="0">
                <a:solidFill>
                  <a:srgbClr val="008000"/>
                </a:solidFill>
                <a:latin typeface="Meiryo" charset="-128"/>
                <a:ea typeface="Meiryo" charset="-128"/>
                <a:cs typeface="Meiryo" charset="-128"/>
              </a:rPr>
              <a:t>変更</a:t>
            </a:r>
            <a:r>
              <a:rPr kumimoji="1" lang="ja-JP" altLang="en-US" sz="1400">
                <a:solidFill>
                  <a:srgbClr val="008000"/>
                </a:solidFill>
                <a:latin typeface="Meiryo" charset="-128"/>
                <a:ea typeface="Meiryo" charset="-128"/>
                <a:cs typeface="Meiryo" charset="-128"/>
              </a:rPr>
              <a:t>や変化に即応</a:t>
            </a:r>
            <a:r>
              <a:rPr kumimoji="1" lang="ja-JP" altLang="en-US" sz="1400" dirty="0">
                <a:solidFill>
                  <a:srgbClr val="008000"/>
                </a:solidFill>
                <a:latin typeface="Meiryo" charset="-128"/>
                <a:ea typeface="Meiryo" charset="-128"/>
                <a:cs typeface="Meiryo" charset="-128"/>
              </a:rPr>
              <a:t>して</a:t>
            </a:r>
            <a:endParaRPr kumimoji="1" lang="en-US" altLang="ja-JP" sz="1400" dirty="0">
              <a:solidFill>
                <a:srgbClr val="008000"/>
              </a:solidFill>
              <a:latin typeface="Meiryo" charset="-128"/>
              <a:ea typeface="Meiryo" charset="-128"/>
              <a:cs typeface="Meiryo" charset="-128"/>
            </a:endParaRPr>
          </a:p>
          <a:p>
            <a:pPr algn="ctr"/>
            <a:r>
              <a:rPr lang="ja-JP" altLang="en-US" sz="1400" dirty="0">
                <a:solidFill>
                  <a:srgbClr val="008000"/>
                </a:solidFill>
                <a:latin typeface="Meiryo" charset="-128"/>
                <a:ea typeface="Meiryo" charset="-128"/>
                <a:cs typeface="Meiryo" charset="-128"/>
              </a:rPr>
              <a:t>最適状態・動きを実現</a:t>
            </a:r>
            <a:endParaRPr kumimoji="1" lang="ja-JP" altLang="en-US" sz="1400" dirty="0">
              <a:solidFill>
                <a:srgbClr val="008000"/>
              </a:solidFill>
              <a:latin typeface="Meiryo" charset="-128"/>
              <a:ea typeface="Meiryo" charset="-128"/>
              <a:cs typeface="Meiryo" charset="-128"/>
            </a:endParaRPr>
          </a:p>
        </p:txBody>
      </p:sp>
    </p:spTree>
    <p:extLst>
      <p:ext uri="{BB962C8B-B14F-4D97-AF65-F5344CB8AC3E}">
        <p14:creationId xmlns:p14="http://schemas.microsoft.com/office/powerpoint/2010/main" val="26367219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「モノ」のサービス化</a:t>
            </a:r>
          </a:p>
        </p:txBody>
      </p:sp>
      <p:sp>
        <p:nvSpPr>
          <p:cNvPr id="3" name="スライド番号プレースホルダー 2"/>
          <p:cNvSpPr>
            <a:spLocks noGrp="1"/>
          </p:cNvSpPr>
          <p:nvPr>
            <p:ph type="sldNum" sz="quarter" idx="12"/>
          </p:nvPr>
        </p:nvSpPr>
        <p:spPr>
          <a:xfrm>
            <a:off x="6932246" y="6662500"/>
            <a:ext cx="2133600" cy="217800"/>
          </a:xfrm>
        </p:spPr>
        <p:txBody>
          <a:bodyPr/>
          <a:lstStyle/>
          <a:p>
            <a:fld id="{8FF8CC5D-A65D-5946-99B5-645367A967AD}" type="slidenum">
              <a:rPr kumimoji="1" lang="ja-JP" altLang="en-US" smtClean="0"/>
              <a:t>86</a:t>
            </a:fld>
            <a:endParaRPr kumimoji="1" lang="ja-JP" altLang="en-US" dirty="0"/>
          </a:p>
        </p:txBody>
      </p:sp>
      <p:sp>
        <p:nvSpPr>
          <p:cNvPr id="4" name="正方形/長方形 3"/>
          <p:cNvSpPr/>
          <p:nvPr/>
        </p:nvSpPr>
        <p:spPr>
          <a:xfrm>
            <a:off x="5706533" y="2150077"/>
            <a:ext cx="2768600" cy="372719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3432879"/>
            <a:ext cx="5190066" cy="23723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18067" y="4542323"/>
            <a:ext cx="7653866" cy="119842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57200" y="848236"/>
            <a:ext cx="5122333" cy="1015663"/>
          </a:xfrm>
          <a:prstGeom prst="rect">
            <a:avLst/>
          </a:prstGeom>
        </p:spPr>
        <p:txBody>
          <a:bodyPr wrap="square">
            <a:spAutoFit/>
          </a:bodyPr>
          <a:lstStyle/>
          <a:p>
            <a:r>
              <a:rPr lang="ja-JP" altLang="en-US" sz="2000" dirty="0">
                <a:solidFill>
                  <a:srgbClr val="3366FF"/>
                </a:solidFill>
                <a:latin typeface="メイリオ"/>
                <a:ea typeface="メイリオ"/>
                <a:cs typeface="メイリオ"/>
              </a:rPr>
              <a:t>モノの価値は、</a:t>
            </a:r>
            <a:endParaRPr lang="en-US" altLang="ja-JP" sz="2000" dirty="0">
              <a:solidFill>
                <a:srgbClr val="3366FF"/>
              </a:solidFill>
              <a:latin typeface="メイリオ"/>
              <a:ea typeface="メイリオ"/>
              <a:cs typeface="メイリオ"/>
            </a:endParaRPr>
          </a:p>
          <a:p>
            <a:r>
              <a:rPr lang="ja-JP" altLang="ja-JP" sz="2000" b="1" dirty="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a:solidFill>
                  <a:srgbClr val="3366FF"/>
                </a:solidFill>
                <a:latin typeface="メイリオ"/>
                <a:ea typeface="メイリオ"/>
                <a:cs typeface="メイリオ"/>
              </a:rPr>
              <a:t>へ</a:t>
            </a:r>
            <a:r>
              <a:rPr lang="ja-JP" altLang="en-US" sz="2000" dirty="0">
                <a:solidFill>
                  <a:srgbClr val="3366FF"/>
                </a:solidFill>
                <a:latin typeface="メイリオ"/>
                <a:ea typeface="メイリオ"/>
                <a:cs typeface="メイリオ"/>
              </a:rPr>
              <a:t>、</a:t>
            </a:r>
            <a:endParaRPr lang="en-US" altLang="ja-JP" sz="2000" dirty="0">
              <a:solidFill>
                <a:srgbClr val="3366FF"/>
              </a:solidFill>
              <a:latin typeface="メイリオ"/>
              <a:ea typeface="メイリオ"/>
              <a:cs typeface="メイリオ"/>
            </a:endParaRPr>
          </a:p>
          <a:p>
            <a:r>
              <a:rPr lang="ja-JP" altLang="ja-JP" sz="2000" dirty="0">
                <a:solidFill>
                  <a:srgbClr val="3366FF"/>
                </a:solidFill>
                <a:latin typeface="メイリオ"/>
                <a:ea typeface="メイリオ"/>
                <a:cs typeface="メイリオ"/>
              </a:rPr>
              <a:t>そして</a:t>
            </a:r>
            <a:r>
              <a:rPr lang="ja-JP" altLang="ja-JP" sz="2000" b="1" dirty="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へとシフト</a:t>
            </a:r>
            <a:endParaRPr lang="ja-JP" altLang="en-US" sz="2000" dirty="0">
              <a:solidFill>
                <a:srgbClr val="3366FF"/>
              </a:solidFill>
              <a:latin typeface="メイリオ"/>
              <a:ea typeface="メイリオ"/>
              <a:cs typeface="メイリオ"/>
            </a:endParaRPr>
          </a:p>
        </p:txBody>
      </p:sp>
      <p:pic>
        <p:nvPicPr>
          <p:cNvPr id="10" name="図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285" y="2962258"/>
            <a:ext cx="2099280" cy="1574460"/>
          </a:xfrm>
          <a:prstGeom prst="rect">
            <a:avLst/>
          </a:prstGeom>
          <a:ln>
            <a:noFill/>
          </a:ln>
          <a:effectLst>
            <a:softEdge rad="112500"/>
          </a:effectLst>
        </p:spPr>
      </p:pic>
      <p:pic>
        <p:nvPicPr>
          <p:cNvPr id="12" name="図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1597" y="2177564"/>
            <a:ext cx="1653215" cy="1239911"/>
          </a:xfrm>
          <a:prstGeom prst="rect">
            <a:avLst/>
          </a:prstGeom>
        </p:spPr>
      </p:pic>
      <p:pic>
        <p:nvPicPr>
          <p:cNvPr id="19" name="図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9490" y="818595"/>
            <a:ext cx="1956220" cy="1349347"/>
          </a:xfrm>
          <a:prstGeom prst="rect">
            <a:avLst/>
          </a:prstGeom>
          <a:ln>
            <a:noFill/>
          </a:ln>
          <a:effectLst>
            <a:softEdge rad="112500"/>
          </a:effectLst>
        </p:spPr>
      </p:pic>
      <p:sp>
        <p:nvSpPr>
          <p:cNvPr id="14" name="テキスト ボックス 13"/>
          <p:cNvSpPr txBox="1"/>
          <p:nvPr/>
        </p:nvSpPr>
        <p:spPr>
          <a:xfrm>
            <a:off x="899592" y="4665345"/>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ハードウェア</a:t>
            </a:r>
          </a:p>
        </p:txBody>
      </p:sp>
      <p:sp>
        <p:nvSpPr>
          <p:cNvPr id="15" name="テキスト ボックス 14"/>
          <p:cNvSpPr txBox="1"/>
          <p:nvPr/>
        </p:nvSpPr>
        <p:spPr>
          <a:xfrm>
            <a:off x="3419872" y="3573016"/>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ソフトウェア</a:t>
            </a:r>
          </a:p>
        </p:txBody>
      </p:sp>
      <p:sp>
        <p:nvSpPr>
          <p:cNvPr id="16" name="テキスト ボックス 15"/>
          <p:cNvSpPr txBox="1"/>
          <p:nvPr/>
        </p:nvSpPr>
        <p:spPr>
          <a:xfrm>
            <a:off x="5803491" y="2276872"/>
            <a:ext cx="203132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サービス</a:t>
            </a:r>
          </a:p>
        </p:txBody>
      </p:sp>
      <p:sp>
        <p:nvSpPr>
          <p:cNvPr id="17" name="テキスト ボックス 16"/>
          <p:cNvSpPr txBox="1"/>
          <p:nvPr/>
        </p:nvSpPr>
        <p:spPr>
          <a:xfrm>
            <a:off x="3474621" y="4181519"/>
            <a:ext cx="2339102"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機能・性能を随時更新可能</a:t>
            </a:r>
          </a:p>
        </p:txBody>
      </p:sp>
      <p:sp>
        <p:nvSpPr>
          <p:cNvPr id="18" name="テキスト ボックス 17"/>
          <p:cNvSpPr txBox="1"/>
          <p:nvPr/>
        </p:nvSpPr>
        <p:spPr>
          <a:xfrm>
            <a:off x="916027" y="5356935"/>
            <a:ext cx="1800493"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機能・性能の固定化</a:t>
            </a:r>
          </a:p>
        </p:txBody>
      </p:sp>
      <p:sp>
        <p:nvSpPr>
          <p:cNvPr id="20" name="テキスト ボックス 19"/>
          <p:cNvSpPr txBox="1"/>
          <p:nvPr/>
        </p:nvSpPr>
        <p:spPr>
          <a:xfrm>
            <a:off x="5854895" y="2973471"/>
            <a:ext cx="2518638"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機能・性能を継続的更新可能</a:t>
            </a:r>
          </a:p>
        </p:txBody>
      </p:sp>
      <p:sp>
        <p:nvSpPr>
          <p:cNvPr id="7" name="右矢印 6"/>
          <p:cNvSpPr/>
          <p:nvPr/>
        </p:nvSpPr>
        <p:spPr>
          <a:xfrm>
            <a:off x="618067" y="5945402"/>
            <a:ext cx="7857066" cy="651950"/>
          </a:xfrm>
          <a:prstGeom prst="rightArrow">
            <a:avLst>
              <a:gd name="adj1" fmla="val 67642"/>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2427823" y="6093296"/>
            <a:ext cx="4288353" cy="400110"/>
          </a:xfrm>
          <a:prstGeom prst="rect">
            <a:avLst/>
          </a:prstGeom>
          <a:noFill/>
        </p:spPr>
        <p:txBody>
          <a:bodyPr wrap="none" rtlCol="0">
            <a:spAutoFit/>
          </a:bodyPr>
          <a:lstStyle/>
          <a:p>
            <a:pPr algn="ctr"/>
            <a:r>
              <a:rPr kumimoji="1" lang="ja-JP" altLang="en-US" sz="2000" dirty="0">
                <a:solidFill>
                  <a:schemeClr val="bg1"/>
                </a:solidFill>
                <a:latin typeface="メイリオ"/>
                <a:ea typeface="メイリオ"/>
                <a:cs typeface="メイリオ"/>
              </a:rPr>
              <a:t>モノの価値を評価する基準</a:t>
            </a:r>
            <a:r>
              <a:rPr kumimoji="1" lang="ja-JP" altLang="en-US" sz="2000">
                <a:solidFill>
                  <a:schemeClr val="bg1"/>
                </a:solidFill>
                <a:latin typeface="メイリオ"/>
                <a:ea typeface="メイリオ"/>
                <a:cs typeface="メイリオ"/>
              </a:rPr>
              <a:t>がシフト</a:t>
            </a:r>
            <a:endParaRPr kumimoji="1" lang="ja-JP" altLang="en-US" sz="2000" dirty="0">
              <a:solidFill>
                <a:schemeClr val="bg1"/>
              </a:solidFill>
              <a:latin typeface="メイリオ"/>
              <a:ea typeface="メイリオ"/>
              <a:cs typeface="メイリオ"/>
            </a:endParaRPr>
          </a:p>
        </p:txBody>
      </p:sp>
    </p:spTree>
    <p:extLst>
      <p:ext uri="{BB962C8B-B14F-4D97-AF65-F5344CB8AC3E}">
        <p14:creationId xmlns:p14="http://schemas.microsoft.com/office/powerpoint/2010/main" val="38046531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990601" y="3794606"/>
            <a:ext cx="7123099" cy="252817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「モノ」のサービス化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87</a:t>
            </a:fld>
            <a:endParaRPr kumimoji="1" lang="ja-JP" altLang="en-US"/>
          </a:p>
        </p:txBody>
      </p:sp>
      <p:sp>
        <p:nvSpPr>
          <p:cNvPr id="4" name="正方形/長方形 3"/>
          <p:cNvSpPr/>
          <p:nvPr/>
        </p:nvSpPr>
        <p:spPr>
          <a:xfrm>
            <a:off x="990601"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400762"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807748"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990601"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自動車メーカー</a:t>
            </a:r>
          </a:p>
        </p:txBody>
      </p:sp>
      <p:sp>
        <p:nvSpPr>
          <p:cNvPr id="53" name="テキスト ボックス 52"/>
          <p:cNvSpPr txBox="1"/>
          <p:nvPr/>
        </p:nvSpPr>
        <p:spPr>
          <a:xfrm>
            <a:off x="3400762"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航空機メーカー</a:t>
            </a:r>
          </a:p>
        </p:txBody>
      </p:sp>
      <p:sp>
        <p:nvSpPr>
          <p:cNvPr id="54" name="テキスト ボックス 53"/>
          <p:cNvSpPr txBox="1"/>
          <p:nvPr/>
        </p:nvSpPr>
        <p:spPr>
          <a:xfrm>
            <a:off x="5807748"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工作機械メーカー</a:t>
            </a:r>
          </a:p>
        </p:txBody>
      </p:sp>
      <p:sp>
        <p:nvSpPr>
          <p:cNvPr id="6" name="正方形/長方形 5"/>
          <p:cNvSpPr/>
          <p:nvPr/>
        </p:nvSpPr>
        <p:spPr>
          <a:xfrm>
            <a:off x="1111442"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55" name="正方形/長方形 54"/>
          <p:cNvSpPr/>
          <p:nvPr/>
        </p:nvSpPr>
        <p:spPr>
          <a:xfrm>
            <a:off x="1111442"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56" name="正方形/長方形 55"/>
          <p:cNvSpPr/>
          <p:nvPr/>
        </p:nvSpPr>
        <p:spPr>
          <a:xfrm>
            <a:off x="1111443"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57" name="正方形/長方形 56"/>
          <p:cNvSpPr/>
          <p:nvPr/>
        </p:nvSpPr>
        <p:spPr>
          <a:xfrm>
            <a:off x="1787642"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 name="正方形/長方形 6"/>
          <p:cNvSpPr/>
          <p:nvPr/>
        </p:nvSpPr>
        <p:spPr>
          <a:xfrm>
            <a:off x="2896541"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48" name="図形グループ 47"/>
          <p:cNvGrpSpPr/>
          <p:nvPr/>
        </p:nvGrpSpPr>
        <p:grpSpPr>
          <a:xfrm>
            <a:off x="2586182" y="1772098"/>
            <a:ext cx="230909" cy="419498"/>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9" name="図 8" descr="8121ee8a3e374cd4b15a85f2557c08c3f107562064d1deeab1ed0bc778bffa15_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74" y="4489619"/>
            <a:ext cx="2019111" cy="1347126"/>
          </a:xfrm>
          <a:prstGeom prst="rect">
            <a:avLst/>
          </a:prstGeom>
          <a:ln>
            <a:noFill/>
          </a:ln>
          <a:effectLst>
            <a:outerShdw blurRad="292100" dist="139700" dir="2700000" algn="tl" rotWithShape="0">
              <a:srgbClr val="333333">
                <a:alpha val="65000"/>
              </a:srgbClr>
            </a:outerShdw>
          </a:effectLst>
        </p:spPr>
      </p:pic>
      <p:pic>
        <p:nvPicPr>
          <p:cNvPr id="10" name="図 9" descr="13204630662661321299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58261" y="4489619"/>
            <a:ext cx="2024303" cy="1347126"/>
          </a:xfrm>
          <a:prstGeom prst="rect">
            <a:avLst/>
          </a:prstGeom>
          <a:ln>
            <a:noFill/>
          </a:ln>
          <a:effectLst>
            <a:outerShdw blurRad="292100" dist="139700" dir="2700000" algn="tl" rotWithShape="0">
              <a:srgbClr val="333333">
                <a:alpha val="65000"/>
              </a:srgbClr>
            </a:outerShdw>
          </a:effectLst>
        </p:spPr>
      </p:pic>
      <p:pic>
        <p:nvPicPr>
          <p:cNvPr id="16" name="図 15" descr="muon8800.jpg"/>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04304" y="4348787"/>
            <a:ext cx="2855884" cy="1665933"/>
          </a:xfrm>
          <a:prstGeom prst="rect">
            <a:avLst/>
          </a:prstGeom>
          <a:ln>
            <a:noFill/>
          </a:ln>
          <a:effectLst>
            <a:outerShdw blurRad="292100" dist="139700" dir="2700000" algn="tl" rotWithShape="0">
              <a:srgbClr val="333333">
                <a:alpha val="65000"/>
              </a:srgbClr>
            </a:outerShdw>
          </a:effectLst>
        </p:spPr>
      </p:pic>
      <p:sp>
        <p:nvSpPr>
          <p:cNvPr id="58" name="正方形/長方形 57"/>
          <p:cNvSpPr/>
          <p:nvPr/>
        </p:nvSpPr>
        <p:spPr>
          <a:xfrm>
            <a:off x="1924243"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制御</a:t>
            </a:r>
            <a:r>
              <a:rPr kumimoji="1" lang="ja-JP" altLang="en-US" sz="1200" dirty="0">
                <a:solidFill>
                  <a:srgbClr val="FFFFFF"/>
                </a:solidFill>
                <a:latin typeface="ＭＳ Ｐゴシック"/>
                <a:ea typeface="ＭＳ Ｐゴシック"/>
                <a:cs typeface="ＭＳ Ｐゴシック"/>
              </a:rPr>
              <a:t>ソフトウェア</a:t>
            </a:r>
          </a:p>
        </p:txBody>
      </p:sp>
      <p:sp>
        <p:nvSpPr>
          <p:cNvPr id="18" name="上矢印 17"/>
          <p:cNvSpPr/>
          <p:nvPr/>
        </p:nvSpPr>
        <p:spPr>
          <a:xfrm>
            <a:off x="1231516"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p:cNvSpPr/>
          <p:nvPr/>
        </p:nvSpPr>
        <p:spPr>
          <a:xfrm flipV="1">
            <a:off x="1924242"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上矢印 61"/>
          <p:cNvSpPr/>
          <p:nvPr/>
        </p:nvSpPr>
        <p:spPr>
          <a:xfrm flipV="1">
            <a:off x="2683335"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63" name="正方形/長方形 62"/>
          <p:cNvSpPr/>
          <p:nvPr/>
        </p:nvSpPr>
        <p:spPr>
          <a:xfrm>
            <a:off x="3512086"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64" name="正方形/長方形 63"/>
          <p:cNvSpPr/>
          <p:nvPr/>
        </p:nvSpPr>
        <p:spPr>
          <a:xfrm>
            <a:off x="3512086"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65" name="正方形/長方形 64"/>
          <p:cNvSpPr/>
          <p:nvPr/>
        </p:nvSpPr>
        <p:spPr>
          <a:xfrm>
            <a:off x="3512087"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66" name="正方形/長方形 65"/>
          <p:cNvSpPr/>
          <p:nvPr/>
        </p:nvSpPr>
        <p:spPr>
          <a:xfrm>
            <a:off x="4188286"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67" name="正方形/長方形 66"/>
          <p:cNvSpPr/>
          <p:nvPr/>
        </p:nvSpPr>
        <p:spPr>
          <a:xfrm>
            <a:off x="5297185"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68" name="図形グループ 67"/>
          <p:cNvGrpSpPr/>
          <p:nvPr/>
        </p:nvGrpSpPr>
        <p:grpSpPr>
          <a:xfrm>
            <a:off x="4986826" y="1772098"/>
            <a:ext cx="230909" cy="419498"/>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1" name="正方形/長方形 70"/>
          <p:cNvSpPr/>
          <p:nvPr/>
        </p:nvSpPr>
        <p:spPr>
          <a:xfrm>
            <a:off x="4324887"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72" name="上矢印 71"/>
          <p:cNvSpPr/>
          <p:nvPr/>
        </p:nvSpPr>
        <p:spPr>
          <a:xfrm>
            <a:off x="3632160"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上矢印 72"/>
          <p:cNvSpPr/>
          <p:nvPr/>
        </p:nvSpPr>
        <p:spPr>
          <a:xfrm flipV="1">
            <a:off x="4324886"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p:cNvSpPr/>
          <p:nvPr/>
        </p:nvSpPr>
        <p:spPr>
          <a:xfrm flipV="1">
            <a:off x="5083979"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75" name="正方形/長方形 74"/>
          <p:cNvSpPr/>
          <p:nvPr/>
        </p:nvSpPr>
        <p:spPr>
          <a:xfrm>
            <a:off x="5890450" y="1714182"/>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76" name="正方形/長方形 75"/>
          <p:cNvSpPr/>
          <p:nvPr/>
        </p:nvSpPr>
        <p:spPr>
          <a:xfrm>
            <a:off x="5890450" y="2045152"/>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77" name="正方形/長方形 76"/>
          <p:cNvSpPr/>
          <p:nvPr/>
        </p:nvSpPr>
        <p:spPr>
          <a:xfrm>
            <a:off x="5890451" y="2376122"/>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78" name="正方形/長方形 77"/>
          <p:cNvSpPr/>
          <p:nvPr/>
        </p:nvSpPr>
        <p:spPr>
          <a:xfrm>
            <a:off x="6566650" y="2376122"/>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9" name="正方形/長方形 78"/>
          <p:cNvSpPr/>
          <p:nvPr/>
        </p:nvSpPr>
        <p:spPr>
          <a:xfrm>
            <a:off x="7675549" y="1715911"/>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80" name="図形グループ 79"/>
          <p:cNvGrpSpPr/>
          <p:nvPr/>
        </p:nvGrpSpPr>
        <p:grpSpPr>
          <a:xfrm>
            <a:off x="7365190" y="1773827"/>
            <a:ext cx="230909" cy="419498"/>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3" name="正方形/長方形 82"/>
          <p:cNvSpPr/>
          <p:nvPr/>
        </p:nvSpPr>
        <p:spPr>
          <a:xfrm>
            <a:off x="6703251" y="4088819"/>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84" name="上矢印 83"/>
          <p:cNvSpPr/>
          <p:nvPr/>
        </p:nvSpPr>
        <p:spPr>
          <a:xfrm>
            <a:off x="6010524" y="2647245"/>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p:cNvSpPr/>
          <p:nvPr/>
        </p:nvSpPr>
        <p:spPr>
          <a:xfrm flipV="1">
            <a:off x="6703250" y="2645513"/>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p:cNvSpPr/>
          <p:nvPr/>
        </p:nvSpPr>
        <p:spPr>
          <a:xfrm flipV="1">
            <a:off x="7462343"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19" name="テキスト ボックス 18"/>
          <p:cNvSpPr txBox="1"/>
          <p:nvPr/>
        </p:nvSpPr>
        <p:spPr>
          <a:xfrm>
            <a:off x="350212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運行データ</a:t>
            </a:r>
            <a:endParaRPr kumimoji="1" lang="ja-JP" altLang="en-US" sz="800" b="1" dirty="0">
              <a:solidFill>
                <a:srgbClr val="0000FF"/>
              </a:solidFill>
              <a:latin typeface="メイリオ"/>
              <a:ea typeface="メイリオ"/>
              <a:cs typeface="メイリオ"/>
            </a:endParaRPr>
          </a:p>
        </p:txBody>
      </p:sp>
      <p:sp>
        <p:nvSpPr>
          <p:cNvPr id="87" name="テキスト ボックス 86"/>
          <p:cNvSpPr txBox="1"/>
          <p:nvPr/>
        </p:nvSpPr>
        <p:spPr>
          <a:xfrm>
            <a:off x="1080048" y="3871646"/>
            <a:ext cx="697627" cy="215444"/>
          </a:xfrm>
          <a:prstGeom prst="rect">
            <a:avLst/>
          </a:prstGeom>
          <a:noFill/>
        </p:spPr>
        <p:txBody>
          <a:bodyPr wrap="none" rtlCol="0">
            <a:spAutoFit/>
          </a:bodyPr>
          <a:lstStyle/>
          <a:p>
            <a:r>
              <a:rPr kumimoji="1" lang="ja-JP" altLang="en-US" sz="800" b="1" dirty="0">
                <a:solidFill>
                  <a:srgbClr val="0000FF"/>
                </a:solidFill>
                <a:latin typeface="メイリオ"/>
                <a:ea typeface="メイリオ"/>
                <a:cs typeface="メイリオ"/>
              </a:rPr>
              <a:t>走行</a:t>
            </a:r>
            <a:r>
              <a:rPr lang="ja-JP" altLang="en-US" sz="800" b="1" dirty="0">
                <a:solidFill>
                  <a:srgbClr val="0000FF"/>
                </a:solidFill>
                <a:latin typeface="メイリオ"/>
                <a:ea typeface="メイリオ"/>
                <a:cs typeface="メイリオ"/>
              </a:rPr>
              <a:t>データ</a:t>
            </a:r>
            <a:endParaRPr kumimoji="1" lang="ja-JP" altLang="en-US" sz="800" b="1" dirty="0">
              <a:solidFill>
                <a:srgbClr val="0000FF"/>
              </a:solidFill>
              <a:latin typeface="メイリオ"/>
              <a:ea typeface="メイリオ"/>
              <a:cs typeface="メイリオ"/>
            </a:endParaRPr>
          </a:p>
        </p:txBody>
      </p:sp>
      <p:sp>
        <p:nvSpPr>
          <p:cNvPr id="88" name="テキスト ボックス 87"/>
          <p:cNvSpPr txBox="1"/>
          <p:nvPr/>
        </p:nvSpPr>
        <p:spPr>
          <a:xfrm>
            <a:off x="589045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作業データ</a:t>
            </a:r>
            <a:endParaRPr kumimoji="1" lang="ja-JP" altLang="en-US" sz="800" b="1" dirty="0">
              <a:solidFill>
                <a:srgbClr val="0000FF"/>
              </a:solidFill>
              <a:latin typeface="メイリオ"/>
              <a:ea typeface="メイリオ"/>
              <a:cs typeface="メイリオ"/>
            </a:endParaRPr>
          </a:p>
        </p:txBody>
      </p:sp>
      <p:sp>
        <p:nvSpPr>
          <p:cNvPr id="89" name="テキスト ボックス 88"/>
          <p:cNvSpPr txBox="1"/>
          <p:nvPr/>
        </p:nvSpPr>
        <p:spPr>
          <a:xfrm>
            <a:off x="2704503"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0" name="テキスト ボックス 89"/>
          <p:cNvSpPr txBox="1"/>
          <p:nvPr/>
        </p:nvSpPr>
        <p:spPr>
          <a:xfrm>
            <a:off x="5106757"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1" name="テキスト ボックス 90"/>
          <p:cNvSpPr txBox="1"/>
          <p:nvPr/>
        </p:nvSpPr>
        <p:spPr>
          <a:xfrm>
            <a:off x="7483511"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34" name="正方形/長方形 33"/>
          <p:cNvSpPr/>
          <p:nvPr/>
        </p:nvSpPr>
        <p:spPr>
          <a:xfrm>
            <a:off x="1008863" y="6014720"/>
            <a:ext cx="7123099" cy="246221"/>
          </a:xfrm>
          <a:prstGeom prst="rect">
            <a:avLst/>
          </a:prstGeom>
        </p:spPr>
        <p:txBody>
          <a:bodyPr wrap="square">
            <a:spAutoFit/>
          </a:bodyPr>
          <a:lstStyle/>
          <a:p>
            <a:pPr algn="ctr"/>
            <a:r>
              <a:rPr lang="ja-JP" altLang="en-US" sz="1000" dirty="0">
                <a:solidFill>
                  <a:srgbClr val="800000"/>
                </a:solidFill>
                <a:latin typeface="メイリオ"/>
                <a:ea typeface="メイリオ"/>
                <a:cs typeface="メイリオ"/>
              </a:rPr>
              <a:t>遠隔からの保守点検・修理、自律化機能による自己点検や修復、ソフトウェア更新による機能・性能・操作性の改善</a:t>
            </a:r>
          </a:p>
        </p:txBody>
      </p:sp>
      <p:sp>
        <p:nvSpPr>
          <p:cNvPr id="35" name="角丸四角形 34"/>
          <p:cNvSpPr/>
          <p:nvPr/>
        </p:nvSpPr>
        <p:spPr>
          <a:xfrm>
            <a:off x="990600" y="3024908"/>
            <a:ext cx="7141362" cy="58497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インターネット</a:t>
            </a:r>
          </a:p>
        </p:txBody>
      </p:sp>
    </p:spTree>
    <p:extLst>
      <p:ext uri="{BB962C8B-B14F-4D97-AF65-F5344CB8AC3E}">
        <p14:creationId xmlns:p14="http://schemas.microsoft.com/office/powerpoint/2010/main" val="36415685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57200" y="955040"/>
            <a:ext cx="8321040" cy="150368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 name="図形グループ 3"/>
          <p:cNvGrpSpPr/>
          <p:nvPr/>
        </p:nvGrpSpPr>
        <p:grpSpPr>
          <a:xfrm>
            <a:off x="695959" y="1152673"/>
            <a:ext cx="538480" cy="1100428"/>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 name="テキスト ボックス 15"/>
          <p:cNvSpPr txBox="1"/>
          <p:nvPr/>
        </p:nvSpPr>
        <p:spPr>
          <a:xfrm>
            <a:off x="1563147" y="1213520"/>
            <a:ext cx="1261885" cy="954107"/>
          </a:xfrm>
          <a:prstGeom prst="rect">
            <a:avLst/>
          </a:prstGeom>
          <a:noFill/>
        </p:spPr>
        <p:txBody>
          <a:bodyPr wrap="none" rtlCol="0">
            <a:spAutoFit/>
          </a:bodyPr>
          <a:lstStyle/>
          <a:p>
            <a:pPr algn="ctr"/>
            <a:r>
              <a:rPr kumimoji="1" lang="ja-JP" altLang="en-US" sz="2800" dirty="0">
                <a:solidFill>
                  <a:schemeClr val="accent3">
                    <a:lumMod val="50000"/>
                  </a:schemeClr>
                </a:solidFill>
                <a:latin typeface="Meiryo" charset="-128"/>
                <a:ea typeface="Meiryo" charset="-128"/>
                <a:cs typeface="Meiryo" charset="-128"/>
              </a:rPr>
              <a:t>使　用</a:t>
            </a:r>
            <a:endParaRPr kumimoji="1" lang="en-US" altLang="ja-JP" sz="2800" dirty="0">
              <a:solidFill>
                <a:schemeClr val="accent3">
                  <a:lumMod val="50000"/>
                </a:schemeClr>
              </a:solidFill>
              <a:latin typeface="Meiryo" charset="-128"/>
              <a:ea typeface="Meiryo" charset="-128"/>
              <a:cs typeface="Meiryo" charset="-128"/>
            </a:endParaRPr>
          </a:p>
          <a:p>
            <a:pPr algn="ctr"/>
            <a:r>
              <a:rPr kumimoji="1" lang="ja-JP" altLang="en-US" sz="2000" dirty="0">
                <a:solidFill>
                  <a:schemeClr val="accent3">
                    <a:lumMod val="50000"/>
                  </a:schemeClr>
                </a:solidFill>
                <a:latin typeface="Meiryo" charset="-128"/>
                <a:ea typeface="Meiryo" charset="-128"/>
                <a:cs typeface="Meiryo" charset="-128"/>
              </a:rPr>
              <a:t>の</a:t>
            </a:r>
            <a:r>
              <a:rPr kumimoji="1" lang="ja-JP" altLang="en-US" sz="2800" dirty="0">
                <a:solidFill>
                  <a:schemeClr val="accent3">
                    <a:lumMod val="50000"/>
                  </a:schemeClr>
                </a:solidFill>
                <a:latin typeface="Meiryo" charset="-128"/>
                <a:ea typeface="Meiryo" charset="-128"/>
                <a:cs typeface="Meiryo" charset="-128"/>
              </a:rPr>
              <a:t>現場</a:t>
            </a:r>
          </a:p>
        </p:txBody>
      </p:sp>
      <p:sp>
        <p:nvSpPr>
          <p:cNvPr id="18" name="正方形/長方形 17"/>
          <p:cNvSpPr/>
          <p:nvPr/>
        </p:nvSpPr>
        <p:spPr>
          <a:xfrm>
            <a:off x="2968792" y="1130859"/>
            <a:ext cx="5565608" cy="11222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286976"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センサー</a:t>
            </a:r>
          </a:p>
        </p:txBody>
      </p:sp>
      <p:sp>
        <p:nvSpPr>
          <p:cNvPr id="20" name="正方形/長方形 19"/>
          <p:cNvSpPr/>
          <p:nvPr/>
        </p:nvSpPr>
        <p:spPr>
          <a:xfrm>
            <a:off x="503611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コンピュータ</a:t>
            </a:r>
            <a:endParaRPr kumimoji="1" lang="ja-JP" altLang="en-US" sz="1400" dirty="0">
              <a:solidFill>
                <a:srgbClr val="FFFFFF"/>
              </a:solidFill>
              <a:latin typeface="Meiryo" charset="-128"/>
              <a:ea typeface="Meiryo" charset="-128"/>
              <a:cs typeface="Meiryo" charset="-128"/>
            </a:endParaRPr>
          </a:p>
        </p:txBody>
      </p:sp>
      <p:sp>
        <p:nvSpPr>
          <p:cNvPr id="21" name="正方形/長方形 20"/>
          <p:cNvSpPr/>
          <p:nvPr/>
        </p:nvSpPr>
        <p:spPr>
          <a:xfrm>
            <a:off x="679089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ソフトウエア</a:t>
            </a:r>
          </a:p>
        </p:txBody>
      </p:sp>
      <p:sp>
        <p:nvSpPr>
          <p:cNvPr id="26" name="テキスト ボックス 25"/>
          <p:cNvSpPr txBox="1"/>
          <p:nvPr/>
        </p:nvSpPr>
        <p:spPr>
          <a:xfrm>
            <a:off x="5018061" y="1219156"/>
            <a:ext cx="1467068"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モノ・製品</a:t>
            </a:r>
          </a:p>
        </p:txBody>
      </p:sp>
      <p:sp>
        <p:nvSpPr>
          <p:cNvPr id="15" name="正方形/長方形 14"/>
          <p:cNvSpPr/>
          <p:nvPr/>
        </p:nvSpPr>
        <p:spPr>
          <a:xfrm>
            <a:off x="457200" y="4883841"/>
            <a:ext cx="8321040" cy="150368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下矢印 26"/>
          <p:cNvSpPr/>
          <p:nvPr/>
        </p:nvSpPr>
        <p:spPr>
          <a:xfrm>
            <a:off x="3485131" y="1971040"/>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モノのサービス化の本質</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88</a:t>
            </a:fld>
            <a:endParaRPr kumimoji="1" lang="ja-JP" altLang="en-US"/>
          </a:p>
        </p:txBody>
      </p:sp>
      <p:grpSp>
        <p:nvGrpSpPr>
          <p:cNvPr id="11" name="図形グループ 10"/>
          <p:cNvGrpSpPr/>
          <p:nvPr/>
        </p:nvGrpSpPr>
        <p:grpSpPr>
          <a:xfrm>
            <a:off x="695959" y="5048581"/>
            <a:ext cx="538480" cy="1100428"/>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1460556" y="5323841"/>
            <a:ext cx="1467068" cy="830997"/>
          </a:xfrm>
          <a:prstGeom prst="rect">
            <a:avLst/>
          </a:prstGeom>
          <a:noFill/>
        </p:spPr>
        <p:txBody>
          <a:bodyPr wrap="none" rtlCol="0">
            <a:spAutoFit/>
          </a:bodyPr>
          <a:lstStyle/>
          <a:p>
            <a:pPr algn="ctr"/>
            <a:r>
              <a:rPr kumimoji="1" lang="ja-JP" altLang="en-US" sz="2000" dirty="0">
                <a:solidFill>
                  <a:schemeClr val="accent6">
                    <a:lumMod val="50000"/>
                  </a:schemeClr>
                </a:solidFill>
                <a:latin typeface="Meiryo" charset="-128"/>
                <a:ea typeface="Meiryo" charset="-128"/>
                <a:cs typeface="Meiryo" charset="-128"/>
              </a:rPr>
              <a:t>ものづくり</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000" dirty="0">
                <a:solidFill>
                  <a:schemeClr val="accent6">
                    <a:lumMod val="50000"/>
                  </a:schemeClr>
                </a:solidFill>
                <a:latin typeface="Meiryo" charset="-128"/>
                <a:ea typeface="Meiryo" charset="-128"/>
                <a:cs typeface="Meiryo" charset="-128"/>
              </a:rPr>
              <a:t>の</a:t>
            </a:r>
            <a:r>
              <a:rPr kumimoji="1" lang="ja-JP" altLang="en-US" sz="2800" dirty="0">
                <a:solidFill>
                  <a:schemeClr val="accent6">
                    <a:lumMod val="50000"/>
                  </a:schemeClr>
                </a:solidFill>
                <a:latin typeface="Meiryo" charset="-128"/>
                <a:ea typeface="Meiryo" charset="-128"/>
                <a:cs typeface="Meiryo" charset="-128"/>
              </a:rPr>
              <a:t>現場</a:t>
            </a:r>
          </a:p>
        </p:txBody>
      </p:sp>
      <p:sp>
        <p:nvSpPr>
          <p:cNvPr id="22" name="正方形/長方形 21"/>
          <p:cNvSpPr/>
          <p:nvPr/>
        </p:nvSpPr>
        <p:spPr>
          <a:xfrm>
            <a:off x="296879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開　発</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製　造</a:t>
            </a:r>
          </a:p>
        </p:txBody>
      </p:sp>
      <p:sp>
        <p:nvSpPr>
          <p:cNvPr id="23" name="正方形/長方形 22"/>
          <p:cNvSpPr/>
          <p:nvPr/>
        </p:nvSpPr>
        <p:spPr>
          <a:xfrm>
            <a:off x="495443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保守</a:t>
            </a:r>
            <a:endParaRPr lang="en-US" altLang="ja-JP" dirty="0">
              <a:solidFill>
                <a:srgbClr val="FFFFFF"/>
              </a:solidFill>
              <a:latin typeface="Meiryo" charset="-128"/>
              <a:ea typeface="Meiryo" charset="-128"/>
              <a:cs typeface="Meiryo" charset="-128"/>
            </a:endParaRPr>
          </a:p>
          <a:p>
            <a:pPr algn="ctr"/>
            <a:r>
              <a:rPr lang="ja-JP" altLang="en-US" dirty="0">
                <a:solidFill>
                  <a:srgbClr val="FFFFFF"/>
                </a:solidFill>
                <a:latin typeface="Meiryo" charset="-128"/>
                <a:ea typeface="Meiryo" charset="-128"/>
                <a:cs typeface="Meiryo" charset="-128"/>
              </a:rPr>
              <a:t>サポート</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6940073"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ソフトウェア</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改修・更新</a:t>
            </a:r>
          </a:p>
        </p:txBody>
      </p:sp>
      <p:sp>
        <p:nvSpPr>
          <p:cNvPr id="28" name="下矢印 27"/>
          <p:cNvSpPr/>
          <p:nvPr/>
        </p:nvSpPr>
        <p:spPr>
          <a:xfrm rot="10800000">
            <a:off x="6994586" y="1995838"/>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角丸四角形 24"/>
          <p:cNvSpPr/>
          <p:nvPr/>
        </p:nvSpPr>
        <p:spPr>
          <a:xfrm>
            <a:off x="2968792" y="2920038"/>
            <a:ext cx="5565608" cy="1514475"/>
          </a:xfrm>
          <a:prstGeom prst="roundRect">
            <a:avLst>
              <a:gd name="adj" fmla="val 50000"/>
            </a:avLst>
          </a:prstGeom>
          <a:solidFill>
            <a:srgbClr val="0432FF">
              <a:alpha val="5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rgbClr val="FFFFFF"/>
                </a:solidFill>
                <a:latin typeface="Meiryo" charset="-128"/>
                <a:ea typeface="Meiryo" charset="-128"/>
                <a:cs typeface="Meiryo" charset="-128"/>
              </a:rPr>
              <a:t>インターネット</a:t>
            </a:r>
            <a:endParaRPr kumimoji="1" lang="ja-JP" altLang="en-US" sz="3200" dirty="0">
              <a:solidFill>
                <a:srgbClr val="FFFFFF"/>
              </a:solidFill>
              <a:latin typeface="Meiryo" charset="-128"/>
              <a:ea typeface="Meiryo" charset="-128"/>
              <a:cs typeface="Meiryo" charset="-128"/>
            </a:endParaRPr>
          </a:p>
        </p:txBody>
      </p:sp>
      <p:sp>
        <p:nvSpPr>
          <p:cNvPr id="29" name="上下矢印 28"/>
          <p:cNvSpPr/>
          <p:nvPr/>
        </p:nvSpPr>
        <p:spPr>
          <a:xfrm>
            <a:off x="493983" y="2172205"/>
            <a:ext cx="2191275" cy="2887455"/>
          </a:xfrm>
          <a:prstGeom prst="upDownArrow">
            <a:avLst>
              <a:gd name="adj1" fmla="val 50000"/>
              <a:gd name="adj2" fmla="val 333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1251066" y="2543843"/>
            <a:ext cx="677108" cy="2144177"/>
          </a:xfrm>
          <a:prstGeom prst="rect">
            <a:avLst/>
          </a:prstGeom>
          <a:noFill/>
        </p:spPr>
        <p:txBody>
          <a:bodyPr vert="eaVert" wrap="none" rtlCol="0">
            <a:spAutoFit/>
          </a:bodyPr>
          <a:lstStyle/>
          <a:p>
            <a:pPr algn="ctr"/>
            <a:r>
              <a:rPr kumimoji="1" lang="ja-JP" altLang="en-US" sz="3200" b="1" dirty="0">
                <a:solidFill>
                  <a:schemeClr val="bg1"/>
                </a:solidFill>
                <a:latin typeface="Meiryo" charset="-128"/>
                <a:ea typeface="Meiryo" charset="-128"/>
                <a:cs typeface="Meiryo" charset="-128"/>
              </a:rPr>
              <a:t>直結</a:t>
            </a:r>
            <a:r>
              <a:rPr lang="ja-JP" altLang="en-US" sz="3200" b="1" dirty="0">
                <a:solidFill>
                  <a:schemeClr val="bg1"/>
                </a:solidFill>
                <a:latin typeface="Meiryo" charset="-128"/>
                <a:ea typeface="Meiryo" charset="-128"/>
                <a:cs typeface="Meiryo" charset="-128"/>
              </a:rPr>
              <a:t>・</a:t>
            </a:r>
            <a:r>
              <a:rPr kumimoji="1" lang="ja-JP" altLang="en-US" sz="3200" b="1" dirty="0">
                <a:solidFill>
                  <a:schemeClr val="bg1"/>
                </a:solidFill>
                <a:latin typeface="Meiryo" charset="-128"/>
                <a:ea typeface="Meiryo" charset="-128"/>
                <a:cs typeface="Meiryo" charset="-128"/>
              </a:rPr>
              <a:t>連係</a:t>
            </a:r>
            <a:endParaRPr kumimoji="1" lang="en-US" altLang="ja-JP" sz="3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1430625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ビジネス価値の進化</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89</a:t>
            </a:fld>
            <a:endParaRPr kumimoji="1" lang="ja-JP" altLang="en-US"/>
          </a:p>
        </p:txBody>
      </p:sp>
      <p:sp>
        <p:nvSpPr>
          <p:cNvPr id="4" name="正方形/長方形 3"/>
          <p:cNvSpPr/>
          <p:nvPr/>
        </p:nvSpPr>
        <p:spPr>
          <a:xfrm>
            <a:off x="467544" y="45811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67544" y="27809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980728"/>
            <a:ext cx="8208912" cy="17281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6200000">
            <a:off x="2934689"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1012894"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コア・ビジネス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既存ビジネス</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蓄積されたノウハウ</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確実な顧客ベース</a:t>
            </a:r>
            <a:endParaRPr kumimoji="1" lang="en-US" altLang="ja-JP" sz="1400" dirty="0">
              <a:solidFill>
                <a:schemeClr val="bg1"/>
              </a:solidFill>
              <a:latin typeface="Meiryo" charset="-128"/>
              <a:ea typeface="Meiryo"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付加価値ビジネス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収益構造の多様化</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既存ノウハウの活用</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顧客ベースの囲い込み</a:t>
            </a:r>
            <a:endParaRPr kumimoji="1" lang="en-US" altLang="ja-JP" sz="1400" dirty="0">
              <a:solidFill>
                <a:schemeClr val="bg1"/>
              </a:solidFill>
              <a:latin typeface="Meiryo" charset="-128"/>
              <a:ea typeface="Meiryo"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新規ビジネス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顧客価値の拡大</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ノウハウの創出</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顧客ベースの拡大</a:t>
            </a:r>
            <a:endParaRPr kumimoji="1" lang="en-US" altLang="ja-JP" sz="1400" dirty="0">
              <a:solidFill>
                <a:schemeClr val="bg1"/>
              </a:solidFill>
              <a:latin typeface="Meiryo" charset="-128"/>
              <a:ea typeface="Meiryo" charset="-128"/>
              <a:cs typeface="Meiryo" charset="-128"/>
            </a:endParaRPr>
          </a:p>
        </p:txBody>
      </p:sp>
      <p:pic>
        <p:nvPicPr>
          <p:cNvPr id="14" name="図 1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29767" y="5899440"/>
            <a:ext cx="1616472" cy="430071"/>
          </a:xfrm>
          <a:prstGeom prst="rect">
            <a:avLst/>
          </a:prstGeom>
        </p:spPr>
      </p:pic>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8380" y="5860688"/>
            <a:ext cx="1475656" cy="447308"/>
          </a:xfrm>
          <a:prstGeom prst="rect">
            <a:avLst/>
          </a:prstGeom>
        </p:spPr>
      </p:pic>
      <p:pic>
        <p:nvPicPr>
          <p:cNvPr id="16" name="図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0699" y="4990707"/>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82154" y="4991389"/>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5140880" y="4650718"/>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2" name="テキスト ボックス 21"/>
          <p:cNvSpPr txBox="1"/>
          <p:nvPr/>
        </p:nvSpPr>
        <p:spPr>
          <a:xfrm>
            <a:off x="3205032" y="4649486"/>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5" name="テキスト ボックス 24"/>
          <p:cNvSpPr txBox="1"/>
          <p:nvPr/>
        </p:nvSpPr>
        <p:spPr>
          <a:xfrm>
            <a:off x="2892680" y="3242220"/>
            <a:ext cx="1826141" cy="800219"/>
          </a:xfrm>
          <a:prstGeom prst="rect">
            <a:avLst/>
          </a:prstGeom>
          <a:noFill/>
        </p:spPr>
        <p:txBody>
          <a:bodyPr wrap="none" rtlCol="0">
            <a:spAutoFit/>
          </a:bodyPr>
          <a:lstStyle/>
          <a:p>
            <a:pPr algn="ctr"/>
            <a:r>
              <a:rPr lang="ja-JP" altLang="en-US" sz="1600" dirty="0">
                <a:solidFill>
                  <a:schemeClr val="bg1"/>
                </a:solidFill>
                <a:latin typeface="Meiryo" charset="-128"/>
                <a:ea typeface="Meiryo" charset="-128"/>
                <a:cs typeface="Meiryo" charset="-128"/>
              </a:rPr>
              <a:t>走行距離に応じた</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従量課金サービス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Pay by Mile</a:t>
            </a:r>
            <a:endParaRPr kumimoji="1" lang="ja-JP" altLang="en-US" sz="1400" dirty="0">
              <a:solidFill>
                <a:schemeClr val="bg1"/>
              </a:solidFill>
              <a:latin typeface="Meiryo" charset="-128"/>
              <a:ea typeface="Meiryo"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a:solidFill>
                  <a:schemeClr val="bg1"/>
                </a:solidFill>
                <a:latin typeface="Meiryo" charset="-128"/>
                <a:ea typeface="Meiryo" charset="-128"/>
                <a:cs typeface="Meiryo" charset="-128"/>
              </a:rPr>
              <a:t>出力</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時間に応じた</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従量課金サービス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Pay by Power</a:t>
            </a:r>
            <a:endParaRPr kumimoji="1" lang="ja-JP" altLang="en-US" sz="1400" dirty="0">
              <a:solidFill>
                <a:schemeClr val="bg1"/>
              </a:solidFill>
              <a:latin typeface="Meiryo" charset="-128"/>
              <a:ea typeface="Meiryo" charset="-128"/>
              <a:cs typeface="Meiryo" charset="-128"/>
            </a:endParaRPr>
          </a:p>
        </p:txBody>
      </p:sp>
      <p:sp>
        <p:nvSpPr>
          <p:cNvPr id="27" name="テキスト ボックス 26"/>
          <p:cNvSpPr txBox="1"/>
          <p:nvPr/>
        </p:nvSpPr>
        <p:spPr>
          <a:xfrm>
            <a:off x="4830821" y="1518687"/>
            <a:ext cx="1814215" cy="800219"/>
          </a:xfrm>
          <a:prstGeom prst="rect">
            <a:avLst/>
          </a:prstGeom>
          <a:noFill/>
        </p:spPr>
        <p:txBody>
          <a:bodyPr wrap="none" rtlCol="0">
            <a:spAutoFit/>
          </a:bodyPr>
          <a:lstStyle/>
          <a:p>
            <a:pPr algn="ctr"/>
            <a:r>
              <a:rPr kumimoji="1" lang="ja-JP" altLang="en-US" sz="1600" dirty="0">
                <a:solidFill>
                  <a:schemeClr val="bg1"/>
                </a:solidFill>
                <a:latin typeface="Meiryo" charset="-128"/>
                <a:ea typeface="Meiryo" charset="-128"/>
                <a:cs typeface="Meiryo" charset="-128"/>
              </a:rPr>
              <a:t>工事施工</a:t>
            </a:r>
            <a:endParaRPr kumimoji="1"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自動化</a:t>
            </a:r>
            <a:r>
              <a:rPr kumimoji="1" lang="ja-JP" altLang="en-US" sz="1600" dirty="0">
                <a:solidFill>
                  <a:schemeClr val="bg1"/>
                </a:solidFill>
                <a:latin typeface="Meiryo" charset="-128"/>
                <a:ea typeface="Meiryo" charset="-128"/>
                <a:cs typeface="Meiryo" charset="-128"/>
              </a:rPr>
              <a:t>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Smart Constriction</a:t>
            </a:r>
            <a:endParaRPr kumimoji="1" lang="ja-JP" altLang="en-US" sz="1400" dirty="0">
              <a:solidFill>
                <a:schemeClr val="bg1"/>
              </a:solidFill>
              <a:latin typeface="Meiryo" charset="-128"/>
              <a:ea typeface="Meiryo" charset="-128"/>
              <a:cs typeface="Meiryo" charset="-128"/>
            </a:endParaRPr>
          </a:p>
        </p:txBody>
      </p:sp>
      <p:sp>
        <p:nvSpPr>
          <p:cNvPr id="29" name="正方形/長方形 28"/>
          <p:cNvSpPr/>
          <p:nvPr/>
        </p:nvSpPr>
        <p:spPr>
          <a:xfrm>
            <a:off x="4830822" y="3248677"/>
            <a:ext cx="1843286" cy="830997"/>
          </a:xfrm>
          <a:prstGeom prst="rect">
            <a:avLst/>
          </a:prstGeom>
        </p:spPr>
        <p:txBody>
          <a:bodyPr wrap="square">
            <a:spAutoFit/>
          </a:bodyPr>
          <a:lstStyle/>
          <a:p>
            <a:pPr algn="ctr"/>
            <a:r>
              <a:rPr lang="ja-JP" altLang="en-US" sz="1600" dirty="0">
                <a:solidFill>
                  <a:schemeClr val="bg1"/>
                </a:solidFill>
                <a:latin typeface="Meiryo" charset="-128"/>
                <a:ea typeface="Meiryo" charset="-128"/>
                <a:cs typeface="Meiryo" charset="-128"/>
              </a:rPr>
              <a:t>建設機械</a:t>
            </a:r>
            <a:endParaRPr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遠隔確認サービス</a:t>
            </a:r>
            <a:endParaRPr lang="en-US" altLang="ja-JP" sz="1600" dirty="0">
              <a:solidFill>
                <a:schemeClr val="bg1"/>
              </a:solidFill>
              <a:latin typeface="Meiryo" charset="-128"/>
              <a:ea typeface="Meiryo" charset="-128"/>
              <a:cs typeface="Meiryo" charset="-128"/>
            </a:endParaRPr>
          </a:p>
          <a:p>
            <a:pPr algn="ctr"/>
            <a:r>
              <a:rPr lang="en-US" altLang="ja-JP" sz="1600" dirty="0">
                <a:solidFill>
                  <a:schemeClr val="bg1"/>
                </a:solidFill>
                <a:latin typeface="Meiryo" charset="-128"/>
                <a:ea typeface="Meiryo" charset="-128"/>
                <a:cs typeface="Meiryo" charset="-128"/>
              </a:rPr>
              <a:t>KOMTRAX</a:t>
            </a:r>
            <a:endParaRPr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2880103" y="1517455"/>
            <a:ext cx="1865886" cy="830997"/>
          </a:xfrm>
          <a:prstGeom prst="rect">
            <a:avLst/>
          </a:prstGeom>
          <a:noFill/>
        </p:spPr>
        <p:txBody>
          <a:bodyPr wrap="square" rtlCol="0">
            <a:spAutoFit/>
          </a:bodyPr>
          <a:lstStyle/>
          <a:p>
            <a:pPr algn="ctr"/>
            <a:r>
              <a:rPr lang="ja-JP" altLang="en-US" sz="1600" dirty="0">
                <a:solidFill>
                  <a:schemeClr val="bg1"/>
                </a:solidFill>
                <a:latin typeface="Meiryo" charset="-128"/>
                <a:ea typeface="Meiryo" charset="-128"/>
                <a:cs typeface="Meiryo" charset="-128"/>
              </a:rPr>
              <a:t>安全・省エネ</a:t>
            </a:r>
            <a:r>
              <a:rPr kumimoji="1" lang="ja-JP" altLang="en-US" sz="1600" dirty="0">
                <a:solidFill>
                  <a:schemeClr val="bg1"/>
                </a:solidFill>
                <a:latin typeface="Meiryo" charset="-128"/>
                <a:ea typeface="Meiryo" charset="-128"/>
                <a:cs typeface="Meiryo" charset="-128"/>
              </a:rPr>
              <a:t>運転</a:t>
            </a:r>
            <a:endParaRPr kumimoji="1"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コンサルティング</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a:solidFill>
                  <a:schemeClr val="bg1"/>
                </a:solidFill>
                <a:latin typeface="Meiryo" charset="-128"/>
                <a:ea typeface="Meiryo" charset="-128"/>
                <a:cs typeface="Meiryo" charset="-128"/>
              </a:rPr>
              <a:t>燃料費節約</a:t>
            </a:r>
            <a:endParaRPr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コンサルティング</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052274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90523" y="1460585"/>
            <a:ext cx="8599142" cy="4740277"/>
          </a:xfrm>
          <a:prstGeom prst="rect">
            <a:avLst/>
          </a:prstGeom>
        </p:spPr>
      </p:pic>
      <p:sp>
        <p:nvSpPr>
          <p:cNvPr id="2" name="タイトル 1"/>
          <p:cNvSpPr>
            <a:spLocks noGrp="1"/>
          </p:cNvSpPr>
          <p:nvPr>
            <p:ph type="title"/>
          </p:nvPr>
        </p:nvSpPr>
        <p:spPr/>
        <p:txBody>
          <a:bodyPr/>
          <a:lstStyle/>
          <a:p>
            <a:r>
              <a:rPr kumimoji="1" lang="ja-JP" altLang="en-US" dirty="0"/>
              <a:t>超高齢化社会を</a:t>
            </a:r>
            <a:r>
              <a:rPr lang="ja-JP" altLang="en-US" dirty="0"/>
              <a:t>人工知能やロボットで対応</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8" name="テキスト ボックス 7"/>
          <p:cNvSpPr txBox="1"/>
          <p:nvPr/>
        </p:nvSpPr>
        <p:spPr>
          <a:xfrm>
            <a:off x="290523" y="1085170"/>
            <a:ext cx="8566128" cy="338554"/>
          </a:xfrm>
          <a:prstGeom prst="rect">
            <a:avLst/>
          </a:prstGeom>
          <a:noFill/>
        </p:spPr>
        <p:txBody>
          <a:bodyPr wrap="none" rtlCol="0">
            <a:spAutoFit/>
          </a:bodyPr>
          <a:lstStyle/>
          <a:p>
            <a:r>
              <a:rPr kumimoji="1" lang="ja-JP" altLang="en-US" sz="1600" dirty="0">
                <a:solidFill>
                  <a:srgbClr val="FF8000"/>
                </a:solidFill>
                <a:latin typeface="Meiryo" charset="-128"/>
                <a:ea typeface="Meiryo" charset="-128"/>
                <a:cs typeface="Meiryo" charset="-128"/>
              </a:rPr>
              <a:t>人工知能やロボットを積極的に駆使し、労働生産性や</a:t>
            </a:r>
            <a:r>
              <a:rPr kumimoji="1" lang="en-US" altLang="ja-JP" sz="1600" dirty="0">
                <a:solidFill>
                  <a:srgbClr val="FF8000"/>
                </a:solidFill>
                <a:latin typeface="Meiryo" charset="-128"/>
                <a:ea typeface="Meiryo" charset="-128"/>
                <a:cs typeface="Meiryo" charset="-128"/>
              </a:rPr>
              <a:t>QOL</a:t>
            </a:r>
            <a:r>
              <a:rPr lang="ja-JP" altLang="en-US" sz="1600" dirty="0">
                <a:solidFill>
                  <a:srgbClr val="FF8000"/>
                </a:solidFill>
                <a:latin typeface="Meiryo" charset="-128"/>
                <a:ea typeface="Meiryo" charset="-128"/>
                <a:cs typeface="Meiryo" charset="-128"/>
              </a:rPr>
              <a:t>（</a:t>
            </a:r>
            <a:r>
              <a:rPr lang="en-US" altLang="ja-JP" sz="1600" dirty="0">
                <a:solidFill>
                  <a:srgbClr val="FF8000"/>
                </a:solidFill>
                <a:latin typeface="Meiryo" charset="-128"/>
                <a:ea typeface="Meiryo" charset="-128"/>
                <a:cs typeface="Meiryo" charset="-128"/>
              </a:rPr>
              <a:t>Quality of Life</a:t>
            </a:r>
            <a:r>
              <a:rPr lang="ja-JP" altLang="en-US" sz="1600" dirty="0">
                <a:solidFill>
                  <a:srgbClr val="FF8000"/>
                </a:solidFill>
                <a:latin typeface="Meiryo" charset="-128"/>
                <a:ea typeface="Meiryo" charset="-128"/>
                <a:cs typeface="Meiryo" charset="-128"/>
              </a:rPr>
              <a:t>）の向上が急務</a:t>
            </a:r>
            <a:endParaRPr kumimoji="1" lang="ja-JP" altLang="en-US" sz="1600"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1717654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クラウド</a:t>
            </a:r>
            <a:r>
              <a:rPr lang="ja-JP" altLang="en-US" dirty="0"/>
              <a:t>から超分散へ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90</a:t>
            </a:fld>
            <a:endParaRPr kumimoji="1" lang="ja-JP" altLang="en-US"/>
          </a:p>
        </p:txBody>
      </p:sp>
      <p:sp>
        <p:nvSpPr>
          <p:cNvPr id="4" name="正方形/長方形 3"/>
          <p:cNvSpPr/>
          <p:nvPr/>
        </p:nvSpPr>
        <p:spPr>
          <a:xfrm>
            <a:off x="179512" y="826964"/>
            <a:ext cx="2088232" cy="56886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411760" y="826964"/>
            <a:ext cx="2088232" cy="568863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44008" y="826964"/>
            <a:ext cx="2088232" cy="56886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876256" y="826964"/>
            <a:ext cx="2088232" cy="56886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29292" y="1527094"/>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418170" y="4372784"/>
            <a:ext cx="398531" cy="455164"/>
            <a:chOff x="565484" y="2886304"/>
            <a:chExt cx="398531" cy="455164"/>
          </a:xfrm>
        </p:grpSpPr>
        <p:grpSp>
          <p:nvGrpSpPr>
            <p:cNvPr id="10" name="図形グループ 9"/>
            <p:cNvGrpSpPr/>
            <p:nvPr/>
          </p:nvGrpSpPr>
          <p:grpSpPr>
            <a:xfrm>
              <a:off x="565484" y="2886304"/>
              <a:ext cx="398531" cy="387786"/>
              <a:chOff x="758730" y="3198675"/>
              <a:chExt cx="702795" cy="688305"/>
            </a:xfrm>
          </p:grpSpPr>
          <p:sp>
            <p:nvSpPr>
              <p:cNvPr id="14" name="角丸四角形 13"/>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角丸四角形 14"/>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台形 15"/>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695604" y="2996289"/>
              <a:ext cx="150692" cy="345179"/>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7" name="図形グループ 16"/>
          <p:cNvGrpSpPr/>
          <p:nvPr/>
        </p:nvGrpSpPr>
        <p:grpSpPr>
          <a:xfrm>
            <a:off x="1021838" y="4384873"/>
            <a:ext cx="398531" cy="455164"/>
            <a:chOff x="565484" y="2886304"/>
            <a:chExt cx="398531" cy="455164"/>
          </a:xfrm>
        </p:grpSpPr>
        <p:grpSp>
          <p:nvGrpSpPr>
            <p:cNvPr id="18" name="図形グループ 17"/>
            <p:cNvGrpSpPr/>
            <p:nvPr/>
          </p:nvGrpSpPr>
          <p:grpSpPr>
            <a:xfrm>
              <a:off x="565484" y="2886304"/>
              <a:ext cx="398531" cy="387786"/>
              <a:chOff x="758730" y="3198675"/>
              <a:chExt cx="702795" cy="688305"/>
            </a:xfrm>
          </p:grpSpPr>
          <p:sp>
            <p:nvSpPr>
              <p:cNvPr id="22" name="角丸四角形 2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角丸四角形 2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台形 2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 name="図形グループ 18"/>
            <p:cNvGrpSpPr/>
            <p:nvPr/>
          </p:nvGrpSpPr>
          <p:grpSpPr>
            <a:xfrm>
              <a:off x="695604" y="2996289"/>
              <a:ext cx="150692" cy="345179"/>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5" name="図形グループ 24"/>
          <p:cNvGrpSpPr/>
          <p:nvPr/>
        </p:nvGrpSpPr>
        <p:grpSpPr>
          <a:xfrm>
            <a:off x="1660119" y="4384873"/>
            <a:ext cx="398531" cy="455164"/>
            <a:chOff x="565484" y="2886304"/>
            <a:chExt cx="398531" cy="455164"/>
          </a:xfrm>
        </p:grpSpPr>
        <p:grpSp>
          <p:nvGrpSpPr>
            <p:cNvPr id="26" name="図形グループ 25"/>
            <p:cNvGrpSpPr/>
            <p:nvPr/>
          </p:nvGrpSpPr>
          <p:grpSpPr>
            <a:xfrm>
              <a:off x="565484" y="2886304"/>
              <a:ext cx="398531" cy="387786"/>
              <a:chOff x="758730" y="3198675"/>
              <a:chExt cx="702795" cy="688305"/>
            </a:xfrm>
          </p:grpSpPr>
          <p:sp>
            <p:nvSpPr>
              <p:cNvPr id="30" name="角丸四角形 2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角丸四角形 3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台形 3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26"/>
            <p:cNvGrpSpPr/>
            <p:nvPr/>
          </p:nvGrpSpPr>
          <p:grpSpPr>
            <a:xfrm>
              <a:off x="695604" y="2996289"/>
              <a:ext cx="150692" cy="345179"/>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37" name="正方形/長方形 36"/>
          <p:cNvSpPr/>
          <p:nvPr/>
        </p:nvSpPr>
        <p:spPr>
          <a:xfrm>
            <a:off x="2834301" y="379142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磁気ディスク 38"/>
          <p:cNvSpPr/>
          <p:nvPr/>
        </p:nvSpPr>
        <p:spPr>
          <a:xfrm>
            <a:off x="1154482" y="1644330"/>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正方形/長方形 39"/>
          <p:cNvSpPr/>
          <p:nvPr/>
        </p:nvSpPr>
        <p:spPr>
          <a:xfrm>
            <a:off x="2861541" y="1527093"/>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磁気ディスク 40"/>
          <p:cNvSpPr/>
          <p:nvPr/>
        </p:nvSpPr>
        <p:spPr>
          <a:xfrm>
            <a:off x="3380714" y="1639453"/>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 name="図形グループ 41"/>
          <p:cNvGrpSpPr/>
          <p:nvPr/>
        </p:nvGrpSpPr>
        <p:grpSpPr>
          <a:xfrm>
            <a:off x="2587927" y="4372784"/>
            <a:ext cx="398531" cy="455164"/>
            <a:chOff x="565484" y="2886304"/>
            <a:chExt cx="398531" cy="455164"/>
          </a:xfrm>
        </p:grpSpPr>
        <p:grpSp>
          <p:nvGrpSpPr>
            <p:cNvPr id="43" name="図形グループ 42"/>
            <p:cNvGrpSpPr/>
            <p:nvPr/>
          </p:nvGrpSpPr>
          <p:grpSpPr>
            <a:xfrm>
              <a:off x="565484" y="2886304"/>
              <a:ext cx="398531" cy="387786"/>
              <a:chOff x="758730" y="3198675"/>
              <a:chExt cx="702795" cy="688305"/>
            </a:xfrm>
          </p:grpSpPr>
          <p:sp>
            <p:nvSpPr>
              <p:cNvPr id="47" name="角丸四角形 4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角丸四角形 4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台形 4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695604" y="2996289"/>
              <a:ext cx="150692" cy="345179"/>
              <a:chOff x="1946324" y="4125162"/>
              <a:chExt cx="969964" cy="2007872"/>
            </a:xfrm>
          </p:grpSpPr>
          <p:sp>
            <p:nvSpPr>
              <p:cNvPr id="45" name="円/楕円 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フローチャート: 論理積ゲート 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50" name="図 49"/>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0429" y="4385758"/>
            <a:ext cx="355327" cy="310502"/>
          </a:xfrm>
          <a:prstGeom prst="rect">
            <a:avLst/>
          </a:prstGeom>
        </p:spPr>
      </p:pic>
      <p:pic>
        <p:nvPicPr>
          <p:cNvPr id="51" name="図 50"/>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3599" y="4416659"/>
            <a:ext cx="178457" cy="287834"/>
          </a:xfrm>
          <a:prstGeom prst="rect">
            <a:avLst/>
          </a:prstGeom>
        </p:spPr>
      </p:pic>
      <p:pic>
        <p:nvPicPr>
          <p:cNvPr id="52" name="図 51"/>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29772" y="4385758"/>
            <a:ext cx="356441" cy="377675"/>
          </a:xfrm>
          <a:prstGeom prst="rect">
            <a:avLst/>
          </a:prstGeom>
        </p:spPr>
      </p:pic>
      <p:grpSp>
        <p:nvGrpSpPr>
          <p:cNvPr id="53" name="図形グループ 52"/>
          <p:cNvGrpSpPr/>
          <p:nvPr/>
        </p:nvGrpSpPr>
        <p:grpSpPr>
          <a:xfrm>
            <a:off x="3221849" y="4357179"/>
            <a:ext cx="464437" cy="446267"/>
            <a:chOff x="1084515" y="4732057"/>
            <a:chExt cx="960184" cy="932098"/>
          </a:xfrm>
        </p:grpSpPr>
        <p:grpSp>
          <p:nvGrpSpPr>
            <p:cNvPr id="54" name="図形グループ 53"/>
            <p:cNvGrpSpPr/>
            <p:nvPr/>
          </p:nvGrpSpPr>
          <p:grpSpPr>
            <a:xfrm>
              <a:off x="1084515" y="4879904"/>
              <a:ext cx="681672" cy="784251"/>
              <a:chOff x="2405315" y="4754508"/>
              <a:chExt cx="681672" cy="784251"/>
            </a:xfrm>
          </p:grpSpPr>
          <p:pic>
            <p:nvPicPr>
              <p:cNvPr id="59" name="図 58"/>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60" name="正方形/長方形 59"/>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5" name="図 54"/>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56" name="台形 55"/>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角丸四角形 56"/>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角丸四角形 57"/>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4828684" y="4387628"/>
            <a:ext cx="358537" cy="372942"/>
            <a:chOff x="2381979" y="4922695"/>
            <a:chExt cx="685680" cy="766399"/>
          </a:xfrm>
        </p:grpSpPr>
        <p:pic>
          <p:nvPicPr>
            <p:cNvPr id="62" name="図 61"/>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81979" y="4922695"/>
              <a:ext cx="685680" cy="726528"/>
            </a:xfrm>
            <a:prstGeom prst="rect">
              <a:avLst/>
            </a:prstGeom>
          </p:spPr>
        </p:pic>
        <p:sp>
          <p:nvSpPr>
            <p:cNvPr id="63" name="角丸四角形 62"/>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3325438" y="4476989"/>
            <a:ext cx="151989" cy="345179"/>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4931957" y="4474662"/>
            <a:ext cx="151989" cy="345179"/>
            <a:chOff x="1946324" y="4125162"/>
            <a:chExt cx="969964" cy="2007872"/>
          </a:xfrm>
        </p:grpSpPr>
        <p:sp>
          <p:nvSpPr>
            <p:cNvPr id="68" name="円/楕円 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論理積ゲート 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3901611" y="4357179"/>
            <a:ext cx="464437" cy="446267"/>
            <a:chOff x="1084515" y="4732057"/>
            <a:chExt cx="960184" cy="932098"/>
          </a:xfrm>
        </p:grpSpPr>
        <p:grpSp>
          <p:nvGrpSpPr>
            <p:cNvPr id="71" name="図形グループ 70"/>
            <p:cNvGrpSpPr/>
            <p:nvPr/>
          </p:nvGrpSpPr>
          <p:grpSpPr>
            <a:xfrm>
              <a:off x="1084515" y="4879904"/>
              <a:ext cx="681672" cy="784251"/>
              <a:chOff x="2405315" y="4754508"/>
              <a:chExt cx="681672" cy="784251"/>
            </a:xfrm>
          </p:grpSpPr>
          <p:pic>
            <p:nvPicPr>
              <p:cNvPr id="76" name="図 75"/>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77" name="正方形/長方形 76"/>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72" name="図 71"/>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73" name="台形 72"/>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角丸四角形 73"/>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角丸四角形 74"/>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4004405" y="4486509"/>
            <a:ext cx="151989" cy="345179"/>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2" name="図 8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77781" y="1321178"/>
            <a:ext cx="1820685" cy="1207996"/>
          </a:xfrm>
          <a:prstGeom prst="rect">
            <a:avLst/>
          </a:prstGeom>
        </p:spPr>
      </p:pic>
      <p:grpSp>
        <p:nvGrpSpPr>
          <p:cNvPr id="83" name="図形グループ 82"/>
          <p:cNvGrpSpPr/>
          <p:nvPr/>
        </p:nvGrpSpPr>
        <p:grpSpPr>
          <a:xfrm>
            <a:off x="5283259" y="4483380"/>
            <a:ext cx="151989" cy="345179"/>
            <a:chOff x="1946324" y="4125162"/>
            <a:chExt cx="969964" cy="2007872"/>
          </a:xfrm>
        </p:grpSpPr>
        <p:sp>
          <p:nvSpPr>
            <p:cNvPr id="84" name="円/楕円 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フローチャート: 論理積ゲート 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6" name="図形グループ 85"/>
          <p:cNvGrpSpPr/>
          <p:nvPr/>
        </p:nvGrpSpPr>
        <p:grpSpPr>
          <a:xfrm>
            <a:off x="5837331" y="4474502"/>
            <a:ext cx="151989" cy="345179"/>
            <a:chOff x="1946324" y="4125162"/>
            <a:chExt cx="969964" cy="2007872"/>
          </a:xfrm>
        </p:grpSpPr>
        <p:sp>
          <p:nvSpPr>
            <p:cNvPr id="87" name="円/楕円 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9" name="図形グループ 88"/>
          <p:cNvGrpSpPr/>
          <p:nvPr/>
        </p:nvGrpSpPr>
        <p:grpSpPr>
          <a:xfrm>
            <a:off x="6331997" y="4474502"/>
            <a:ext cx="151989" cy="345179"/>
            <a:chOff x="1946324" y="4125162"/>
            <a:chExt cx="969964" cy="2007872"/>
          </a:xfrm>
        </p:grpSpPr>
        <p:sp>
          <p:nvSpPr>
            <p:cNvPr id="90" name="円/楕円 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フローチャート: 論理積ゲート 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92" name="図 9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10029" y="1321178"/>
            <a:ext cx="1820685" cy="1207996"/>
          </a:xfrm>
          <a:prstGeom prst="rect">
            <a:avLst/>
          </a:prstGeom>
        </p:spPr>
      </p:pic>
      <p:sp>
        <p:nvSpPr>
          <p:cNvPr id="93" name="正方形/長方形 92"/>
          <p:cNvSpPr/>
          <p:nvPr/>
        </p:nvSpPr>
        <p:spPr>
          <a:xfrm>
            <a:off x="7015342" y="3795702"/>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8461974" y="3813453"/>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1" name="図形グループ 100"/>
          <p:cNvGrpSpPr/>
          <p:nvPr/>
        </p:nvGrpSpPr>
        <p:grpSpPr>
          <a:xfrm>
            <a:off x="7774482" y="4578833"/>
            <a:ext cx="324650" cy="265447"/>
            <a:chOff x="-62676" y="3965594"/>
            <a:chExt cx="679541" cy="593816"/>
          </a:xfrm>
        </p:grpSpPr>
        <p:sp>
          <p:nvSpPr>
            <p:cNvPr id="102" name="角丸四角形 10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 name="図 102"/>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4" name="図形グループ 103"/>
          <p:cNvGrpSpPr/>
          <p:nvPr/>
        </p:nvGrpSpPr>
        <p:grpSpPr>
          <a:xfrm>
            <a:off x="7741521" y="4399071"/>
            <a:ext cx="203710" cy="404575"/>
            <a:chOff x="1140657" y="4229811"/>
            <a:chExt cx="341289" cy="550466"/>
          </a:xfrm>
        </p:grpSpPr>
        <p:sp>
          <p:nvSpPr>
            <p:cNvPr id="105" name="角丸四角形 10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6" name="図 105"/>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08" name="図形グループ 107"/>
          <p:cNvGrpSpPr/>
          <p:nvPr/>
        </p:nvGrpSpPr>
        <p:grpSpPr>
          <a:xfrm>
            <a:off x="8115666" y="4539886"/>
            <a:ext cx="269638" cy="317989"/>
            <a:chOff x="6373788" y="4940591"/>
            <a:chExt cx="499492" cy="545661"/>
          </a:xfrm>
        </p:grpSpPr>
        <p:sp>
          <p:nvSpPr>
            <p:cNvPr id="109" name="角丸四角形 108"/>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12" name="図 111"/>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06913" y="4563591"/>
            <a:ext cx="393957" cy="393957"/>
          </a:xfrm>
          <a:prstGeom prst="rect">
            <a:avLst/>
          </a:prstGeom>
        </p:spPr>
      </p:pic>
      <p:pic>
        <p:nvPicPr>
          <p:cNvPr id="113" name="図 112"/>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73280" y="4533597"/>
            <a:ext cx="421690" cy="421690"/>
          </a:xfrm>
          <a:prstGeom prst="rect">
            <a:avLst/>
          </a:prstGeom>
        </p:spPr>
      </p:pic>
      <p:pic>
        <p:nvPicPr>
          <p:cNvPr id="114" name="図 113"/>
          <p:cNvPicPr>
            <a:picLocks noChangeAspect="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00316" y="4256573"/>
            <a:ext cx="479373" cy="479373"/>
          </a:xfrm>
          <a:prstGeom prst="rect">
            <a:avLst/>
          </a:prstGeom>
        </p:spPr>
      </p:pic>
      <p:grpSp>
        <p:nvGrpSpPr>
          <p:cNvPr id="115" name="図形グループ 114"/>
          <p:cNvGrpSpPr/>
          <p:nvPr/>
        </p:nvGrpSpPr>
        <p:grpSpPr>
          <a:xfrm>
            <a:off x="8526292" y="4421216"/>
            <a:ext cx="351043" cy="416882"/>
            <a:chOff x="921147" y="2673903"/>
            <a:chExt cx="2035043" cy="2195257"/>
          </a:xfrm>
        </p:grpSpPr>
        <p:sp>
          <p:nvSpPr>
            <p:cNvPr id="116" name="台形 115"/>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8" name="図形グループ 117"/>
            <p:cNvGrpSpPr/>
            <p:nvPr/>
          </p:nvGrpSpPr>
          <p:grpSpPr>
            <a:xfrm rot="18523230">
              <a:off x="289583" y="3305467"/>
              <a:ext cx="1602719" cy="339591"/>
              <a:chOff x="1084045" y="2295821"/>
              <a:chExt cx="1399064" cy="288032"/>
            </a:xfrm>
          </p:grpSpPr>
          <p:grpSp>
            <p:nvGrpSpPr>
              <p:cNvPr id="123" name="図形グループ 122"/>
              <p:cNvGrpSpPr/>
              <p:nvPr/>
            </p:nvGrpSpPr>
            <p:grpSpPr>
              <a:xfrm>
                <a:off x="1084045" y="2295821"/>
                <a:ext cx="1399064" cy="288032"/>
                <a:chOff x="531457" y="2456892"/>
                <a:chExt cx="1399064" cy="288032"/>
              </a:xfrm>
            </p:grpSpPr>
            <p:sp>
              <p:nvSpPr>
                <p:cNvPr id="125" name="正方形/長方形 124"/>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4" name="円/楕円 123"/>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9" name="円/楕円 118"/>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台形 121"/>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7994063" y="4412892"/>
            <a:ext cx="115615" cy="261494"/>
            <a:chOff x="5118100" y="4941610"/>
            <a:chExt cx="190500" cy="405090"/>
          </a:xfrm>
        </p:grpSpPr>
        <p:sp>
          <p:nvSpPr>
            <p:cNvPr id="98" name="正方形/長方形 97"/>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9" name="角丸四角形 128"/>
          <p:cNvSpPr/>
          <p:nvPr/>
        </p:nvSpPr>
        <p:spPr>
          <a:xfrm>
            <a:off x="4782157" y="283661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インターネット</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専用ネットワーク</a:t>
            </a:r>
          </a:p>
        </p:txBody>
      </p:sp>
      <p:sp>
        <p:nvSpPr>
          <p:cNvPr id="130" name="角丸四角形 129"/>
          <p:cNvSpPr/>
          <p:nvPr/>
        </p:nvSpPr>
        <p:spPr>
          <a:xfrm>
            <a:off x="7014404" y="2825866"/>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インターネット</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専用ネットワーク</a:t>
            </a:r>
            <a:endParaRPr kumimoji="1" lang="ja-JP" altLang="en-US" sz="1200" dirty="0">
              <a:solidFill>
                <a:srgbClr val="FFFFFF"/>
              </a:solidFill>
              <a:latin typeface="Meiryo" charset="-128"/>
              <a:ea typeface="Meiryo" charset="-128"/>
              <a:cs typeface="Meiryo" charset="-128"/>
            </a:endParaRPr>
          </a:p>
        </p:txBody>
      </p:sp>
      <p:sp>
        <p:nvSpPr>
          <p:cNvPr id="95" name="正方形/長方形 94"/>
          <p:cNvSpPr/>
          <p:nvPr/>
        </p:nvSpPr>
        <p:spPr>
          <a:xfrm>
            <a:off x="8470088" y="2717215"/>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角丸四角形 130"/>
          <p:cNvSpPr/>
          <p:nvPr/>
        </p:nvSpPr>
        <p:spPr>
          <a:xfrm>
            <a:off x="2549739" y="282649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専用ネットワーク</a:t>
            </a:r>
          </a:p>
        </p:txBody>
      </p:sp>
      <p:cxnSp>
        <p:nvCxnSpPr>
          <p:cNvPr id="133" name="直線コネクタ 132"/>
          <p:cNvCxnSpPr>
            <a:stCxn id="8" idx="2"/>
            <a:endCxn id="14" idx="0"/>
          </p:cNvCxnSpPr>
          <p:nvPr/>
        </p:nvCxnSpPr>
        <p:spPr>
          <a:xfrm flipH="1">
            <a:off x="609195" y="2323261"/>
            <a:ext cx="614432" cy="204952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4" name="直線コネクタ 133"/>
          <p:cNvCxnSpPr>
            <a:stCxn id="8" idx="2"/>
            <a:endCxn id="22" idx="0"/>
          </p:cNvCxnSpPr>
          <p:nvPr/>
        </p:nvCxnSpPr>
        <p:spPr>
          <a:xfrm flipH="1">
            <a:off x="1212863" y="2323261"/>
            <a:ext cx="10764"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7" name="直線コネクタ 136"/>
          <p:cNvCxnSpPr>
            <a:stCxn id="8" idx="2"/>
            <a:endCxn id="30" idx="0"/>
          </p:cNvCxnSpPr>
          <p:nvPr/>
        </p:nvCxnSpPr>
        <p:spPr>
          <a:xfrm>
            <a:off x="1223627" y="2323261"/>
            <a:ext cx="627517"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0" name="直線コネクタ 139"/>
          <p:cNvCxnSpPr>
            <a:stCxn id="40" idx="2"/>
            <a:endCxn id="131" idx="0"/>
          </p:cNvCxnSpPr>
          <p:nvPr/>
        </p:nvCxnSpPr>
        <p:spPr>
          <a:xfrm>
            <a:off x="3455876" y="2323260"/>
            <a:ext cx="2018" cy="50323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3" name="直線コネクタ 142"/>
          <p:cNvCxnSpPr>
            <a:stCxn id="131" idx="2"/>
            <a:endCxn id="37" idx="0"/>
          </p:cNvCxnSpPr>
          <p:nvPr/>
        </p:nvCxnSpPr>
        <p:spPr>
          <a:xfrm flipH="1">
            <a:off x="3068327" y="3406711"/>
            <a:ext cx="389567" cy="38471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0" name="直線コネクタ 149"/>
          <p:cNvCxnSpPr>
            <a:stCxn id="131" idx="2"/>
            <a:endCxn id="72" idx="2"/>
          </p:cNvCxnSpPr>
          <p:nvPr/>
        </p:nvCxnSpPr>
        <p:spPr>
          <a:xfrm>
            <a:off x="3457894" y="3406711"/>
            <a:ext cx="609092" cy="95046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p:cNvCxnSpPr>
            <a:stCxn id="37" idx="2"/>
            <a:endCxn id="47" idx="0"/>
          </p:cNvCxnSpPr>
          <p:nvPr/>
        </p:nvCxnSpPr>
        <p:spPr>
          <a:xfrm flipH="1">
            <a:off x="2778952" y="4147035"/>
            <a:ext cx="289375" cy="225749"/>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a:stCxn id="37" idx="2"/>
            <a:endCxn id="55" idx="2"/>
          </p:cNvCxnSpPr>
          <p:nvPr/>
        </p:nvCxnSpPr>
        <p:spPr>
          <a:xfrm>
            <a:off x="3068327" y="4147035"/>
            <a:ext cx="318897" cy="210144"/>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a:endCxn id="129" idx="0"/>
          </p:cNvCxnSpPr>
          <p:nvPr/>
        </p:nvCxnSpPr>
        <p:spPr>
          <a:xfrm>
            <a:off x="5688123" y="2375538"/>
            <a:ext cx="2189" cy="46107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3" name="直線コネクタ 162"/>
          <p:cNvCxnSpPr>
            <a:endCxn id="130" idx="0"/>
          </p:cNvCxnSpPr>
          <p:nvPr/>
        </p:nvCxnSpPr>
        <p:spPr>
          <a:xfrm>
            <a:off x="7920370" y="2375538"/>
            <a:ext cx="2189" cy="4503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7" name="直線コネクタ 166"/>
          <p:cNvCxnSpPr>
            <a:stCxn id="129" idx="2"/>
            <a:endCxn id="62" idx="0"/>
          </p:cNvCxnSpPr>
          <p:nvPr/>
        </p:nvCxnSpPr>
        <p:spPr>
          <a:xfrm flipH="1">
            <a:off x="5007953" y="3416831"/>
            <a:ext cx="682359" cy="970797"/>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直線コネクタ 169"/>
          <p:cNvCxnSpPr>
            <a:stCxn id="129" idx="2"/>
            <a:endCxn id="51" idx="0"/>
          </p:cNvCxnSpPr>
          <p:nvPr/>
        </p:nvCxnSpPr>
        <p:spPr>
          <a:xfrm flipH="1">
            <a:off x="5482828" y="3416831"/>
            <a:ext cx="207484" cy="9998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6" name="正方形/長方形 175"/>
          <p:cNvSpPr/>
          <p:nvPr/>
        </p:nvSpPr>
        <p:spPr>
          <a:xfrm>
            <a:off x="5926202" y="378966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7" name="直線コネクタ 176"/>
          <p:cNvCxnSpPr>
            <a:stCxn id="129" idx="2"/>
            <a:endCxn id="176" idx="0"/>
          </p:cNvCxnSpPr>
          <p:nvPr/>
        </p:nvCxnSpPr>
        <p:spPr>
          <a:xfrm>
            <a:off x="5690312" y="3416831"/>
            <a:ext cx="469916" cy="37283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0" name="直線コネクタ 179"/>
          <p:cNvCxnSpPr>
            <a:stCxn id="50" idx="0"/>
            <a:endCxn id="176" idx="2"/>
          </p:cNvCxnSpPr>
          <p:nvPr/>
        </p:nvCxnSpPr>
        <p:spPr>
          <a:xfrm flipV="1">
            <a:off x="5908093" y="4145275"/>
            <a:ext cx="25213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3" name="直線コネクタ 182"/>
          <p:cNvCxnSpPr>
            <a:stCxn id="52" idx="0"/>
            <a:endCxn id="176" idx="2"/>
          </p:cNvCxnSpPr>
          <p:nvPr/>
        </p:nvCxnSpPr>
        <p:spPr>
          <a:xfrm flipH="1" flipV="1">
            <a:off x="6160228" y="4145275"/>
            <a:ext cx="24776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93" idx="0"/>
            <a:endCxn id="130" idx="2"/>
          </p:cNvCxnSpPr>
          <p:nvPr/>
        </p:nvCxnSpPr>
        <p:spPr>
          <a:xfrm flipV="1">
            <a:off x="7194561" y="3406087"/>
            <a:ext cx="727998" cy="389615"/>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94" idx="0"/>
            <a:endCxn id="130" idx="2"/>
          </p:cNvCxnSpPr>
          <p:nvPr/>
        </p:nvCxnSpPr>
        <p:spPr>
          <a:xfrm flipH="1" flipV="1">
            <a:off x="7922559" y="3406087"/>
            <a:ext cx="718634" cy="407366"/>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2" name="直線コネクタ 191"/>
          <p:cNvCxnSpPr>
            <a:stCxn id="106" idx="0"/>
            <a:endCxn id="130" idx="2"/>
          </p:cNvCxnSpPr>
          <p:nvPr/>
        </p:nvCxnSpPr>
        <p:spPr>
          <a:xfrm flipV="1">
            <a:off x="7843376" y="3406087"/>
            <a:ext cx="79183" cy="992984"/>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4" name="直線コネクタ 193"/>
          <p:cNvCxnSpPr>
            <a:endCxn id="93" idx="2"/>
          </p:cNvCxnSpPr>
          <p:nvPr/>
        </p:nvCxnSpPr>
        <p:spPr>
          <a:xfrm flipV="1">
            <a:off x="7194560" y="4147035"/>
            <a:ext cx="1" cy="26036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5" name="直線コネクタ 194"/>
          <p:cNvCxnSpPr/>
          <p:nvPr/>
        </p:nvCxnSpPr>
        <p:spPr>
          <a:xfrm flipV="1">
            <a:off x="8649306" y="4164786"/>
            <a:ext cx="0" cy="249287"/>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2" name="直線コネクタ 201"/>
          <p:cNvCxnSpPr/>
          <p:nvPr/>
        </p:nvCxnSpPr>
        <p:spPr>
          <a:xfrm flipH="1" flipV="1">
            <a:off x="7913194" y="3424927"/>
            <a:ext cx="292555" cy="101521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8" name="フローチャート: 磁気ディスク 207"/>
          <p:cNvSpPr/>
          <p:nvPr/>
        </p:nvSpPr>
        <p:spPr>
          <a:xfrm>
            <a:off x="314416" y="525510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9" name="フローチャート: 磁気ディスク 208"/>
          <p:cNvSpPr/>
          <p:nvPr/>
        </p:nvSpPr>
        <p:spPr>
          <a:xfrm>
            <a:off x="2580357"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0" name="フローチャート: 磁気ディスク 209"/>
          <p:cNvSpPr/>
          <p:nvPr/>
        </p:nvSpPr>
        <p:spPr>
          <a:xfrm>
            <a:off x="2788055" y="525377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1" name="フローチャート: 磁気ディスク 210"/>
          <p:cNvSpPr/>
          <p:nvPr/>
        </p:nvSpPr>
        <p:spPr>
          <a:xfrm>
            <a:off x="47434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2" name="フローチャート: 磁気ディスク 211"/>
          <p:cNvSpPr/>
          <p:nvPr/>
        </p:nvSpPr>
        <p:spPr>
          <a:xfrm>
            <a:off x="49412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3" name="フローチャート: 磁気ディスク 212"/>
          <p:cNvSpPr/>
          <p:nvPr/>
        </p:nvSpPr>
        <p:spPr>
          <a:xfrm>
            <a:off x="5143495"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4" name="フローチャート: 磁気ディスク 213"/>
          <p:cNvSpPr/>
          <p:nvPr/>
        </p:nvSpPr>
        <p:spPr>
          <a:xfrm>
            <a:off x="5344446"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5" name="フローチャート: 磁気ディスク 214"/>
          <p:cNvSpPr/>
          <p:nvPr/>
        </p:nvSpPr>
        <p:spPr>
          <a:xfrm>
            <a:off x="55435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6" name="フローチャート: 磁気ディスク 215"/>
          <p:cNvSpPr/>
          <p:nvPr/>
        </p:nvSpPr>
        <p:spPr>
          <a:xfrm>
            <a:off x="57413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7" name="フローチャート: 磁気ディスク 216"/>
          <p:cNvSpPr/>
          <p:nvPr/>
        </p:nvSpPr>
        <p:spPr>
          <a:xfrm>
            <a:off x="5943683"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8" name="フローチャート: 磁気ディスク 217"/>
          <p:cNvSpPr/>
          <p:nvPr/>
        </p:nvSpPr>
        <p:spPr>
          <a:xfrm>
            <a:off x="6144634"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9" name="フローチャート: 磁気ディスク 218"/>
          <p:cNvSpPr/>
          <p:nvPr/>
        </p:nvSpPr>
        <p:spPr>
          <a:xfrm>
            <a:off x="6334984"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0" name="フローチャート: 磁気ディスク 219"/>
          <p:cNvSpPr/>
          <p:nvPr/>
        </p:nvSpPr>
        <p:spPr>
          <a:xfrm>
            <a:off x="71140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1" name="フローチャート: 磁気ディスク 220"/>
          <p:cNvSpPr/>
          <p:nvPr/>
        </p:nvSpPr>
        <p:spPr>
          <a:xfrm>
            <a:off x="73118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2" name="フローチャート: 磁気ディスク 221"/>
          <p:cNvSpPr/>
          <p:nvPr/>
        </p:nvSpPr>
        <p:spPr>
          <a:xfrm>
            <a:off x="7514148"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3" name="フローチャート: 磁気ディスク 222"/>
          <p:cNvSpPr/>
          <p:nvPr/>
        </p:nvSpPr>
        <p:spPr>
          <a:xfrm>
            <a:off x="7715099"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4" name="フローチャート: 磁気ディスク 223"/>
          <p:cNvSpPr/>
          <p:nvPr/>
        </p:nvSpPr>
        <p:spPr>
          <a:xfrm>
            <a:off x="79142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5" name="フローチャート: 磁気ディスク 224"/>
          <p:cNvSpPr/>
          <p:nvPr/>
        </p:nvSpPr>
        <p:spPr>
          <a:xfrm>
            <a:off x="81120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6" name="フローチャート: 磁気ディスク 225"/>
          <p:cNvSpPr/>
          <p:nvPr/>
        </p:nvSpPr>
        <p:spPr>
          <a:xfrm>
            <a:off x="8314336"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7" name="フローチャート: 磁気ディスク 226"/>
          <p:cNvSpPr/>
          <p:nvPr/>
        </p:nvSpPr>
        <p:spPr>
          <a:xfrm>
            <a:off x="8515287"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8" name="フローチャート: 磁気ディスク 227"/>
          <p:cNvSpPr/>
          <p:nvPr/>
        </p:nvSpPr>
        <p:spPr>
          <a:xfrm>
            <a:off x="8705637"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9" name="フローチャート: 磁気ディスク 228"/>
          <p:cNvSpPr/>
          <p:nvPr/>
        </p:nvSpPr>
        <p:spPr>
          <a:xfrm>
            <a:off x="70318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0" name="フローチャート: 磁気ディスク 229"/>
          <p:cNvSpPr/>
          <p:nvPr/>
        </p:nvSpPr>
        <p:spPr>
          <a:xfrm>
            <a:off x="72296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1" name="フローチャート: 磁気ディスク 230"/>
          <p:cNvSpPr/>
          <p:nvPr/>
        </p:nvSpPr>
        <p:spPr>
          <a:xfrm>
            <a:off x="7431895"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2" name="フローチャート: 磁気ディスク 231"/>
          <p:cNvSpPr/>
          <p:nvPr/>
        </p:nvSpPr>
        <p:spPr>
          <a:xfrm>
            <a:off x="7632846"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3" name="フローチャート: 磁気ディスク 232"/>
          <p:cNvSpPr/>
          <p:nvPr/>
        </p:nvSpPr>
        <p:spPr>
          <a:xfrm>
            <a:off x="78319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4" name="フローチャート: 磁気ディスク 233"/>
          <p:cNvSpPr/>
          <p:nvPr/>
        </p:nvSpPr>
        <p:spPr>
          <a:xfrm>
            <a:off x="80297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5" name="フローチャート: 磁気ディスク 234"/>
          <p:cNvSpPr/>
          <p:nvPr/>
        </p:nvSpPr>
        <p:spPr>
          <a:xfrm>
            <a:off x="8232083"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6" name="フローチャート: 磁気ディスク 235"/>
          <p:cNvSpPr/>
          <p:nvPr/>
        </p:nvSpPr>
        <p:spPr>
          <a:xfrm>
            <a:off x="8433034"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7" name="フローチャート: 磁気ディスク 236"/>
          <p:cNvSpPr/>
          <p:nvPr/>
        </p:nvSpPr>
        <p:spPr>
          <a:xfrm>
            <a:off x="8623384"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8" name="フローチャート: 磁気ディスク 237"/>
          <p:cNvSpPr/>
          <p:nvPr/>
        </p:nvSpPr>
        <p:spPr>
          <a:xfrm>
            <a:off x="69482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9" name="フローチャート: 磁気ディスク 238"/>
          <p:cNvSpPr/>
          <p:nvPr/>
        </p:nvSpPr>
        <p:spPr>
          <a:xfrm>
            <a:off x="71460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0" name="フローチャート: 磁気ディスク 239"/>
          <p:cNvSpPr/>
          <p:nvPr/>
        </p:nvSpPr>
        <p:spPr>
          <a:xfrm>
            <a:off x="7348358"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1" name="フローチャート: 磁気ディスク 240"/>
          <p:cNvSpPr/>
          <p:nvPr/>
        </p:nvSpPr>
        <p:spPr>
          <a:xfrm>
            <a:off x="7549309"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2" name="フローチャート: 磁気ディスク 241"/>
          <p:cNvSpPr/>
          <p:nvPr/>
        </p:nvSpPr>
        <p:spPr>
          <a:xfrm>
            <a:off x="77484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3" name="フローチャート: 磁気ディスク 242"/>
          <p:cNvSpPr/>
          <p:nvPr/>
        </p:nvSpPr>
        <p:spPr>
          <a:xfrm>
            <a:off x="79462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4" name="フローチャート: 磁気ディスク 243"/>
          <p:cNvSpPr/>
          <p:nvPr/>
        </p:nvSpPr>
        <p:spPr>
          <a:xfrm>
            <a:off x="8148546"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5" name="フローチャート: 磁気ディスク 244"/>
          <p:cNvSpPr/>
          <p:nvPr/>
        </p:nvSpPr>
        <p:spPr>
          <a:xfrm>
            <a:off x="8349497"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6" name="フローチャート: 磁気ディスク 245"/>
          <p:cNvSpPr/>
          <p:nvPr/>
        </p:nvSpPr>
        <p:spPr>
          <a:xfrm>
            <a:off x="8539847"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7" name="テキスト ボックス 246"/>
          <p:cNvSpPr txBox="1"/>
          <p:nvPr/>
        </p:nvSpPr>
        <p:spPr>
          <a:xfrm>
            <a:off x="189338" y="5630587"/>
            <a:ext cx="595035" cy="215444"/>
          </a:xfrm>
          <a:prstGeom prst="rect">
            <a:avLst/>
          </a:prstGeom>
          <a:noFill/>
        </p:spPr>
        <p:txBody>
          <a:bodyPr wrap="none" rtlCol="0">
            <a:spAutoFit/>
          </a:bodyPr>
          <a:lstStyle/>
          <a:p>
            <a:r>
              <a:rPr kumimoji="1" lang="ja-JP" altLang="en-US" sz="800" dirty="0">
                <a:solidFill>
                  <a:schemeClr val="accent6">
                    <a:lumMod val="50000"/>
                  </a:schemeClr>
                </a:solidFill>
                <a:latin typeface="Meiryo" charset="-128"/>
                <a:ea typeface="Meiryo" charset="-128"/>
                <a:cs typeface="Meiryo" charset="-128"/>
              </a:rPr>
              <a:t>テキスト</a:t>
            </a:r>
          </a:p>
        </p:txBody>
      </p:sp>
      <p:sp>
        <p:nvSpPr>
          <p:cNvPr id="248" name="テキスト ボックス 247"/>
          <p:cNvSpPr txBox="1"/>
          <p:nvPr/>
        </p:nvSpPr>
        <p:spPr>
          <a:xfrm>
            <a:off x="2371627" y="5620312"/>
            <a:ext cx="917239" cy="215444"/>
          </a:xfrm>
          <a:prstGeom prst="rect">
            <a:avLst/>
          </a:prstGeom>
          <a:noFill/>
        </p:spPr>
        <p:txBody>
          <a:bodyPr wrap="none" rtlCol="0">
            <a:spAutoFit/>
          </a:bodyPr>
          <a:lstStyle/>
          <a:p>
            <a:r>
              <a:rPr kumimoji="1" lang="ja-JP" altLang="en-US" sz="800">
                <a:solidFill>
                  <a:srgbClr val="953735"/>
                </a:solidFill>
                <a:latin typeface="Meiryo" charset="-128"/>
                <a:ea typeface="Meiryo" charset="-128"/>
                <a:cs typeface="Meiryo" charset="-128"/>
              </a:rPr>
              <a:t>テキスト</a:t>
            </a:r>
            <a:r>
              <a:rPr kumimoji="1" lang="en-US" altLang="ja-JP" sz="800" dirty="0">
                <a:solidFill>
                  <a:srgbClr val="953735"/>
                </a:solidFill>
                <a:latin typeface="Meiryo" charset="-128"/>
                <a:ea typeface="Meiryo" charset="-128"/>
                <a:cs typeface="Meiryo" charset="-128"/>
              </a:rPr>
              <a:t>+ </a:t>
            </a:r>
            <a:r>
              <a:rPr kumimoji="1" lang="ja-JP" altLang="en-US" sz="800" dirty="0">
                <a:solidFill>
                  <a:srgbClr val="953735"/>
                </a:solidFill>
                <a:latin typeface="Meiryo" charset="-128"/>
                <a:ea typeface="Meiryo" charset="-128"/>
                <a:cs typeface="Meiryo" charset="-128"/>
              </a:rPr>
              <a:t>画像</a:t>
            </a:r>
          </a:p>
        </p:txBody>
      </p:sp>
      <p:sp>
        <p:nvSpPr>
          <p:cNvPr id="249" name="テキスト ボックス 248"/>
          <p:cNvSpPr txBox="1"/>
          <p:nvPr/>
        </p:nvSpPr>
        <p:spPr>
          <a:xfrm>
            <a:off x="4556226" y="5632833"/>
            <a:ext cx="902811" cy="215444"/>
          </a:xfrm>
          <a:prstGeom prst="rect">
            <a:avLst/>
          </a:prstGeom>
          <a:noFill/>
        </p:spPr>
        <p:txBody>
          <a:bodyPr wrap="none" rtlCol="0">
            <a:spAutoFit/>
          </a:bodyPr>
          <a:lstStyle/>
          <a:p>
            <a:r>
              <a:rPr kumimoji="1" lang="ja-JP" altLang="en-US" sz="800" dirty="0">
                <a:solidFill>
                  <a:srgbClr val="009051"/>
                </a:solidFill>
                <a:latin typeface="Meiryo" charset="-128"/>
                <a:ea typeface="Meiryo" charset="-128"/>
                <a:cs typeface="Meiryo" charset="-128"/>
              </a:rPr>
              <a:t>マルチメディア</a:t>
            </a:r>
          </a:p>
        </p:txBody>
      </p:sp>
      <p:sp>
        <p:nvSpPr>
          <p:cNvPr id="250" name="テキスト ボックス 249"/>
          <p:cNvSpPr txBox="1"/>
          <p:nvPr/>
        </p:nvSpPr>
        <p:spPr>
          <a:xfrm>
            <a:off x="6871163" y="5630587"/>
            <a:ext cx="1532792" cy="21544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マルチメディア　</a:t>
            </a:r>
            <a:r>
              <a:rPr kumimoji="1" lang="en-US" altLang="ja-JP" sz="800" dirty="0">
                <a:solidFill>
                  <a:srgbClr val="0432FF"/>
                </a:solidFill>
                <a:latin typeface="Meiryo" charset="-128"/>
                <a:ea typeface="Meiryo" charset="-128"/>
                <a:cs typeface="Meiryo" charset="-128"/>
              </a:rPr>
              <a:t>+ </a:t>
            </a:r>
            <a:r>
              <a:rPr kumimoji="1" lang="ja-JP" altLang="en-US" sz="800" dirty="0">
                <a:solidFill>
                  <a:srgbClr val="0432FF"/>
                </a:solidFill>
                <a:latin typeface="Meiryo" charset="-128"/>
                <a:ea typeface="Meiryo" charset="-128"/>
                <a:cs typeface="Meiryo" charset="-128"/>
              </a:rPr>
              <a:t>センサー</a:t>
            </a:r>
          </a:p>
        </p:txBody>
      </p:sp>
      <p:sp>
        <p:nvSpPr>
          <p:cNvPr id="251" name="テキスト ボックス 250"/>
          <p:cNvSpPr txBox="1"/>
          <p:nvPr/>
        </p:nvSpPr>
        <p:spPr>
          <a:xfrm>
            <a:off x="169246" y="6044448"/>
            <a:ext cx="2088232" cy="246221"/>
          </a:xfrm>
          <a:prstGeom prst="rect">
            <a:avLst/>
          </a:prstGeom>
          <a:noFill/>
        </p:spPr>
        <p:txBody>
          <a:bodyPr wrap="square" rtlCol="0">
            <a:spAutoFit/>
          </a:bodyPr>
          <a:lstStyle/>
          <a:p>
            <a:pPr algn="ctr"/>
            <a:r>
              <a:rPr kumimoji="1" lang="ja-JP" altLang="en-US" sz="1000" dirty="0">
                <a:solidFill>
                  <a:schemeClr val="accent6">
                    <a:lumMod val="50000"/>
                  </a:schemeClr>
                </a:solidFill>
                <a:latin typeface="Meiryo" charset="-128"/>
                <a:ea typeface="Meiryo" charset="-128"/>
                <a:cs typeface="Meiryo" charset="-128"/>
              </a:rPr>
              <a:t>全てのデータ保管・処理は集中</a:t>
            </a:r>
          </a:p>
        </p:txBody>
      </p:sp>
      <p:sp>
        <p:nvSpPr>
          <p:cNvPr id="252" name="テキスト ボックス 251"/>
          <p:cNvSpPr txBox="1"/>
          <p:nvPr/>
        </p:nvSpPr>
        <p:spPr>
          <a:xfrm>
            <a:off x="2411760" y="5967504"/>
            <a:ext cx="2088232" cy="400110"/>
          </a:xfrm>
          <a:prstGeom prst="rect">
            <a:avLst/>
          </a:prstGeom>
          <a:noFill/>
        </p:spPr>
        <p:txBody>
          <a:bodyPr wrap="square" rtlCol="0">
            <a:spAutoFit/>
          </a:bodyPr>
          <a:lstStyle/>
          <a:p>
            <a:pPr algn="ctr"/>
            <a:r>
              <a:rPr kumimoji="1" lang="ja-JP" altLang="en-US" sz="1000" dirty="0">
                <a:solidFill>
                  <a:srgbClr val="953735"/>
                </a:solidFill>
                <a:latin typeface="Meiryo" charset="-128"/>
                <a:ea typeface="Meiryo" charset="-128"/>
                <a:cs typeface="Meiryo" charset="-128"/>
              </a:rPr>
              <a:t>大規模なデータ保管・処理は集中</a:t>
            </a:r>
            <a:endParaRPr kumimoji="1" lang="en-US" altLang="ja-JP" sz="1000" dirty="0">
              <a:solidFill>
                <a:srgbClr val="953735"/>
              </a:solidFill>
              <a:latin typeface="Meiryo" charset="-128"/>
              <a:ea typeface="Meiryo" charset="-128"/>
              <a:cs typeface="Meiryo" charset="-128"/>
            </a:endParaRPr>
          </a:p>
          <a:p>
            <a:pPr algn="ctr"/>
            <a:r>
              <a:rPr lang="ja-JP" altLang="en-US" sz="1000" dirty="0">
                <a:solidFill>
                  <a:srgbClr val="953735"/>
                </a:solidFill>
                <a:latin typeface="Meiryo" charset="-128"/>
                <a:ea typeface="Meiryo" charset="-128"/>
                <a:cs typeface="Meiryo" charset="-128"/>
              </a:rPr>
              <a:t>小規模なデータ保管・処理は分散</a:t>
            </a:r>
            <a:endParaRPr lang="en-US" altLang="ja-JP" sz="1000" dirty="0">
              <a:solidFill>
                <a:srgbClr val="953735"/>
              </a:solidFill>
              <a:latin typeface="Meiryo" charset="-128"/>
              <a:ea typeface="Meiryo" charset="-128"/>
              <a:cs typeface="Meiryo" charset="-128"/>
            </a:endParaRPr>
          </a:p>
        </p:txBody>
      </p:sp>
      <p:sp>
        <p:nvSpPr>
          <p:cNvPr id="268" name="テキスト ボックス 267"/>
          <p:cNvSpPr txBox="1"/>
          <p:nvPr/>
        </p:nvSpPr>
        <p:spPr>
          <a:xfrm>
            <a:off x="4643508" y="5967265"/>
            <a:ext cx="2088232" cy="400110"/>
          </a:xfrm>
          <a:prstGeom prst="rect">
            <a:avLst/>
          </a:prstGeom>
          <a:noFill/>
        </p:spPr>
        <p:txBody>
          <a:bodyPr wrap="square" rtlCol="0">
            <a:spAutoFit/>
          </a:bodyPr>
          <a:lstStyle/>
          <a:p>
            <a:pPr algn="ctr"/>
            <a:r>
              <a:rPr kumimoji="1" lang="ja-JP" altLang="en-US" sz="1000" dirty="0">
                <a:solidFill>
                  <a:srgbClr val="009051"/>
                </a:solidFill>
                <a:latin typeface="Meiryo" charset="-128"/>
                <a:ea typeface="Meiryo" charset="-128"/>
                <a:cs typeface="Meiryo" charset="-128"/>
              </a:rPr>
              <a:t>大規模なデータ保管・処理は集中</a:t>
            </a:r>
            <a:endParaRPr kumimoji="1" lang="en-US" altLang="ja-JP" sz="1000" dirty="0">
              <a:solidFill>
                <a:srgbClr val="009051"/>
              </a:solidFill>
              <a:latin typeface="Meiryo" charset="-128"/>
              <a:ea typeface="Meiryo" charset="-128"/>
              <a:cs typeface="Meiryo" charset="-128"/>
            </a:endParaRPr>
          </a:p>
          <a:p>
            <a:pPr algn="ctr"/>
            <a:r>
              <a:rPr lang="ja-JP" altLang="en-US" sz="1000" dirty="0">
                <a:solidFill>
                  <a:srgbClr val="009051"/>
                </a:solidFill>
                <a:latin typeface="Meiryo" charset="-128"/>
                <a:ea typeface="Meiryo" charset="-128"/>
                <a:cs typeface="Meiryo" charset="-128"/>
              </a:rPr>
              <a:t>小規模なデータ保管・処理は分散</a:t>
            </a:r>
            <a:endParaRPr lang="en-US" altLang="ja-JP" sz="1000" dirty="0">
              <a:solidFill>
                <a:srgbClr val="009051"/>
              </a:solidFill>
              <a:latin typeface="Meiryo" charset="-128"/>
              <a:ea typeface="Meiryo" charset="-128"/>
              <a:cs typeface="Meiryo" charset="-128"/>
            </a:endParaRPr>
          </a:p>
        </p:txBody>
      </p:sp>
      <p:sp>
        <p:nvSpPr>
          <p:cNvPr id="269" name="テキスト ボックス 268"/>
          <p:cNvSpPr txBox="1"/>
          <p:nvPr/>
        </p:nvSpPr>
        <p:spPr>
          <a:xfrm>
            <a:off x="6869078" y="5899338"/>
            <a:ext cx="2088232" cy="553998"/>
          </a:xfrm>
          <a:prstGeom prst="rect">
            <a:avLst/>
          </a:prstGeom>
          <a:noFill/>
        </p:spPr>
        <p:txBody>
          <a:bodyPr wrap="square" rtlCol="0">
            <a:spAutoFit/>
          </a:bodyPr>
          <a:lstStyle/>
          <a:p>
            <a:pPr algn="ctr"/>
            <a:r>
              <a:rPr kumimoji="1" lang="ja-JP" altLang="en-US" sz="1000" dirty="0">
                <a:solidFill>
                  <a:srgbClr val="0432FF"/>
                </a:solidFill>
                <a:latin typeface="Meiryo" charset="-128"/>
                <a:ea typeface="Meiryo" charset="-128"/>
                <a:cs typeface="Meiryo" charset="-128"/>
              </a:rPr>
              <a:t>大規模なデータ保管・処理は集中</a:t>
            </a:r>
            <a:endParaRPr kumimoji="1"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小規模なデータ保管・処理は分散</a:t>
            </a:r>
            <a:endParaRPr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高速な処理・応答・制御は超分散</a:t>
            </a:r>
            <a:endParaRPr lang="en-US" altLang="ja-JP" sz="1000" dirty="0">
              <a:solidFill>
                <a:srgbClr val="0432FF"/>
              </a:solidFill>
              <a:latin typeface="Meiryo" charset="-128"/>
              <a:ea typeface="Meiryo" charset="-128"/>
              <a:cs typeface="Meiryo" charset="-128"/>
            </a:endParaRPr>
          </a:p>
        </p:txBody>
      </p:sp>
      <p:sp>
        <p:nvSpPr>
          <p:cNvPr id="270" name="テキスト ボックス 269"/>
          <p:cNvSpPr txBox="1"/>
          <p:nvPr/>
        </p:nvSpPr>
        <p:spPr>
          <a:xfrm>
            <a:off x="169246" y="1203539"/>
            <a:ext cx="2088231" cy="253916"/>
          </a:xfrm>
          <a:prstGeom prst="rect">
            <a:avLst/>
          </a:prstGeom>
          <a:noFill/>
        </p:spPr>
        <p:txBody>
          <a:bodyPr wrap="square" rtlCol="0">
            <a:spAutoFit/>
          </a:bodyPr>
          <a:lstStyle/>
          <a:p>
            <a:pPr algn="ctr"/>
            <a:r>
              <a:rPr kumimoji="1" lang="ja-JP" altLang="en-US" sz="1050" b="1" dirty="0">
                <a:solidFill>
                  <a:schemeClr val="accent6">
                    <a:lumMod val="50000"/>
                  </a:schemeClr>
                </a:solidFill>
                <a:latin typeface="Meiryo" charset="-128"/>
                <a:ea typeface="Meiryo" charset="-128"/>
                <a:cs typeface="Meiryo" charset="-128"/>
              </a:rPr>
              <a:t>集中コンピューティング</a:t>
            </a:r>
          </a:p>
        </p:txBody>
      </p:sp>
      <p:sp>
        <p:nvSpPr>
          <p:cNvPr id="271" name="テキスト ボックス 270"/>
          <p:cNvSpPr txBox="1"/>
          <p:nvPr/>
        </p:nvSpPr>
        <p:spPr>
          <a:xfrm>
            <a:off x="2418939" y="1203538"/>
            <a:ext cx="2088231" cy="253916"/>
          </a:xfrm>
          <a:prstGeom prst="rect">
            <a:avLst/>
          </a:prstGeom>
          <a:noFill/>
        </p:spPr>
        <p:txBody>
          <a:bodyPr wrap="square" rtlCol="0">
            <a:spAutoFit/>
          </a:bodyPr>
          <a:lstStyle/>
          <a:p>
            <a:pPr algn="ctr"/>
            <a:r>
              <a:rPr kumimoji="1" lang="ja-JP" altLang="en-US" sz="1050" b="1">
                <a:solidFill>
                  <a:srgbClr val="953735"/>
                </a:solidFill>
                <a:latin typeface="Meiryo" charset="-128"/>
                <a:ea typeface="Meiryo" charset="-128"/>
                <a:cs typeface="Meiryo" charset="-128"/>
              </a:rPr>
              <a:t>分散コンピューティング</a:t>
            </a:r>
            <a:endParaRPr kumimoji="1" lang="ja-JP" altLang="en-US" sz="1050" b="1" dirty="0">
              <a:solidFill>
                <a:srgbClr val="953735"/>
              </a:solidFill>
              <a:latin typeface="Meiryo" charset="-128"/>
              <a:ea typeface="Meiryo" charset="-128"/>
              <a:cs typeface="Meiryo" charset="-128"/>
            </a:endParaRPr>
          </a:p>
        </p:txBody>
      </p:sp>
      <p:sp>
        <p:nvSpPr>
          <p:cNvPr id="272" name="テキスト ボックス 271"/>
          <p:cNvSpPr txBox="1"/>
          <p:nvPr/>
        </p:nvSpPr>
        <p:spPr>
          <a:xfrm>
            <a:off x="4627581" y="1204368"/>
            <a:ext cx="2088231" cy="253916"/>
          </a:xfrm>
          <a:prstGeom prst="rect">
            <a:avLst/>
          </a:prstGeom>
          <a:noFill/>
        </p:spPr>
        <p:txBody>
          <a:bodyPr wrap="square" rtlCol="0">
            <a:spAutoFit/>
          </a:bodyPr>
          <a:lstStyle/>
          <a:p>
            <a:pPr algn="ctr"/>
            <a:r>
              <a:rPr kumimoji="1" lang="ja-JP" altLang="en-US" sz="1050" b="1" dirty="0">
                <a:solidFill>
                  <a:srgbClr val="009051"/>
                </a:solidFill>
                <a:latin typeface="Meiryo" charset="-128"/>
                <a:ea typeface="Meiryo" charset="-128"/>
                <a:cs typeface="Meiryo" charset="-128"/>
              </a:rPr>
              <a:t>クラウド・コンピューティング</a:t>
            </a:r>
          </a:p>
        </p:txBody>
      </p:sp>
      <p:sp>
        <p:nvSpPr>
          <p:cNvPr id="273" name="テキスト ボックス 272"/>
          <p:cNvSpPr txBox="1"/>
          <p:nvPr/>
        </p:nvSpPr>
        <p:spPr>
          <a:xfrm>
            <a:off x="6869079" y="1204609"/>
            <a:ext cx="2088231" cy="253916"/>
          </a:xfrm>
          <a:prstGeom prst="rect">
            <a:avLst/>
          </a:prstGeom>
          <a:noFill/>
        </p:spPr>
        <p:txBody>
          <a:bodyPr wrap="square" rtlCol="0">
            <a:spAutoFit/>
          </a:bodyPr>
          <a:lstStyle/>
          <a:p>
            <a:pPr algn="ctr"/>
            <a:r>
              <a:rPr kumimoji="1" lang="ja-JP" altLang="en-US" sz="1050" b="1">
                <a:solidFill>
                  <a:srgbClr val="0432FF"/>
                </a:solidFill>
                <a:latin typeface="Meiryo" charset="-128"/>
                <a:ea typeface="Meiryo" charset="-128"/>
                <a:cs typeface="Meiryo" charset="-128"/>
              </a:rPr>
              <a:t>超分散コンピューティング</a:t>
            </a:r>
            <a:endParaRPr kumimoji="1" lang="ja-JP" altLang="en-US" sz="1050" b="1" dirty="0">
              <a:solidFill>
                <a:srgbClr val="0432FF"/>
              </a:solidFill>
              <a:latin typeface="Meiryo" charset="-128"/>
              <a:ea typeface="Meiryo" charset="-128"/>
              <a:cs typeface="Meiryo" charset="-128"/>
            </a:endParaRPr>
          </a:p>
        </p:txBody>
      </p:sp>
      <p:sp>
        <p:nvSpPr>
          <p:cNvPr id="274" name="テキスト ボックス 273"/>
          <p:cNvSpPr txBox="1"/>
          <p:nvPr/>
        </p:nvSpPr>
        <p:spPr>
          <a:xfrm>
            <a:off x="7951261" y="2411200"/>
            <a:ext cx="902811" cy="338554"/>
          </a:xfrm>
          <a:prstGeom prst="rect">
            <a:avLst/>
          </a:prstGeom>
          <a:noFill/>
        </p:spPr>
        <p:txBody>
          <a:bodyPr wrap="none" rtlCol="0">
            <a:spAutoFit/>
          </a:bodyPr>
          <a:lstStyle/>
          <a:p>
            <a:r>
              <a:rPr kumimoji="1" lang="ja-JP" altLang="en-US" sz="800">
                <a:solidFill>
                  <a:srgbClr val="0432FF"/>
                </a:solidFill>
                <a:latin typeface="Meiryo" charset="-128"/>
                <a:ea typeface="Meiryo" charset="-128"/>
                <a:cs typeface="Meiryo" charset="-128"/>
              </a:rPr>
              <a:t>通信経</a:t>
            </a:r>
            <a:r>
              <a:rPr kumimoji="1" lang="ja-JP" altLang="en-US" sz="800" dirty="0">
                <a:solidFill>
                  <a:srgbClr val="0432FF"/>
                </a:solidFill>
                <a:latin typeface="Meiryo" charset="-128"/>
                <a:ea typeface="Meiryo" charset="-128"/>
                <a:cs typeface="Meiryo" charset="-128"/>
              </a:rPr>
              <a:t>路上の</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275" name="テキスト ボックス 274"/>
          <p:cNvSpPr txBox="1"/>
          <p:nvPr/>
        </p:nvSpPr>
        <p:spPr>
          <a:xfrm>
            <a:off x="2381419" y="3530084"/>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76" name="テキスト ボックス 275"/>
          <p:cNvSpPr txBox="1"/>
          <p:nvPr/>
        </p:nvSpPr>
        <p:spPr>
          <a:xfrm>
            <a:off x="5985919" y="3526568"/>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80" name="テキスト ボックス 279"/>
          <p:cNvSpPr txBox="1"/>
          <p:nvPr/>
        </p:nvSpPr>
        <p:spPr>
          <a:xfrm>
            <a:off x="6872162" y="3490319"/>
            <a:ext cx="902811" cy="33855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ローカル</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199" name="テキスト ボックス 198"/>
          <p:cNvSpPr txBox="1"/>
          <p:nvPr/>
        </p:nvSpPr>
        <p:spPr>
          <a:xfrm>
            <a:off x="166293" y="990691"/>
            <a:ext cx="2088231" cy="276999"/>
          </a:xfrm>
          <a:prstGeom prst="rect">
            <a:avLst/>
          </a:prstGeom>
          <a:noFill/>
        </p:spPr>
        <p:txBody>
          <a:bodyPr wrap="square" rtlCol="0">
            <a:spAutoFit/>
          </a:bodyPr>
          <a:lstStyle/>
          <a:p>
            <a:r>
              <a:rPr kumimoji="1" lang="en-US" altLang="ja-JP" sz="1200" dirty="0">
                <a:solidFill>
                  <a:schemeClr val="accent6">
                    <a:lumMod val="50000"/>
                  </a:schemeClr>
                </a:solidFill>
                <a:latin typeface="Meiryo" charset="-128"/>
                <a:ea typeface="Meiryo" charset="-128"/>
                <a:cs typeface="Meiryo" charset="-128"/>
              </a:rPr>
              <a:t>1960</a:t>
            </a:r>
            <a:r>
              <a:rPr kumimoji="1" lang="ja-JP" altLang="en-US" sz="1200" dirty="0">
                <a:solidFill>
                  <a:schemeClr val="accent6">
                    <a:lumMod val="50000"/>
                  </a:schemeClr>
                </a:solidFill>
                <a:latin typeface="Meiryo" charset="-128"/>
                <a:ea typeface="Meiryo" charset="-128"/>
                <a:cs typeface="Meiryo" charset="-128"/>
              </a:rPr>
              <a:t>年代</a:t>
            </a:r>
            <a:r>
              <a:rPr kumimoji="1" lang="en-US" altLang="ja-JP" sz="1200" dirty="0">
                <a:solidFill>
                  <a:schemeClr val="accent6">
                    <a:lumMod val="50000"/>
                  </a:schemeClr>
                </a:solidFill>
                <a:latin typeface="Meiryo" charset="-128"/>
                <a:ea typeface="Meiryo" charset="-128"/>
                <a:cs typeface="Meiryo" charset="-128"/>
              </a:rPr>
              <a:t>〜</a:t>
            </a:r>
            <a:endParaRPr kumimoji="1" lang="ja-JP" altLang="en-US" sz="1200" dirty="0">
              <a:solidFill>
                <a:schemeClr val="accent6">
                  <a:lumMod val="50000"/>
                </a:schemeClr>
              </a:solidFill>
              <a:latin typeface="Meiryo" charset="-128"/>
              <a:ea typeface="Meiryo" charset="-128"/>
              <a:cs typeface="Meiryo" charset="-128"/>
            </a:endParaRPr>
          </a:p>
        </p:txBody>
      </p:sp>
      <p:sp>
        <p:nvSpPr>
          <p:cNvPr id="200" name="テキスト ボックス 199"/>
          <p:cNvSpPr txBox="1"/>
          <p:nvPr/>
        </p:nvSpPr>
        <p:spPr>
          <a:xfrm>
            <a:off x="2415986" y="990690"/>
            <a:ext cx="2088231" cy="276999"/>
          </a:xfrm>
          <a:prstGeom prst="rect">
            <a:avLst/>
          </a:prstGeom>
          <a:noFill/>
        </p:spPr>
        <p:txBody>
          <a:bodyPr wrap="square" rtlCol="0">
            <a:spAutoFit/>
          </a:bodyPr>
          <a:lstStyle/>
          <a:p>
            <a:r>
              <a:rPr kumimoji="1" lang="en-US" altLang="ja-JP" sz="1200" dirty="0">
                <a:solidFill>
                  <a:srgbClr val="953735"/>
                </a:solidFill>
                <a:latin typeface="Meiryo" charset="-128"/>
                <a:ea typeface="Meiryo" charset="-128"/>
                <a:cs typeface="Meiryo" charset="-128"/>
              </a:rPr>
              <a:t>1980</a:t>
            </a:r>
            <a:r>
              <a:rPr kumimoji="1" lang="ja-JP" altLang="en-US" sz="1200" dirty="0">
                <a:solidFill>
                  <a:srgbClr val="953735"/>
                </a:solidFill>
                <a:latin typeface="Meiryo" charset="-128"/>
                <a:ea typeface="Meiryo" charset="-128"/>
                <a:cs typeface="Meiryo" charset="-128"/>
              </a:rPr>
              <a:t>年代</a:t>
            </a:r>
            <a:r>
              <a:rPr kumimoji="1" lang="en-US" altLang="ja-JP" sz="1200" dirty="0">
                <a:solidFill>
                  <a:srgbClr val="953735"/>
                </a:solidFill>
                <a:latin typeface="Meiryo" charset="-128"/>
                <a:ea typeface="Meiryo" charset="-128"/>
                <a:cs typeface="Meiryo" charset="-128"/>
              </a:rPr>
              <a:t>〜</a:t>
            </a:r>
            <a:endParaRPr kumimoji="1" lang="ja-JP" altLang="en-US" sz="1200" dirty="0">
              <a:solidFill>
                <a:srgbClr val="953735"/>
              </a:solidFill>
              <a:latin typeface="Meiryo" charset="-128"/>
              <a:ea typeface="Meiryo" charset="-128"/>
              <a:cs typeface="Meiryo" charset="-128"/>
            </a:endParaRPr>
          </a:p>
        </p:txBody>
      </p:sp>
      <p:sp>
        <p:nvSpPr>
          <p:cNvPr id="201" name="テキスト ボックス 200"/>
          <p:cNvSpPr txBox="1"/>
          <p:nvPr/>
        </p:nvSpPr>
        <p:spPr>
          <a:xfrm>
            <a:off x="4624628" y="991520"/>
            <a:ext cx="2088231" cy="276999"/>
          </a:xfrm>
          <a:prstGeom prst="rect">
            <a:avLst/>
          </a:prstGeom>
          <a:noFill/>
        </p:spPr>
        <p:txBody>
          <a:bodyPr wrap="square" rtlCol="0">
            <a:spAutoFit/>
          </a:bodyPr>
          <a:lstStyle/>
          <a:p>
            <a:r>
              <a:rPr kumimoji="1" lang="en-US" altLang="ja-JP" sz="1200" dirty="0">
                <a:solidFill>
                  <a:srgbClr val="009051"/>
                </a:solidFill>
                <a:latin typeface="Meiryo" charset="-128"/>
                <a:ea typeface="Meiryo" charset="-128"/>
                <a:cs typeface="Meiryo" charset="-128"/>
              </a:rPr>
              <a:t>2000</a:t>
            </a:r>
            <a:r>
              <a:rPr kumimoji="1" lang="ja-JP" altLang="en-US" sz="1200" dirty="0">
                <a:solidFill>
                  <a:srgbClr val="009051"/>
                </a:solidFill>
                <a:latin typeface="Meiryo" charset="-128"/>
                <a:ea typeface="Meiryo" charset="-128"/>
                <a:cs typeface="Meiryo" charset="-128"/>
              </a:rPr>
              <a:t>年代</a:t>
            </a:r>
            <a:r>
              <a:rPr kumimoji="1" lang="en-US" altLang="ja-JP" sz="1200" dirty="0">
                <a:solidFill>
                  <a:srgbClr val="009051"/>
                </a:solidFill>
                <a:latin typeface="Meiryo" charset="-128"/>
                <a:ea typeface="Meiryo" charset="-128"/>
                <a:cs typeface="Meiryo" charset="-128"/>
              </a:rPr>
              <a:t>〜</a:t>
            </a:r>
            <a:endParaRPr kumimoji="1" lang="ja-JP" altLang="en-US" sz="1200" dirty="0">
              <a:solidFill>
                <a:srgbClr val="009051"/>
              </a:solidFill>
              <a:latin typeface="Meiryo" charset="-128"/>
              <a:ea typeface="Meiryo" charset="-128"/>
              <a:cs typeface="Meiryo" charset="-128"/>
            </a:endParaRPr>
          </a:p>
        </p:txBody>
      </p:sp>
      <p:sp>
        <p:nvSpPr>
          <p:cNvPr id="203" name="テキスト ボックス 202"/>
          <p:cNvSpPr txBox="1"/>
          <p:nvPr/>
        </p:nvSpPr>
        <p:spPr>
          <a:xfrm>
            <a:off x="6866126" y="991761"/>
            <a:ext cx="2088231" cy="276999"/>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2015</a:t>
            </a:r>
            <a:r>
              <a:rPr kumimoji="1" lang="ja-JP" altLang="en-US" sz="1200" dirty="0">
                <a:solidFill>
                  <a:srgbClr val="0432FF"/>
                </a:solidFill>
                <a:latin typeface="Meiryo" charset="-128"/>
                <a:ea typeface="Meiryo" charset="-128"/>
                <a:cs typeface="Meiryo" charset="-128"/>
              </a:rPr>
              <a:t>年</a:t>
            </a:r>
            <a:r>
              <a:rPr kumimoji="1" lang="en-US" altLang="ja-JP" sz="1200" dirty="0">
                <a:solidFill>
                  <a:srgbClr val="0432FF"/>
                </a:solidFill>
                <a:latin typeface="Meiryo" charset="-128"/>
                <a:ea typeface="Meiryo" charset="-128"/>
                <a:cs typeface="Meiryo" charset="-128"/>
              </a:rPr>
              <a:t>〜</a:t>
            </a:r>
            <a:endParaRPr kumimoji="1" lang="ja-JP" altLang="en-US" sz="1200" dirty="0">
              <a:solidFill>
                <a:srgbClr val="0432FF"/>
              </a:solidFill>
              <a:latin typeface="Meiryo" charset="-128"/>
              <a:ea typeface="Meiryo" charset="-128"/>
              <a:cs typeface="Meiryo" charset="-128"/>
            </a:endParaRPr>
          </a:p>
        </p:txBody>
      </p:sp>
      <p:sp>
        <p:nvSpPr>
          <p:cNvPr id="204" name="正方形/長方形 203"/>
          <p:cNvSpPr/>
          <p:nvPr/>
        </p:nvSpPr>
        <p:spPr>
          <a:xfrm>
            <a:off x="7325105" y="435869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7163656"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7556232"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正方形/長方形 206"/>
          <p:cNvSpPr/>
          <p:nvPr/>
        </p:nvSpPr>
        <p:spPr>
          <a:xfrm>
            <a:off x="8256158" y="4495880"/>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3" name="正方形/長方形 252"/>
          <p:cNvSpPr/>
          <p:nvPr/>
        </p:nvSpPr>
        <p:spPr>
          <a:xfrm>
            <a:off x="8752744" y="4477619"/>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7292146" y="4872492"/>
            <a:ext cx="1313180" cy="215444"/>
          </a:xfrm>
          <a:prstGeom prst="rect">
            <a:avLst/>
          </a:prstGeom>
          <a:noFill/>
        </p:spPr>
        <p:txBody>
          <a:bodyPr wrap="none" rtlCol="0">
            <a:spAutoFit/>
          </a:bodyPr>
          <a:lstStyle>
            <a:defPPr>
              <a:defRPr lang="ja-JP"/>
            </a:defPPr>
            <a:lvl1pPr>
              <a:defRPr sz="800">
                <a:solidFill>
                  <a:srgbClr val="0432FF"/>
                </a:solidFill>
                <a:latin typeface="Meiryo" charset="-128"/>
                <a:ea typeface="Meiryo" charset="-128"/>
                <a:cs typeface="Meiryo" charset="-128"/>
              </a:defRPr>
            </a:lvl1pPr>
          </a:lstStyle>
          <a:p>
            <a:r>
              <a:rPr lang="ja-JP" altLang="en-US"/>
              <a:t>組み込みコンピューター</a:t>
            </a:r>
            <a:endParaRPr lang="ja-JP" altLang="en-US" dirty="0"/>
          </a:p>
        </p:txBody>
      </p:sp>
    </p:spTree>
    <p:extLst>
      <p:ext uri="{BB962C8B-B14F-4D97-AF65-F5344CB8AC3E}">
        <p14:creationId xmlns:p14="http://schemas.microsoft.com/office/powerpoint/2010/main" val="24661907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9BCCB306-6406-0641-9C2E-127DFA226A1B}"/>
              </a:ext>
            </a:extLst>
          </p:cNvPr>
          <p:cNvGrpSpPr/>
          <p:nvPr/>
        </p:nvGrpSpPr>
        <p:grpSpPr>
          <a:xfrm>
            <a:off x="1001904" y="1764179"/>
            <a:ext cx="5844792" cy="4707708"/>
            <a:chOff x="1872576" y="2253530"/>
            <a:chExt cx="3250855" cy="2621113"/>
          </a:xfrm>
        </p:grpSpPr>
        <p:pic>
          <p:nvPicPr>
            <p:cNvPr id="19" name="図 18">
              <a:extLst>
                <a:ext uri="{FF2B5EF4-FFF2-40B4-BE49-F238E27FC236}">
                  <a16:creationId xmlns:a16="http://schemas.microsoft.com/office/drawing/2014/main" id="{9A885FB8-11E9-7544-B8F3-2544048744DD}"/>
                </a:ext>
              </a:extLst>
            </p:cNvPr>
            <p:cNvPicPr>
              <a:picLocks noChangeAspect="1"/>
            </p:cNvPicPr>
            <p:nvPr/>
          </p:nvPicPr>
          <p:blipFill>
            <a:blip r:embed="rId3"/>
            <a:stretch>
              <a:fillRect/>
            </a:stretch>
          </p:blipFill>
          <p:spPr>
            <a:xfrm>
              <a:off x="1872577" y="2334643"/>
              <a:ext cx="3175000" cy="2540000"/>
            </a:xfrm>
            <a:prstGeom prst="rect">
              <a:avLst/>
            </a:prstGeom>
          </p:spPr>
        </p:pic>
        <p:sp>
          <p:nvSpPr>
            <p:cNvPr id="24" name="正方形/長方形 23">
              <a:extLst>
                <a:ext uri="{FF2B5EF4-FFF2-40B4-BE49-F238E27FC236}">
                  <a16:creationId xmlns:a16="http://schemas.microsoft.com/office/drawing/2014/main" id="{FE4BAE2A-A620-9846-AAA1-A2675D949930}"/>
                </a:ext>
              </a:extLst>
            </p:cNvPr>
            <p:cNvSpPr/>
            <p:nvPr/>
          </p:nvSpPr>
          <p:spPr>
            <a:xfrm>
              <a:off x="1872576" y="2253530"/>
              <a:ext cx="3250855" cy="2621113"/>
            </a:xfrm>
            <a:prstGeom prst="rect">
              <a:avLst/>
            </a:prstGeom>
            <a:solidFill>
              <a:srgbClr val="FFFFFF">
                <a:alpha val="7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a:extLst>
              <a:ext uri="{FF2B5EF4-FFF2-40B4-BE49-F238E27FC236}">
                <a16:creationId xmlns:a16="http://schemas.microsoft.com/office/drawing/2014/main" id="{C25C272B-A0DF-2C47-B385-11F682054724}"/>
              </a:ext>
            </a:extLst>
          </p:cNvPr>
          <p:cNvSpPr>
            <a:spLocks noGrp="1"/>
          </p:cNvSpPr>
          <p:nvPr>
            <p:ph type="title"/>
          </p:nvPr>
        </p:nvSpPr>
        <p:spPr>
          <a:xfrm>
            <a:off x="457200" y="274638"/>
            <a:ext cx="8686800" cy="416221"/>
          </a:xfrm>
        </p:spPr>
        <p:txBody>
          <a:bodyPr/>
          <a:lstStyle/>
          <a:p>
            <a:r>
              <a:rPr kumimoji="1" lang="en-US" altLang="ja-JP" dirty="0" err="1"/>
              <a:t>IoT</a:t>
            </a:r>
            <a:r>
              <a:rPr kumimoji="1" lang="ja-JP" altLang="en-US" dirty="0"/>
              <a:t>ビジネス</a:t>
            </a:r>
            <a:r>
              <a:rPr kumimoji="1" lang="ja-JP" altLang="en-US" sz="1800" dirty="0"/>
              <a:t>は</a:t>
            </a:r>
            <a:r>
              <a:rPr kumimoji="1" lang="ja-JP" altLang="en-US" b="1" dirty="0"/>
              <a:t>モノをつなげる</a:t>
            </a:r>
            <a:r>
              <a:rPr kumimoji="1" lang="ja-JP" altLang="en-US" sz="1800" dirty="0"/>
              <a:t>のではなく</a:t>
            </a:r>
            <a:r>
              <a:rPr kumimoji="1" lang="ja-JP" altLang="en-US" b="1" dirty="0"/>
              <a:t>物語をつなげる</a:t>
            </a:r>
            <a:r>
              <a:rPr kumimoji="1" lang="ja-JP" altLang="en-US" sz="1800" dirty="0"/>
              <a:t>取り組み</a:t>
            </a:r>
          </a:p>
        </p:txBody>
      </p:sp>
      <p:sp>
        <p:nvSpPr>
          <p:cNvPr id="3" name="スライド番号プレースホルダー 2">
            <a:extLst>
              <a:ext uri="{FF2B5EF4-FFF2-40B4-BE49-F238E27FC236}">
                <a16:creationId xmlns:a16="http://schemas.microsoft.com/office/drawing/2014/main" id="{C7C673BF-EAB3-8146-A0ED-BD7B0313DFBD}"/>
              </a:ext>
            </a:extLst>
          </p:cNvPr>
          <p:cNvSpPr>
            <a:spLocks noGrp="1"/>
          </p:cNvSpPr>
          <p:nvPr>
            <p:ph type="sldNum" sz="quarter" idx="12"/>
          </p:nvPr>
        </p:nvSpPr>
        <p:spPr/>
        <p:txBody>
          <a:bodyPr/>
          <a:lstStyle/>
          <a:p>
            <a:fld id="{8FF8CC5D-A65D-5946-99B5-645367A967AD}" type="slidenum">
              <a:rPr kumimoji="1" lang="ja-JP" altLang="en-US" smtClean="0"/>
              <a:t>91</a:t>
            </a:fld>
            <a:endParaRPr kumimoji="1" lang="ja-JP" altLang="en-US"/>
          </a:p>
        </p:txBody>
      </p:sp>
      <p:pic>
        <p:nvPicPr>
          <p:cNvPr id="5" name="図 4">
            <a:extLst>
              <a:ext uri="{FF2B5EF4-FFF2-40B4-BE49-F238E27FC236}">
                <a16:creationId xmlns:a16="http://schemas.microsoft.com/office/drawing/2014/main" id="{2B30A9C6-E7BE-4A4C-8813-417074FB83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5397" y="4303283"/>
            <a:ext cx="1807721" cy="1807721"/>
          </a:xfrm>
          <a:prstGeom prst="rect">
            <a:avLst/>
          </a:prstGeom>
        </p:spPr>
      </p:pic>
      <p:pic>
        <p:nvPicPr>
          <p:cNvPr id="6" name="図 5">
            <a:extLst>
              <a:ext uri="{FF2B5EF4-FFF2-40B4-BE49-F238E27FC236}">
                <a16:creationId xmlns:a16="http://schemas.microsoft.com/office/drawing/2014/main" id="{4CB686AE-C0E3-C340-B2B6-B80549352A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551878">
            <a:off x="1308516" y="2352533"/>
            <a:ext cx="1792550" cy="1314537"/>
          </a:xfrm>
          <a:prstGeom prst="rect">
            <a:avLst/>
          </a:prstGeom>
        </p:spPr>
      </p:pic>
      <p:pic>
        <p:nvPicPr>
          <p:cNvPr id="8" name="図 7">
            <a:extLst>
              <a:ext uri="{FF2B5EF4-FFF2-40B4-BE49-F238E27FC236}">
                <a16:creationId xmlns:a16="http://schemas.microsoft.com/office/drawing/2014/main" id="{B9D1A592-4463-5A4B-B96F-67D9CDBE5A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7725" y="4393886"/>
            <a:ext cx="1062051" cy="1062051"/>
          </a:xfrm>
          <a:prstGeom prst="rect">
            <a:avLst/>
          </a:prstGeom>
        </p:spPr>
      </p:pic>
      <p:pic>
        <p:nvPicPr>
          <p:cNvPr id="9" name="図 8">
            <a:extLst>
              <a:ext uri="{FF2B5EF4-FFF2-40B4-BE49-F238E27FC236}">
                <a16:creationId xmlns:a16="http://schemas.microsoft.com/office/drawing/2014/main" id="{418A4893-8175-7B45-B6C2-62BE8FB117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59230" y="2161798"/>
            <a:ext cx="1013469" cy="1274803"/>
          </a:xfrm>
          <a:prstGeom prst="rect">
            <a:avLst/>
          </a:prstGeom>
        </p:spPr>
      </p:pic>
      <p:pic>
        <p:nvPicPr>
          <p:cNvPr id="10" name="図 9">
            <a:extLst>
              <a:ext uri="{FF2B5EF4-FFF2-40B4-BE49-F238E27FC236}">
                <a16:creationId xmlns:a16="http://schemas.microsoft.com/office/drawing/2014/main" id="{9A4EB6D0-280D-DB40-8D95-12487A8C386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94319" y="3152517"/>
            <a:ext cx="1531950" cy="1531950"/>
          </a:xfrm>
          <a:prstGeom prst="rect">
            <a:avLst/>
          </a:prstGeom>
        </p:spPr>
      </p:pic>
      <p:grpSp>
        <p:nvGrpSpPr>
          <p:cNvPr id="14" name="グループ化 13">
            <a:extLst>
              <a:ext uri="{FF2B5EF4-FFF2-40B4-BE49-F238E27FC236}">
                <a16:creationId xmlns:a16="http://schemas.microsoft.com/office/drawing/2014/main" id="{F15D82C2-4AC9-C845-B61F-2FE0A062E6F8}"/>
              </a:ext>
            </a:extLst>
          </p:cNvPr>
          <p:cNvGrpSpPr/>
          <p:nvPr/>
        </p:nvGrpSpPr>
        <p:grpSpPr>
          <a:xfrm rot="20565105">
            <a:off x="7646702" y="3107644"/>
            <a:ext cx="111682" cy="206206"/>
            <a:chOff x="5507341" y="1776157"/>
            <a:chExt cx="156444" cy="362968"/>
          </a:xfrm>
        </p:grpSpPr>
        <p:sp>
          <p:nvSpPr>
            <p:cNvPr id="13" name="正方形/長方形 12">
              <a:extLst>
                <a:ext uri="{FF2B5EF4-FFF2-40B4-BE49-F238E27FC236}">
                  <a16:creationId xmlns:a16="http://schemas.microsoft.com/office/drawing/2014/main" id="{95A8F3CE-EF28-2A45-A790-8C1C691950FD}"/>
                </a:ext>
              </a:extLst>
            </p:cNvPr>
            <p:cNvSpPr/>
            <p:nvPr/>
          </p:nvSpPr>
          <p:spPr>
            <a:xfrm>
              <a:off x="5543683" y="1776157"/>
              <a:ext cx="78222" cy="3629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a:extLst>
                <a:ext uri="{FF2B5EF4-FFF2-40B4-BE49-F238E27FC236}">
                  <a16:creationId xmlns:a16="http://schemas.microsoft.com/office/drawing/2014/main" id="{1869A9BF-5C65-CB45-882C-8D8BAEA27A39}"/>
                </a:ext>
              </a:extLst>
            </p:cNvPr>
            <p:cNvSpPr/>
            <p:nvPr/>
          </p:nvSpPr>
          <p:spPr>
            <a:xfrm>
              <a:off x="5507341" y="1874945"/>
              <a:ext cx="156444" cy="165392"/>
            </a:xfrm>
            <a:prstGeom prst="roundRect">
              <a:avLst/>
            </a:prstGeom>
            <a:solidFill>
              <a:schemeClr val="bg1"/>
            </a:solidFill>
            <a:ln>
              <a:solidFill>
                <a:srgbClr val="0432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highlight>
                  <a:srgbClr val="000000"/>
                </a:highlight>
                <a:latin typeface="ＭＳ Ｐゴシック"/>
                <a:ea typeface="ＭＳ Ｐゴシック"/>
                <a:cs typeface="ＭＳ Ｐゴシック"/>
              </a:endParaRPr>
            </a:p>
          </p:txBody>
        </p:sp>
      </p:grpSp>
      <p:pic>
        <p:nvPicPr>
          <p:cNvPr id="15" name="図 14">
            <a:extLst>
              <a:ext uri="{FF2B5EF4-FFF2-40B4-BE49-F238E27FC236}">
                <a16:creationId xmlns:a16="http://schemas.microsoft.com/office/drawing/2014/main" id="{94B84420-D36D-E44E-8C81-5BBE7BDE858A}"/>
              </a:ext>
            </a:extLst>
          </p:cNvPr>
          <p:cNvPicPr>
            <a:picLocks noChangeAspect="1"/>
          </p:cNvPicPr>
          <p:nvPr/>
        </p:nvPicPr>
        <p:blipFill>
          <a:blip r:embed="rId9"/>
          <a:stretch>
            <a:fillRect/>
          </a:stretch>
        </p:blipFill>
        <p:spPr>
          <a:xfrm>
            <a:off x="3924300" y="1076003"/>
            <a:ext cx="1295400" cy="1587500"/>
          </a:xfrm>
          <a:prstGeom prst="rect">
            <a:avLst/>
          </a:prstGeom>
        </p:spPr>
      </p:pic>
      <p:pic>
        <p:nvPicPr>
          <p:cNvPr id="7" name="図 6">
            <a:extLst>
              <a:ext uri="{FF2B5EF4-FFF2-40B4-BE49-F238E27FC236}">
                <a16:creationId xmlns:a16="http://schemas.microsoft.com/office/drawing/2014/main" id="{8784AF02-2A73-A044-A692-996DA930A59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4556" y="4660089"/>
            <a:ext cx="1216101" cy="1456408"/>
          </a:xfrm>
          <a:prstGeom prst="rect">
            <a:avLst/>
          </a:prstGeom>
        </p:spPr>
      </p:pic>
      <p:pic>
        <p:nvPicPr>
          <p:cNvPr id="16" name="図 15">
            <a:extLst>
              <a:ext uri="{FF2B5EF4-FFF2-40B4-BE49-F238E27FC236}">
                <a16:creationId xmlns:a16="http://schemas.microsoft.com/office/drawing/2014/main" id="{46838966-77E9-1746-83BC-9954486C23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78941" flipH="1">
            <a:off x="4190182" y="4688040"/>
            <a:ext cx="1792550" cy="1314537"/>
          </a:xfrm>
          <a:prstGeom prst="rect">
            <a:avLst/>
          </a:prstGeom>
        </p:spPr>
      </p:pic>
      <p:pic>
        <p:nvPicPr>
          <p:cNvPr id="32" name="図 31">
            <a:extLst>
              <a:ext uri="{FF2B5EF4-FFF2-40B4-BE49-F238E27FC236}">
                <a16:creationId xmlns:a16="http://schemas.microsoft.com/office/drawing/2014/main" id="{E6DBB3F0-8C52-6F43-AC7A-68618A928BA6}"/>
              </a:ext>
            </a:extLst>
          </p:cNvPr>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2">
                    <a14:imgEffect>
                      <a14:colorTemperature colorTemp="2570"/>
                    </a14:imgEffect>
                  </a14:imgLayer>
                </a14:imgProps>
              </a:ext>
              <a:ext uri="{28A0092B-C50C-407E-A947-70E740481C1C}">
                <a14:useLocalDpi xmlns:a14="http://schemas.microsoft.com/office/drawing/2010/main"/>
              </a:ext>
            </a:extLst>
          </a:blip>
          <a:stretch>
            <a:fillRect/>
          </a:stretch>
        </p:blipFill>
        <p:spPr>
          <a:xfrm rot="7350447">
            <a:off x="5258700" y="1728366"/>
            <a:ext cx="657309" cy="496336"/>
          </a:xfrm>
          <a:prstGeom prst="rect">
            <a:avLst/>
          </a:prstGeom>
        </p:spPr>
      </p:pic>
      <p:pic>
        <p:nvPicPr>
          <p:cNvPr id="33" name="図 32">
            <a:extLst>
              <a:ext uri="{FF2B5EF4-FFF2-40B4-BE49-F238E27FC236}">
                <a16:creationId xmlns:a16="http://schemas.microsoft.com/office/drawing/2014/main" id="{D99226F6-D27B-CB40-A14D-9ABC9BE8480E}"/>
              </a:ext>
            </a:extLst>
          </p:cNvPr>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3">
                    <a14:imgEffect>
                      <a14:colorTemperature colorTemp="2570"/>
                    </a14:imgEffect>
                  </a14:imgLayer>
                </a14:imgProps>
              </a:ext>
              <a:ext uri="{28A0092B-C50C-407E-A947-70E740481C1C}">
                <a14:useLocalDpi xmlns:a14="http://schemas.microsoft.com/office/drawing/2010/main"/>
              </a:ext>
            </a:extLst>
          </a:blip>
          <a:stretch>
            <a:fillRect/>
          </a:stretch>
        </p:blipFill>
        <p:spPr>
          <a:xfrm>
            <a:off x="5794841" y="3144885"/>
            <a:ext cx="657309" cy="496336"/>
          </a:xfrm>
          <a:prstGeom prst="rect">
            <a:avLst/>
          </a:prstGeom>
        </p:spPr>
      </p:pic>
      <p:pic>
        <p:nvPicPr>
          <p:cNvPr id="4" name="図 3">
            <a:extLst>
              <a:ext uri="{FF2B5EF4-FFF2-40B4-BE49-F238E27FC236}">
                <a16:creationId xmlns:a16="http://schemas.microsoft.com/office/drawing/2014/main" id="{B2C0C018-0FD9-E04B-92DE-9AEA7D9BC27E}"/>
              </a:ext>
            </a:extLst>
          </p:cNvPr>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4">
                    <a14:imgEffect>
                      <a14:colorTemperature colorTemp="2570"/>
                    </a14:imgEffect>
                  </a14:imgLayer>
                </a14:imgProps>
              </a:ext>
              <a:ext uri="{28A0092B-C50C-407E-A947-70E740481C1C}">
                <a14:useLocalDpi xmlns:a14="http://schemas.microsoft.com/office/drawing/2010/main"/>
              </a:ext>
            </a:extLst>
          </a:blip>
          <a:stretch>
            <a:fillRect/>
          </a:stretch>
        </p:blipFill>
        <p:spPr>
          <a:xfrm rot="18150758">
            <a:off x="6944466" y="2714592"/>
            <a:ext cx="657309" cy="496336"/>
          </a:xfrm>
          <a:prstGeom prst="rect">
            <a:avLst/>
          </a:prstGeom>
        </p:spPr>
      </p:pic>
      <p:pic>
        <p:nvPicPr>
          <p:cNvPr id="34" name="図 33">
            <a:extLst>
              <a:ext uri="{FF2B5EF4-FFF2-40B4-BE49-F238E27FC236}">
                <a16:creationId xmlns:a16="http://schemas.microsoft.com/office/drawing/2014/main" id="{172643DA-61C8-0C47-8CE8-846BFB7E2608}"/>
              </a:ext>
            </a:extLst>
          </p:cNvPr>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5">
                    <a14:imgEffect>
                      <a14:colorTemperature colorTemp="2570"/>
                    </a14:imgEffect>
                  </a14:imgLayer>
                </a14:imgProps>
              </a:ext>
              <a:ext uri="{28A0092B-C50C-407E-A947-70E740481C1C}">
                <a14:useLocalDpi xmlns:a14="http://schemas.microsoft.com/office/drawing/2010/main"/>
              </a:ext>
            </a:extLst>
          </a:blip>
          <a:stretch>
            <a:fillRect/>
          </a:stretch>
        </p:blipFill>
        <p:spPr>
          <a:xfrm rot="14287919">
            <a:off x="3223297" y="1727978"/>
            <a:ext cx="657309" cy="496336"/>
          </a:xfrm>
          <a:prstGeom prst="rect">
            <a:avLst/>
          </a:prstGeom>
        </p:spPr>
      </p:pic>
      <p:pic>
        <p:nvPicPr>
          <p:cNvPr id="35" name="図 34">
            <a:extLst>
              <a:ext uri="{FF2B5EF4-FFF2-40B4-BE49-F238E27FC236}">
                <a16:creationId xmlns:a16="http://schemas.microsoft.com/office/drawing/2014/main" id="{56AA1029-4A3E-144C-82CF-D7636CA93D68}"/>
              </a:ext>
            </a:extLst>
          </p:cNvPr>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6">
                    <a14:imgEffect>
                      <a14:colorTemperature colorTemp="2570"/>
                    </a14:imgEffect>
                  </a14:imgLayer>
                </a14:imgProps>
              </a:ext>
              <a:ext uri="{28A0092B-C50C-407E-A947-70E740481C1C}">
                <a14:useLocalDpi xmlns:a14="http://schemas.microsoft.com/office/drawing/2010/main"/>
              </a:ext>
            </a:extLst>
          </a:blip>
          <a:stretch>
            <a:fillRect/>
          </a:stretch>
        </p:blipFill>
        <p:spPr>
          <a:xfrm>
            <a:off x="1584159" y="1978531"/>
            <a:ext cx="657309" cy="496336"/>
          </a:xfrm>
          <a:prstGeom prst="rect">
            <a:avLst/>
          </a:prstGeom>
        </p:spPr>
      </p:pic>
      <p:pic>
        <p:nvPicPr>
          <p:cNvPr id="36" name="図 35">
            <a:extLst>
              <a:ext uri="{FF2B5EF4-FFF2-40B4-BE49-F238E27FC236}">
                <a16:creationId xmlns:a16="http://schemas.microsoft.com/office/drawing/2014/main" id="{3BBCA06D-2F95-4D40-9BED-85E321C07D19}"/>
              </a:ext>
            </a:extLst>
          </p:cNvPr>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7">
                    <a14:imgEffect>
                      <a14:colorTemperature colorTemp="2570"/>
                    </a14:imgEffect>
                  </a14:imgLayer>
                </a14:imgProps>
              </a:ext>
              <a:ext uri="{28A0092B-C50C-407E-A947-70E740481C1C}">
                <a14:useLocalDpi xmlns:a14="http://schemas.microsoft.com/office/drawing/2010/main"/>
              </a:ext>
            </a:extLst>
          </a:blip>
          <a:stretch>
            <a:fillRect/>
          </a:stretch>
        </p:blipFill>
        <p:spPr>
          <a:xfrm>
            <a:off x="4112205" y="4319785"/>
            <a:ext cx="657309" cy="496336"/>
          </a:xfrm>
          <a:prstGeom prst="rect">
            <a:avLst/>
          </a:prstGeom>
        </p:spPr>
      </p:pic>
      <p:pic>
        <p:nvPicPr>
          <p:cNvPr id="37" name="図 36">
            <a:extLst>
              <a:ext uri="{FF2B5EF4-FFF2-40B4-BE49-F238E27FC236}">
                <a16:creationId xmlns:a16="http://schemas.microsoft.com/office/drawing/2014/main" id="{ABA9A3E4-B105-5149-8417-A0EFCE0E39DF}"/>
              </a:ext>
            </a:extLst>
          </p:cNvPr>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8">
                    <a14:imgEffect>
                      <a14:colorTemperature colorTemp="2570"/>
                    </a14:imgEffect>
                  </a14:imgLayer>
                </a14:imgProps>
              </a:ext>
              <a:ext uri="{28A0092B-C50C-407E-A947-70E740481C1C}">
                <a14:useLocalDpi xmlns:a14="http://schemas.microsoft.com/office/drawing/2010/main"/>
              </a:ext>
            </a:extLst>
          </a:blip>
          <a:stretch>
            <a:fillRect/>
          </a:stretch>
        </p:blipFill>
        <p:spPr>
          <a:xfrm rot="3408555">
            <a:off x="1923356" y="4569150"/>
            <a:ext cx="657309" cy="496336"/>
          </a:xfrm>
          <a:prstGeom prst="rect">
            <a:avLst/>
          </a:prstGeom>
        </p:spPr>
      </p:pic>
      <p:pic>
        <p:nvPicPr>
          <p:cNvPr id="38" name="図 37">
            <a:extLst>
              <a:ext uri="{FF2B5EF4-FFF2-40B4-BE49-F238E27FC236}">
                <a16:creationId xmlns:a16="http://schemas.microsoft.com/office/drawing/2014/main" id="{698E2402-0C13-A04D-AE5B-5705C58B544F}"/>
              </a:ext>
            </a:extLst>
          </p:cNvPr>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9">
                    <a14:imgEffect>
                      <a14:colorTemperature colorTemp="2570"/>
                    </a14:imgEffect>
                  </a14:imgLayer>
                </a14:imgProps>
              </a:ext>
              <a:ext uri="{28A0092B-C50C-407E-A947-70E740481C1C}">
                <a14:useLocalDpi xmlns:a14="http://schemas.microsoft.com/office/drawing/2010/main"/>
              </a:ext>
            </a:extLst>
          </a:blip>
          <a:stretch>
            <a:fillRect/>
          </a:stretch>
        </p:blipFill>
        <p:spPr>
          <a:xfrm>
            <a:off x="7040253" y="4158260"/>
            <a:ext cx="657309" cy="496336"/>
          </a:xfrm>
          <a:prstGeom prst="rect">
            <a:avLst/>
          </a:prstGeom>
        </p:spPr>
      </p:pic>
      <p:sp>
        <p:nvSpPr>
          <p:cNvPr id="39" name="テキスト ボックス 38">
            <a:extLst>
              <a:ext uri="{FF2B5EF4-FFF2-40B4-BE49-F238E27FC236}">
                <a16:creationId xmlns:a16="http://schemas.microsoft.com/office/drawing/2014/main" id="{36EC3BFB-7F4A-6B4E-BD9B-B7AAB21A0BA3}"/>
              </a:ext>
            </a:extLst>
          </p:cNvPr>
          <p:cNvSpPr txBox="1"/>
          <p:nvPr/>
        </p:nvSpPr>
        <p:spPr>
          <a:xfrm>
            <a:off x="7388910" y="1942333"/>
            <a:ext cx="954107" cy="276999"/>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胸が痛い！</a:t>
            </a:r>
          </a:p>
        </p:txBody>
      </p:sp>
      <p:sp>
        <p:nvSpPr>
          <p:cNvPr id="40" name="テキスト ボックス 39">
            <a:extLst>
              <a:ext uri="{FF2B5EF4-FFF2-40B4-BE49-F238E27FC236}">
                <a16:creationId xmlns:a16="http://schemas.microsoft.com/office/drawing/2014/main" id="{856611E5-A428-E642-9F75-B5639EAD57C2}"/>
              </a:ext>
            </a:extLst>
          </p:cNvPr>
          <p:cNvSpPr txBox="1"/>
          <p:nvPr/>
        </p:nvSpPr>
        <p:spPr>
          <a:xfrm>
            <a:off x="5217059" y="1219322"/>
            <a:ext cx="1415772" cy="461665"/>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心臓発作の模様！</a:t>
            </a:r>
            <a:endParaRPr kumimoji="1" lang="en-US" altLang="ja-JP" sz="1200" dirty="0">
              <a:solidFill>
                <a:srgbClr val="FF0000"/>
              </a:solidFill>
              <a:latin typeface="Meiryo" panose="020B0604030504040204" pitchFamily="34" charset="-128"/>
              <a:ea typeface="Meiryo" panose="020B0604030504040204" pitchFamily="34" charset="-128"/>
            </a:endParaRPr>
          </a:p>
          <a:p>
            <a:r>
              <a:rPr lang="ja-JP" altLang="en-US" sz="1200" dirty="0">
                <a:solidFill>
                  <a:srgbClr val="FF0000"/>
                </a:solidFill>
                <a:latin typeface="Meiryo" panose="020B0604030504040204" pitchFamily="34" charset="-128"/>
                <a:ea typeface="Meiryo" panose="020B0604030504040204" pitchFamily="34" charset="-128"/>
              </a:rPr>
              <a:t>緊急措置が必要！</a:t>
            </a:r>
            <a:endParaRPr kumimoji="1" lang="ja-JP" altLang="en-US" sz="1200" dirty="0">
              <a:solidFill>
                <a:srgbClr val="FF0000"/>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0292569A-AB3B-ED45-B260-25F3A5F1E053}"/>
              </a:ext>
            </a:extLst>
          </p:cNvPr>
          <p:cNvSpPr txBox="1"/>
          <p:nvPr/>
        </p:nvSpPr>
        <p:spPr>
          <a:xfrm>
            <a:off x="5219976" y="2663503"/>
            <a:ext cx="1415772" cy="461665"/>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心臓発作の患者が</a:t>
            </a:r>
            <a:endParaRPr kumimoji="1" lang="en-US" altLang="ja-JP" sz="1200" dirty="0">
              <a:solidFill>
                <a:srgbClr val="FF0000"/>
              </a:solidFill>
              <a:latin typeface="Meiryo" panose="020B0604030504040204" pitchFamily="34" charset="-128"/>
              <a:ea typeface="Meiryo" panose="020B0604030504040204" pitchFamily="34" charset="-128"/>
            </a:endParaRPr>
          </a:p>
          <a:p>
            <a:r>
              <a:rPr lang="ja-JP" altLang="en-US" sz="1200" dirty="0">
                <a:solidFill>
                  <a:srgbClr val="FF0000"/>
                </a:solidFill>
                <a:latin typeface="Meiryo" panose="020B0604030504040204" pitchFamily="34" charset="-128"/>
                <a:ea typeface="Meiryo" panose="020B0604030504040204" pitchFamily="34" charset="-128"/>
              </a:rPr>
              <a:t>搬送されます！</a:t>
            </a:r>
            <a:endParaRPr kumimoji="1" lang="en-US" altLang="ja-JP" sz="1200" dirty="0">
              <a:solidFill>
                <a:srgbClr val="FF000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D626B475-51B3-304F-B407-CA9E410BC59D}"/>
              </a:ext>
            </a:extLst>
          </p:cNvPr>
          <p:cNvSpPr txBox="1"/>
          <p:nvPr/>
        </p:nvSpPr>
        <p:spPr>
          <a:xfrm>
            <a:off x="3764262" y="3072489"/>
            <a:ext cx="1415772" cy="461665"/>
          </a:xfrm>
          <a:prstGeom prst="rect">
            <a:avLst/>
          </a:prstGeom>
          <a:noFill/>
        </p:spPr>
        <p:txBody>
          <a:bodyPr wrap="none" rtlCol="0">
            <a:spAutoFit/>
          </a:bodyPr>
          <a:lstStyle/>
          <a:p>
            <a:pPr algn="r"/>
            <a:r>
              <a:rPr kumimoji="1" lang="ja-JP" altLang="en-US" sz="1200" dirty="0">
                <a:solidFill>
                  <a:srgbClr val="FF0000"/>
                </a:solidFill>
                <a:latin typeface="Meiryo" panose="020B0604030504040204" pitchFamily="34" charset="-128"/>
                <a:ea typeface="Meiryo" panose="020B0604030504040204" pitchFamily="34" charset="-128"/>
              </a:rPr>
              <a:t>病歴や処方薬など</a:t>
            </a:r>
            <a:endParaRPr kumimoji="1" lang="en-US" altLang="ja-JP" sz="1200" dirty="0">
              <a:solidFill>
                <a:srgbClr val="FF0000"/>
              </a:solidFill>
              <a:latin typeface="Meiryo" panose="020B0604030504040204" pitchFamily="34" charset="-128"/>
              <a:ea typeface="Meiryo" panose="020B0604030504040204" pitchFamily="34" charset="-128"/>
            </a:endParaRPr>
          </a:p>
          <a:p>
            <a:pPr algn="r"/>
            <a:r>
              <a:rPr kumimoji="1" lang="ja-JP" altLang="en-US" sz="1200" dirty="0">
                <a:solidFill>
                  <a:srgbClr val="FF0000"/>
                </a:solidFill>
                <a:latin typeface="Meiryo" panose="020B0604030504040204" pitchFamily="34" charset="-128"/>
                <a:ea typeface="Meiryo" panose="020B0604030504040204" pitchFamily="34" charset="-128"/>
              </a:rPr>
              <a:t>電子カルテで確認</a:t>
            </a:r>
            <a:endParaRPr kumimoji="1" lang="en-US" altLang="ja-JP" sz="1200" dirty="0">
              <a:solidFill>
                <a:srgbClr val="FF000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98854E27-7A4C-8447-9C5E-88109A99FF87}"/>
              </a:ext>
            </a:extLst>
          </p:cNvPr>
          <p:cNvSpPr txBox="1"/>
          <p:nvPr/>
        </p:nvSpPr>
        <p:spPr>
          <a:xfrm>
            <a:off x="6426269" y="2269790"/>
            <a:ext cx="1107996" cy="276999"/>
          </a:xfrm>
          <a:prstGeom prst="rect">
            <a:avLst/>
          </a:prstGeom>
          <a:noFill/>
        </p:spPr>
        <p:txBody>
          <a:bodyPr wrap="none" rtlCol="0">
            <a:spAutoFit/>
          </a:bodyPr>
          <a:lstStyle/>
          <a:p>
            <a:r>
              <a:rPr lang="ja-JP" altLang="en-US" sz="1200" dirty="0">
                <a:solidFill>
                  <a:srgbClr val="FF0000"/>
                </a:solidFill>
                <a:latin typeface="Meiryo" panose="020B0604030504040204" pitchFamily="34" charset="-128"/>
                <a:ea typeface="Meiryo" panose="020B0604030504040204" pitchFamily="34" charset="-128"/>
              </a:rPr>
              <a:t>症状は・・・</a:t>
            </a:r>
            <a:endParaRPr kumimoji="1" lang="ja-JP" altLang="en-US" sz="1200" dirty="0">
              <a:solidFill>
                <a:srgbClr val="FF0000"/>
              </a:solidFill>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8D9D2E71-F933-144D-93E4-A82920F0D653}"/>
              </a:ext>
            </a:extLst>
          </p:cNvPr>
          <p:cNvSpPr txBox="1"/>
          <p:nvPr/>
        </p:nvSpPr>
        <p:spPr>
          <a:xfrm>
            <a:off x="2715087" y="1220345"/>
            <a:ext cx="1415772" cy="461665"/>
          </a:xfrm>
          <a:prstGeom prst="rect">
            <a:avLst/>
          </a:prstGeom>
          <a:noFill/>
        </p:spPr>
        <p:txBody>
          <a:bodyPr wrap="none" rtlCol="0">
            <a:spAutoFit/>
          </a:bodyPr>
          <a:lstStyle/>
          <a:p>
            <a:pPr algn="r"/>
            <a:r>
              <a:rPr kumimoji="1" lang="ja-JP" altLang="en-US" sz="1200" dirty="0">
                <a:solidFill>
                  <a:srgbClr val="FF0000"/>
                </a:solidFill>
                <a:latin typeface="Meiryo" panose="020B0604030504040204" pitchFamily="34" charset="-128"/>
                <a:ea typeface="Meiryo" panose="020B0604030504040204" pitchFamily="34" charset="-128"/>
              </a:rPr>
              <a:t>救急車出動要請！</a:t>
            </a:r>
            <a:endParaRPr kumimoji="1" lang="en-US" altLang="ja-JP" sz="1200" dirty="0">
              <a:solidFill>
                <a:srgbClr val="FF0000"/>
              </a:solidFill>
              <a:latin typeface="Meiryo" panose="020B0604030504040204" pitchFamily="34" charset="-128"/>
              <a:ea typeface="Meiryo" panose="020B0604030504040204" pitchFamily="34" charset="-128"/>
            </a:endParaRPr>
          </a:p>
          <a:p>
            <a:pPr algn="r"/>
            <a:r>
              <a:rPr kumimoji="1" lang="ja-JP" altLang="en-US" sz="1200" dirty="0">
                <a:solidFill>
                  <a:srgbClr val="FF0000"/>
                </a:solidFill>
                <a:latin typeface="Meiryo" panose="020B0604030504040204" pitchFamily="34" charset="-128"/>
                <a:ea typeface="Meiryo" panose="020B0604030504040204" pitchFamily="34" charset="-128"/>
              </a:rPr>
              <a:t>直ちに急行せよ！</a:t>
            </a:r>
          </a:p>
        </p:txBody>
      </p:sp>
      <p:sp>
        <p:nvSpPr>
          <p:cNvPr id="45" name="テキスト ボックス 44">
            <a:extLst>
              <a:ext uri="{FF2B5EF4-FFF2-40B4-BE49-F238E27FC236}">
                <a16:creationId xmlns:a16="http://schemas.microsoft.com/office/drawing/2014/main" id="{0FBB2C7D-B917-DD43-8179-CC839B76E806}"/>
              </a:ext>
            </a:extLst>
          </p:cNvPr>
          <p:cNvSpPr txBox="1"/>
          <p:nvPr/>
        </p:nvSpPr>
        <p:spPr>
          <a:xfrm>
            <a:off x="1242180" y="4180648"/>
            <a:ext cx="800219" cy="461665"/>
          </a:xfrm>
          <a:prstGeom prst="rect">
            <a:avLst/>
          </a:prstGeom>
          <a:noFill/>
        </p:spPr>
        <p:txBody>
          <a:bodyPr wrap="none" rtlCol="0">
            <a:spAutoFit/>
          </a:bodyPr>
          <a:lstStyle/>
          <a:p>
            <a:pPr algn="ctr"/>
            <a:r>
              <a:rPr kumimoji="1" lang="ja-JP" altLang="en-US" sz="1200" dirty="0">
                <a:solidFill>
                  <a:srgbClr val="FF0000"/>
                </a:solidFill>
                <a:latin typeface="Meiryo" panose="020B0604030504040204" pitchFamily="34" charset="-128"/>
                <a:ea typeface="Meiryo" panose="020B0604030504040204" pitchFamily="34" charset="-128"/>
              </a:rPr>
              <a:t>工事中で</a:t>
            </a:r>
            <a:endParaRPr kumimoji="1" lang="en-US" altLang="ja-JP" sz="1200" dirty="0">
              <a:solidFill>
                <a:srgbClr val="FF0000"/>
              </a:solidFill>
              <a:latin typeface="Meiryo" panose="020B0604030504040204" pitchFamily="34" charset="-128"/>
              <a:ea typeface="Meiryo" panose="020B0604030504040204" pitchFamily="34" charset="-128"/>
            </a:endParaRPr>
          </a:p>
          <a:p>
            <a:pPr algn="ctr"/>
            <a:r>
              <a:rPr lang="ja-JP" altLang="en-US" sz="1200" dirty="0">
                <a:solidFill>
                  <a:srgbClr val="FF0000"/>
                </a:solidFill>
                <a:latin typeface="Meiryo" panose="020B0604030504040204" pitchFamily="34" charset="-128"/>
                <a:ea typeface="Meiryo" panose="020B0604030504040204" pitchFamily="34" charset="-128"/>
              </a:rPr>
              <a:t>通行止！</a:t>
            </a:r>
            <a:endParaRPr kumimoji="1" lang="ja-JP" altLang="en-US" sz="1200" dirty="0">
              <a:solidFill>
                <a:srgbClr val="FF0000"/>
              </a:solidFill>
              <a:latin typeface="Meiryo" panose="020B0604030504040204" pitchFamily="34" charset="-128"/>
              <a:ea typeface="Meiryo" panose="020B0604030504040204" pitchFamily="34" charset="-128"/>
            </a:endParaRPr>
          </a:p>
        </p:txBody>
      </p:sp>
      <p:sp>
        <p:nvSpPr>
          <p:cNvPr id="49" name="環状矢印 48">
            <a:extLst>
              <a:ext uri="{FF2B5EF4-FFF2-40B4-BE49-F238E27FC236}">
                <a16:creationId xmlns:a16="http://schemas.microsoft.com/office/drawing/2014/main" id="{1729C6CF-F3A8-3745-AF23-82AEA7BEF7AF}"/>
              </a:ext>
            </a:extLst>
          </p:cNvPr>
          <p:cNvSpPr/>
          <p:nvPr/>
        </p:nvSpPr>
        <p:spPr>
          <a:xfrm rot="16200000" flipH="1">
            <a:off x="2127890" y="1750314"/>
            <a:ext cx="3691757" cy="3719489"/>
          </a:xfrm>
          <a:prstGeom prst="circularArrow">
            <a:avLst>
              <a:gd name="adj1" fmla="val 12500"/>
              <a:gd name="adj2" fmla="val 1142319"/>
              <a:gd name="adj3" fmla="val 20457681"/>
              <a:gd name="adj4" fmla="val 16821038"/>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a:extLst>
              <a:ext uri="{FF2B5EF4-FFF2-40B4-BE49-F238E27FC236}">
                <a16:creationId xmlns:a16="http://schemas.microsoft.com/office/drawing/2014/main" id="{26CB31F7-D793-024A-AB5C-16AE605DAD4B}"/>
              </a:ext>
            </a:extLst>
          </p:cNvPr>
          <p:cNvSpPr txBox="1"/>
          <p:nvPr/>
        </p:nvSpPr>
        <p:spPr>
          <a:xfrm>
            <a:off x="2920094" y="3908113"/>
            <a:ext cx="1261884" cy="461665"/>
          </a:xfrm>
          <a:prstGeom prst="rect">
            <a:avLst/>
          </a:prstGeom>
          <a:noFill/>
        </p:spPr>
        <p:txBody>
          <a:bodyPr wrap="none" rtlCol="0">
            <a:spAutoFit/>
          </a:bodyPr>
          <a:lstStyle/>
          <a:p>
            <a:pPr algn="r"/>
            <a:r>
              <a:rPr kumimoji="1" lang="ja-JP" altLang="en-US" sz="1200" dirty="0">
                <a:solidFill>
                  <a:srgbClr val="FF0000"/>
                </a:solidFill>
                <a:latin typeface="Meiryo" panose="020B0604030504040204" pitchFamily="34" charset="-128"/>
                <a:ea typeface="Meiryo" panose="020B0604030504040204" pitchFamily="34" charset="-128"/>
              </a:rPr>
              <a:t>最短迂回ルート</a:t>
            </a:r>
            <a:endParaRPr kumimoji="1" lang="en-US" altLang="ja-JP" sz="1200" dirty="0">
              <a:solidFill>
                <a:srgbClr val="FF0000"/>
              </a:solidFill>
              <a:latin typeface="Meiryo" panose="020B0604030504040204" pitchFamily="34" charset="-128"/>
              <a:ea typeface="Meiryo" panose="020B0604030504040204" pitchFamily="34" charset="-128"/>
            </a:endParaRPr>
          </a:p>
          <a:p>
            <a:pPr algn="r"/>
            <a:r>
              <a:rPr kumimoji="1" lang="ja-JP" altLang="en-US" sz="1200" dirty="0">
                <a:solidFill>
                  <a:srgbClr val="FF0000"/>
                </a:solidFill>
                <a:latin typeface="Meiryo" panose="020B0604030504040204" pitchFamily="34" charset="-128"/>
                <a:ea typeface="Meiryo" panose="020B0604030504040204" pitchFamily="34" charset="-128"/>
              </a:rPr>
              <a:t>はこちら</a:t>
            </a:r>
            <a:endParaRPr kumimoji="1" lang="en-US" altLang="ja-JP" sz="1200" dirty="0">
              <a:solidFill>
                <a:srgbClr val="FF0000"/>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id="{83133730-0841-5640-91FB-E79317A6467D}"/>
              </a:ext>
            </a:extLst>
          </p:cNvPr>
          <p:cNvSpPr txBox="1"/>
          <p:nvPr/>
        </p:nvSpPr>
        <p:spPr>
          <a:xfrm>
            <a:off x="6079374" y="4815262"/>
            <a:ext cx="1261884" cy="461665"/>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これより患者</a:t>
            </a:r>
            <a:endParaRPr kumimoji="1" lang="en-US" altLang="ja-JP" sz="1200" dirty="0">
              <a:solidFill>
                <a:srgbClr val="FF0000"/>
              </a:solidFill>
              <a:latin typeface="Meiryo" panose="020B0604030504040204" pitchFamily="34" charset="-128"/>
              <a:ea typeface="Meiryo" panose="020B0604030504040204" pitchFamily="34" charset="-128"/>
            </a:endParaRPr>
          </a:p>
          <a:p>
            <a:r>
              <a:rPr kumimoji="1" lang="ja-JP" altLang="en-US" sz="1200" dirty="0">
                <a:solidFill>
                  <a:srgbClr val="FF0000"/>
                </a:solidFill>
                <a:latin typeface="Meiryo" panose="020B0604030504040204" pitchFamily="34" charset="-128"/>
                <a:ea typeface="Meiryo" panose="020B0604030504040204" pitchFamily="34" charset="-128"/>
              </a:rPr>
              <a:t>を搬送します</a:t>
            </a:r>
            <a:r>
              <a:rPr lang="ja-JP" altLang="en-US" sz="1200" dirty="0">
                <a:solidFill>
                  <a:srgbClr val="FF0000"/>
                </a:solidFill>
                <a:latin typeface="Meiryo" panose="020B0604030504040204" pitchFamily="34" charset="-128"/>
                <a:ea typeface="Meiryo" panose="020B0604030504040204" pitchFamily="34" charset="-128"/>
              </a:rPr>
              <a:t>！</a:t>
            </a:r>
            <a:endParaRPr kumimoji="1" lang="en-US" altLang="ja-JP" sz="1200" dirty="0">
              <a:solidFill>
                <a:srgbClr val="FF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0308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par>
                                <p:cTn id="8" presetID="26" presetClass="emph" presetSubtype="0" repeatCount="10000" fill="hold" nodeType="withEffect">
                                  <p:stCondLst>
                                    <p:cond delay="0"/>
                                  </p:stCondLst>
                                  <p:childTnLst>
                                    <p:animEffect transition="out" filter="fade">
                                      <p:cBhvr>
                                        <p:cTn id="9" dur="500" tmFilter="0, 0; .2, .5; .8, .5; 1, 0"/>
                                        <p:tgtEl>
                                          <p:spTgt spid="34"/>
                                        </p:tgtEl>
                                      </p:cBhvr>
                                    </p:animEffect>
                                    <p:animScale>
                                      <p:cBhvr>
                                        <p:cTn id="10" dur="250" autoRev="1" fill="hold"/>
                                        <p:tgtEl>
                                          <p:spTgt spid="34"/>
                                        </p:tgtEl>
                                      </p:cBhvr>
                                      <p:by x="105000" y="105000"/>
                                    </p:animScale>
                                  </p:childTnLst>
                                </p:cTn>
                              </p:par>
                              <p:par>
                                <p:cTn id="11" presetID="26" presetClass="emph" presetSubtype="0" repeatCount="10000" fill="hold" nodeType="withEffect">
                                  <p:stCondLst>
                                    <p:cond delay="0"/>
                                  </p:stCondLst>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par>
                                <p:cTn id="14" presetID="26" presetClass="emph" presetSubtype="0" repeatCount="10000" fill="hold" nodeType="withEffect">
                                  <p:stCondLst>
                                    <p:cond delay="0"/>
                                  </p:stCondLst>
                                  <p:childTnLst>
                                    <p:animEffect transition="out" filter="fade">
                                      <p:cBhvr>
                                        <p:cTn id="15" dur="500" tmFilter="0, 0; .2, .5; .8, .5; 1, 0"/>
                                        <p:tgtEl>
                                          <p:spTgt spid="36"/>
                                        </p:tgtEl>
                                      </p:cBhvr>
                                    </p:animEffect>
                                    <p:animScale>
                                      <p:cBhvr>
                                        <p:cTn id="16" dur="250" autoRev="1" fill="hold"/>
                                        <p:tgtEl>
                                          <p:spTgt spid="36"/>
                                        </p:tgtEl>
                                      </p:cBhvr>
                                      <p:by x="105000" y="105000"/>
                                    </p:animScale>
                                  </p:childTnLst>
                                </p:cTn>
                              </p:par>
                              <p:par>
                                <p:cTn id="17" presetID="26" presetClass="emph" presetSubtype="0" repeatCount="10000" fill="hold" nodeType="withEffect">
                                  <p:stCondLst>
                                    <p:cond delay="0"/>
                                  </p:stCondLst>
                                  <p:childTnLst>
                                    <p:animEffect transition="out" filter="fade">
                                      <p:cBhvr>
                                        <p:cTn id="18" dur="500" tmFilter="0, 0; .2, .5; .8, .5; 1, 0"/>
                                        <p:tgtEl>
                                          <p:spTgt spid="33"/>
                                        </p:tgtEl>
                                      </p:cBhvr>
                                    </p:animEffect>
                                    <p:animScale>
                                      <p:cBhvr>
                                        <p:cTn id="19" dur="250" autoRev="1" fill="hold"/>
                                        <p:tgtEl>
                                          <p:spTgt spid="33"/>
                                        </p:tgtEl>
                                      </p:cBhvr>
                                      <p:by x="105000" y="105000"/>
                                    </p:animScale>
                                  </p:childTnLst>
                                </p:cTn>
                              </p:par>
                              <p:par>
                                <p:cTn id="20" presetID="26" presetClass="emph" presetSubtype="0" repeatCount="10000" fill="hold" nodeType="withEffect">
                                  <p:stCondLst>
                                    <p:cond delay="0"/>
                                  </p:stCondLst>
                                  <p:childTnLst>
                                    <p:animEffect transition="out" filter="fade">
                                      <p:cBhvr>
                                        <p:cTn id="21" dur="500" tmFilter="0, 0; .2, .5; .8, .5; 1, 0"/>
                                        <p:tgtEl>
                                          <p:spTgt spid="38"/>
                                        </p:tgtEl>
                                      </p:cBhvr>
                                    </p:animEffect>
                                    <p:animScale>
                                      <p:cBhvr>
                                        <p:cTn id="22" dur="250" autoRev="1" fill="hold"/>
                                        <p:tgtEl>
                                          <p:spTgt spid="38"/>
                                        </p:tgtEl>
                                      </p:cBhvr>
                                      <p:by x="105000" y="105000"/>
                                    </p:animScale>
                                  </p:childTnLst>
                                </p:cTn>
                              </p:par>
                              <p:par>
                                <p:cTn id="23" presetID="26" presetClass="emph" presetSubtype="0" repeatCount="10000" fill="hold" nodeType="withEffect">
                                  <p:stCondLst>
                                    <p:cond delay="0"/>
                                  </p:stCondLst>
                                  <p:childTnLst>
                                    <p:animEffect transition="out" filter="fade">
                                      <p:cBhvr>
                                        <p:cTn id="24" dur="500" tmFilter="0, 0; .2, .5; .8, .5; 1, 0"/>
                                        <p:tgtEl>
                                          <p:spTgt spid="32"/>
                                        </p:tgtEl>
                                      </p:cBhvr>
                                    </p:animEffect>
                                    <p:animScale>
                                      <p:cBhvr>
                                        <p:cTn id="25" dur="250" autoRev="1" fill="hold"/>
                                        <p:tgtEl>
                                          <p:spTgt spid="32"/>
                                        </p:tgtEl>
                                      </p:cBhvr>
                                      <p:by x="105000" y="105000"/>
                                    </p:animScale>
                                  </p:childTnLst>
                                </p:cTn>
                              </p:par>
                              <p:par>
                                <p:cTn id="26" presetID="26" presetClass="emph" presetSubtype="0" repeatCount="10000" fill="hold" nodeType="withEffect">
                                  <p:stCondLst>
                                    <p:cond delay="0"/>
                                  </p:stCondLst>
                                  <p:childTnLst>
                                    <p:animEffect transition="out" filter="fade">
                                      <p:cBhvr>
                                        <p:cTn id="27" dur="500" tmFilter="0, 0; .2, .5; .8, .5; 1, 0"/>
                                        <p:tgtEl>
                                          <p:spTgt spid="4"/>
                                        </p:tgtEl>
                                      </p:cBhvr>
                                    </p:animEffect>
                                    <p:animScale>
                                      <p:cBhvr>
                                        <p:cTn id="28"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3200" dirty="0">
                <a:solidFill>
                  <a:srgbClr val="FFFFFF"/>
                </a:solidFill>
                <a:effectLst/>
                <a:latin typeface="Arial"/>
                <a:ea typeface="HGP創英角ｺﾞｼｯｸUB" pitchFamily="50" charset="-128"/>
                <a:cs typeface="Arial"/>
              </a:rPr>
              <a:t>AI</a:t>
            </a:r>
          </a:p>
          <a:p>
            <a:pPr algn="ctr"/>
            <a:r>
              <a:rPr lang="ja-JP" altLang="en-US" dirty="0">
                <a:solidFill>
                  <a:srgbClr val="FFFFFF"/>
                </a:solidFill>
                <a:effectLst/>
                <a:latin typeface="Arial"/>
                <a:ea typeface="HGP創英角ｺﾞｼｯｸUB" pitchFamily="50" charset="-128"/>
                <a:cs typeface="Arial"/>
              </a:rPr>
              <a:t>人工知能／</a:t>
            </a:r>
            <a:r>
              <a:rPr lang="en-US" altLang="ja-JP" dirty="0">
                <a:solidFill>
                  <a:srgbClr val="FFFFFF"/>
                </a:solidFill>
                <a:effectLst/>
                <a:latin typeface="Arial"/>
                <a:ea typeface="HGP創英角ｺﾞｼｯｸUB" pitchFamily="50" charset="-128"/>
                <a:cs typeface="Arial"/>
              </a:rPr>
              <a:t>Artificial Intelligence</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47290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D3BA46-9797-DA4B-AB0F-9C225DE11B37}"/>
              </a:ext>
            </a:extLst>
          </p:cNvPr>
          <p:cNvSpPr>
            <a:spLocks noGrp="1"/>
          </p:cNvSpPr>
          <p:nvPr>
            <p:ph type="title"/>
          </p:nvPr>
        </p:nvSpPr>
        <p:spPr/>
        <p:txBody>
          <a:bodyPr/>
          <a:lstStyle/>
          <a:p>
            <a:r>
              <a:rPr kumimoji="1" lang="ja-JP" altLang="en-US" dirty="0"/>
              <a:t>人間は何を作ってきたのか</a:t>
            </a:r>
          </a:p>
        </p:txBody>
      </p:sp>
      <p:sp>
        <p:nvSpPr>
          <p:cNvPr id="3" name="スライド番号プレースホルダー 2">
            <a:extLst>
              <a:ext uri="{FF2B5EF4-FFF2-40B4-BE49-F238E27FC236}">
                <a16:creationId xmlns:a16="http://schemas.microsoft.com/office/drawing/2014/main" id="{B3EF10DF-8518-4B45-A358-939968AC2D27}"/>
              </a:ext>
            </a:extLst>
          </p:cNvPr>
          <p:cNvSpPr>
            <a:spLocks noGrp="1"/>
          </p:cNvSpPr>
          <p:nvPr>
            <p:ph type="sldNum" sz="quarter" idx="12"/>
          </p:nvPr>
        </p:nvSpPr>
        <p:spPr/>
        <p:txBody>
          <a:bodyPr/>
          <a:lstStyle/>
          <a:p>
            <a:fld id="{8FF8CC5D-A65D-5946-99B5-645367A967AD}" type="slidenum">
              <a:rPr kumimoji="1" lang="ja-JP" altLang="en-US" smtClean="0"/>
              <a:t>93</a:t>
            </a:fld>
            <a:endParaRPr kumimoji="1" lang="ja-JP" altLang="en-US"/>
          </a:p>
        </p:txBody>
      </p:sp>
      <p:pic>
        <p:nvPicPr>
          <p:cNvPr id="5" name="図 4">
            <a:extLst>
              <a:ext uri="{FF2B5EF4-FFF2-40B4-BE49-F238E27FC236}">
                <a16:creationId xmlns:a16="http://schemas.microsoft.com/office/drawing/2014/main" id="{C7CDD5F9-844F-2F43-9D61-402BC65A3E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8589" y="745017"/>
            <a:ext cx="2166821" cy="1954954"/>
          </a:xfrm>
          <a:prstGeom prst="rect">
            <a:avLst/>
          </a:prstGeom>
        </p:spPr>
      </p:pic>
      <p:pic>
        <p:nvPicPr>
          <p:cNvPr id="6" name="図 5">
            <a:extLst>
              <a:ext uri="{FF2B5EF4-FFF2-40B4-BE49-F238E27FC236}">
                <a16:creationId xmlns:a16="http://schemas.microsoft.com/office/drawing/2014/main" id="{92E727B3-AA16-BC4B-A347-466C792336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8589" y="2918770"/>
            <a:ext cx="1926063" cy="1589002"/>
          </a:xfrm>
          <a:prstGeom prst="rect">
            <a:avLst/>
          </a:prstGeom>
        </p:spPr>
      </p:pic>
      <p:pic>
        <p:nvPicPr>
          <p:cNvPr id="7" name="図 6">
            <a:extLst>
              <a:ext uri="{FF2B5EF4-FFF2-40B4-BE49-F238E27FC236}">
                <a16:creationId xmlns:a16="http://schemas.microsoft.com/office/drawing/2014/main" id="{D7803F47-548E-3C48-987D-4195D29C6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2860987"/>
            <a:ext cx="2166821" cy="1463808"/>
          </a:xfrm>
          <a:prstGeom prst="rect">
            <a:avLst/>
          </a:prstGeom>
        </p:spPr>
      </p:pic>
      <p:pic>
        <p:nvPicPr>
          <p:cNvPr id="8" name="図 7">
            <a:extLst>
              <a:ext uri="{FF2B5EF4-FFF2-40B4-BE49-F238E27FC236}">
                <a16:creationId xmlns:a16="http://schemas.microsoft.com/office/drawing/2014/main" id="{02366464-1607-474A-A855-5CBDF1866F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759461"/>
            <a:ext cx="2166821" cy="1685305"/>
          </a:xfrm>
          <a:prstGeom prst="rect">
            <a:avLst/>
          </a:prstGeom>
        </p:spPr>
      </p:pic>
      <p:pic>
        <p:nvPicPr>
          <p:cNvPr id="9" name="図 8">
            <a:extLst>
              <a:ext uri="{FF2B5EF4-FFF2-40B4-BE49-F238E27FC236}">
                <a16:creationId xmlns:a16="http://schemas.microsoft.com/office/drawing/2014/main" id="{11CD6F80-6505-E544-8CA9-73AFDEFB2A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736508"/>
            <a:ext cx="2166820" cy="1752717"/>
          </a:xfrm>
          <a:prstGeom prst="rect">
            <a:avLst/>
          </a:prstGeom>
        </p:spPr>
      </p:pic>
      <p:pic>
        <p:nvPicPr>
          <p:cNvPr id="10" name="図 9">
            <a:extLst>
              <a:ext uri="{FF2B5EF4-FFF2-40B4-BE49-F238E27FC236}">
                <a16:creationId xmlns:a16="http://schemas.microsoft.com/office/drawing/2014/main" id="{D585D605-8EF6-FB48-BFD8-7E6CD0E300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88589" y="4977266"/>
            <a:ext cx="1926062" cy="1511959"/>
          </a:xfrm>
          <a:prstGeom prst="rect">
            <a:avLst/>
          </a:prstGeom>
        </p:spPr>
      </p:pic>
      <p:sp>
        <p:nvSpPr>
          <p:cNvPr id="18" name="左矢印 17">
            <a:extLst>
              <a:ext uri="{FF2B5EF4-FFF2-40B4-BE49-F238E27FC236}">
                <a16:creationId xmlns:a16="http://schemas.microsoft.com/office/drawing/2014/main" id="{75C9CF8D-6A3F-E94C-9130-D700A932567E}"/>
              </a:ext>
            </a:extLst>
          </p:cNvPr>
          <p:cNvSpPr/>
          <p:nvPr/>
        </p:nvSpPr>
        <p:spPr>
          <a:xfrm>
            <a:off x="2774893" y="1446778"/>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9A794315-005E-7D4D-89D3-A1F8023F474F}"/>
              </a:ext>
            </a:extLst>
          </p:cNvPr>
          <p:cNvSpPr/>
          <p:nvPr/>
        </p:nvSpPr>
        <p:spPr>
          <a:xfrm>
            <a:off x="2774893" y="3451999"/>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5DEA8659-6E0B-4442-9D24-BD4E7BB72E16}"/>
              </a:ext>
            </a:extLst>
          </p:cNvPr>
          <p:cNvSpPr/>
          <p:nvPr/>
        </p:nvSpPr>
        <p:spPr>
          <a:xfrm>
            <a:off x="2781873" y="533664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7" name="グループ化 26">
            <a:extLst>
              <a:ext uri="{FF2B5EF4-FFF2-40B4-BE49-F238E27FC236}">
                <a16:creationId xmlns:a16="http://schemas.microsoft.com/office/drawing/2014/main" id="{8DBF4B70-A55F-4D4C-A008-9C6DF446FAA4}"/>
              </a:ext>
            </a:extLst>
          </p:cNvPr>
          <p:cNvGrpSpPr/>
          <p:nvPr/>
        </p:nvGrpSpPr>
        <p:grpSpPr>
          <a:xfrm>
            <a:off x="5655026" y="745017"/>
            <a:ext cx="3119026" cy="5758652"/>
            <a:chOff x="5655026" y="745017"/>
            <a:chExt cx="3119026" cy="5758652"/>
          </a:xfrm>
        </p:grpSpPr>
        <p:pic>
          <p:nvPicPr>
            <p:cNvPr id="11" name="図 10">
              <a:extLst>
                <a:ext uri="{FF2B5EF4-FFF2-40B4-BE49-F238E27FC236}">
                  <a16:creationId xmlns:a16="http://schemas.microsoft.com/office/drawing/2014/main" id="{A80F0F05-9709-1344-A3CF-EDECA7F4A6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92333" y="759461"/>
              <a:ext cx="2166821" cy="1954954"/>
            </a:xfrm>
            <a:prstGeom prst="rect">
              <a:avLst/>
            </a:prstGeom>
          </p:spPr>
        </p:pic>
        <p:pic>
          <p:nvPicPr>
            <p:cNvPr id="12" name="図 11">
              <a:extLst>
                <a:ext uri="{FF2B5EF4-FFF2-40B4-BE49-F238E27FC236}">
                  <a16:creationId xmlns:a16="http://schemas.microsoft.com/office/drawing/2014/main" id="{19A5BAA2-EDC9-564F-8090-C714D834E3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2333" y="2933214"/>
              <a:ext cx="1926063" cy="1589002"/>
            </a:xfrm>
            <a:prstGeom prst="rect">
              <a:avLst/>
            </a:prstGeom>
          </p:spPr>
        </p:pic>
        <p:pic>
          <p:nvPicPr>
            <p:cNvPr id="13" name="図 12">
              <a:extLst>
                <a:ext uri="{FF2B5EF4-FFF2-40B4-BE49-F238E27FC236}">
                  <a16:creationId xmlns:a16="http://schemas.microsoft.com/office/drawing/2014/main" id="{B05D8F21-C310-9B45-9C1E-3167985A77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92333" y="4991710"/>
              <a:ext cx="1926062" cy="1511959"/>
            </a:xfrm>
            <a:prstGeom prst="rect">
              <a:avLst/>
            </a:prstGeom>
          </p:spPr>
        </p:pic>
        <p:sp>
          <p:nvSpPr>
            <p:cNvPr id="14" name="正方形/長方形 13">
              <a:extLst>
                <a:ext uri="{FF2B5EF4-FFF2-40B4-BE49-F238E27FC236}">
                  <a16:creationId xmlns:a16="http://schemas.microsoft.com/office/drawing/2014/main" id="{0B2814FC-32BB-8144-9D64-3A8B5CB1D136}"/>
                </a:ext>
              </a:extLst>
            </p:cNvPr>
            <p:cNvSpPr/>
            <p:nvPr/>
          </p:nvSpPr>
          <p:spPr>
            <a:xfrm>
              <a:off x="6212336" y="745017"/>
              <a:ext cx="2561716" cy="5758652"/>
            </a:xfrm>
            <a:prstGeom prst="rect">
              <a:avLst/>
            </a:prstGeom>
            <a:solidFill>
              <a:srgbClr val="FFFFFF">
                <a:alpha val="7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a:extLst>
                <a:ext uri="{FF2B5EF4-FFF2-40B4-BE49-F238E27FC236}">
                  <a16:creationId xmlns:a16="http://schemas.microsoft.com/office/drawing/2014/main" id="{891AA2CD-AD81-274F-9A15-11A536D86581}"/>
                </a:ext>
              </a:extLst>
            </p:cNvPr>
            <p:cNvPicPr>
              <a:picLocks noChangeAspect="1"/>
            </p:cNvPicPr>
            <p:nvPr/>
          </p:nvPicPr>
          <p:blipFill>
            <a:blip r:embed="rId8" cstate="screen">
              <a:alphaModFix amt="44000"/>
              <a:extLst>
                <a:ext uri="{28A0092B-C50C-407E-A947-70E740481C1C}">
                  <a14:useLocalDpi xmlns:a14="http://schemas.microsoft.com/office/drawing/2010/main"/>
                </a:ext>
              </a:extLst>
            </a:blip>
            <a:stretch>
              <a:fillRect/>
            </a:stretch>
          </p:blipFill>
          <p:spPr>
            <a:xfrm>
              <a:off x="6766489" y="1013957"/>
              <a:ext cx="1453410" cy="1417074"/>
            </a:xfrm>
            <a:prstGeom prst="rect">
              <a:avLst/>
            </a:prstGeom>
            <a:noFill/>
          </p:spPr>
        </p:pic>
        <p:pic>
          <p:nvPicPr>
            <p:cNvPr id="16" name="図 15">
              <a:extLst>
                <a:ext uri="{FF2B5EF4-FFF2-40B4-BE49-F238E27FC236}">
                  <a16:creationId xmlns:a16="http://schemas.microsoft.com/office/drawing/2014/main" id="{1A3C8EC2-0FDB-7B4B-949F-BC8CF262425F}"/>
                </a:ext>
              </a:extLst>
            </p:cNvPr>
            <p:cNvPicPr>
              <a:picLocks noChangeAspect="1"/>
            </p:cNvPicPr>
            <p:nvPr/>
          </p:nvPicPr>
          <p:blipFill>
            <a:blip r:embed="rId8" cstate="screen">
              <a:alphaModFix amt="44000"/>
              <a:extLst>
                <a:ext uri="{28A0092B-C50C-407E-A947-70E740481C1C}">
                  <a14:useLocalDpi xmlns:a14="http://schemas.microsoft.com/office/drawing/2010/main"/>
                </a:ext>
              </a:extLst>
            </a:blip>
            <a:stretch>
              <a:fillRect/>
            </a:stretch>
          </p:blipFill>
          <p:spPr>
            <a:xfrm>
              <a:off x="6749038" y="3004734"/>
              <a:ext cx="1453410" cy="1417074"/>
            </a:xfrm>
            <a:prstGeom prst="rect">
              <a:avLst/>
            </a:prstGeom>
            <a:noFill/>
          </p:spPr>
        </p:pic>
        <p:pic>
          <p:nvPicPr>
            <p:cNvPr id="17" name="図 16">
              <a:extLst>
                <a:ext uri="{FF2B5EF4-FFF2-40B4-BE49-F238E27FC236}">
                  <a16:creationId xmlns:a16="http://schemas.microsoft.com/office/drawing/2014/main" id="{98CBDD54-6F4D-7749-8381-877B9371AAA0}"/>
                </a:ext>
              </a:extLst>
            </p:cNvPr>
            <p:cNvPicPr>
              <a:picLocks noChangeAspect="1"/>
            </p:cNvPicPr>
            <p:nvPr/>
          </p:nvPicPr>
          <p:blipFill>
            <a:blip r:embed="rId8" cstate="screen">
              <a:alphaModFix amt="44000"/>
              <a:extLst>
                <a:ext uri="{28A0092B-C50C-407E-A947-70E740481C1C}">
                  <a14:useLocalDpi xmlns:a14="http://schemas.microsoft.com/office/drawing/2010/main"/>
                </a:ext>
              </a:extLst>
            </a:blip>
            <a:stretch>
              <a:fillRect/>
            </a:stretch>
          </p:blipFill>
          <p:spPr>
            <a:xfrm>
              <a:off x="6735077" y="4903336"/>
              <a:ext cx="1453410" cy="1417074"/>
            </a:xfrm>
            <a:prstGeom prst="rect">
              <a:avLst/>
            </a:prstGeom>
            <a:noFill/>
          </p:spPr>
        </p:pic>
        <p:sp>
          <p:nvSpPr>
            <p:cNvPr id="21" name="左矢印 20">
              <a:extLst>
                <a:ext uri="{FF2B5EF4-FFF2-40B4-BE49-F238E27FC236}">
                  <a16:creationId xmlns:a16="http://schemas.microsoft.com/office/drawing/2014/main" id="{F431542F-5D20-5C43-994A-70DAC8BD5DFC}"/>
                </a:ext>
              </a:extLst>
            </p:cNvPr>
            <p:cNvSpPr/>
            <p:nvPr/>
          </p:nvSpPr>
          <p:spPr>
            <a:xfrm flipH="1">
              <a:off x="5655026" y="1446778"/>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矢印 21">
              <a:extLst>
                <a:ext uri="{FF2B5EF4-FFF2-40B4-BE49-F238E27FC236}">
                  <a16:creationId xmlns:a16="http://schemas.microsoft.com/office/drawing/2014/main" id="{8A3A263A-DFC8-EC44-A4A6-F1531E17496D}"/>
                </a:ext>
              </a:extLst>
            </p:cNvPr>
            <p:cNvSpPr/>
            <p:nvPr/>
          </p:nvSpPr>
          <p:spPr>
            <a:xfrm flipH="1">
              <a:off x="5655026" y="3451999"/>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左矢印 22">
              <a:extLst>
                <a:ext uri="{FF2B5EF4-FFF2-40B4-BE49-F238E27FC236}">
                  <a16:creationId xmlns:a16="http://schemas.microsoft.com/office/drawing/2014/main" id="{8A6AA44C-F1B3-CE44-AEA9-0A11733F0A8A}"/>
                </a:ext>
              </a:extLst>
            </p:cNvPr>
            <p:cNvSpPr/>
            <p:nvPr/>
          </p:nvSpPr>
          <p:spPr>
            <a:xfrm flipH="1">
              <a:off x="5662006" y="5336641"/>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テキスト ボックス 23">
            <a:extLst>
              <a:ext uri="{FF2B5EF4-FFF2-40B4-BE49-F238E27FC236}">
                <a16:creationId xmlns:a16="http://schemas.microsoft.com/office/drawing/2014/main" id="{7112F0EA-F98A-3446-9855-8ED55C556EE9}"/>
              </a:ext>
            </a:extLst>
          </p:cNvPr>
          <p:cNvSpPr txBox="1"/>
          <p:nvPr/>
        </p:nvSpPr>
        <p:spPr>
          <a:xfrm>
            <a:off x="457200" y="2251812"/>
            <a:ext cx="2159566" cy="307777"/>
          </a:xfrm>
          <a:prstGeom prst="rect">
            <a:avLst/>
          </a:prstGeom>
          <a:noFill/>
        </p:spPr>
        <p:txBody>
          <a:bodyPr wrap="none" rtlCol="0">
            <a:spAutoFit/>
          </a:bodyPr>
          <a:lstStyle/>
          <a:p>
            <a:pPr algn="ctr"/>
            <a:r>
              <a:rPr kumimoji="1" lang="ja-JP" altLang="en-US" sz="1400" dirty="0">
                <a:solidFill>
                  <a:schemeClr val="accent6">
                    <a:lumMod val="75000"/>
                  </a:schemeClr>
                </a:solidFill>
                <a:latin typeface="Meiryo" panose="020B0604030504040204" pitchFamily="34" charset="-128"/>
                <a:ea typeface="Meiryo" panose="020B0604030504040204" pitchFamily="34" charset="-128"/>
              </a:rPr>
              <a:t>鳥のように空を飛びたい</a:t>
            </a:r>
          </a:p>
        </p:txBody>
      </p:sp>
      <p:sp>
        <p:nvSpPr>
          <p:cNvPr id="25" name="テキスト ボックス 24">
            <a:extLst>
              <a:ext uri="{FF2B5EF4-FFF2-40B4-BE49-F238E27FC236}">
                <a16:creationId xmlns:a16="http://schemas.microsoft.com/office/drawing/2014/main" id="{EDD8AAAC-AC73-1C4D-9B7D-0158CFB3336C}"/>
              </a:ext>
            </a:extLst>
          </p:cNvPr>
          <p:cNvSpPr txBox="1"/>
          <p:nvPr/>
        </p:nvSpPr>
        <p:spPr>
          <a:xfrm>
            <a:off x="457202" y="4222874"/>
            <a:ext cx="2159566"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panose="020B0604030504040204" pitchFamily="34" charset="-128"/>
                <a:ea typeface="Meiryo" panose="020B0604030504040204" pitchFamily="34" charset="-128"/>
              </a:rPr>
              <a:t>馬</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のように速く走りたい</a:t>
            </a:r>
          </a:p>
        </p:txBody>
      </p:sp>
      <p:sp>
        <p:nvSpPr>
          <p:cNvPr id="26" name="テキスト ボックス 25">
            <a:extLst>
              <a:ext uri="{FF2B5EF4-FFF2-40B4-BE49-F238E27FC236}">
                <a16:creationId xmlns:a16="http://schemas.microsoft.com/office/drawing/2014/main" id="{B081E4D6-9301-1E4F-9CFF-BC3CFA7B2C88}"/>
              </a:ext>
            </a:extLst>
          </p:cNvPr>
          <p:cNvSpPr txBox="1"/>
          <p:nvPr/>
        </p:nvSpPr>
        <p:spPr>
          <a:xfrm>
            <a:off x="457201" y="6289766"/>
            <a:ext cx="2159566"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panose="020B0604030504040204" pitchFamily="34" charset="-128"/>
                <a:ea typeface="Meiryo" panose="020B0604030504040204" pitchFamily="34" charset="-128"/>
              </a:rPr>
              <a:t>魚</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のように海に潜りたい</a:t>
            </a:r>
          </a:p>
        </p:txBody>
      </p:sp>
    </p:spTree>
    <p:extLst>
      <p:ext uri="{BB962C8B-B14F-4D97-AF65-F5344CB8AC3E}">
        <p14:creationId xmlns:p14="http://schemas.microsoft.com/office/powerpoint/2010/main" val="364452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ppt_x</p:attrName>
                                        </p:attrNameLst>
                                      </p:cBhvr>
                                      <p:tavLst>
                                        <p:tav tm="0">
                                          <p:val>
                                            <p:strVal val="#ppt_x-#ppt_w*1.125000"/>
                                          </p:val>
                                        </p:tav>
                                        <p:tav tm="100000">
                                          <p:val>
                                            <p:strVal val="#ppt_x"/>
                                          </p:val>
                                        </p:tav>
                                      </p:tavLst>
                                    </p:anim>
                                    <p:animEffect transition="in" filter="wipe(right)">
                                      <p:cBhvr>
                                        <p:cTn id="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53A120-3AD6-DF46-8B05-5A829DDFBAB4}"/>
              </a:ext>
            </a:extLst>
          </p:cNvPr>
          <p:cNvSpPr>
            <a:spLocks noGrp="1"/>
          </p:cNvSpPr>
          <p:nvPr>
            <p:ph type="title"/>
          </p:nvPr>
        </p:nvSpPr>
        <p:spPr/>
        <p:txBody>
          <a:bodyPr/>
          <a:lstStyle/>
          <a:p>
            <a:r>
              <a:rPr kumimoji="1" lang="ja-JP" altLang="en-US" dirty="0"/>
              <a:t>人工知能の限界</a:t>
            </a:r>
          </a:p>
        </p:txBody>
      </p:sp>
      <p:sp>
        <p:nvSpPr>
          <p:cNvPr id="3" name="スライド番号プレースホルダー 2">
            <a:extLst>
              <a:ext uri="{FF2B5EF4-FFF2-40B4-BE49-F238E27FC236}">
                <a16:creationId xmlns:a16="http://schemas.microsoft.com/office/drawing/2014/main" id="{7731D979-72B2-FB47-8164-62C80DDE56D0}"/>
              </a:ext>
            </a:extLst>
          </p:cNvPr>
          <p:cNvSpPr>
            <a:spLocks noGrp="1"/>
          </p:cNvSpPr>
          <p:nvPr>
            <p:ph type="sldNum" sz="quarter" idx="12"/>
          </p:nvPr>
        </p:nvSpPr>
        <p:spPr/>
        <p:txBody>
          <a:bodyPr/>
          <a:lstStyle/>
          <a:p>
            <a:fld id="{8FF8CC5D-A65D-5946-99B5-645367A967AD}" type="slidenum">
              <a:rPr kumimoji="1" lang="ja-JP" altLang="en-US" smtClean="0"/>
              <a:t>94</a:t>
            </a:fld>
            <a:endParaRPr kumimoji="1" lang="ja-JP" altLang="en-US"/>
          </a:p>
        </p:txBody>
      </p:sp>
      <p:sp>
        <p:nvSpPr>
          <p:cNvPr id="4" name="円/楕円 3">
            <a:extLst>
              <a:ext uri="{FF2B5EF4-FFF2-40B4-BE49-F238E27FC236}">
                <a16:creationId xmlns:a16="http://schemas.microsoft.com/office/drawing/2014/main" id="{862CF81E-9490-2E4D-89B8-E3230DC213C5}"/>
              </a:ext>
            </a:extLst>
          </p:cNvPr>
          <p:cNvSpPr/>
          <p:nvPr/>
        </p:nvSpPr>
        <p:spPr>
          <a:xfrm>
            <a:off x="1691680" y="1052736"/>
            <a:ext cx="2880320" cy="2880320"/>
          </a:xfrm>
          <a:prstGeom prst="ellips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FD05EE4D-508A-1948-91D5-3A8CBC738848}"/>
              </a:ext>
            </a:extLst>
          </p:cNvPr>
          <p:cNvSpPr/>
          <p:nvPr/>
        </p:nvSpPr>
        <p:spPr>
          <a:xfrm>
            <a:off x="4572000" y="1124744"/>
            <a:ext cx="2880320" cy="2880320"/>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E28F7943-3BD9-5744-BFD6-7854C4E8823F}"/>
              </a:ext>
            </a:extLst>
          </p:cNvPr>
          <p:cNvSpPr/>
          <p:nvPr/>
        </p:nvSpPr>
        <p:spPr>
          <a:xfrm>
            <a:off x="3131840" y="3573016"/>
            <a:ext cx="2880320" cy="2880320"/>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C3836938-5AA9-9E49-8CB8-049F7BA2992D}"/>
              </a:ext>
            </a:extLst>
          </p:cNvPr>
          <p:cNvSpPr/>
          <p:nvPr/>
        </p:nvSpPr>
        <p:spPr>
          <a:xfrm>
            <a:off x="3131840" y="1914995"/>
            <a:ext cx="2880320" cy="2880320"/>
          </a:xfrm>
          <a:prstGeom prst="ellipse">
            <a:avLst/>
          </a:prstGeom>
          <a:solidFill>
            <a:srgbClr val="0432FF">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00674786-5786-5243-BF12-01985654D5F5}"/>
              </a:ext>
            </a:extLst>
          </p:cNvPr>
          <p:cNvSpPr txBox="1"/>
          <p:nvPr/>
        </p:nvSpPr>
        <p:spPr>
          <a:xfrm>
            <a:off x="3431658" y="2520550"/>
            <a:ext cx="954107" cy="461665"/>
          </a:xfrm>
          <a:prstGeom prst="rect">
            <a:avLst/>
          </a:prstGeom>
          <a:noFill/>
        </p:spPr>
        <p:txBody>
          <a:bodyPr wrap="none" rtlCol="0">
            <a:spAutoFit/>
          </a:bodyPr>
          <a:lstStyle/>
          <a:p>
            <a:pPr algn="ctr"/>
            <a:r>
              <a:rPr kumimoji="1" lang="ja-JP" altLang="en-US" sz="1200" b="1" dirty="0">
                <a:solidFill>
                  <a:schemeClr val="bg1"/>
                </a:solidFill>
                <a:latin typeface="Meiryo" panose="020B0604030504040204" pitchFamily="34" charset="-128"/>
                <a:ea typeface="Meiryo" panose="020B0604030504040204" pitchFamily="34" charset="-128"/>
              </a:rPr>
              <a:t>データ化</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rPr>
              <a:t>できた事実</a:t>
            </a:r>
          </a:p>
        </p:txBody>
      </p:sp>
      <p:sp>
        <p:nvSpPr>
          <p:cNvPr id="9" name="テキスト ボックス 8">
            <a:extLst>
              <a:ext uri="{FF2B5EF4-FFF2-40B4-BE49-F238E27FC236}">
                <a16:creationId xmlns:a16="http://schemas.microsoft.com/office/drawing/2014/main" id="{7750EE1D-F379-C64A-B43A-8DCD4C2BDF81}"/>
              </a:ext>
            </a:extLst>
          </p:cNvPr>
          <p:cNvSpPr txBox="1"/>
          <p:nvPr/>
        </p:nvSpPr>
        <p:spPr>
          <a:xfrm>
            <a:off x="4564041" y="2443924"/>
            <a:ext cx="1261884" cy="600164"/>
          </a:xfrm>
          <a:prstGeom prst="rect">
            <a:avLst/>
          </a:prstGeom>
          <a:noFill/>
        </p:spPr>
        <p:txBody>
          <a:bodyPr wrap="none" rtlCol="0">
            <a:spAutoFit/>
          </a:bodyPr>
          <a:lstStyle/>
          <a:p>
            <a:pPr algn="ctr"/>
            <a:r>
              <a:rPr lang="ja-JP" altLang="en-US" sz="1200" b="1" dirty="0">
                <a:solidFill>
                  <a:schemeClr val="bg1"/>
                </a:solidFill>
                <a:latin typeface="Meiryo" panose="020B0604030504040204" pitchFamily="34" charset="-128"/>
                <a:ea typeface="Meiryo" panose="020B0604030504040204" pitchFamily="34" charset="-128"/>
              </a:rPr>
              <a:t>数学の言葉で</a:t>
            </a:r>
            <a:endParaRPr lang="en-US" altLang="ja-JP" sz="1200" b="1" dirty="0">
              <a:solidFill>
                <a:schemeClr val="bg1"/>
              </a:solidFill>
              <a:latin typeface="Meiryo" panose="020B0604030504040204" pitchFamily="34" charset="-128"/>
              <a:ea typeface="Meiryo" panose="020B0604030504040204" pitchFamily="34"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rPr>
              <a:t>表現できる処理</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en-US" altLang="ja-JP" sz="900" dirty="0">
                <a:solidFill>
                  <a:schemeClr val="bg1"/>
                </a:solidFill>
                <a:latin typeface="Meiryo" panose="020B0604030504040204" pitchFamily="34" charset="-128"/>
                <a:ea typeface="Meiryo" panose="020B0604030504040204" pitchFamily="34" charset="-128"/>
              </a:rPr>
              <a:t>(</a:t>
            </a:r>
            <a:r>
              <a:rPr lang="ja-JP" altLang="en-US" sz="900" dirty="0">
                <a:solidFill>
                  <a:schemeClr val="bg1"/>
                </a:solidFill>
                <a:latin typeface="Meiryo" panose="020B0604030504040204" pitchFamily="34" charset="-128"/>
                <a:ea typeface="Meiryo" panose="020B0604030504040204" pitchFamily="34" charset="-128"/>
              </a:rPr>
              <a:t>論理・確率・統計</a:t>
            </a:r>
            <a:r>
              <a:rPr lang="en-US" altLang="ja-JP" sz="900" dirty="0">
                <a:solidFill>
                  <a:schemeClr val="bg1"/>
                </a:solidFill>
                <a:latin typeface="Meiryo" panose="020B0604030504040204" pitchFamily="34" charset="-128"/>
                <a:ea typeface="Meiryo" panose="020B0604030504040204" pitchFamily="34" charset="-128"/>
              </a:rPr>
              <a:t>)</a:t>
            </a:r>
            <a:endParaRPr kumimoji="1" lang="en-US" altLang="ja-JP" sz="9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CF87A796-F0DD-364D-8A2E-906026F47553}"/>
              </a:ext>
            </a:extLst>
          </p:cNvPr>
          <p:cNvSpPr txBox="1"/>
          <p:nvPr/>
        </p:nvSpPr>
        <p:spPr>
          <a:xfrm>
            <a:off x="3633281" y="4128998"/>
            <a:ext cx="1877438" cy="461665"/>
          </a:xfrm>
          <a:prstGeom prst="rect">
            <a:avLst/>
          </a:prstGeom>
          <a:noFill/>
        </p:spPr>
        <p:txBody>
          <a:bodyPr wrap="none" rtlCol="0">
            <a:spAutoFit/>
          </a:bodyPr>
          <a:lstStyle/>
          <a:p>
            <a:pPr algn="ctr"/>
            <a:r>
              <a:rPr lang="ja-JP" altLang="en-US" sz="1200" b="1" dirty="0">
                <a:solidFill>
                  <a:schemeClr val="bg1"/>
                </a:solidFill>
                <a:latin typeface="Meiryo" panose="020B0604030504040204" pitchFamily="34" charset="-128"/>
                <a:ea typeface="Meiryo" panose="020B0604030504040204" pitchFamily="34" charset="-128"/>
              </a:rPr>
              <a:t>脳の仕組みを参考にした</a:t>
            </a:r>
            <a:endParaRPr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1200" b="1" dirty="0">
                <a:solidFill>
                  <a:schemeClr val="bg1"/>
                </a:solidFill>
                <a:latin typeface="Meiryo" panose="020B0604030504040204" pitchFamily="34" charset="-128"/>
                <a:ea typeface="Meiryo" panose="020B0604030504040204" pitchFamily="34" charset="-128"/>
              </a:rPr>
              <a:t>数理モデル</a:t>
            </a:r>
            <a:endParaRPr kumimoji="1" lang="en-US" altLang="ja-JP" sz="1200" b="1"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1CABB080-8A36-2249-9002-1A8B43C1EB66}"/>
              </a:ext>
            </a:extLst>
          </p:cNvPr>
          <p:cNvSpPr txBox="1"/>
          <p:nvPr/>
        </p:nvSpPr>
        <p:spPr>
          <a:xfrm>
            <a:off x="3397767" y="3187977"/>
            <a:ext cx="2348465" cy="646331"/>
          </a:xfrm>
          <a:prstGeom prst="rect">
            <a:avLst/>
          </a:prstGeom>
          <a:noFill/>
        </p:spPr>
        <p:txBody>
          <a:bodyPr wrap="square" rtlCol="0">
            <a:spAutoFit/>
          </a:bodyPr>
          <a:lstStyle/>
          <a:p>
            <a:pPr algn="ctr"/>
            <a:r>
              <a:rPr lang="ja-JP" altLang="en-US" sz="2400" b="1" dirty="0">
                <a:solidFill>
                  <a:schemeClr val="bg1"/>
                </a:solidFill>
                <a:latin typeface="Meiryo" panose="020B0604030504040204" pitchFamily="34" charset="-128"/>
                <a:ea typeface="Meiryo" panose="020B0604030504040204" pitchFamily="34" charset="-128"/>
              </a:rPr>
              <a:t>人工知能</a:t>
            </a:r>
            <a:r>
              <a:rPr lang="en-US" altLang="ja-JP" sz="2400" b="1" dirty="0">
                <a:solidFill>
                  <a:schemeClr val="bg1"/>
                </a:solidFill>
                <a:latin typeface="Meiryo" panose="020B0604030504040204" pitchFamily="34" charset="-128"/>
                <a:ea typeface="Meiryo" panose="020B0604030504040204" pitchFamily="34" charset="-128"/>
              </a:rPr>
              <a:t>/AI</a:t>
            </a:r>
          </a:p>
          <a:p>
            <a:pPr algn="ctr"/>
            <a:r>
              <a:rPr kumimoji="1" lang="en-US" altLang="ja-JP" sz="1200" dirty="0">
                <a:solidFill>
                  <a:schemeClr val="bg1"/>
                </a:solidFill>
                <a:latin typeface="Meiryo" panose="020B0604030504040204" pitchFamily="34" charset="-128"/>
                <a:ea typeface="Meiryo" panose="020B0604030504040204" pitchFamily="34" charset="-128"/>
              </a:rPr>
              <a:t>Artificial Intelligence</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BDD182A4-92DB-5A4C-968D-9C270CA82684}"/>
              </a:ext>
            </a:extLst>
          </p:cNvPr>
          <p:cNvSpPr txBox="1"/>
          <p:nvPr/>
        </p:nvSpPr>
        <p:spPr>
          <a:xfrm>
            <a:off x="1835696" y="1919225"/>
            <a:ext cx="1467068" cy="707886"/>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rPr>
              <a:t>森羅万象</a:t>
            </a:r>
            <a:endParaRPr kumimoji="1" lang="en-US" altLang="ja-JP" sz="2000" b="1" dirty="0">
              <a:solidFill>
                <a:schemeClr val="bg1"/>
              </a:solidFill>
              <a:latin typeface="Meiryo" panose="020B0604030504040204" pitchFamily="34" charset="-128"/>
              <a:ea typeface="Meiryo" panose="020B0604030504040204" pitchFamily="34" charset="-128"/>
            </a:endParaRPr>
          </a:p>
          <a:p>
            <a:r>
              <a:rPr kumimoji="1" lang="ja-JP" altLang="en-US" sz="2000" b="1" dirty="0">
                <a:solidFill>
                  <a:schemeClr val="bg1"/>
                </a:solidFill>
                <a:latin typeface="Meiryo" panose="020B0604030504040204" pitchFamily="34" charset="-128"/>
                <a:ea typeface="Meiryo" panose="020B0604030504040204" pitchFamily="34" charset="-128"/>
              </a:rPr>
              <a:t>全ての事実</a:t>
            </a:r>
          </a:p>
        </p:txBody>
      </p:sp>
      <p:sp>
        <p:nvSpPr>
          <p:cNvPr id="13" name="テキスト ボックス 12">
            <a:extLst>
              <a:ext uri="{FF2B5EF4-FFF2-40B4-BE49-F238E27FC236}">
                <a16:creationId xmlns:a16="http://schemas.microsoft.com/office/drawing/2014/main" id="{16A34BB5-B02A-074C-9A8F-9DABC310ECE6}"/>
              </a:ext>
            </a:extLst>
          </p:cNvPr>
          <p:cNvSpPr txBox="1"/>
          <p:nvPr/>
        </p:nvSpPr>
        <p:spPr>
          <a:xfrm>
            <a:off x="5841236" y="1919225"/>
            <a:ext cx="1467068" cy="707886"/>
          </a:xfrm>
          <a:prstGeom prst="rect">
            <a:avLst/>
          </a:prstGeom>
          <a:noFill/>
        </p:spPr>
        <p:txBody>
          <a:bodyPr wrap="none" rtlCol="0">
            <a:spAutoFit/>
          </a:bodyPr>
          <a:lstStyle/>
          <a:p>
            <a:pPr algn="r"/>
            <a:r>
              <a:rPr kumimoji="1" lang="ja-JP" altLang="en-US" sz="2000" b="1" dirty="0">
                <a:solidFill>
                  <a:schemeClr val="bg1"/>
                </a:solidFill>
                <a:latin typeface="Meiryo" panose="020B0604030504040204" pitchFamily="34" charset="-128"/>
                <a:ea typeface="Meiryo" panose="020B0604030504040204" pitchFamily="34" charset="-128"/>
              </a:rPr>
              <a:t>人間の知性</a:t>
            </a:r>
            <a:endParaRPr kumimoji="1" lang="en-US" altLang="ja-JP" sz="2000" b="1" dirty="0">
              <a:solidFill>
                <a:schemeClr val="bg1"/>
              </a:solidFill>
              <a:latin typeface="Meiryo" panose="020B0604030504040204" pitchFamily="34" charset="-128"/>
              <a:ea typeface="Meiryo" panose="020B0604030504040204" pitchFamily="34" charset="-128"/>
            </a:endParaRPr>
          </a:p>
          <a:p>
            <a:pPr algn="r"/>
            <a:r>
              <a:rPr lang="ja-JP" altLang="en-US" sz="2000" b="1" dirty="0">
                <a:solidFill>
                  <a:schemeClr val="bg1"/>
                </a:solidFill>
                <a:latin typeface="Meiryo" panose="020B0604030504040204" pitchFamily="34" charset="-128"/>
                <a:ea typeface="Meiryo" panose="020B0604030504040204" pitchFamily="34" charset="-128"/>
              </a:rPr>
              <a:t>知的処理</a:t>
            </a:r>
            <a:endParaRPr kumimoji="1" lang="ja-JP" altLang="en-US" sz="2000" b="1"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9FBE20DC-4C54-8E42-90D3-92DCF264E015}"/>
              </a:ext>
            </a:extLst>
          </p:cNvPr>
          <p:cNvSpPr txBox="1"/>
          <p:nvPr/>
        </p:nvSpPr>
        <p:spPr>
          <a:xfrm>
            <a:off x="3838466" y="5257464"/>
            <a:ext cx="1467068" cy="400110"/>
          </a:xfrm>
          <a:prstGeom prst="rect">
            <a:avLst/>
          </a:prstGeom>
          <a:noFill/>
        </p:spPr>
        <p:txBody>
          <a:bodyPr wrap="none" rtlCol="0">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rPr>
              <a:t>脳の仕組み</a:t>
            </a:r>
          </a:p>
        </p:txBody>
      </p:sp>
      <p:sp>
        <p:nvSpPr>
          <p:cNvPr id="15" name="テキスト ボックス 14">
            <a:extLst>
              <a:ext uri="{FF2B5EF4-FFF2-40B4-BE49-F238E27FC236}">
                <a16:creationId xmlns:a16="http://schemas.microsoft.com/office/drawing/2014/main" id="{C89134CF-9152-8046-852B-04C8166C5508}"/>
              </a:ext>
            </a:extLst>
          </p:cNvPr>
          <p:cNvSpPr txBox="1"/>
          <p:nvPr/>
        </p:nvSpPr>
        <p:spPr>
          <a:xfrm>
            <a:off x="3966705" y="899090"/>
            <a:ext cx="1210589" cy="584775"/>
          </a:xfrm>
          <a:prstGeom prst="rect">
            <a:avLst/>
          </a:prstGeom>
          <a:noFill/>
        </p:spPr>
        <p:txBody>
          <a:bodyPr wrap="none" rtlCol="0">
            <a:spAutoFit/>
          </a:bodyPr>
          <a:lstStyle/>
          <a:p>
            <a:pPr algn="ctr"/>
            <a:r>
              <a:rPr kumimoji="1" lang="ja-JP" altLang="en-US" sz="1600" dirty="0">
                <a:solidFill>
                  <a:srgbClr val="0432FF"/>
                </a:solidFill>
                <a:latin typeface="Meiryo" panose="020B0604030504040204" pitchFamily="34" charset="-128"/>
                <a:ea typeface="Meiryo" panose="020B0604030504040204" pitchFamily="34" charset="-128"/>
              </a:rPr>
              <a:t>人間を</a:t>
            </a:r>
            <a:endParaRPr kumimoji="1" lang="en-US" altLang="ja-JP" sz="1600" dirty="0">
              <a:solidFill>
                <a:srgbClr val="0432FF"/>
              </a:solidFill>
              <a:latin typeface="Meiryo" panose="020B0604030504040204" pitchFamily="34" charset="-128"/>
              <a:ea typeface="Meiryo" panose="020B0604030504040204" pitchFamily="34" charset="-128"/>
            </a:endParaRPr>
          </a:p>
          <a:p>
            <a:pPr algn="ctr"/>
            <a:r>
              <a:rPr kumimoji="1" lang="ja-JP" altLang="en-US" sz="1600" dirty="0">
                <a:solidFill>
                  <a:srgbClr val="0432FF"/>
                </a:solidFill>
                <a:latin typeface="Meiryo" panose="020B0604030504040204" pitchFamily="34" charset="-128"/>
                <a:ea typeface="Meiryo" panose="020B0604030504040204" pitchFamily="34" charset="-128"/>
              </a:rPr>
              <a:t>支配する？</a:t>
            </a:r>
          </a:p>
        </p:txBody>
      </p:sp>
      <p:sp>
        <p:nvSpPr>
          <p:cNvPr id="16" name="テキスト ボックス 15">
            <a:extLst>
              <a:ext uri="{FF2B5EF4-FFF2-40B4-BE49-F238E27FC236}">
                <a16:creationId xmlns:a16="http://schemas.microsoft.com/office/drawing/2014/main" id="{464C8379-36CE-0C47-9A80-64C7C567F537}"/>
              </a:ext>
            </a:extLst>
          </p:cNvPr>
          <p:cNvSpPr txBox="1"/>
          <p:nvPr/>
        </p:nvSpPr>
        <p:spPr>
          <a:xfrm>
            <a:off x="1403648" y="3992744"/>
            <a:ext cx="1826141" cy="584775"/>
          </a:xfrm>
          <a:prstGeom prst="rect">
            <a:avLst/>
          </a:prstGeom>
          <a:noFill/>
        </p:spPr>
        <p:txBody>
          <a:bodyPr wrap="none" rtlCol="0">
            <a:spAutoFit/>
          </a:bodyPr>
          <a:lstStyle/>
          <a:p>
            <a:r>
              <a:rPr kumimoji="1" lang="ja-JP" altLang="en-US" sz="1600" dirty="0">
                <a:solidFill>
                  <a:srgbClr val="0432FF"/>
                </a:solidFill>
                <a:latin typeface="Meiryo" panose="020B0604030504040204" pitchFamily="34" charset="-128"/>
                <a:ea typeface="Meiryo" panose="020B0604030504040204" pitchFamily="34" charset="-128"/>
              </a:rPr>
              <a:t>シンギュラリティ</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dirty="0">
                <a:solidFill>
                  <a:srgbClr val="0432FF"/>
                </a:solidFill>
                <a:latin typeface="Meiryo" panose="020B0604030504040204" pitchFamily="34" charset="-128"/>
                <a:ea typeface="Meiryo" panose="020B0604030504040204" pitchFamily="34" charset="-128"/>
              </a:rPr>
              <a:t>が到来する？</a:t>
            </a:r>
            <a:endParaRPr kumimoji="1" lang="ja-JP" altLang="en-US" sz="1600" dirty="0">
              <a:solidFill>
                <a:srgbClr val="0432FF"/>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4A6104A5-1414-4F4C-B2CC-73AB7AC5CC57}"/>
              </a:ext>
            </a:extLst>
          </p:cNvPr>
          <p:cNvSpPr txBox="1"/>
          <p:nvPr/>
        </p:nvSpPr>
        <p:spPr>
          <a:xfrm>
            <a:off x="6415652" y="4175077"/>
            <a:ext cx="1210588" cy="338554"/>
          </a:xfrm>
          <a:prstGeom prst="rect">
            <a:avLst/>
          </a:prstGeom>
          <a:noFill/>
        </p:spPr>
        <p:txBody>
          <a:bodyPr wrap="none" rtlCol="0">
            <a:spAutoFit/>
          </a:bodyPr>
          <a:lstStyle/>
          <a:p>
            <a:r>
              <a:rPr lang="ja-JP" altLang="en-US" sz="1600" dirty="0">
                <a:solidFill>
                  <a:srgbClr val="0432FF"/>
                </a:solidFill>
                <a:latin typeface="Meiryo" panose="020B0604030504040204" pitchFamily="34" charset="-128"/>
                <a:ea typeface="Meiryo" panose="020B0604030504040204" pitchFamily="34" charset="-128"/>
              </a:rPr>
              <a:t>神になる？</a:t>
            </a:r>
            <a:endParaRPr kumimoji="1" lang="ja-JP" altLang="en-US" sz="1600" dirty="0">
              <a:solidFill>
                <a:srgbClr val="0432FF"/>
              </a:solidFill>
              <a:latin typeface="Meiryo" panose="020B0604030504040204" pitchFamily="34" charset="-128"/>
              <a:ea typeface="Meiryo" panose="020B0604030504040204" pitchFamily="34" charset="-128"/>
            </a:endParaRPr>
          </a:p>
        </p:txBody>
      </p:sp>
      <p:pic>
        <p:nvPicPr>
          <p:cNvPr id="18" name="図 17">
            <a:extLst>
              <a:ext uri="{FF2B5EF4-FFF2-40B4-BE49-F238E27FC236}">
                <a16:creationId xmlns:a16="http://schemas.microsoft.com/office/drawing/2014/main" id="{D856E87E-E2AC-D04B-A4C3-8F2DF0097928}"/>
              </a:ext>
            </a:extLst>
          </p:cNvPr>
          <p:cNvPicPr>
            <a:picLocks noChangeAspect="1"/>
          </p:cNvPicPr>
          <p:nvPr/>
        </p:nvPicPr>
        <p:blipFill rotWithShape="1">
          <a:blip r:embed="rId2" cstate="screen">
            <a:alphaModFix amt="54000"/>
            <a:extLst>
              <a:ext uri="{28A0092B-C50C-407E-A947-70E740481C1C}">
                <a14:useLocalDpi xmlns:a14="http://schemas.microsoft.com/office/drawing/2010/main"/>
              </a:ext>
            </a:extLst>
          </a:blip>
          <a:srcRect/>
          <a:stretch/>
        </p:blipFill>
        <p:spPr>
          <a:xfrm>
            <a:off x="1691680" y="3804569"/>
            <a:ext cx="980728" cy="980728"/>
          </a:xfrm>
          <a:prstGeom prst="rect">
            <a:avLst/>
          </a:prstGeom>
        </p:spPr>
      </p:pic>
      <p:pic>
        <p:nvPicPr>
          <p:cNvPr id="19" name="図 18">
            <a:extLst>
              <a:ext uri="{FF2B5EF4-FFF2-40B4-BE49-F238E27FC236}">
                <a16:creationId xmlns:a16="http://schemas.microsoft.com/office/drawing/2014/main" id="{74F14516-EADB-E941-99C5-A28B124FF341}"/>
              </a:ext>
            </a:extLst>
          </p:cNvPr>
          <p:cNvPicPr>
            <a:picLocks noChangeAspect="1"/>
          </p:cNvPicPr>
          <p:nvPr/>
        </p:nvPicPr>
        <p:blipFill rotWithShape="1">
          <a:blip r:embed="rId2" cstate="screen">
            <a:alphaModFix amt="54000"/>
            <a:extLst>
              <a:ext uri="{28A0092B-C50C-407E-A947-70E740481C1C}">
                <a14:useLocalDpi xmlns:a14="http://schemas.microsoft.com/office/drawing/2010/main"/>
              </a:ext>
            </a:extLst>
          </a:blip>
          <a:srcRect/>
          <a:stretch/>
        </p:blipFill>
        <p:spPr>
          <a:xfrm>
            <a:off x="6471592" y="3794767"/>
            <a:ext cx="980728" cy="980728"/>
          </a:xfrm>
          <a:prstGeom prst="rect">
            <a:avLst/>
          </a:prstGeom>
        </p:spPr>
      </p:pic>
      <p:pic>
        <p:nvPicPr>
          <p:cNvPr id="20" name="図 19">
            <a:extLst>
              <a:ext uri="{FF2B5EF4-FFF2-40B4-BE49-F238E27FC236}">
                <a16:creationId xmlns:a16="http://schemas.microsoft.com/office/drawing/2014/main" id="{45317C4D-D9FE-8F4D-B418-39472100EBDD}"/>
              </a:ext>
            </a:extLst>
          </p:cNvPr>
          <p:cNvPicPr>
            <a:picLocks noChangeAspect="1"/>
          </p:cNvPicPr>
          <p:nvPr/>
        </p:nvPicPr>
        <p:blipFill rotWithShape="1">
          <a:blip r:embed="rId2" cstate="screen">
            <a:alphaModFix amt="54000"/>
            <a:extLst>
              <a:ext uri="{28A0092B-C50C-407E-A947-70E740481C1C}">
                <a14:useLocalDpi xmlns:a14="http://schemas.microsoft.com/office/drawing/2010/main"/>
              </a:ext>
            </a:extLst>
          </a:blip>
          <a:srcRect/>
          <a:stretch/>
        </p:blipFill>
        <p:spPr>
          <a:xfrm>
            <a:off x="4118451" y="699875"/>
            <a:ext cx="980728" cy="980728"/>
          </a:xfrm>
          <a:prstGeom prst="rect">
            <a:avLst/>
          </a:prstGeom>
        </p:spPr>
      </p:pic>
      <p:sp>
        <p:nvSpPr>
          <p:cNvPr id="21" name="テキスト ボックス 20">
            <a:extLst>
              <a:ext uri="{FF2B5EF4-FFF2-40B4-BE49-F238E27FC236}">
                <a16:creationId xmlns:a16="http://schemas.microsoft.com/office/drawing/2014/main" id="{D2544DE0-DC90-7741-A1A5-C1CB2317C4C8}"/>
              </a:ext>
            </a:extLst>
          </p:cNvPr>
          <p:cNvSpPr txBox="1"/>
          <p:nvPr/>
        </p:nvSpPr>
        <p:spPr>
          <a:xfrm>
            <a:off x="6012160" y="2574886"/>
            <a:ext cx="1261884" cy="253916"/>
          </a:xfrm>
          <a:prstGeom prst="rect">
            <a:avLst/>
          </a:prstGeom>
          <a:noFill/>
        </p:spPr>
        <p:txBody>
          <a:bodyPr wrap="none" rtlCol="0">
            <a:spAutoFit/>
          </a:bodyPr>
          <a:lstStyle/>
          <a:p>
            <a:r>
              <a:rPr kumimoji="1" lang="ja-JP" altLang="en-US" sz="1050" dirty="0">
                <a:solidFill>
                  <a:schemeClr val="bg1"/>
                </a:solidFill>
                <a:latin typeface="Meiryo" panose="020B0604030504040204" pitchFamily="34" charset="-128"/>
                <a:ea typeface="Meiryo" panose="020B0604030504040204" pitchFamily="34" charset="-128"/>
              </a:rPr>
              <a:t>意識</a:t>
            </a:r>
            <a:r>
              <a:rPr lang="ja-JP" altLang="en-US" sz="1050" dirty="0">
                <a:solidFill>
                  <a:schemeClr val="bg1"/>
                </a:solidFill>
                <a:latin typeface="Meiryo" panose="020B0604030504040204" pitchFamily="34" charset="-128"/>
                <a:ea typeface="Meiryo" panose="020B0604030504040204" pitchFamily="34" charset="-128"/>
              </a:rPr>
              <a:t>・意味・</a:t>
            </a:r>
            <a:r>
              <a:rPr kumimoji="1" lang="ja-JP" altLang="en-US" sz="1050" dirty="0">
                <a:solidFill>
                  <a:schemeClr val="bg1"/>
                </a:solidFill>
                <a:latin typeface="Meiryo" panose="020B0604030504040204" pitchFamily="34" charset="-128"/>
                <a:ea typeface="Meiryo" panose="020B0604030504040204" pitchFamily="34" charset="-128"/>
              </a:rPr>
              <a:t>常識</a:t>
            </a:r>
          </a:p>
        </p:txBody>
      </p:sp>
      <p:sp>
        <p:nvSpPr>
          <p:cNvPr id="22" name="テキスト ボックス 21">
            <a:extLst>
              <a:ext uri="{FF2B5EF4-FFF2-40B4-BE49-F238E27FC236}">
                <a16:creationId xmlns:a16="http://schemas.microsoft.com/office/drawing/2014/main" id="{45B6EFAD-3FD7-2A42-AA1B-48293E7F5461}"/>
              </a:ext>
            </a:extLst>
          </p:cNvPr>
          <p:cNvSpPr txBox="1"/>
          <p:nvPr/>
        </p:nvSpPr>
        <p:spPr>
          <a:xfrm>
            <a:off x="5510719" y="6111329"/>
            <a:ext cx="3647152" cy="369332"/>
          </a:xfrm>
          <a:prstGeom prst="rect">
            <a:avLst/>
          </a:prstGeom>
          <a:noFill/>
        </p:spPr>
        <p:txBody>
          <a:bodyPr wrap="none" rtlCol="0">
            <a:spAutoFit/>
          </a:bodyPr>
          <a:lstStyle/>
          <a:p>
            <a:r>
              <a:rPr kumimoji="1" lang="ja-JP" altLang="en-US" dirty="0">
                <a:solidFill>
                  <a:srgbClr val="FF0000"/>
                </a:solidFill>
                <a:latin typeface="Meiryo" panose="020B0604030504040204" pitchFamily="34" charset="-128"/>
                <a:ea typeface="Meiryo" panose="020B0604030504040204" pitchFamily="34" charset="-128"/>
              </a:rPr>
              <a:t>だから安心というわけではない</a:t>
            </a:r>
            <a:r>
              <a:rPr lang="ja-JP" altLang="en-US" dirty="0">
                <a:solidFill>
                  <a:srgbClr val="FF0000"/>
                </a:solidFill>
                <a:latin typeface="Meiryo" panose="020B0604030504040204" pitchFamily="34" charset="-128"/>
                <a:ea typeface="Meiryo" panose="020B0604030504040204" pitchFamily="34" charset="-128"/>
              </a:rPr>
              <a:t>！</a:t>
            </a:r>
            <a:endParaRPr kumimoji="1" lang="ja-JP" altLang="en-US" dirty="0">
              <a:solidFill>
                <a:srgbClr val="FF0000"/>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304252DE-8E86-DC47-9056-ED63159324B8}"/>
              </a:ext>
            </a:extLst>
          </p:cNvPr>
          <p:cNvSpPr txBox="1"/>
          <p:nvPr/>
        </p:nvSpPr>
        <p:spPr>
          <a:xfrm>
            <a:off x="107504" y="6115239"/>
            <a:ext cx="3666388" cy="369332"/>
          </a:xfrm>
          <a:prstGeom prst="rect">
            <a:avLst/>
          </a:prstGeom>
          <a:noFill/>
        </p:spPr>
        <p:txBody>
          <a:bodyPr wrap="none" rtlCol="0">
            <a:spAutoFit/>
          </a:bodyPr>
          <a:lstStyle/>
          <a:p>
            <a:r>
              <a:rPr kumimoji="1" lang="en-US" altLang="ja-JP" dirty="0">
                <a:solidFill>
                  <a:srgbClr val="0432FF"/>
                </a:solidFill>
                <a:latin typeface="Meiryo" panose="020B0604030504040204" pitchFamily="34" charset="-128"/>
                <a:ea typeface="Meiryo" panose="020B0604030504040204" pitchFamily="34" charset="-128"/>
              </a:rPr>
              <a:t>AI</a:t>
            </a:r>
            <a:r>
              <a:rPr kumimoji="1" lang="ja-JP" altLang="en-US" dirty="0">
                <a:solidFill>
                  <a:srgbClr val="0432FF"/>
                </a:solidFill>
                <a:latin typeface="Meiryo" panose="020B0604030504040204" pitchFamily="34" charset="-128"/>
                <a:ea typeface="Meiryo" panose="020B0604030504040204" pitchFamily="34" charset="-128"/>
              </a:rPr>
              <a:t>は知性の一部を代替するだけ。</a:t>
            </a:r>
          </a:p>
        </p:txBody>
      </p:sp>
    </p:spTree>
    <p:extLst>
      <p:ext uri="{BB962C8B-B14F-4D97-AF65-F5344CB8AC3E}">
        <p14:creationId xmlns:p14="http://schemas.microsoft.com/office/powerpoint/2010/main" val="196736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par>
                                <p:cTn id="25" presetID="9"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par>
                                <p:cTn id="28" presetID="9"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1+#ppt_w/2"/>
                                          </p:val>
                                        </p:tav>
                                        <p:tav tm="100000">
                                          <p:val>
                                            <p:strVal val="#ppt_x"/>
                                          </p:val>
                                        </p:tav>
                                      </p:tavLst>
                                    </p:anim>
                                    <p:anim calcmode="lin" valueType="num">
                                      <p:cBhvr additive="base">
                                        <p:cTn id="4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2" grpId="0"/>
      <p:bldP spid="2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A5EF6-75E4-E84A-8610-CE5BC88D9E45}"/>
              </a:ext>
            </a:extLst>
          </p:cNvPr>
          <p:cNvSpPr>
            <a:spLocks noGrp="1"/>
          </p:cNvSpPr>
          <p:nvPr>
            <p:ph type="title"/>
          </p:nvPr>
        </p:nvSpPr>
        <p:spPr/>
        <p:txBody>
          <a:bodyPr/>
          <a:lstStyle/>
          <a:p>
            <a:r>
              <a:rPr kumimoji="1" lang="ja-JP" altLang="en-US" dirty="0"/>
              <a:t>「東ロボくん」の実力と代替可能な職業</a:t>
            </a:r>
          </a:p>
        </p:txBody>
      </p:sp>
      <p:sp>
        <p:nvSpPr>
          <p:cNvPr id="3" name="スライド番号プレースホルダー 2">
            <a:extLst>
              <a:ext uri="{FF2B5EF4-FFF2-40B4-BE49-F238E27FC236}">
                <a16:creationId xmlns:a16="http://schemas.microsoft.com/office/drawing/2014/main" id="{6DFEAE15-6418-F145-88DB-F8427A207E68}"/>
              </a:ext>
            </a:extLst>
          </p:cNvPr>
          <p:cNvSpPr>
            <a:spLocks noGrp="1"/>
          </p:cNvSpPr>
          <p:nvPr>
            <p:ph type="sldNum" sz="quarter" idx="12"/>
          </p:nvPr>
        </p:nvSpPr>
        <p:spPr>
          <a:xfrm>
            <a:off x="6932246" y="6507686"/>
            <a:ext cx="2133600" cy="217800"/>
          </a:xfrm>
        </p:spPr>
        <p:txBody>
          <a:bodyPr/>
          <a:lstStyle/>
          <a:p>
            <a:fld id="{8FF8CC5D-A65D-5946-99B5-645367A967AD}" type="slidenum">
              <a:rPr kumimoji="1" lang="ja-JP" altLang="en-US" smtClean="0"/>
              <a:t>95</a:t>
            </a:fld>
            <a:endParaRPr kumimoji="1" lang="ja-JP" altLang="en-US"/>
          </a:p>
        </p:txBody>
      </p:sp>
      <p:pic>
        <p:nvPicPr>
          <p:cNvPr id="4" name="図 3">
            <a:extLst>
              <a:ext uri="{FF2B5EF4-FFF2-40B4-BE49-F238E27FC236}">
                <a16:creationId xmlns:a16="http://schemas.microsoft.com/office/drawing/2014/main" id="{45687B7F-0F6A-C14D-BF54-0B135BD56643}"/>
              </a:ext>
            </a:extLst>
          </p:cNvPr>
          <p:cNvPicPr>
            <a:picLocks noChangeAspect="1"/>
          </p:cNvPicPr>
          <p:nvPr/>
        </p:nvPicPr>
        <p:blipFill>
          <a:blip r:embed="rId2"/>
          <a:stretch>
            <a:fillRect/>
          </a:stretch>
        </p:blipFill>
        <p:spPr>
          <a:xfrm>
            <a:off x="2781649" y="800708"/>
            <a:ext cx="6128340" cy="2520280"/>
          </a:xfrm>
          <a:prstGeom prst="rect">
            <a:avLst/>
          </a:prstGeom>
        </p:spPr>
      </p:pic>
      <p:pic>
        <p:nvPicPr>
          <p:cNvPr id="5" name="図 4">
            <a:extLst>
              <a:ext uri="{FF2B5EF4-FFF2-40B4-BE49-F238E27FC236}">
                <a16:creationId xmlns:a16="http://schemas.microsoft.com/office/drawing/2014/main" id="{C997AA31-AC41-A04A-B316-4E2B5FB3F2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385" y="800708"/>
            <a:ext cx="2376264" cy="1782198"/>
          </a:xfrm>
          <a:prstGeom prst="rect">
            <a:avLst/>
          </a:prstGeom>
        </p:spPr>
      </p:pic>
      <p:sp>
        <p:nvSpPr>
          <p:cNvPr id="6" name="正方形/長方形 5">
            <a:extLst>
              <a:ext uri="{FF2B5EF4-FFF2-40B4-BE49-F238E27FC236}">
                <a16:creationId xmlns:a16="http://schemas.microsoft.com/office/drawing/2014/main" id="{30C4163A-49B7-874A-B13E-A91CFBA98A0E}"/>
              </a:ext>
            </a:extLst>
          </p:cNvPr>
          <p:cNvSpPr/>
          <p:nvPr/>
        </p:nvSpPr>
        <p:spPr>
          <a:xfrm>
            <a:off x="251520" y="782610"/>
            <a:ext cx="8496944" cy="19811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DD2FBA13-D6B5-4243-A60F-589774189BBE}"/>
              </a:ext>
            </a:extLst>
          </p:cNvPr>
          <p:cNvSpPr/>
          <p:nvPr/>
        </p:nvSpPr>
        <p:spPr>
          <a:xfrm>
            <a:off x="251520" y="2384884"/>
            <a:ext cx="8496944" cy="738082"/>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91F6323-AF76-5E42-92DE-9AAAEE59B1A3}"/>
              </a:ext>
            </a:extLst>
          </p:cNvPr>
          <p:cNvSpPr txBox="1"/>
          <p:nvPr/>
        </p:nvSpPr>
        <p:spPr>
          <a:xfrm>
            <a:off x="524257" y="2476635"/>
            <a:ext cx="8095486" cy="646331"/>
          </a:xfrm>
          <a:prstGeom prst="rect">
            <a:avLst/>
          </a:prstGeom>
          <a:noFill/>
        </p:spPr>
        <p:txBody>
          <a:bodyPr wrap="none" rtlCol="0">
            <a:spAutoFit/>
          </a:bodyPr>
          <a:lstStyle/>
          <a:p>
            <a:r>
              <a:rPr kumimoji="1" lang="ja-JP" altLang="en-US" dirty="0">
                <a:latin typeface="Meiryo" panose="020B0604030504040204" pitchFamily="34" charset="-128"/>
                <a:ea typeface="Meiryo" panose="020B0604030504040204" pitchFamily="34" charset="-128"/>
              </a:rPr>
              <a:t>国公立大学</a:t>
            </a:r>
            <a:r>
              <a:rPr lang="en-US" altLang="ja-JP" dirty="0">
                <a:latin typeface="Meiryo" panose="020B0604030504040204" pitchFamily="34" charset="-128"/>
                <a:ea typeface="Meiryo" panose="020B0604030504040204" pitchFamily="34" charset="-128"/>
              </a:rPr>
              <a:t>	</a:t>
            </a:r>
            <a:r>
              <a:rPr kumimoji="1" lang="en-US" altLang="ja-JP" dirty="0">
                <a:latin typeface="Meiryo" panose="020B0604030504040204" pitchFamily="34" charset="-128"/>
                <a:ea typeface="Meiryo" panose="020B0604030504040204" pitchFamily="34" charset="-128"/>
              </a:rPr>
              <a:t>172</a:t>
            </a:r>
            <a:r>
              <a:rPr kumimoji="1" lang="ja-JP" altLang="en-US" dirty="0">
                <a:latin typeface="Meiryo" panose="020B0604030504040204" pitchFamily="34" charset="-128"/>
                <a:ea typeface="Meiryo" panose="020B0604030504040204" pitchFamily="34" charset="-128"/>
              </a:rPr>
              <a:t>校　内</a:t>
            </a:r>
            <a:r>
              <a:rPr lang="en-US" altLang="ja-JP" dirty="0">
                <a:latin typeface="Meiryo" panose="020B0604030504040204" pitchFamily="34" charset="-128"/>
                <a:ea typeface="Meiryo" panose="020B0604030504040204" pitchFamily="34" charset="-128"/>
              </a:rPr>
              <a:t>  </a:t>
            </a:r>
            <a:r>
              <a:rPr kumimoji="1" lang="en-US" altLang="ja-JP" dirty="0">
                <a:latin typeface="Meiryo" panose="020B0604030504040204" pitchFamily="34" charset="-128"/>
                <a:ea typeface="Meiryo" panose="020B0604030504040204" pitchFamily="34" charset="-128"/>
              </a:rPr>
              <a:t>23</a:t>
            </a:r>
            <a:r>
              <a:rPr lang="ja-JP" altLang="en-US" dirty="0">
                <a:latin typeface="Meiryo" panose="020B0604030504040204" pitchFamily="34" charset="-128"/>
                <a:ea typeface="Meiryo" panose="020B0604030504040204" pitchFamily="34" charset="-128"/>
              </a:rPr>
              <a:t>校</a:t>
            </a:r>
            <a:r>
              <a:rPr lang="en-US" altLang="ja-JP" dirty="0">
                <a:latin typeface="Meiryo" panose="020B0604030504040204" pitchFamily="34" charset="-128"/>
                <a:ea typeface="Meiryo" panose="020B0604030504040204" pitchFamily="34" charset="-128"/>
              </a:rPr>
              <a:t> </a:t>
            </a:r>
            <a:r>
              <a:rPr lang="ja-JP" altLang="en-US" dirty="0">
                <a:latin typeface="Meiryo" panose="020B0604030504040204" pitchFamily="34" charset="-128"/>
                <a:ea typeface="Meiryo" panose="020B0604030504040204" pitchFamily="34" charset="-128"/>
              </a:rPr>
              <a:t>　</a:t>
            </a:r>
            <a:r>
              <a:rPr lang="en-US" altLang="ja-JP" dirty="0">
                <a:latin typeface="Meiryo" panose="020B0604030504040204" pitchFamily="34" charset="-128"/>
                <a:ea typeface="Meiryo" panose="020B0604030504040204" pitchFamily="34" charset="-128"/>
              </a:rPr>
              <a:t> 30</a:t>
            </a:r>
            <a:r>
              <a:rPr lang="ja-JP" altLang="en-US" dirty="0">
                <a:latin typeface="Meiryo" panose="020B0604030504040204" pitchFamily="34" charset="-128"/>
                <a:ea typeface="Meiryo" panose="020B0604030504040204" pitchFamily="34" charset="-128"/>
              </a:rPr>
              <a:t>学部</a:t>
            </a:r>
            <a:r>
              <a:rPr lang="en-US" altLang="ja-JP" dirty="0">
                <a:latin typeface="Meiryo" panose="020B0604030504040204" pitchFamily="34" charset="-128"/>
                <a:ea typeface="Meiryo" panose="020B0604030504040204" pitchFamily="34" charset="-128"/>
              </a:rPr>
              <a:t>    53</a:t>
            </a:r>
            <a:r>
              <a:rPr lang="ja-JP" altLang="en-US" dirty="0">
                <a:latin typeface="Meiryo" panose="020B0604030504040204" pitchFamily="34" charset="-128"/>
                <a:ea typeface="Meiryo" panose="020B0604030504040204" pitchFamily="34" charset="-128"/>
              </a:rPr>
              <a:t>学科　</a:t>
            </a:r>
            <a:r>
              <a:rPr lang="en-US" altLang="ja-JP" dirty="0">
                <a:latin typeface="Meiryo" panose="020B0604030504040204" pitchFamily="34" charset="-128"/>
                <a:ea typeface="Meiryo" panose="020B0604030504040204" pitchFamily="34" charset="-128"/>
              </a:rPr>
              <a:t>	</a:t>
            </a:r>
            <a:r>
              <a:rPr lang="ja-JP" altLang="en-US" dirty="0">
                <a:latin typeface="Meiryo" panose="020B0604030504040204" pitchFamily="34" charset="-128"/>
                <a:ea typeface="Meiryo" panose="020B0604030504040204" pitchFamily="34" charset="-128"/>
              </a:rPr>
              <a:t>合否判定</a:t>
            </a:r>
            <a:r>
              <a:rPr lang="en-US" altLang="ja-JP" dirty="0">
                <a:latin typeface="Meiryo" panose="020B0604030504040204" pitchFamily="34" charset="-128"/>
                <a:ea typeface="Meiryo" panose="020B0604030504040204" pitchFamily="34" charset="-128"/>
              </a:rPr>
              <a:t>80%</a:t>
            </a:r>
            <a:r>
              <a:rPr lang="ja-JP" altLang="en-US" dirty="0">
                <a:latin typeface="Meiryo" panose="020B0604030504040204" pitchFamily="34" charset="-128"/>
                <a:ea typeface="Meiryo" panose="020B0604030504040204" pitchFamily="34" charset="-128"/>
              </a:rPr>
              <a:t>以上</a:t>
            </a:r>
            <a:endParaRPr lang="en-US" altLang="ja-JP" dirty="0">
              <a:latin typeface="Meiryo" panose="020B0604030504040204" pitchFamily="34" charset="-128"/>
              <a:ea typeface="Meiryo" panose="020B0604030504040204" pitchFamily="34" charset="-128"/>
            </a:endParaRPr>
          </a:p>
          <a:p>
            <a:r>
              <a:rPr kumimoji="1" lang="ja-JP" altLang="en-US" dirty="0">
                <a:latin typeface="Meiryo" panose="020B0604030504040204" pitchFamily="34" charset="-128"/>
                <a:ea typeface="Meiryo" panose="020B0604030504040204" pitchFamily="34" charset="-128"/>
              </a:rPr>
              <a:t>私立大学</a:t>
            </a:r>
            <a:r>
              <a:rPr kumimoji="1" lang="en-US" altLang="ja-JP" dirty="0">
                <a:latin typeface="Meiryo" panose="020B0604030504040204" pitchFamily="34" charset="-128"/>
                <a:ea typeface="Meiryo" panose="020B0604030504040204" pitchFamily="34" charset="-128"/>
              </a:rPr>
              <a:t>	584</a:t>
            </a:r>
            <a:r>
              <a:rPr kumimoji="1" lang="ja-JP" altLang="en-US" dirty="0">
                <a:latin typeface="Meiryo" panose="020B0604030504040204" pitchFamily="34" charset="-128"/>
                <a:ea typeface="Meiryo" panose="020B0604030504040204" pitchFamily="34" charset="-128"/>
              </a:rPr>
              <a:t>校　内</a:t>
            </a:r>
            <a:r>
              <a:rPr kumimoji="1" lang="en-US" altLang="ja-JP" dirty="0">
                <a:latin typeface="Meiryo" panose="020B0604030504040204" pitchFamily="34" charset="-128"/>
                <a:ea typeface="Meiryo" panose="020B0604030504040204" pitchFamily="34" charset="-128"/>
              </a:rPr>
              <a:t>512</a:t>
            </a:r>
            <a:r>
              <a:rPr kumimoji="1" lang="ja-JP" altLang="en-US" dirty="0">
                <a:latin typeface="Meiryo" panose="020B0604030504040204" pitchFamily="34" charset="-128"/>
                <a:ea typeface="Meiryo" panose="020B0604030504040204" pitchFamily="34" charset="-128"/>
              </a:rPr>
              <a:t>校</a:t>
            </a:r>
            <a:r>
              <a:rPr kumimoji="1" lang="en-US" altLang="ja-JP" dirty="0">
                <a:latin typeface="Meiryo" panose="020B0604030504040204" pitchFamily="34" charset="-128"/>
                <a:ea typeface="Meiryo" panose="020B0604030504040204" pitchFamily="34" charset="-128"/>
              </a:rPr>
              <a:t> 1343</a:t>
            </a:r>
            <a:r>
              <a:rPr kumimoji="1" lang="ja-JP" altLang="en-US" dirty="0">
                <a:latin typeface="Meiryo" panose="020B0604030504040204" pitchFamily="34" charset="-128"/>
                <a:ea typeface="Meiryo" panose="020B0604030504040204" pitchFamily="34" charset="-128"/>
              </a:rPr>
              <a:t>学部</a:t>
            </a:r>
            <a:r>
              <a:rPr kumimoji="1" lang="en-US" altLang="ja-JP" dirty="0">
                <a:latin typeface="Meiryo" panose="020B0604030504040204" pitchFamily="34" charset="-128"/>
                <a:ea typeface="Meiryo" panose="020B0604030504040204" pitchFamily="34" charset="-128"/>
              </a:rPr>
              <a:t> 2993</a:t>
            </a:r>
            <a:r>
              <a:rPr kumimoji="1" lang="ja-JP" altLang="en-US" dirty="0">
                <a:latin typeface="Meiryo" panose="020B0604030504040204" pitchFamily="34" charset="-128"/>
                <a:ea typeface="Meiryo" panose="020B0604030504040204" pitchFamily="34" charset="-128"/>
              </a:rPr>
              <a:t>学科　　</a:t>
            </a:r>
            <a:r>
              <a:rPr kumimoji="1" lang="en-US" altLang="ja-JP" dirty="0">
                <a:latin typeface="Meiryo" panose="020B0604030504040204" pitchFamily="34" charset="-128"/>
                <a:ea typeface="Meiryo" panose="020B0604030504040204" pitchFamily="34" charset="-128"/>
              </a:rPr>
              <a:t>	</a:t>
            </a:r>
            <a:r>
              <a:rPr lang="ja-JP" altLang="en-US" dirty="0">
                <a:latin typeface="Meiryo" panose="020B0604030504040204" pitchFamily="34" charset="-128"/>
                <a:ea typeface="Meiryo" panose="020B0604030504040204" pitchFamily="34" charset="-128"/>
              </a:rPr>
              <a:t>合否判定</a:t>
            </a:r>
            <a:r>
              <a:rPr lang="en-US" altLang="ja-JP" dirty="0">
                <a:latin typeface="Meiryo" panose="020B0604030504040204" pitchFamily="34" charset="-128"/>
                <a:ea typeface="Meiryo" panose="020B0604030504040204" pitchFamily="34" charset="-128"/>
              </a:rPr>
              <a:t>80%</a:t>
            </a:r>
            <a:r>
              <a:rPr lang="ja-JP" altLang="en-US" dirty="0">
                <a:latin typeface="Meiryo" panose="020B0604030504040204" pitchFamily="34" charset="-128"/>
                <a:ea typeface="Meiryo" panose="020B0604030504040204" pitchFamily="34" charset="-128"/>
              </a:rPr>
              <a:t>以上</a:t>
            </a:r>
            <a:endParaRPr kumimoji="1" lang="ja-JP" altLang="en-US" dirty="0">
              <a:latin typeface="Meiryo" panose="020B0604030504040204" pitchFamily="34" charset="-128"/>
              <a:ea typeface="Meiryo" panose="020B0604030504040204" pitchFamily="34" charset="-128"/>
            </a:endParaRPr>
          </a:p>
        </p:txBody>
      </p:sp>
      <p:pic>
        <p:nvPicPr>
          <p:cNvPr id="13" name="図 12">
            <a:extLst>
              <a:ext uri="{FF2B5EF4-FFF2-40B4-BE49-F238E27FC236}">
                <a16:creationId xmlns:a16="http://schemas.microsoft.com/office/drawing/2014/main" id="{92CEC191-262F-2940-AA02-B4737FF7E8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5915" y="2977313"/>
            <a:ext cx="8812170" cy="3600400"/>
          </a:xfrm>
          <a:prstGeom prst="rect">
            <a:avLst/>
          </a:prstGeom>
        </p:spPr>
      </p:pic>
      <p:sp>
        <p:nvSpPr>
          <p:cNvPr id="9" name="四角形吹き出し 8">
            <a:extLst>
              <a:ext uri="{FF2B5EF4-FFF2-40B4-BE49-F238E27FC236}">
                <a16:creationId xmlns:a16="http://schemas.microsoft.com/office/drawing/2014/main" id="{16838BC1-E1C8-D04F-9736-6EFD7B052DD3}"/>
              </a:ext>
            </a:extLst>
          </p:cNvPr>
          <p:cNvSpPr/>
          <p:nvPr/>
        </p:nvSpPr>
        <p:spPr>
          <a:xfrm>
            <a:off x="6590026" y="3097704"/>
            <a:ext cx="2148589" cy="315035"/>
          </a:xfrm>
          <a:prstGeom prst="wedgeRectCallout">
            <a:avLst>
              <a:gd name="adj1" fmla="val -33955"/>
              <a:gd name="adj2" fmla="val -6890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rgbClr val="FFFFFF"/>
                </a:solidFill>
                <a:latin typeface="Meiryo" panose="020B0604030504040204" pitchFamily="34" charset="-128"/>
                <a:ea typeface="Meiryo" panose="020B0604030504040204" pitchFamily="34" charset="-128"/>
                <a:cs typeface="ＭＳ Ｐゴシック"/>
              </a:rPr>
              <a:t>MARCH /</a:t>
            </a:r>
            <a:r>
              <a:rPr lang="ja-JP" altLang="en-US" sz="1050" dirty="0">
                <a:solidFill>
                  <a:srgbClr val="FFFFFF"/>
                </a:solidFill>
                <a:latin typeface="Meiryo" panose="020B0604030504040204" pitchFamily="34" charset="-128"/>
                <a:ea typeface="Meiryo" panose="020B0604030504040204" pitchFamily="34" charset="-128"/>
                <a:cs typeface="ＭＳ Ｐゴシック"/>
              </a:rPr>
              <a:t>関関同立の学科を含む</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4068484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正方形/長方形 73"/>
          <p:cNvSpPr/>
          <p:nvPr/>
        </p:nvSpPr>
        <p:spPr>
          <a:xfrm>
            <a:off x="855635" y="908720"/>
            <a:ext cx="7432729" cy="370065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テキスト ボックス 74"/>
          <p:cNvSpPr txBox="1"/>
          <p:nvPr/>
        </p:nvSpPr>
        <p:spPr>
          <a:xfrm>
            <a:off x="2537538" y="1396884"/>
            <a:ext cx="4087487" cy="369332"/>
          </a:xfrm>
          <a:prstGeom prst="rect">
            <a:avLst/>
          </a:prstGeom>
          <a:noFill/>
        </p:spPr>
        <p:txBody>
          <a:bodyPr wrap="square" rtlCol="0">
            <a:spAutoFit/>
          </a:bodyPr>
          <a:lstStyle/>
          <a:p>
            <a:pPr algn="ctr"/>
            <a:r>
              <a:rPr kumimoji="1" lang="ja-JP" altLang="en-US" dirty="0">
                <a:solidFill>
                  <a:srgbClr val="FFFFFF"/>
                </a:solidFill>
                <a:latin typeface="Meiryo" charset="-128"/>
                <a:ea typeface="Meiryo" charset="-128"/>
                <a:cs typeface="Meiryo" charset="-128"/>
              </a:rPr>
              <a:t>人間の知能そのものを持つ機械を作る</a:t>
            </a:r>
          </a:p>
        </p:txBody>
      </p:sp>
      <p:sp>
        <p:nvSpPr>
          <p:cNvPr id="76" name="正方形/長方形 75"/>
          <p:cNvSpPr/>
          <p:nvPr/>
        </p:nvSpPr>
        <p:spPr>
          <a:xfrm>
            <a:off x="251521" y="1766217"/>
            <a:ext cx="8640960" cy="3137730"/>
          </a:xfrm>
          <a:prstGeom prst="rect">
            <a:avLst/>
          </a:prstGeom>
          <a:solidFill>
            <a:schemeClr val="accent6">
              <a:lumMod val="60000"/>
              <a:lumOff val="40000"/>
              <a:alpha val="5294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kumimoji="1" lang="en-US" altLang="ja-JP" dirty="0"/>
              <a:t>【</a:t>
            </a:r>
            <a:r>
              <a:rPr kumimoji="1" lang="ja-JP" altLang="en-US" dirty="0"/>
              <a:t>図解</a:t>
            </a:r>
            <a:r>
              <a:rPr kumimoji="1" lang="en-US" altLang="ja-JP" dirty="0"/>
              <a:t>】</a:t>
            </a:r>
            <a:r>
              <a:rPr kumimoji="1" lang="ja-JP" altLang="en-US" dirty="0"/>
              <a:t>コレ１枚でわかる人工知能</a:t>
            </a:r>
          </a:p>
        </p:txBody>
      </p:sp>
      <p:sp>
        <p:nvSpPr>
          <p:cNvPr id="6" name="フリーフォーム 5"/>
          <p:cNvSpPr/>
          <p:nvPr/>
        </p:nvSpPr>
        <p:spPr>
          <a:xfrm>
            <a:off x="343709" y="2655570"/>
            <a:ext cx="4842268" cy="2134608"/>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008000">
              <a:alpha val="6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charset="-128"/>
              <a:ea typeface="Meiryo" charset="-128"/>
              <a:cs typeface="Meiryo" charset="-128"/>
            </a:endParaRPr>
          </a:p>
        </p:txBody>
      </p:sp>
      <p:sp>
        <p:nvSpPr>
          <p:cNvPr id="7" name="フリーフォーム 6"/>
          <p:cNvSpPr/>
          <p:nvPr/>
        </p:nvSpPr>
        <p:spPr>
          <a:xfrm flipH="1" flipV="1">
            <a:off x="3993242" y="2655568"/>
            <a:ext cx="4827229" cy="2134608"/>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3366FF">
              <a:alpha val="6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charset="-128"/>
              <a:ea typeface="Meiryo" charset="-128"/>
              <a:cs typeface="Meiryo" charset="-128"/>
            </a:endParaRPr>
          </a:p>
        </p:txBody>
      </p:sp>
      <p:sp>
        <p:nvSpPr>
          <p:cNvPr id="8" name="テキスト ボックス 7"/>
          <p:cNvSpPr txBox="1"/>
          <p:nvPr/>
        </p:nvSpPr>
        <p:spPr>
          <a:xfrm>
            <a:off x="494095" y="2968386"/>
            <a:ext cx="2518638" cy="307777"/>
          </a:xfrm>
          <a:prstGeom prst="rect">
            <a:avLst/>
          </a:prstGeom>
          <a:noFill/>
        </p:spPr>
        <p:txBody>
          <a:bodyPr wrap="none" rtlCol="0">
            <a:spAutoFit/>
          </a:bodyPr>
          <a:lstStyle/>
          <a:p>
            <a:pPr algn="ctr"/>
            <a:r>
              <a:rPr kumimoji="1" lang="ja-JP" altLang="en-US" sz="1400" dirty="0">
                <a:solidFill>
                  <a:srgbClr val="FFFFFF"/>
                </a:solidFill>
                <a:latin typeface="Meiryo" charset="-128"/>
                <a:ea typeface="Meiryo" charset="-128"/>
                <a:cs typeface="Meiryo" charset="-128"/>
              </a:rPr>
              <a:t>人間にしかできなかったこと</a:t>
            </a:r>
          </a:p>
        </p:txBody>
      </p:sp>
      <p:sp>
        <p:nvSpPr>
          <p:cNvPr id="10" name="テキスト ボックス 9"/>
          <p:cNvSpPr txBox="1"/>
          <p:nvPr/>
        </p:nvSpPr>
        <p:spPr>
          <a:xfrm>
            <a:off x="6385008" y="2968386"/>
            <a:ext cx="2339102" cy="307777"/>
          </a:xfrm>
          <a:prstGeom prst="rect">
            <a:avLst/>
          </a:prstGeom>
          <a:noFill/>
        </p:spPr>
        <p:txBody>
          <a:bodyPr wrap="none" rtlCol="0">
            <a:spAutoFit/>
          </a:bodyPr>
          <a:lstStyle/>
          <a:p>
            <a:pPr algn="ctr"/>
            <a:r>
              <a:rPr kumimoji="1" lang="ja-JP" altLang="en-US" sz="1400" dirty="0">
                <a:solidFill>
                  <a:srgbClr val="FFFFFF"/>
                </a:solidFill>
                <a:latin typeface="Meiryo" charset="-128"/>
                <a:ea typeface="Meiryo" charset="-128"/>
                <a:cs typeface="Meiryo" charset="-128"/>
              </a:rPr>
              <a:t>人間にはできなかったこと</a:t>
            </a:r>
          </a:p>
        </p:txBody>
      </p:sp>
      <p:sp>
        <p:nvSpPr>
          <p:cNvPr id="11" name="テキスト ボックス 10"/>
          <p:cNvSpPr txBox="1"/>
          <p:nvPr/>
        </p:nvSpPr>
        <p:spPr>
          <a:xfrm>
            <a:off x="448876" y="3260720"/>
            <a:ext cx="2646878" cy="584775"/>
          </a:xfrm>
          <a:prstGeom prst="rect">
            <a:avLst/>
          </a:prstGeom>
          <a:noFill/>
        </p:spPr>
        <p:txBody>
          <a:bodyPr wrap="none" rtlCol="0">
            <a:spAutoFit/>
          </a:bodyPr>
          <a:lstStyle/>
          <a:p>
            <a:r>
              <a:rPr kumimoji="1" lang="ja-JP" altLang="en-US" sz="3200" b="1" dirty="0">
                <a:solidFill>
                  <a:srgbClr val="FFFFFF"/>
                </a:solidFill>
                <a:latin typeface="Meiryo" charset="-128"/>
                <a:ea typeface="Meiryo" charset="-128"/>
                <a:cs typeface="Meiryo" charset="-128"/>
              </a:rPr>
              <a:t>作業の効率化</a:t>
            </a:r>
          </a:p>
        </p:txBody>
      </p:sp>
      <p:sp>
        <p:nvSpPr>
          <p:cNvPr id="12" name="テキスト ボックス 11"/>
          <p:cNvSpPr txBox="1"/>
          <p:nvPr/>
        </p:nvSpPr>
        <p:spPr>
          <a:xfrm>
            <a:off x="6454123" y="3262338"/>
            <a:ext cx="2236510" cy="584775"/>
          </a:xfrm>
          <a:prstGeom prst="rect">
            <a:avLst/>
          </a:prstGeom>
          <a:noFill/>
        </p:spPr>
        <p:txBody>
          <a:bodyPr wrap="none" rtlCol="0">
            <a:spAutoFit/>
          </a:bodyPr>
          <a:lstStyle/>
          <a:p>
            <a:pPr algn="r"/>
            <a:r>
              <a:rPr kumimoji="1" lang="ja-JP" altLang="en-US" sz="3200" b="1" dirty="0">
                <a:solidFill>
                  <a:srgbClr val="FFFFFF"/>
                </a:solidFill>
                <a:latin typeface="Meiryo" charset="-128"/>
                <a:ea typeface="Meiryo" charset="-128"/>
                <a:cs typeface="Meiryo" charset="-128"/>
              </a:rPr>
              <a:t>能力の拡張</a:t>
            </a:r>
          </a:p>
        </p:txBody>
      </p:sp>
      <p:sp>
        <p:nvSpPr>
          <p:cNvPr id="13" name="テキスト ボックス 12"/>
          <p:cNvSpPr txBox="1"/>
          <p:nvPr/>
        </p:nvSpPr>
        <p:spPr>
          <a:xfrm>
            <a:off x="815627" y="3763054"/>
            <a:ext cx="1210588" cy="830997"/>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運転手</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工場作業者</a:t>
            </a:r>
            <a:endParaRPr lang="en-US" altLang="ja-JP" sz="16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兵士</a:t>
            </a:r>
          </a:p>
        </p:txBody>
      </p:sp>
      <p:sp>
        <p:nvSpPr>
          <p:cNvPr id="14" name="テキスト ボックス 13"/>
          <p:cNvSpPr txBox="1"/>
          <p:nvPr/>
        </p:nvSpPr>
        <p:spPr>
          <a:xfrm>
            <a:off x="2651831" y="3765302"/>
            <a:ext cx="1005403" cy="830997"/>
          </a:xfrm>
          <a:prstGeom prst="rect">
            <a:avLst/>
          </a:prstGeom>
          <a:noFill/>
        </p:spPr>
        <p:txBody>
          <a:bodyPr wrap="none" rtlCol="0">
            <a:spAutoFit/>
          </a:bodyPr>
          <a:lstStyle/>
          <a:p>
            <a:pPr algn="ctr"/>
            <a:r>
              <a:rPr lang="ja-JP" altLang="en-US" sz="1600" dirty="0">
                <a:solidFill>
                  <a:srgbClr val="FFFFFF"/>
                </a:solidFill>
                <a:latin typeface="Meiryo" charset="-128"/>
                <a:ea typeface="Meiryo" charset="-128"/>
                <a:cs typeface="Meiryo" charset="-128"/>
              </a:rPr>
              <a:t>音声認識</a:t>
            </a:r>
            <a:endParaRPr lang="en-US" altLang="ja-JP" sz="16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文脈理解</a:t>
            </a:r>
          </a:p>
          <a:p>
            <a:pPr algn="ctr"/>
            <a:r>
              <a:rPr kumimoji="1" lang="ja-JP" altLang="en-US" sz="1600" dirty="0">
                <a:solidFill>
                  <a:srgbClr val="FFFFFF"/>
                </a:solidFill>
                <a:latin typeface="Meiryo" charset="-128"/>
                <a:ea typeface="Meiryo" charset="-128"/>
                <a:cs typeface="Meiryo" charset="-128"/>
              </a:rPr>
              <a:t>検索代行</a:t>
            </a:r>
            <a:endParaRPr kumimoji="1" lang="en-US" altLang="ja-JP" sz="1600" dirty="0">
              <a:solidFill>
                <a:srgbClr val="FFFFFF"/>
              </a:solidFill>
              <a:latin typeface="Meiryo" charset="-128"/>
              <a:ea typeface="Meiryo" charset="-128"/>
              <a:cs typeface="Meiryo" charset="-128"/>
            </a:endParaRPr>
          </a:p>
        </p:txBody>
      </p:sp>
      <p:sp>
        <p:nvSpPr>
          <p:cNvPr id="15" name="テキスト ボックス 14"/>
          <p:cNvSpPr txBox="1"/>
          <p:nvPr/>
        </p:nvSpPr>
        <p:spPr>
          <a:xfrm>
            <a:off x="5309548" y="3764206"/>
            <a:ext cx="1620957" cy="830997"/>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知識蓄積</a:t>
            </a:r>
            <a:endParaRPr kumimoji="1" lang="en-US" altLang="ja-JP" sz="16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関係付け・解釈</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選択・判断</a:t>
            </a:r>
            <a:endParaRPr kumimoji="1" lang="en-US" altLang="ja-JP" sz="1600" dirty="0">
              <a:solidFill>
                <a:srgbClr val="FFFFFF"/>
              </a:solidFill>
              <a:latin typeface="Meiryo" charset="-128"/>
              <a:ea typeface="Meiryo" charset="-128"/>
              <a:cs typeface="Meiryo" charset="-128"/>
            </a:endParaRPr>
          </a:p>
        </p:txBody>
      </p:sp>
      <p:sp>
        <p:nvSpPr>
          <p:cNvPr id="16" name="テキスト ボックス 15"/>
          <p:cNvSpPr txBox="1"/>
          <p:nvPr/>
        </p:nvSpPr>
        <p:spPr>
          <a:xfrm>
            <a:off x="7065729" y="3758281"/>
            <a:ext cx="1620957" cy="830997"/>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観察・監視</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能力強化・補完</a:t>
            </a:r>
            <a:endParaRPr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介助・補助</a:t>
            </a:r>
            <a:endParaRPr lang="en-US" altLang="ja-JP" sz="1600" dirty="0">
              <a:solidFill>
                <a:srgbClr val="FFFFFF"/>
              </a:solidFill>
              <a:latin typeface="Meiryo" charset="-128"/>
              <a:ea typeface="Meiryo" charset="-128"/>
              <a:cs typeface="Meiryo" charset="-128"/>
            </a:endParaRPr>
          </a:p>
        </p:txBody>
      </p:sp>
      <p:pic>
        <p:nvPicPr>
          <p:cNvPr id="17" name="図 16" descr="brain-illustration-1940x900_35269.jpg"/>
          <p:cNvPicPr>
            <a:picLocks noChangeAspect="1"/>
          </p:cNvPicPr>
          <p:nvPr/>
        </p:nvPicPr>
        <p:blipFill>
          <a:blip r:embed="rId3"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2890965" y="2622452"/>
            <a:ext cx="3338488" cy="1666281"/>
          </a:xfrm>
          <a:prstGeom prst="rect">
            <a:avLst/>
          </a:prstGeom>
        </p:spPr>
      </p:pic>
      <p:sp>
        <p:nvSpPr>
          <p:cNvPr id="18" name="テキスト ボックス 17"/>
          <p:cNvSpPr txBox="1"/>
          <p:nvPr/>
        </p:nvSpPr>
        <p:spPr>
          <a:xfrm>
            <a:off x="3647138" y="3058700"/>
            <a:ext cx="1826141" cy="769441"/>
          </a:xfrm>
          <a:prstGeom prst="rect">
            <a:avLst/>
          </a:prstGeom>
          <a:noFill/>
        </p:spPr>
        <p:txBody>
          <a:bodyPr wrap="none" rtlCol="0">
            <a:spAutoFit/>
          </a:bodyPr>
          <a:lstStyle/>
          <a:p>
            <a:pPr algn="ctr"/>
            <a:r>
              <a:rPr kumimoji="1" lang="ja-JP" altLang="en-US" sz="32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人工知能</a:t>
            </a:r>
            <a:endParaRPr kumimoji="1" lang="en-US" altLang="ja-JP" sz="32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Artificial Intelligence</a:t>
            </a:r>
            <a:endParaRPr kumimoji="1"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77" name="テキスト ボックス 76"/>
          <p:cNvSpPr txBox="1"/>
          <p:nvPr/>
        </p:nvSpPr>
        <p:spPr>
          <a:xfrm>
            <a:off x="3241765" y="956131"/>
            <a:ext cx="2698176" cy="523220"/>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汎用型人工知能</a:t>
            </a:r>
          </a:p>
        </p:txBody>
      </p:sp>
      <p:sp>
        <p:nvSpPr>
          <p:cNvPr id="78" name="テキスト ボックス 77"/>
          <p:cNvSpPr txBox="1"/>
          <p:nvPr/>
        </p:nvSpPr>
        <p:spPr>
          <a:xfrm>
            <a:off x="3222912" y="1844093"/>
            <a:ext cx="2698175" cy="523220"/>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特化型人工知能</a:t>
            </a:r>
          </a:p>
        </p:txBody>
      </p:sp>
      <p:sp>
        <p:nvSpPr>
          <p:cNvPr id="79" name="正方形/長方形 78"/>
          <p:cNvSpPr/>
          <p:nvPr/>
        </p:nvSpPr>
        <p:spPr>
          <a:xfrm>
            <a:off x="270083" y="4961382"/>
            <a:ext cx="8622398" cy="680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人間の新たな役割を生みだし進化を</a:t>
            </a:r>
            <a:r>
              <a:rPr kumimoji="1" lang="ja-JP" altLang="en-US" sz="2400" b="1">
                <a:solidFill>
                  <a:srgbClr val="FFFFFF"/>
                </a:solidFill>
                <a:latin typeface="Meiryo" charset="-128"/>
                <a:ea typeface="Meiryo" charset="-128"/>
                <a:cs typeface="Meiryo" charset="-128"/>
              </a:rPr>
              <a:t>加速する</a:t>
            </a:r>
            <a:endParaRPr kumimoji="1" lang="ja-JP" altLang="en-US" sz="2400" b="1" dirty="0">
              <a:solidFill>
                <a:srgbClr val="FFFFFF"/>
              </a:solidFill>
              <a:latin typeface="Meiryo" charset="-128"/>
              <a:ea typeface="Meiryo" charset="-128"/>
              <a:cs typeface="Meiryo" charset="-128"/>
            </a:endParaRPr>
          </a:p>
        </p:txBody>
      </p:sp>
      <p:sp>
        <p:nvSpPr>
          <p:cNvPr id="80" name="正方形/長方形 79"/>
          <p:cNvSpPr/>
          <p:nvPr/>
        </p:nvSpPr>
        <p:spPr>
          <a:xfrm>
            <a:off x="361226" y="5893411"/>
            <a:ext cx="2735879"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自律化</a:t>
            </a:r>
            <a:endParaRPr kumimoji="1" lang="ja-JP" altLang="en-US" sz="2400" b="1" dirty="0">
              <a:solidFill>
                <a:srgbClr val="FFFFFF"/>
              </a:solidFill>
              <a:latin typeface="Meiryo" charset="-128"/>
              <a:ea typeface="Meiryo" charset="-128"/>
              <a:cs typeface="Meiryo" charset="-128"/>
            </a:endParaRPr>
          </a:p>
        </p:txBody>
      </p:sp>
      <p:sp>
        <p:nvSpPr>
          <p:cNvPr id="81" name="正方形/長方形 80"/>
          <p:cNvSpPr/>
          <p:nvPr/>
        </p:nvSpPr>
        <p:spPr>
          <a:xfrm>
            <a:off x="3204062" y="5893412"/>
            <a:ext cx="2735879"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知的望遠鏡</a:t>
            </a:r>
            <a:endParaRPr kumimoji="1" lang="ja-JP" altLang="en-US" sz="2400" b="1" dirty="0">
              <a:solidFill>
                <a:srgbClr val="FFFFFF"/>
              </a:solidFill>
              <a:latin typeface="Meiryo" charset="-128"/>
              <a:ea typeface="Meiryo" charset="-128"/>
              <a:cs typeface="Meiryo" charset="-128"/>
            </a:endParaRPr>
          </a:p>
        </p:txBody>
      </p:sp>
      <p:sp>
        <p:nvSpPr>
          <p:cNvPr id="82" name="正方形/長方形 81"/>
          <p:cNvSpPr/>
          <p:nvPr/>
        </p:nvSpPr>
        <p:spPr>
          <a:xfrm>
            <a:off x="6046898" y="5884747"/>
            <a:ext cx="2735879"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知的介助</a:t>
            </a:r>
          </a:p>
        </p:txBody>
      </p:sp>
      <p:sp>
        <p:nvSpPr>
          <p:cNvPr id="86" name="上矢印 85"/>
          <p:cNvSpPr/>
          <p:nvPr/>
        </p:nvSpPr>
        <p:spPr>
          <a:xfrm>
            <a:off x="1124243" y="5537892"/>
            <a:ext cx="1296144" cy="292232"/>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上矢印 86"/>
          <p:cNvSpPr/>
          <p:nvPr/>
        </p:nvSpPr>
        <p:spPr>
          <a:xfrm>
            <a:off x="3905363" y="5537892"/>
            <a:ext cx="1296144" cy="292232"/>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上矢印 87"/>
          <p:cNvSpPr/>
          <p:nvPr/>
        </p:nvSpPr>
        <p:spPr>
          <a:xfrm>
            <a:off x="6766765" y="5537892"/>
            <a:ext cx="1296144" cy="292232"/>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正方形/長方形 1"/>
          <p:cNvSpPr/>
          <p:nvPr/>
        </p:nvSpPr>
        <p:spPr>
          <a:xfrm>
            <a:off x="1746637" y="2278409"/>
            <a:ext cx="5650726" cy="369332"/>
          </a:xfrm>
          <a:prstGeom prst="rect">
            <a:avLst/>
          </a:prstGeom>
        </p:spPr>
        <p:txBody>
          <a:bodyPr wrap="square">
            <a:spAutoFit/>
          </a:bodyPr>
          <a:lstStyle/>
          <a:p>
            <a:pPr algn="ctr"/>
            <a:r>
              <a:rPr lang="ja-JP" altLang="en-US" dirty="0">
                <a:solidFill>
                  <a:schemeClr val="bg1"/>
                </a:solidFill>
                <a:latin typeface="Meiryo" charset="-128"/>
                <a:ea typeface="Meiryo" charset="-128"/>
                <a:cs typeface="Meiryo" charset="-128"/>
              </a:rPr>
              <a:t>人間が知能を使って行うことを機械にさせる</a:t>
            </a:r>
          </a:p>
        </p:txBody>
      </p:sp>
    </p:spTree>
    <p:extLst>
      <p:ext uri="{BB962C8B-B14F-4D97-AF65-F5344CB8AC3E}">
        <p14:creationId xmlns:p14="http://schemas.microsoft.com/office/powerpoint/2010/main" val="3542778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67544" y="2231121"/>
            <a:ext cx="8208912" cy="386217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b="1"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a:t>人工知能の３つの役割と人間の進化</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97</a:t>
            </a:fld>
            <a:endParaRPr kumimoji="1" lang="ja-JP" altLang="en-US"/>
          </a:p>
        </p:txBody>
      </p:sp>
      <p:sp>
        <p:nvSpPr>
          <p:cNvPr id="4" name="正方形/長方形 3"/>
          <p:cNvSpPr/>
          <p:nvPr/>
        </p:nvSpPr>
        <p:spPr>
          <a:xfrm>
            <a:off x="467544" y="1196752"/>
            <a:ext cx="8208912"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人間の新たな役割を生みだし進化を加速する</a:t>
            </a:r>
          </a:p>
        </p:txBody>
      </p:sp>
      <p:sp>
        <p:nvSpPr>
          <p:cNvPr id="5" name="正方形/長方形 4"/>
          <p:cNvSpPr/>
          <p:nvPr/>
        </p:nvSpPr>
        <p:spPr>
          <a:xfrm>
            <a:off x="611560" y="2422725"/>
            <a:ext cx="2447421"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自律化</a:t>
            </a:r>
            <a:endParaRPr kumimoji="1" lang="ja-JP" altLang="en-US" sz="2400" b="1" dirty="0">
              <a:solidFill>
                <a:srgbClr val="FFFFFF"/>
              </a:solidFill>
              <a:latin typeface="Meiryo" charset="-128"/>
              <a:ea typeface="Meiryo" charset="-128"/>
              <a:cs typeface="Meiryo" charset="-128"/>
            </a:endParaRPr>
          </a:p>
        </p:txBody>
      </p:sp>
      <p:sp>
        <p:nvSpPr>
          <p:cNvPr id="6" name="正方形/長方形 5"/>
          <p:cNvSpPr/>
          <p:nvPr/>
        </p:nvSpPr>
        <p:spPr>
          <a:xfrm>
            <a:off x="3348289" y="2422725"/>
            <a:ext cx="2447421"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知的望遠鏡</a:t>
            </a:r>
            <a:endParaRPr kumimoji="1" lang="ja-JP" altLang="en-US" sz="2400" b="1" dirty="0">
              <a:solidFill>
                <a:srgbClr val="FFFFFF"/>
              </a:solidFill>
              <a:latin typeface="Meiryo" charset="-128"/>
              <a:ea typeface="Meiryo" charset="-128"/>
              <a:cs typeface="Meiryo" charset="-128"/>
            </a:endParaRPr>
          </a:p>
        </p:txBody>
      </p:sp>
      <p:sp>
        <p:nvSpPr>
          <p:cNvPr id="7" name="正方形/長方形 6"/>
          <p:cNvSpPr/>
          <p:nvPr/>
        </p:nvSpPr>
        <p:spPr>
          <a:xfrm>
            <a:off x="6085018" y="2423756"/>
            <a:ext cx="2447421"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知的介助</a:t>
            </a:r>
          </a:p>
        </p:txBody>
      </p:sp>
      <p:sp>
        <p:nvSpPr>
          <p:cNvPr id="8" name="正方形/長方形 7"/>
          <p:cNvSpPr/>
          <p:nvPr/>
        </p:nvSpPr>
        <p:spPr>
          <a:xfrm>
            <a:off x="611560" y="3037261"/>
            <a:ext cx="2447421" cy="1223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ja-JP" sz="1600" dirty="0">
                <a:solidFill>
                  <a:srgbClr val="FFFFFF"/>
                </a:solidFill>
                <a:latin typeface="Meiryo" charset="-128"/>
                <a:ea typeface="Meiryo" charset="-128"/>
                <a:cs typeface="Meiryo" charset="-128"/>
              </a:rPr>
              <a:t>機械自らが手順や判断基準を見つけ出し人間が介在することなく実行する</a:t>
            </a:r>
          </a:p>
        </p:txBody>
      </p:sp>
      <p:sp>
        <p:nvSpPr>
          <p:cNvPr id="9" name="正方形/長方形 8"/>
          <p:cNvSpPr/>
          <p:nvPr/>
        </p:nvSpPr>
        <p:spPr>
          <a:xfrm>
            <a:off x="3348289" y="3037261"/>
            <a:ext cx="2447421" cy="1223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solidFill>
                  <a:srgbClr val="FFFFFF"/>
                </a:solidFill>
                <a:latin typeface="Meiryo" charset="-128"/>
                <a:ea typeface="Meiryo" charset="-128"/>
                <a:cs typeface="Meiryo" charset="-128"/>
              </a:rPr>
              <a:t>これまで人間には見えなかったことが見えるようになる</a:t>
            </a:r>
          </a:p>
        </p:txBody>
      </p:sp>
      <p:sp>
        <p:nvSpPr>
          <p:cNvPr id="10" name="正方形/長方形 9"/>
          <p:cNvSpPr/>
          <p:nvPr/>
        </p:nvSpPr>
        <p:spPr>
          <a:xfrm>
            <a:off x="6085018" y="3038292"/>
            <a:ext cx="2447421" cy="1223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solidFill>
                  <a:srgbClr val="FFFFFF"/>
                </a:solidFill>
                <a:latin typeface="Meiryo" charset="-128"/>
                <a:ea typeface="Meiryo" charset="-128"/>
                <a:cs typeface="Meiryo" charset="-128"/>
              </a:rPr>
              <a:t>機械が人間に寄り添い、利用者の裾野を拡大し、新たな価値を生みだす</a:t>
            </a:r>
          </a:p>
        </p:txBody>
      </p:sp>
      <p:sp>
        <p:nvSpPr>
          <p:cNvPr id="12" name="上矢印 11"/>
          <p:cNvSpPr/>
          <p:nvPr/>
        </p:nvSpPr>
        <p:spPr>
          <a:xfrm>
            <a:off x="1187198" y="1862480"/>
            <a:ext cx="1296144" cy="488983"/>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3923928" y="1859996"/>
            <a:ext cx="1296144" cy="488983"/>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60656" y="1866383"/>
            <a:ext cx="1296144" cy="488983"/>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1773604" y="5083976"/>
            <a:ext cx="5596789" cy="830997"/>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人工知能</a:t>
            </a:r>
            <a:r>
              <a:rPr lang="ja-JP" altLang="en-US" sz="2800" dirty="0">
                <a:solidFill>
                  <a:schemeClr val="bg1"/>
                </a:solidFill>
                <a:latin typeface="Meiryo" charset="-128"/>
                <a:ea typeface="Meiryo" charset="-128"/>
                <a:cs typeface="Meiryo" charset="-128"/>
              </a:rPr>
              <a:t>／</a:t>
            </a:r>
            <a:r>
              <a:rPr lang="en-US" altLang="ja-JP" sz="2800" b="1" dirty="0">
                <a:solidFill>
                  <a:schemeClr val="bg1"/>
                </a:solidFill>
                <a:latin typeface="Meiryo" charset="-128"/>
                <a:ea typeface="Meiryo" charset="-128"/>
                <a:cs typeface="Meiryo" charset="-128"/>
              </a:rPr>
              <a:t>A</a:t>
            </a:r>
            <a:r>
              <a:rPr lang="en-US" altLang="ja-JP" sz="2800" dirty="0">
                <a:solidFill>
                  <a:schemeClr val="bg1"/>
                </a:solidFill>
                <a:latin typeface="Meiryo" charset="-128"/>
                <a:ea typeface="Meiryo" charset="-128"/>
                <a:cs typeface="Meiryo" charset="-128"/>
              </a:rPr>
              <a:t>rtificial </a:t>
            </a:r>
            <a:r>
              <a:rPr lang="en-US" altLang="ja-JP" sz="2800" b="1" dirty="0">
                <a:solidFill>
                  <a:schemeClr val="bg1"/>
                </a:solidFill>
                <a:latin typeface="Meiryo" charset="-128"/>
                <a:ea typeface="Meiryo" charset="-128"/>
                <a:cs typeface="Meiryo" charset="-128"/>
              </a:rPr>
              <a:t>I</a:t>
            </a:r>
            <a:r>
              <a:rPr lang="en-US" altLang="ja-JP" sz="2800" dirty="0">
                <a:solidFill>
                  <a:schemeClr val="bg1"/>
                </a:solidFill>
                <a:latin typeface="Meiryo" charset="-128"/>
                <a:ea typeface="Meiryo" charset="-128"/>
                <a:cs typeface="Meiryo" charset="-128"/>
              </a:rPr>
              <a:t>ntelligence</a:t>
            </a:r>
          </a:p>
          <a:p>
            <a:pPr algn="ctr"/>
            <a:r>
              <a:rPr kumimoji="1" lang="ja-JP" altLang="en-US" sz="2000" dirty="0">
                <a:solidFill>
                  <a:schemeClr val="bg1"/>
                </a:solidFill>
                <a:latin typeface="Meiryo" charset="-128"/>
                <a:ea typeface="Meiryo" charset="-128"/>
                <a:cs typeface="Meiryo" charset="-128"/>
              </a:rPr>
              <a:t>人間の知的作業を自動化し知性を拡張する技術</a:t>
            </a:r>
          </a:p>
        </p:txBody>
      </p:sp>
      <p:sp>
        <p:nvSpPr>
          <p:cNvPr id="16" name="正方形/長方形 15"/>
          <p:cNvSpPr/>
          <p:nvPr/>
        </p:nvSpPr>
        <p:spPr>
          <a:xfrm>
            <a:off x="611560" y="4283017"/>
            <a:ext cx="2447421" cy="69537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solidFill>
                  <a:srgbClr val="FFFFFF"/>
                </a:solidFill>
                <a:latin typeface="Meiryo" charset="-128"/>
                <a:ea typeface="Meiryo" charset="-128"/>
                <a:cs typeface="Meiryo" charset="-128"/>
              </a:rPr>
              <a:t>自動車、システムや機器の運用、土木工事など</a:t>
            </a:r>
          </a:p>
        </p:txBody>
      </p:sp>
      <p:sp>
        <p:nvSpPr>
          <p:cNvPr id="17" name="正方形/長方形 16"/>
          <p:cNvSpPr/>
          <p:nvPr/>
        </p:nvSpPr>
        <p:spPr>
          <a:xfrm>
            <a:off x="3348289" y="4283017"/>
            <a:ext cx="2447421" cy="69537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solidFill>
                  <a:srgbClr val="FFFFFF"/>
                </a:solidFill>
                <a:latin typeface="Meiryo" charset="-128"/>
                <a:ea typeface="Meiryo" charset="-128"/>
                <a:cs typeface="Meiryo" charset="-128"/>
              </a:rPr>
              <a:t>医療診断、データサイエンス、各種学問分野など</a:t>
            </a:r>
          </a:p>
        </p:txBody>
      </p:sp>
      <p:sp>
        <p:nvSpPr>
          <p:cNvPr id="18" name="正方形/長方形 17"/>
          <p:cNvSpPr/>
          <p:nvPr/>
        </p:nvSpPr>
        <p:spPr>
          <a:xfrm>
            <a:off x="6085018" y="4284048"/>
            <a:ext cx="2447421" cy="69537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dirty="0">
                <a:solidFill>
                  <a:srgbClr val="FFFFFF"/>
                </a:solidFill>
                <a:latin typeface="Meiryo" charset="-128"/>
                <a:ea typeface="Meiryo" charset="-128"/>
                <a:cs typeface="Meiryo" charset="-128"/>
              </a:rPr>
              <a:t>音声認識端末、対話応答サービスなど</a:t>
            </a:r>
            <a:endParaRPr kumimoji="1" lang="ja-JP" altLang="en-US" sz="16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6769882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自律化</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489122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グループ化 105">
            <a:extLst>
              <a:ext uri="{FF2B5EF4-FFF2-40B4-BE49-F238E27FC236}">
                <a16:creationId xmlns:a16="http://schemas.microsoft.com/office/drawing/2014/main" id="{72069802-3BBE-B14B-98DA-0268CE704E38}"/>
              </a:ext>
            </a:extLst>
          </p:cNvPr>
          <p:cNvGrpSpPr/>
          <p:nvPr/>
        </p:nvGrpSpPr>
        <p:grpSpPr>
          <a:xfrm>
            <a:off x="612473" y="4818310"/>
            <a:ext cx="5214359" cy="1720513"/>
            <a:chOff x="612473" y="4818310"/>
            <a:chExt cx="5214359" cy="1720513"/>
          </a:xfrm>
        </p:grpSpPr>
        <p:pic>
          <p:nvPicPr>
            <p:cNvPr id="17" name="図 16">
              <a:extLst>
                <a:ext uri="{FF2B5EF4-FFF2-40B4-BE49-F238E27FC236}">
                  <a16:creationId xmlns:a16="http://schemas.microsoft.com/office/drawing/2014/main" id="{17ABA868-69FF-2940-887B-1216D75AFF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2473" y="4822885"/>
              <a:ext cx="2118442" cy="1715938"/>
            </a:xfrm>
            <a:prstGeom prst="rect">
              <a:avLst/>
            </a:prstGeom>
          </p:spPr>
        </p:pic>
        <p:pic>
          <p:nvPicPr>
            <p:cNvPr id="19" name="図 18">
              <a:extLst>
                <a:ext uri="{FF2B5EF4-FFF2-40B4-BE49-F238E27FC236}">
                  <a16:creationId xmlns:a16="http://schemas.microsoft.com/office/drawing/2014/main" id="{A4D30A76-0D40-274E-B4F4-33BB86D19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3043" y="4818310"/>
              <a:ext cx="1593789" cy="1593789"/>
            </a:xfrm>
            <a:prstGeom prst="rect">
              <a:avLst/>
            </a:prstGeom>
          </p:spPr>
        </p:pic>
        <p:sp>
          <p:nvSpPr>
            <p:cNvPr id="24" name="右矢印 23">
              <a:extLst>
                <a:ext uri="{FF2B5EF4-FFF2-40B4-BE49-F238E27FC236}">
                  <a16:creationId xmlns:a16="http://schemas.microsoft.com/office/drawing/2014/main" id="{F88931D5-8562-B941-8AFB-F9B437ABB3F6}"/>
                </a:ext>
              </a:extLst>
            </p:cNvPr>
            <p:cNvSpPr/>
            <p:nvPr/>
          </p:nvSpPr>
          <p:spPr>
            <a:xfrm>
              <a:off x="2906884" y="5197150"/>
              <a:ext cx="1081177" cy="879894"/>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2F22C85D-5CE6-8A41-B5F0-529B94D6A86A}"/>
                </a:ext>
              </a:extLst>
            </p:cNvPr>
            <p:cNvSpPr txBox="1"/>
            <p:nvPr/>
          </p:nvSpPr>
          <p:spPr>
            <a:xfrm>
              <a:off x="2816530" y="6087823"/>
              <a:ext cx="1274709" cy="415498"/>
            </a:xfrm>
            <a:prstGeom prst="rect">
              <a:avLst/>
            </a:prstGeom>
            <a:noFill/>
          </p:spPr>
          <p:txBody>
            <a:bodyPr wrap="none" rtlCol="0">
              <a:spAutoFit/>
            </a:bodyPr>
            <a:lstStyle/>
            <a:p>
              <a:pPr algn="r"/>
              <a:r>
                <a:rPr kumimoji="1" lang="ja-JP" altLang="en-US" sz="1050" dirty="0">
                  <a:solidFill>
                    <a:srgbClr val="0070C0"/>
                  </a:solidFill>
                  <a:latin typeface="Meiryo" panose="020B0604030504040204" pitchFamily="34" charset="-128"/>
                  <a:ea typeface="Meiryo" panose="020B0604030504040204" pitchFamily="34" charset="-128"/>
                </a:rPr>
                <a:t>コンビニのレジは</a:t>
              </a:r>
              <a:endParaRPr kumimoji="1" lang="en-US" altLang="ja-JP" sz="1050" dirty="0">
                <a:solidFill>
                  <a:srgbClr val="0070C0"/>
                </a:solidFill>
                <a:latin typeface="Meiryo" panose="020B0604030504040204" pitchFamily="34" charset="-128"/>
                <a:ea typeface="Meiryo" panose="020B0604030504040204" pitchFamily="34" charset="-128"/>
              </a:endParaRPr>
            </a:p>
            <a:p>
              <a:pPr algn="r"/>
              <a:r>
                <a:rPr kumimoji="1" lang="en-US" altLang="ja-JP" sz="1050" dirty="0">
                  <a:solidFill>
                    <a:srgbClr val="0070C0"/>
                  </a:solidFill>
                  <a:latin typeface="Meiryo" panose="020B0604030504040204" pitchFamily="34" charset="-128"/>
                  <a:ea typeface="Meiryo" panose="020B0604030504040204" pitchFamily="34" charset="-128"/>
                </a:rPr>
                <a:t>”No Checkout”</a:t>
              </a:r>
              <a:r>
                <a:rPr kumimoji="1" lang="ja-JP" altLang="en-US" sz="1050" dirty="0">
                  <a:solidFill>
                    <a:srgbClr val="0070C0"/>
                  </a:solidFill>
                  <a:latin typeface="Meiryo" panose="020B0604030504040204" pitchFamily="34" charset="-128"/>
                  <a:ea typeface="Meiryo" panose="020B0604030504040204" pitchFamily="34" charset="-128"/>
                </a:rPr>
                <a:t>へ</a:t>
              </a:r>
            </a:p>
          </p:txBody>
        </p:sp>
      </p:grpSp>
      <p:sp>
        <p:nvSpPr>
          <p:cNvPr id="5" name="タイトル 4">
            <a:extLst>
              <a:ext uri="{FF2B5EF4-FFF2-40B4-BE49-F238E27FC236}">
                <a16:creationId xmlns:a16="http://schemas.microsoft.com/office/drawing/2014/main" id="{9364A011-79A2-4A49-817D-95A985F96A93}"/>
              </a:ext>
            </a:extLst>
          </p:cNvPr>
          <p:cNvSpPr>
            <a:spLocks noGrp="1"/>
          </p:cNvSpPr>
          <p:nvPr>
            <p:ph type="title"/>
          </p:nvPr>
        </p:nvSpPr>
        <p:spPr/>
        <p:txBody>
          <a:bodyPr/>
          <a:lstStyle/>
          <a:p>
            <a:r>
              <a:rPr kumimoji="1" lang="ja-JP" altLang="en-US" dirty="0"/>
              <a:t>手順が決まった仕事は機械に置き換わる</a:t>
            </a:r>
          </a:p>
        </p:txBody>
      </p:sp>
      <p:sp>
        <p:nvSpPr>
          <p:cNvPr id="4" name="スライド番号プレースホルダー 3">
            <a:extLst>
              <a:ext uri="{FF2B5EF4-FFF2-40B4-BE49-F238E27FC236}">
                <a16:creationId xmlns:a16="http://schemas.microsoft.com/office/drawing/2014/main" id="{25706F97-77BF-314F-ACBC-1F16B7A741CF}"/>
              </a:ext>
            </a:extLst>
          </p:cNvPr>
          <p:cNvSpPr>
            <a:spLocks noGrp="1"/>
          </p:cNvSpPr>
          <p:nvPr>
            <p:ph type="sldNum" sz="quarter" idx="12"/>
          </p:nvPr>
        </p:nvSpPr>
        <p:spPr/>
        <p:txBody>
          <a:bodyPr/>
          <a:lstStyle/>
          <a:p>
            <a:fld id="{8FF8CC5D-A65D-5946-99B5-645367A967AD}" type="slidenum">
              <a:rPr kumimoji="1" lang="ja-JP" altLang="en-US" smtClean="0"/>
              <a:t>99</a:t>
            </a:fld>
            <a:endParaRPr kumimoji="1" lang="ja-JP" altLang="en-US"/>
          </a:p>
        </p:txBody>
      </p:sp>
      <p:pic>
        <p:nvPicPr>
          <p:cNvPr id="8" name="図 7">
            <a:extLst>
              <a:ext uri="{FF2B5EF4-FFF2-40B4-BE49-F238E27FC236}">
                <a16:creationId xmlns:a16="http://schemas.microsoft.com/office/drawing/2014/main" id="{27C07132-9710-F040-BE04-0F803C5B3E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465" y="845018"/>
            <a:ext cx="2628181" cy="1777307"/>
          </a:xfrm>
          <a:prstGeom prst="rect">
            <a:avLst/>
          </a:prstGeom>
        </p:spPr>
      </p:pic>
      <p:pic>
        <p:nvPicPr>
          <p:cNvPr id="9" name="図 8">
            <a:extLst>
              <a:ext uri="{FF2B5EF4-FFF2-40B4-BE49-F238E27FC236}">
                <a16:creationId xmlns:a16="http://schemas.microsoft.com/office/drawing/2014/main" id="{23AA288D-59A0-374C-8AAC-9F98E982F6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3043" y="807756"/>
            <a:ext cx="1769500" cy="1777307"/>
          </a:xfrm>
          <a:prstGeom prst="rect">
            <a:avLst/>
          </a:prstGeom>
        </p:spPr>
      </p:pic>
      <p:pic>
        <p:nvPicPr>
          <p:cNvPr id="11" name="図 10">
            <a:extLst>
              <a:ext uri="{FF2B5EF4-FFF2-40B4-BE49-F238E27FC236}">
                <a16:creationId xmlns:a16="http://schemas.microsoft.com/office/drawing/2014/main" id="{3366665A-8976-DC4C-A5FE-37F40B98E6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734" y="2736466"/>
            <a:ext cx="2628181" cy="1971135"/>
          </a:xfrm>
          <a:prstGeom prst="rect">
            <a:avLst/>
          </a:prstGeom>
        </p:spPr>
      </p:pic>
      <p:pic>
        <p:nvPicPr>
          <p:cNvPr id="13" name="図 12">
            <a:extLst>
              <a:ext uri="{FF2B5EF4-FFF2-40B4-BE49-F238E27FC236}">
                <a16:creationId xmlns:a16="http://schemas.microsoft.com/office/drawing/2014/main" id="{09C1B23D-8B0E-534D-B624-12FC3D75D3C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33042" y="2690293"/>
            <a:ext cx="1466810" cy="2017308"/>
          </a:xfrm>
          <a:prstGeom prst="rect">
            <a:avLst/>
          </a:prstGeom>
        </p:spPr>
      </p:pic>
      <p:sp>
        <p:nvSpPr>
          <p:cNvPr id="20" name="正方形/長方形 19">
            <a:extLst>
              <a:ext uri="{FF2B5EF4-FFF2-40B4-BE49-F238E27FC236}">
                <a16:creationId xmlns:a16="http://schemas.microsoft.com/office/drawing/2014/main" id="{0BEF991E-E53B-1445-AAD7-1A2989D74B97}"/>
              </a:ext>
            </a:extLst>
          </p:cNvPr>
          <p:cNvSpPr/>
          <p:nvPr/>
        </p:nvSpPr>
        <p:spPr>
          <a:xfrm>
            <a:off x="5687746" y="807756"/>
            <a:ext cx="600973" cy="573106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A4F4AD86-9F78-8E4E-A2B1-2EFC580530AB}"/>
              </a:ext>
            </a:extLst>
          </p:cNvPr>
          <p:cNvSpPr/>
          <p:nvPr/>
        </p:nvSpPr>
        <p:spPr>
          <a:xfrm>
            <a:off x="11500" y="840649"/>
            <a:ext cx="600973" cy="573106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4133859A-F7AC-4245-A876-A9FBD1613A4A}"/>
              </a:ext>
            </a:extLst>
          </p:cNvPr>
          <p:cNvSpPr/>
          <p:nvPr/>
        </p:nvSpPr>
        <p:spPr>
          <a:xfrm>
            <a:off x="2947141" y="3282086"/>
            <a:ext cx="1081177" cy="879894"/>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EF545003-F36E-6B4B-BCA5-7FB4A8D89ED8}"/>
              </a:ext>
            </a:extLst>
          </p:cNvPr>
          <p:cNvSpPr/>
          <p:nvPr/>
        </p:nvSpPr>
        <p:spPr>
          <a:xfrm>
            <a:off x="2947140" y="1256462"/>
            <a:ext cx="1081177" cy="879894"/>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03CC0427-DE95-A443-AC11-CA31CF454825}"/>
              </a:ext>
            </a:extLst>
          </p:cNvPr>
          <p:cNvSpPr/>
          <p:nvPr/>
        </p:nvSpPr>
        <p:spPr>
          <a:xfrm>
            <a:off x="102734" y="6407523"/>
            <a:ext cx="6084497" cy="1806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1302B454-DA8B-FF4D-A919-BB0D79D46691}"/>
              </a:ext>
            </a:extLst>
          </p:cNvPr>
          <p:cNvSpPr txBox="1"/>
          <p:nvPr/>
        </p:nvSpPr>
        <p:spPr>
          <a:xfrm>
            <a:off x="2816530" y="2144143"/>
            <a:ext cx="1261884" cy="415498"/>
          </a:xfrm>
          <a:prstGeom prst="rect">
            <a:avLst/>
          </a:prstGeom>
          <a:noFill/>
        </p:spPr>
        <p:txBody>
          <a:bodyPr wrap="none" rtlCol="0">
            <a:spAutoFit/>
          </a:bodyPr>
          <a:lstStyle/>
          <a:p>
            <a:pPr algn="r"/>
            <a:r>
              <a:rPr kumimoji="1" lang="ja-JP" altLang="en-US" sz="1050" dirty="0">
                <a:solidFill>
                  <a:srgbClr val="0070C0"/>
                </a:solidFill>
                <a:latin typeface="Meiryo" panose="020B0604030504040204" pitchFamily="34" charset="-128"/>
                <a:ea typeface="Meiryo" panose="020B0604030504040204" pitchFamily="34" charset="-128"/>
              </a:rPr>
              <a:t>銀行の窓口業務は</a:t>
            </a:r>
            <a:endParaRPr kumimoji="1" lang="en-US" altLang="ja-JP" sz="1050" dirty="0">
              <a:solidFill>
                <a:srgbClr val="0070C0"/>
              </a:solidFill>
              <a:latin typeface="Meiryo" panose="020B0604030504040204" pitchFamily="34" charset="-128"/>
              <a:ea typeface="Meiryo" panose="020B0604030504040204" pitchFamily="34" charset="-128"/>
            </a:endParaRPr>
          </a:p>
          <a:p>
            <a:pPr algn="r"/>
            <a:r>
              <a:rPr kumimoji="1" lang="en-US" altLang="ja-JP" sz="1050" dirty="0">
                <a:solidFill>
                  <a:srgbClr val="0070C0"/>
                </a:solidFill>
                <a:latin typeface="Meiryo" panose="020B0604030504040204" pitchFamily="34" charset="-128"/>
                <a:ea typeface="Meiryo" panose="020B0604030504040204" pitchFamily="34" charset="-128"/>
              </a:rPr>
              <a:t>ATM</a:t>
            </a:r>
            <a:r>
              <a:rPr kumimoji="1" lang="ja-JP" altLang="en-US" sz="1050" dirty="0">
                <a:solidFill>
                  <a:srgbClr val="0070C0"/>
                </a:solidFill>
                <a:latin typeface="Meiryo" panose="020B0604030504040204" pitchFamily="34" charset="-128"/>
                <a:ea typeface="Meiryo" panose="020B0604030504040204" pitchFamily="34" charset="-128"/>
              </a:rPr>
              <a:t>へ</a:t>
            </a:r>
          </a:p>
        </p:txBody>
      </p:sp>
      <p:sp>
        <p:nvSpPr>
          <p:cNvPr id="27" name="テキスト ボックス 26">
            <a:extLst>
              <a:ext uri="{FF2B5EF4-FFF2-40B4-BE49-F238E27FC236}">
                <a16:creationId xmlns:a16="http://schemas.microsoft.com/office/drawing/2014/main" id="{C211C1B0-C0DC-B74A-A678-8D79539F75B0}"/>
              </a:ext>
            </a:extLst>
          </p:cNvPr>
          <p:cNvSpPr txBox="1"/>
          <p:nvPr/>
        </p:nvSpPr>
        <p:spPr>
          <a:xfrm>
            <a:off x="2883856" y="4201363"/>
            <a:ext cx="1127232" cy="415498"/>
          </a:xfrm>
          <a:prstGeom prst="rect">
            <a:avLst/>
          </a:prstGeom>
          <a:noFill/>
        </p:spPr>
        <p:txBody>
          <a:bodyPr wrap="none" rtlCol="0">
            <a:spAutoFit/>
          </a:bodyPr>
          <a:lstStyle/>
          <a:p>
            <a:pPr algn="r"/>
            <a:r>
              <a:rPr kumimoji="1" lang="ja-JP" altLang="en-US" sz="1050" dirty="0">
                <a:solidFill>
                  <a:srgbClr val="0070C0"/>
                </a:solidFill>
                <a:latin typeface="Meiryo" panose="020B0604030504040204" pitchFamily="34" charset="-128"/>
                <a:ea typeface="Meiryo" panose="020B0604030504040204" pitchFamily="34" charset="-128"/>
              </a:rPr>
              <a:t>駅の有人改札は</a:t>
            </a:r>
            <a:endParaRPr kumimoji="1" lang="en-US" altLang="ja-JP" sz="1050" dirty="0">
              <a:solidFill>
                <a:srgbClr val="0070C0"/>
              </a:solidFill>
              <a:latin typeface="Meiryo" panose="020B0604030504040204" pitchFamily="34" charset="-128"/>
              <a:ea typeface="Meiryo" panose="020B0604030504040204" pitchFamily="34" charset="-128"/>
            </a:endParaRPr>
          </a:p>
          <a:p>
            <a:pPr algn="r"/>
            <a:r>
              <a:rPr kumimoji="1" lang="ja-JP" altLang="en-US" sz="1050" dirty="0">
                <a:solidFill>
                  <a:srgbClr val="0070C0"/>
                </a:solidFill>
                <a:latin typeface="Meiryo" panose="020B0604030504040204" pitchFamily="34" charset="-128"/>
                <a:ea typeface="Meiryo" panose="020B0604030504040204" pitchFamily="34" charset="-128"/>
              </a:rPr>
              <a:t>自動改札へ</a:t>
            </a:r>
          </a:p>
        </p:txBody>
      </p:sp>
      <p:grpSp>
        <p:nvGrpSpPr>
          <p:cNvPr id="107" name="グループ化 106">
            <a:extLst>
              <a:ext uri="{FF2B5EF4-FFF2-40B4-BE49-F238E27FC236}">
                <a16:creationId xmlns:a16="http://schemas.microsoft.com/office/drawing/2014/main" id="{F4741F78-77EE-BA45-B197-0BE729FB913B}"/>
              </a:ext>
            </a:extLst>
          </p:cNvPr>
          <p:cNvGrpSpPr/>
          <p:nvPr/>
        </p:nvGrpSpPr>
        <p:grpSpPr>
          <a:xfrm>
            <a:off x="6044113" y="1431668"/>
            <a:ext cx="2386382" cy="4965766"/>
            <a:chOff x="6044113" y="1431668"/>
            <a:chExt cx="2386382" cy="4965766"/>
          </a:xfrm>
        </p:grpSpPr>
        <p:sp>
          <p:nvSpPr>
            <p:cNvPr id="101" name="下矢印 100">
              <a:extLst>
                <a:ext uri="{FF2B5EF4-FFF2-40B4-BE49-F238E27FC236}">
                  <a16:creationId xmlns:a16="http://schemas.microsoft.com/office/drawing/2014/main" id="{FFBD986E-2A13-FF4D-8156-6911ABD87585}"/>
                </a:ext>
              </a:extLst>
            </p:cNvPr>
            <p:cNvSpPr/>
            <p:nvPr/>
          </p:nvSpPr>
          <p:spPr>
            <a:xfrm>
              <a:off x="6564701" y="2076202"/>
              <a:ext cx="1345204" cy="267623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円/楕円 29">
              <a:extLst>
                <a:ext uri="{FF2B5EF4-FFF2-40B4-BE49-F238E27FC236}">
                  <a16:creationId xmlns:a16="http://schemas.microsoft.com/office/drawing/2014/main" id="{75D96E11-B9F7-A645-A705-A16348675588}"/>
                </a:ext>
              </a:extLst>
            </p:cNvPr>
            <p:cNvSpPr/>
            <p:nvPr/>
          </p:nvSpPr>
          <p:spPr>
            <a:xfrm>
              <a:off x="6044113" y="1439024"/>
              <a:ext cx="437200" cy="439947"/>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円/楕円 30">
              <a:extLst>
                <a:ext uri="{FF2B5EF4-FFF2-40B4-BE49-F238E27FC236}">
                  <a16:creationId xmlns:a16="http://schemas.microsoft.com/office/drawing/2014/main" id="{F3C1374F-7AB7-7549-B151-0D33B767E824}"/>
                </a:ext>
              </a:extLst>
            </p:cNvPr>
            <p:cNvSpPr/>
            <p:nvPr/>
          </p:nvSpPr>
          <p:spPr>
            <a:xfrm>
              <a:off x="7018703" y="1431668"/>
              <a:ext cx="437200" cy="439947"/>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BEF3492B-8AEF-334F-B52F-E03F85E53BD7}"/>
                </a:ext>
              </a:extLst>
            </p:cNvPr>
            <p:cNvSpPr/>
            <p:nvPr/>
          </p:nvSpPr>
          <p:spPr>
            <a:xfrm>
              <a:off x="7993295" y="1433190"/>
              <a:ext cx="437200" cy="439947"/>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矢印コネクタ 33">
              <a:extLst>
                <a:ext uri="{FF2B5EF4-FFF2-40B4-BE49-F238E27FC236}">
                  <a16:creationId xmlns:a16="http://schemas.microsoft.com/office/drawing/2014/main" id="{8B514CC2-ADB6-EE47-8684-D086414BBD4A}"/>
                </a:ext>
              </a:extLst>
            </p:cNvPr>
            <p:cNvCxnSpPr>
              <a:stCxn id="30" idx="6"/>
              <a:endCxn id="31" idx="2"/>
            </p:cNvCxnSpPr>
            <p:nvPr/>
          </p:nvCxnSpPr>
          <p:spPr>
            <a:xfrm flipV="1">
              <a:off x="6481313" y="1651642"/>
              <a:ext cx="537390" cy="7356"/>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93788E49-6018-FB46-A402-08FB0A47FF47}"/>
                </a:ext>
              </a:extLst>
            </p:cNvPr>
            <p:cNvCxnSpPr>
              <a:cxnSpLocks/>
              <a:stCxn id="31" idx="6"/>
              <a:endCxn id="32" idx="2"/>
            </p:cNvCxnSpPr>
            <p:nvPr/>
          </p:nvCxnSpPr>
          <p:spPr>
            <a:xfrm>
              <a:off x="7455903" y="1651642"/>
              <a:ext cx="537392" cy="1522"/>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3" name="円/楕円 42">
              <a:extLst>
                <a:ext uri="{FF2B5EF4-FFF2-40B4-BE49-F238E27FC236}">
                  <a16:creationId xmlns:a16="http://schemas.microsoft.com/office/drawing/2014/main" id="{00914F54-641E-3241-AA72-C059B81F7FBD}"/>
                </a:ext>
              </a:extLst>
            </p:cNvPr>
            <p:cNvSpPr/>
            <p:nvPr/>
          </p:nvSpPr>
          <p:spPr>
            <a:xfrm>
              <a:off x="6044113" y="5377316"/>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4C358943-0431-464F-A488-0961B5E8C3D5}"/>
                </a:ext>
              </a:extLst>
            </p:cNvPr>
            <p:cNvSpPr/>
            <p:nvPr/>
          </p:nvSpPr>
          <p:spPr>
            <a:xfrm>
              <a:off x="7018704" y="5371571"/>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FFE4B245-1E60-BD4F-8F6C-A9EB688D13B6}"/>
                </a:ext>
              </a:extLst>
            </p:cNvPr>
            <p:cNvSpPr/>
            <p:nvPr/>
          </p:nvSpPr>
          <p:spPr>
            <a:xfrm>
              <a:off x="7993295" y="5371482"/>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矢印コネクタ 45">
              <a:extLst>
                <a:ext uri="{FF2B5EF4-FFF2-40B4-BE49-F238E27FC236}">
                  <a16:creationId xmlns:a16="http://schemas.microsoft.com/office/drawing/2014/main" id="{CB08F13E-5738-2F4E-AC11-8E9B59B64F92}"/>
                </a:ext>
              </a:extLst>
            </p:cNvPr>
            <p:cNvCxnSpPr>
              <a:stCxn id="43" idx="6"/>
              <a:endCxn id="44" idx="2"/>
            </p:cNvCxnSpPr>
            <p:nvPr/>
          </p:nvCxnSpPr>
          <p:spPr>
            <a:xfrm flipV="1">
              <a:off x="6481313" y="5591545"/>
              <a:ext cx="537391" cy="574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FC397D46-8C77-BE40-9AF5-487DBA3A3601}"/>
                </a:ext>
              </a:extLst>
            </p:cNvPr>
            <p:cNvCxnSpPr>
              <a:cxnSpLocks/>
              <a:stCxn id="44" idx="6"/>
              <a:endCxn id="45" idx="2"/>
            </p:cNvCxnSpPr>
            <p:nvPr/>
          </p:nvCxnSpPr>
          <p:spPr>
            <a:xfrm flipV="1">
              <a:off x="7455904" y="5591456"/>
              <a:ext cx="537391" cy="8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50" name="円/楕円 49">
              <a:extLst>
                <a:ext uri="{FF2B5EF4-FFF2-40B4-BE49-F238E27FC236}">
                  <a16:creationId xmlns:a16="http://schemas.microsoft.com/office/drawing/2014/main" id="{022755D5-FBEB-C844-821B-DAA02FF628B1}"/>
                </a:ext>
              </a:extLst>
            </p:cNvPr>
            <p:cNvSpPr/>
            <p:nvPr/>
          </p:nvSpPr>
          <p:spPr>
            <a:xfrm>
              <a:off x="6044113" y="4818425"/>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a:extLst>
                <a:ext uri="{FF2B5EF4-FFF2-40B4-BE49-F238E27FC236}">
                  <a16:creationId xmlns:a16="http://schemas.microsoft.com/office/drawing/2014/main" id="{E908486F-56EA-2641-AAA9-8BC0F3601999}"/>
                </a:ext>
              </a:extLst>
            </p:cNvPr>
            <p:cNvSpPr/>
            <p:nvPr/>
          </p:nvSpPr>
          <p:spPr>
            <a:xfrm>
              <a:off x="7018704" y="4812680"/>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196CB6F5-3558-BF49-A321-C731E3EEC5B4}"/>
                </a:ext>
              </a:extLst>
            </p:cNvPr>
            <p:cNvSpPr/>
            <p:nvPr/>
          </p:nvSpPr>
          <p:spPr>
            <a:xfrm>
              <a:off x="7993295" y="4812591"/>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矢印コネクタ 52">
              <a:extLst>
                <a:ext uri="{FF2B5EF4-FFF2-40B4-BE49-F238E27FC236}">
                  <a16:creationId xmlns:a16="http://schemas.microsoft.com/office/drawing/2014/main" id="{882F6003-E6D8-4445-A03A-32260F8EA067}"/>
                </a:ext>
              </a:extLst>
            </p:cNvPr>
            <p:cNvCxnSpPr>
              <a:cxnSpLocks/>
              <a:stCxn id="43" idx="6"/>
              <a:endCxn id="51" idx="2"/>
            </p:cNvCxnSpPr>
            <p:nvPr/>
          </p:nvCxnSpPr>
          <p:spPr>
            <a:xfrm flipV="1">
              <a:off x="6481313" y="5032654"/>
              <a:ext cx="537391" cy="56463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FAD5FDE5-0E86-674D-8104-A4C5BA18AE30}"/>
                </a:ext>
              </a:extLst>
            </p:cNvPr>
            <p:cNvCxnSpPr>
              <a:cxnSpLocks/>
              <a:stCxn id="44" idx="6"/>
            </p:cNvCxnSpPr>
            <p:nvPr/>
          </p:nvCxnSpPr>
          <p:spPr>
            <a:xfrm>
              <a:off x="7455904" y="5591545"/>
              <a:ext cx="542626" cy="56296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a:extLst>
                <a:ext uri="{FF2B5EF4-FFF2-40B4-BE49-F238E27FC236}">
                  <a16:creationId xmlns:a16="http://schemas.microsoft.com/office/drawing/2014/main" id="{1929EA78-9238-D047-9F87-3BFB702C99E6}"/>
                </a:ext>
              </a:extLst>
            </p:cNvPr>
            <p:cNvCxnSpPr>
              <a:cxnSpLocks/>
              <a:stCxn id="51" idx="6"/>
              <a:endCxn id="52" idx="2"/>
            </p:cNvCxnSpPr>
            <p:nvPr/>
          </p:nvCxnSpPr>
          <p:spPr>
            <a:xfrm flipV="1">
              <a:off x="7455904" y="5032565"/>
              <a:ext cx="537391" cy="8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487CD981-36F0-3A44-A960-00B1C593E9D8}"/>
                </a:ext>
              </a:extLst>
            </p:cNvPr>
            <p:cNvCxnSpPr>
              <a:cxnSpLocks/>
              <a:stCxn id="50" idx="6"/>
              <a:endCxn id="70" idx="2"/>
            </p:cNvCxnSpPr>
            <p:nvPr/>
          </p:nvCxnSpPr>
          <p:spPr>
            <a:xfrm>
              <a:off x="6481313" y="5038399"/>
              <a:ext cx="537391" cy="113331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69" name="円/楕円 68">
              <a:extLst>
                <a:ext uri="{FF2B5EF4-FFF2-40B4-BE49-F238E27FC236}">
                  <a16:creationId xmlns:a16="http://schemas.microsoft.com/office/drawing/2014/main" id="{43DEA1B4-9D93-674A-8DF2-6D910A9F07DA}"/>
                </a:ext>
              </a:extLst>
            </p:cNvPr>
            <p:cNvSpPr/>
            <p:nvPr/>
          </p:nvSpPr>
          <p:spPr>
            <a:xfrm>
              <a:off x="6044113" y="5957487"/>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a:extLst>
                <a:ext uri="{FF2B5EF4-FFF2-40B4-BE49-F238E27FC236}">
                  <a16:creationId xmlns:a16="http://schemas.microsoft.com/office/drawing/2014/main" id="{E6CE82FF-BFD9-5D41-B52F-06A26682D1AB}"/>
                </a:ext>
              </a:extLst>
            </p:cNvPr>
            <p:cNvSpPr/>
            <p:nvPr/>
          </p:nvSpPr>
          <p:spPr>
            <a:xfrm>
              <a:off x="7018704" y="5951742"/>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a:extLst>
                <a:ext uri="{FF2B5EF4-FFF2-40B4-BE49-F238E27FC236}">
                  <a16:creationId xmlns:a16="http://schemas.microsoft.com/office/drawing/2014/main" id="{A1F8600D-F90C-6D46-AD8B-DCEDE915772F}"/>
                </a:ext>
              </a:extLst>
            </p:cNvPr>
            <p:cNvSpPr/>
            <p:nvPr/>
          </p:nvSpPr>
          <p:spPr>
            <a:xfrm>
              <a:off x="7993295" y="5951653"/>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0" name="直線矢印コネクタ 79">
              <a:extLst>
                <a:ext uri="{FF2B5EF4-FFF2-40B4-BE49-F238E27FC236}">
                  <a16:creationId xmlns:a16="http://schemas.microsoft.com/office/drawing/2014/main" id="{D2C82EE6-E11A-0549-9DAC-7EEB2002F73D}"/>
                </a:ext>
              </a:extLst>
            </p:cNvPr>
            <p:cNvCxnSpPr>
              <a:cxnSpLocks/>
              <a:stCxn id="69" idx="6"/>
              <a:endCxn id="70" idx="2"/>
            </p:cNvCxnSpPr>
            <p:nvPr/>
          </p:nvCxnSpPr>
          <p:spPr>
            <a:xfrm flipV="1">
              <a:off x="6481313" y="6171716"/>
              <a:ext cx="537391" cy="574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84" name="直線矢印コネクタ 83">
              <a:extLst>
                <a:ext uri="{FF2B5EF4-FFF2-40B4-BE49-F238E27FC236}">
                  <a16:creationId xmlns:a16="http://schemas.microsoft.com/office/drawing/2014/main" id="{392B3562-472F-0247-A9FF-C98BC963F515}"/>
                </a:ext>
              </a:extLst>
            </p:cNvPr>
            <p:cNvCxnSpPr>
              <a:cxnSpLocks/>
              <a:stCxn id="69" idx="6"/>
              <a:endCxn id="44" idx="2"/>
            </p:cNvCxnSpPr>
            <p:nvPr/>
          </p:nvCxnSpPr>
          <p:spPr>
            <a:xfrm flipV="1">
              <a:off x="6481313" y="5591545"/>
              <a:ext cx="537391" cy="58591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a:extLst>
                <a:ext uri="{FF2B5EF4-FFF2-40B4-BE49-F238E27FC236}">
                  <a16:creationId xmlns:a16="http://schemas.microsoft.com/office/drawing/2014/main" id="{1172F621-899B-1145-B480-6FDA80FCAF19}"/>
                </a:ext>
              </a:extLst>
            </p:cNvPr>
            <p:cNvCxnSpPr>
              <a:cxnSpLocks/>
              <a:stCxn id="70" idx="6"/>
              <a:endCxn id="71" idx="2"/>
            </p:cNvCxnSpPr>
            <p:nvPr/>
          </p:nvCxnSpPr>
          <p:spPr>
            <a:xfrm flipV="1">
              <a:off x="7455904" y="6171627"/>
              <a:ext cx="537391" cy="8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90" name="直線矢印コネクタ 89">
              <a:extLst>
                <a:ext uri="{FF2B5EF4-FFF2-40B4-BE49-F238E27FC236}">
                  <a16:creationId xmlns:a16="http://schemas.microsoft.com/office/drawing/2014/main" id="{3ED709A9-3E45-2741-969F-ADAE46D4E3C2}"/>
                </a:ext>
              </a:extLst>
            </p:cNvPr>
            <p:cNvCxnSpPr>
              <a:cxnSpLocks/>
              <a:endCxn id="45" idx="2"/>
            </p:cNvCxnSpPr>
            <p:nvPr/>
          </p:nvCxnSpPr>
          <p:spPr>
            <a:xfrm>
              <a:off x="7455903" y="5012109"/>
              <a:ext cx="537392" cy="57934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94" name="直線矢印コネクタ 93">
              <a:extLst>
                <a:ext uri="{FF2B5EF4-FFF2-40B4-BE49-F238E27FC236}">
                  <a16:creationId xmlns:a16="http://schemas.microsoft.com/office/drawing/2014/main" id="{E450AC16-9A50-9A43-8330-DA46E8738C6C}"/>
                </a:ext>
              </a:extLst>
            </p:cNvPr>
            <p:cNvCxnSpPr>
              <a:cxnSpLocks/>
              <a:stCxn id="50" idx="6"/>
              <a:endCxn id="51" idx="2"/>
            </p:cNvCxnSpPr>
            <p:nvPr/>
          </p:nvCxnSpPr>
          <p:spPr>
            <a:xfrm flipV="1">
              <a:off x="6481313" y="5032654"/>
              <a:ext cx="537391" cy="574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97" name="直線矢印コネクタ 96">
              <a:extLst>
                <a:ext uri="{FF2B5EF4-FFF2-40B4-BE49-F238E27FC236}">
                  <a16:creationId xmlns:a16="http://schemas.microsoft.com/office/drawing/2014/main" id="{E49BF2AE-B2E2-4A41-8EBC-6DFA0E148BCA}"/>
                </a:ext>
              </a:extLst>
            </p:cNvPr>
            <p:cNvCxnSpPr>
              <a:cxnSpLocks/>
              <a:stCxn id="70" idx="6"/>
              <a:endCxn id="52" idx="2"/>
            </p:cNvCxnSpPr>
            <p:nvPr/>
          </p:nvCxnSpPr>
          <p:spPr>
            <a:xfrm flipV="1">
              <a:off x="7455904" y="5032565"/>
              <a:ext cx="537391" cy="113915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02" name="テキスト ボックス 101">
              <a:extLst>
                <a:ext uri="{FF2B5EF4-FFF2-40B4-BE49-F238E27FC236}">
                  <a16:creationId xmlns:a16="http://schemas.microsoft.com/office/drawing/2014/main" id="{1FB55DCA-E4BD-994D-A143-F4E78E18827B}"/>
                </a:ext>
              </a:extLst>
            </p:cNvPr>
            <p:cNvSpPr txBox="1"/>
            <p:nvPr/>
          </p:nvSpPr>
          <p:spPr>
            <a:xfrm>
              <a:off x="6914138" y="2167226"/>
              <a:ext cx="646331" cy="369332"/>
            </a:xfrm>
            <a:prstGeom prst="rect">
              <a:avLst/>
            </a:prstGeom>
            <a:noFill/>
          </p:spPr>
          <p:txBody>
            <a:bodyPr wrap="none" rtlCol="0">
              <a:spAutoFit/>
            </a:bodyPr>
            <a:lstStyle/>
            <a:p>
              <a:r>
                <a:rPr kumimoji="1" lang="ja-JP" altLang="en-US" b="1" dirty="0">
                  <a:solidFill>
                    <a:srgbClr val="FF0000"/>
                  </a:solidFill>
                  <a:latin typeface="Meiryo" panose="020B0604030504040204" pitchFamily="34" charset="-128"/>
                  <a:ea typeface="Meiryo" panose="020B0604030504040204" pitchFamily="34" charset="-128"/>
                </a:rPr>
                <a:t>単純</a:t>
              </a:r>
            </a:p>
          </p:txBody>
        </p:sp>
        <p:sp>
          <p:nvSpPr>
            <p:cNvPr id="105" name="テキスト ボックス 104">
              <a:extLst>
                <a:ext uri="{FF2B5EF4-FFF2-40B4-BE49-F238E27FC236}">
                  <a16:creationId xmlns:a16="http://schemas.microsoft.com/office/drawing/2014/main" id="{D8AA4971-92D0-A94A-B404-AF3D38E4AA49}"/>
                </a:ext>
              </a:extLst>
            </p:cNvPr>
            <p:cNvSpPr txBox="1"/>
            <p:nvPr/>
          </p:nvSpPr>
          <p:spPr>
            <a:xfrm>
              <a:off x="6896885" y="4151301"/>
              <a:ext cx="646331" cy="369332"/>
            </a:xfrm>
            <a:prstGeom prst="rect">
              <a:avLst/>
            </a:prstGeom>
            <a:noFill/>
          </p:spPr>
          <p:txBody>
            <a:bodyPr wrap="none" rtlCol="0">
              <a:spAutoFit/>
            </a:bodyPr>
            <a:lstStyle/>
            <a:p>
              <a:r>
                <a:rPr kumimoji="1" lang="ja-JP" altLang="en-US" b="1" dirty="0">
                  <a:solidFill>
                    <a:srgbClr val="FF0000"/>
                  </a:solidFill>
                  <a:latin typeface="Meiryo" panose="020B0604030504040204" pitchFamily="34" charset="-128"/>
                  <a:ea typeface="Meiryo" panose="020B0604030504040204" pitchFamily="34" charset="-128"/>
                </a:rPr>
                <a:t>複雑</a:t>
              </a:r>
            </a:p>
          </p:txBody>
        </p:sp>
      </p:grpSp>
      <p:sp>
        <p:nvSpPr>
          <p:cNvPr id="29" name="テキスト ボックス 28">
            <a:extLst>
              <a:ext uri="{FF2B5EF4-FFF2-40B4-BE49-F238E27FC236}">
                <a16:creationId xmlns:a16="http://schemas.microsoft.com/office/drawing/2014/main" id="{FCE926D7-31D2-D747-901E-3FF86E14195C}"/>
              </a:ext>
            </a:extLst>
          </p:cNvPr>
          <p:cNvSpPr txBox="1"/>
          <p:nvPr/>
        </p:nvSpPr>
        <p:spPr>
          <a:xfrm>
            <a:off x="5988232" y="2939516"/>
            <a:ext cx="2492990" cy="646331"/>
          </a:xfrm>
          <a:prstGeom prst="rect">
            <a:avLst/>
          </a:prstGeom>
          <a:noFill/>
        </p:spPr>
        <p:txBody>
          <a:bodyPr wrap="none" rtlCol="0">
            <a:spAutoFit/>
          </a:bodyPr>
          <a:lstStyle/>
          <a:p>
            <a:pPr algn="ctr"/>
            <a:r>
              <a:rPr kumimoji="1" lang="ja-JP" altLang="en-US" b="1" u="sng" dirty="0">
                <a:solidFill>
                  <a:srgbClr val="FF0000"/>
                </a:solidFill>
                <a:latin typeface="Meiryo" panose="020B0604030504040204" pitchFamily="34" charset="-128"/>
                <a:ea typeface="Meiryo" panose="020B0604030504040204" pitchFamily="34" charset="-128"/>
              </a:rPr>
              <a:t>手順の決まった</a:t>
            </a:r>
            <a:r>
              <a:rPr kumimoji="1" lang="ja-JP" altLang="en-US" dirty="0">
                <a:solidFill>
                  <a:srgbClr val="FF0000"/>
                </a:solidFill>
                <a:latin typeface="Meiryo" panose="020B0604030504040204" pitchFamily="34" charset="-128"/>
                <a:ea typeface="Meiryo" panose="020B0604030504040204" pitchFamily="34" charset="-128"/>
              </a:rPr>
              <a:t>仕事は</a:t>
            </a:r>
            <a:endParaRPr kumimoji="1" lang="en-US" altLang="ja-JP" dirty="0">
              <a:solidFill>
                <a:srgbClr val="FF0000"/>
              </a:solidFill>
              <a:latin typeface="Meiryo" panose="020B0604030504040204" pitchFamily="34" charset="-128"/>
              <a:ea typeface="Meiryo" panose="020B0604030504040204" pitchFamily="34" charset="-128"/>
            </a:endParaRPr>
          </a:p>
          <a:p>
            <a:pPr algn="ctr"/>
            <a:r>
              <a:rPr kumimoji="1" lang="ja-JP" altLang="en-US" dirty="0">
                <a:solidFill>
                  <a:srgbClr val="FF0000"/>
                </a:solidFill>
                <a:latin typeface="Meiryo" panose="020B0604030504040204" pitchFamily="34" charset="-128"/>
                <a:ea typeface="Meiryo" panose="020B0604030504040204" pitchFamily="34" charset="-128"/>
              </a:rPr>
              <a:t>機械に置き換わる</a:t>
            </a:r>
          </a:p>
        </p:txBody>
      </p:sp>
    </p:spTree>
    <p:extLst>
      <p:ext uri="{BB962C8B-B14F-4D97-AF65-F5344CB8AC3E}">
        <p14:creationId xmlns:p14="http://schemas.microsoft.com/office/powerpoint/2010/main" val="417416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left)">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7"/>
                                        </p:tgtEl>
                                        <p:attrNameLst>
                                          <p:attrName>style.visibility</p:attrName>
                                        </p:attrNameLst>
                                      </p:cBhvr>
                                      <p:to>
                                        <p:strVal val="visible"/>
                                      </p:to>
                                    </p:set>
                                    <p:animEffect transition="in" filter="wipe(up)">
                                      <p:cBhvr>
                                        <p:cTn id="18"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36615</TotalTime>
  <Words>29243</Words>
  <Application>Microsoft Macintosh PowerPoint</Application>
  <PresentationFormat>画面に合わせる (4:3)</PresentationFormat>
  <Paragraphs>3536</Paragraphs>
  <Slides>153</Slides>
  <Notes>82</Notes>
  <HiddenSlides>0</HiddenSlides>
  <MMClips>0</MMClips>
  <ScaleCrop>false</ScaleCrop>
  <HeadingPairs>
    <vt:vector size="6" baseType="variant">
      <vt:variant>
        <vt:lpstr>使用されているフォント</vt:lpstr>
      </vt:variant>
      <vt:variant>
        <vt:i4>22</vt:i4>
      </vt:variant>
      <vt:variant>
        <vt:lpstr>テーマ</vt:lpstr>
      </vt:variant>
      <vt:variant>
        <vt:i4>1</vt:i4>
      </vt:variant>
      <vt:variant>
        <vt:lpstr>スライド タイトル</vt:lpstr>
      </vt:variant>
      <vt:variant>
        <vt:i4>153</vt:i4>
      </vt:variant>
    </vt:vector>
  </HeadingPairs>
  <TitlesOfParts>
    <vt:vector size="176" baseType="lpstr">
      <vt:lpstr>DFPGyoSho-Lt</vt:lpstr>
      <vt:lpstr>ＤＦＰ太丸ゴシック体</vt:lpstr>
      <vt:lpstr>HGP創英角ｺﾞｼｯｸUB</vt:lpstr>
      <vt:lpstr>HGP創英角ｺﾞｼｯｸUB</vt:lpstr>
      <vt:lpstr>HG丸ｺﾞｼｯｸM-PRO</vt:lpstr>
      <vt:lpstr>HG丸ｺﾞｼｯｸM-PRO</vt:lpstr>
      <vt:lpstr>HGSoeiKakugothicUB</vt:lpstr>
      <vt:lpstr>Hiragino Kaku Gothic Std W8</vt:lpstr>
      <vt:lpstr>ＭＳ Ｐゴシック</vt:lpstr>
      <vt:lpstr>ＭＳ Ｐゴシック</vt:lpstr>
      <vt:lpstr>YuKyokasho Medium</vt:lpstr>
      <vt:lpstr>メイリオ</vt:lpstr>
      <vt:lpstr>メイリオ</vt:lpstr>
      <vt:lpstr>American Typewriter</vt:lpstr>
      <vt:lpstr>Arial</vt:lpstr>
      <vt:lpstr>Arial Black</vt:lpstr>
      <vt:lpstr>Arial Rounded MT Bold</vt:lpstr>
      <vt:lpstr>Calibri</vt:lpstr>
      <vt:lpstr>Century Gothic</vt:lpstr>
      <vt:lpstr>Impact</vt:lpstr>
      <vt:lpstr>Times New Roman</vt:lpstr>
      <vt:lpstr>Wingdings</vt:lpstr>
      <vt:lpstr>NC標準テンプレート</vt:lpstr>
      <vt:lpstr>最新のITトレンドとこれからのビジネス</vt:lpstr>
      <vt:lpstr>PowerPoint プレゼンテーション</vt:lpstr>
      <vt:lpstr>PowerPoint プレゼンテーション</vt:lpstr>
      <vt:lpstr>amazon echo：機械との自然な関係を実現する音声対話</vt:lpstr>
      <vt:lpstr>amazon go：無人のスーパー・マーケット</vt:lpstr>
      <vt:lpstr>amazonのデータ収集戦略</vt:lpstr>
      <vt:lpstr>ＡＩタクシー：30分後の需要エリア予測</vt:lpstr>
      <vt:lpstr>Smart Construction：土木工事の自動化</vt:lpstr>
      <vt:lpstr>超高齢化社会を人工知能やロボットで対応</vt:lpstr>
      <vt:lpstr>PowerPoint プレゼンテーション</vt:lpstr>
      <vt:lpstr>PowerPoint プレゼンテーション</vt:lpstr>
      <vt:lpstr>PowerPoint プレゼンテーション</vt:lpstr>
      <vt:lpstr>コンピューターとは何か</vt:lpstr>
      <vt:lpstr>量子コンピュータとは何か？</vt:lpstr>
      <vt:lpstr>コンピュータ誕生の歴史</vt:lpstr>
      <vt:lpstr>歴史から見たITトレンド</vt:lpstr>
      <vt:lpstr>デジタル化の歴史</vt:lpstr>
      <vt:lpstr>コレ一枚でわかる最新のITトレンド</vt:lpstr>
      <vt:lpstr>PowerPoint プレゼンテーション</vt:lpstr>
      <vt:lpstr>デジタル・トランスフォーメーションとサイバー・フィジカル･システム</vt:lpstr>
      <vt:lpstr>デジタル・トランスフォーメーションとは何か</vt:lpstr>
      <vt:lpstr>デジタル・トランスフォーメーションとは</vt:lpstr>
      <vt:lpstr>UBERとTaxi</vt:lpstr>
      <vt:lpstr>デジタル・トランスフォーメーションの実際</vt:lpstr>
      <vt:lpstr>様々な産業に変革を促すデジタル･トランスフォーメーション</vt:lpstr>
      <vt:lpstr>「限界費用ゼロ社会」を引き寄せるデジタル・トランスフォーメーション</vt:lpstr>
      <vt:lpstr>ITの価値や可能性</vt:lpstr>
      <vt:lpstr>PowerPoint プレゼンテーション</vt:lpstr>
      <vt:lpstr>PowerPoint プレゼンテーション</vt:lpstr>
      <vt:lpstr>コンピュータの構成と種類</vt:lpstr>
      <vt:lpstr>情報システムの構造</vt:lpstr>
      <vt:lpstr>コレ一枚でわかるクラウドコンピューティング</vt:lpstr>
      <vt:lpstr>「クラウド･コンピューティング」という名称の由来</vt:lpstr>
      <vt:lpstr>「自家発電モデル」から「発電所モデル」へ</vt:lpstr>
      <vt:lpstr>PowerPoint プレゼンテーション</vt:lpstr>
      <vt:lpstr>歴史的背景から考えるクラウドへの期待</vt:lpstr>
      <vt:lpstr>情報システム部門の現状から考えるクラウドへの期待（２）</vt:lpstr>
      <vt:lpstr>システム資源のECサイト</vt:lpstr>
      <vt:lpstr>クラウドならではの費用対効果の考え方</vt:lpstr>
      <vt:lpstr>クラウド・コンピューティングのビジネス・モデル</vt:lpstr>
      <vt:lpstr>クラウドがもたらしたITの新しい価値</vt:lpstr>
      <vt:lpstr>PowerPoint プレゼンテーション</vt:lpstr>
      <vt:lpstr>クラウドの定義／NISTの定義</vt:lpstr>
      <vt:lpstr>クラウドの定義／サービス・モデル (Service Model)</vt:lpstr>
      <vt:lpstr>クラウドの定義／配置モデル (Deployment Model)</vt:lpstr>
      <vt:lpstr>ハイブリッド・クラウド</vt:lpstr>
      <vt:lpstr>５つの必須の特徴</vt:lpstr>
      <vt:lpstr>ハイブリッド・クラウドとマルチ・クラウド</vt:lpstr>
      <vt:lpstr>クラウドがもたらすビジネス価値</vt:lpstr>
      <vt:lpstr>PowerPoint プレゼンテーション</vt:lpstr>
      <vt:lpstr>PowerPoint プレゼンテーション</vt:lpstr>
      <vt:lpstr>「仮想化」の本当の意味</vt:lpstr>
      <vt:lpstr>仮想化とは何か</vt:lpstr>
      <vt:lpstr>仮想化の3つのタイプ</vt:lpstr>
      <vt:lpstr>仮想化の役割</vt:lpstr>
      <vt:lpstr>PowerPoint プレゼンテーション</vt:lpstr>
      <vt:lpstr>仮想化の種類(システム資源の構成要素から考える)</vt:lpstr>
      <vt:lpstr>サーバー仮想化</vt:lpstr>
      <vt:lpstr>コンテナ型仮想化</vt:lpstr>
      <vt:lpstr>仮想マシンとコンテナの稼働効率</vt:lpstr>
      <vt:lpstr>デスクトップ仮想化とアプリケーション仮想化</vt:lpstr>
      <vt:lpstr>シンクライアント</vt:lpstr>
      <vt:lpstr>Chromebook</vt:lpstr>
      <vt:lpstr>クライアント仮想化</vt:lpstr>
      <vt:lpstr>ストレージ仮想化</vt:lpstr>
      <vt:lpstr>ストレージ仮想化</vt:lpstr>
      <vt:lpstr>SDN（Software Defined Networking）</vt:lpstr>
      <vt:lpstr>PowerPoint プレゼンテーション</vt:lpstr>
      <vt:lpstr>サーバーの仮想化／物理的資源の削減</vt:lpstr>
      <vt:lpstr>サーバー仮想化が変えたサーバー利用の常識（１） </vt:lpstr>
      <vt:lpstr>サーバー仮想化が変えたサーバー利用の常識（２） </vt:lpstr>
      <vt:lpstr>サーバー仮想化による３つのメリット</vt:lpstr>
      <vt:lpstr>PowerPoint プレゼンテーション</vt:lpstr>
      <vt:lpstr>サイバーセキュリティ対策とは</vt:lpstr>
      <vt:lpstr>脆弱性対策</vt:lpstr>
      <vt:lpstr>脆弱性対策</vt:lpstr>
      <vt:lpstr>認証管理対策（IDマネージメント）</vt:lpstr>
      <vt:lpstr>認証管理対策（IDマネージメント）</vt:lpstr>
      <vt:lpstr>PowerPoint プレゼンテーション</vt:lpstr>
      <vt:lpstr>PowerPoint プレゼンテーション</vt:lpstr>
      <vt:lpstr>インターネットに接されるデバイス数の推移</vt:lpstr>
      <vt:lpstr>IoTの２つの意味</vt:lpstr>
      <vt:lpstr>伝統的なやり方とIoTとの違い</vt:lpstr>
      <vt:lpstr>IoTがもたらす２つのパラダイムシフト</vt:lpstr>
      <vt:lpstr>デジタル・コピー／デジタルツイン</vt:lpstr>
      <vt:lpstr>「モノ」のサービス化</vt:lpstr>
      <vt:lpstr>「モノ」のサービス化</vt:lpstr>
      <vt:lpstr>モノのサービス化の本質</vt:lpstr>
      <vt:lpstr>ビジネス価値の進化</vt:lpstr>
      <vt:lpstr>クラウドから超分散へ</vt:lpstr>
      <vt:lpstr>IoTビジネスはモノをつなげるのではなく物語をつなげる取り組み</vt:lpstr>
      <vt:lpstr>PowerPoint プレゼンテーション</vt:lpstr>
      <vt:lpstr>人間は何を作ってきたのか</vt:lpstr>
      <vt:lpstr>人工知能の限界</vt:lpstr>
      <vt:lpstr>「東ロボくん」の実力と代替可能な職業</vt:lpstr>
      <vt:lpstr>【図解】コレ１枚でわかる人工知能</vt:lpstr>
      <vt:lpstr>人工知能の３つの役割と人間の進化</vt:lpstr>
      <vt:lpstr>PowerPoint プレゼンテーション</vt:lpstr>
      <vt:lpstr>手順が決まった仕事は機械に置き換わる</vt:lpstr>
      <vt:lpstr>自動化から自律化への進化</vt:lpstr>
      <vt:lpstr>自律走行できる自動車</vt:lpstr>
      <vt:lpstr>PowerPoint プレゼンテーション</vt:lpstr>
      <vt:lpstr>人工知能は「知的望遠鏡」である</vt:lpstr>
      <vt:lpstr>PowerPoint プレゼンテーション</vt:lpstr>
      <vt:lpstr>Amazon Alexa</vt:lpstr>
      <vt:lpstr>知的介助： amazonの戦略</vt:lpstr>
      <vt:lpstr>進化したbot（ボット）</vt:lpstr>
      <vt:lpstr>PowerPoint プレゼンテーション</vt:lpstr>
      <vt:lpstr>人工知能と機械学習</vt:lpstr>
      <vt:lpstr>ルールベースと機械学習</vt:lpstr>
      <vt:lpstr>機械学習と推論（1）</vt:lpstr>
      <vt:lpstr>機械学習と推論（2）</vt:lpstr>
      <vt:lpstr>なぜいま人工知能なのか</vt:lpstr>
      <vt:lpstr>人工知能・機械学習・ディープラーニングの関係</vt:lpstr>
      <vt:lpstr>深層学習の学習と推論</vt:lpstr>
      <vt:lpstr>PowerPoint プレゼンテーション</vt:lpstr>
      <vt:lpstr>人工知能の2つの方向性</vt:lpstr>
      <vt:lpstr>学習データと結果の関係</vt:lpstr>
      <vt:lpstr>「AIカント君」の可能性について</vt:lpstr>
      <vt:lpstr>人間にしかできないこと・機械にもできること</vt:lpstr>
      <vt:lpstr>AI時代求められる能力</vt:lpstr>
      <vt:lpstr>人間の知性と機械の知性</vt:lpstr>
      <vt:lpstr>人工知能に置き換えられる職業と置き換えられない職業 </vt:lpstr>
      <vt:lpstr>超高齢化社会を人工知能やロボットで対応</vt:lpstr>
      <vt:lpstr>人工知能とロボットの必要性</vt:lpstr>
      <vt:lpstr>PowerPoint プレゼンテーション</vt:lpstr>
      <vt:lpstr>PowerPoint プレゼンテーション</vt:lpstr>
      <vt:lpstr>これからの開発や運用に求められるもの</vt:lpstr>
      <vt:lpstr>ITについての認識の変化が「クラウド×内製化」を加速</vt:lpstr>
      <vt:lpstr>変わる情報システムのかたち</vt:lpstr>
      <vt:lpstr>これからの「ITビジネスの方程式」</vt:lpstr>
      <vt:lpstr>「仕様書通り作る」から「ビジネスの成果への貢献」へ</vt:lpstr>
      <vt:lpstr>PowerPoint プレゼンテーション</vt:lpstr>
      <vt:lpstr>ウォーターフォール開発とアジャイル開発（１）</vt:lpstr>
      <vt:lpstr>アジャイル開発の進め方</vt:lpstr>
      <vt:lpstr>アジャイル開発の基本構造</vt:lpstr>
      <vt:lpstr>ウォーターフォール開発とアジャイル開発（２）</vt:lpstr>
      <vt:lpstr>ウォーターフォール開発とアジャイル開発（３）</vt:lpstr>
      <vt:lpstr>ウォーターフォール開発とアジャイル開発（５）</vt:lpstr>
      <vt:lpstr>PowerPoint プレゼンテーション</vt:lpstr>
      <vt:lpstr>デジタル・トランスフォーメーションとサイバー・フィジカル･システム</vt:lpstr>
      <vt:lpstr>デジタル・トランスフォーメーションとは何か</vt:lpstr>
      <vt:lpstr>デジタル･トランスフォーメーションの全体像</vt:lpstr>
      <vt:lpstr>デジタル・トランスフォーメーションを支えるテクノロジー 　</vt:lpstr>
      <vt:lpstr>デジタル・トランスフォーメーションを支えるテクノロジー・補足 　</vt:lpstr>
      <vt:lpstr>デザイン思考・リーン・アジャイル・DevOpsの関係</vt:lpstr>
      <vt:lpstr>PowerPoint プレゼンテーション</vt:lpstr>
      <vt:lpstr>ITに関わる仕事をするということ</vt:lpstr>
      <vt:lpstr>お客様の良き相談相手とはテーマや問いを創れる人材 </vt:lpstr>
      <vt:lpstr>社会人における「学び」の３段階</vt:lpstr>
      <vt:lpstr>学び続ける習慣</vt:lpstr>
      <vt:lpstr>100年人生を生き抜くための5つの原則</vt:lpstr>
      <vt:lpstr>PowerPoint プレゼンテーション</vt:lpstr>
    </vt:vector>
  </TitlesOfParts>
  <Manager/>
  <Company>NetCommerce</Company>
  <LinksUpToDate>false</LinksUpToDate>
  <SharedDoc>false</SharedDoc>
  <HyperlinkBase/>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Microsoft Office ユーザー</cp:lastModifiedBy>
  <cp:revision>1259</cp:revision>
  <cp:lastPrinted>2016-09-01T22:55:14Z</cp:lastPrinted>
  <dcterms:created xsi:type="dcterms:W3CDTF">2014-04-30T01:58:06Z</dcterms:created>
  <dcterms:modified xsi:type="dcterms:W3CDTF">2018-04-11T05:01:52Z</dcterms:modified>
  <cp:category/>
</cp:coreProperties>
</file>