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0" r:id="rId2"/>
    <p:sldId id="452" r:id="rId3"/>
    <p:sldId id="457" r:id="rId4"/>
    <p:sldId id="453" r:id="rId5"/>
    <p:sldId id="454" r:id="rId6"/>
    <p:sldId id="455" r:id="rId7"/>
    <p:sldId id="456" r:id="rId8"/>
    <p:sldId id="442" r:id="rId9"/>
    <p:sldId id="451" r:id="rId10"/>
    <p:sldId id="443" r:id="rId11"/>
    <p:sldId id="444" r:id="rId12"/>
    <p:sldId id="445" r:id="rId13"/>
    <p:sldId id="447" r:id="rId14"/>
    <p:sldId id="448" r:id="rId15"/>
    <p:sldId id="449" r:id="rId16"/>
    <p:sldId id="450" r:id="rId17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484848"/>
        </a:solidFill>
        <a:latin typeface="Arial" charset="0"/>
        <a:ea typeface="HG丸ｺﾞｼｯｸM-PRO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3300"/>
    <a:srgbClr val="008000"/>
    <a:srgbClr val="33CC33"/>
    <a:srgbClr val="FFCCFF"/>
    <a:srgbClr val="800000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5" autoAdjust="0"/>
    <p:restoredTop sz="98171" autoAdjust="0"/>
  </p:normalViewPr>
  <p:slideViewPr>
    <p:cSldViewPr showGuides="1">
      <p:cViewPr varScale="1">
        <p:scale>
          <a:sx n="107" d="100"/>
          <a:sy n="107" d="100"/>
        </p:scale>
        <p:origin x="-1792" y="-104"/>
      </p:cViewPr>
      <p:guideLst>
        <p:guide orient="horz"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2142" y="-96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>
            <a:lvl1pPr defTabSz="957263">
              <a:spcBef>
                <a:spcPct val="0"/>
              </a:spcBef>
              <a:defRPr sz="13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defRPr sz="13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5" tIns="47822" rIns="95645" bIns="47822" numCol="1" anchor="b" anchorCtr="0" compatLnSpc="1">
            <a:prstTxWarp prst="textNoShape">
              <a:avLst/>
            </a:prstTxWarp>
          </a:bodyPr>
          <a:lstStyle>
            <a:lvl1pPr defTabSz="957263">
              <a:spcBef>
                <a:spcPct val="0"/>
              </a:spcBef>
              <a:defRPr sz="13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3927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5" tIns="47822" rIns="95645" bIns="47822" numCol="1" anchor="b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defRPr sz="13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240DFDDC-E6C4-4CB1-BA43-CB1D8D32630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564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>
            <a:lvl1pPr defTabSz="957263">
              <a:spcBef>
                <a:spcPct val="0"/>
              </a:spcBef>
              <a:defRPr sz="13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defRPr sz="13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67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5" tIns="47822" rIns="95645" bIns="47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5" tIns="47822" rIns="95645" bIns="47822" numCol="1" anchor="b" anchorCtr="0" compatLnSpc="1">
            <a:prstTxWarp prst="textNoShape">
              <a:avLst/>
            </a:prstTxWarp>
          </a:bodyPr>
          <a:lstStyle>
            <a:lvl1pPr defTabSz="957263">
              <a:spcBef>
                <a:spcPct val="0"/>
              </a:spcBef>
              <a:defRPr sz="13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3927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5" tIns="47822" rIns="95645" bIns="47822" numCol="1" anchor="b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defRPr sz="130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C2EE8C6C-E626-427D-B640-F5DF0133F9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019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57263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57263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57263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57263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7258892A-72EE-4E0E-970C-63642359DE19}" type="slidenum">
              <a:rPr lang="ja-JP" altLang="en-US" sz="1300" smtClean="0">
                <a:solidFill>
                  <a:schemeClr val="tx1"/>
                </a:solidFill>
                <a:ea typeface="ＭＳ Ｐゴシック" pitchFamily="50" charset="-128"/>
              </a:rPr>
              <a:pPr eaLnBrk="1" hangingPunct="1"/>
              <a:t>1</a:t>
            </a:fld>
            <a:endParaRPr lang="en-US" altLang="ja-JP" sz="1300" smtClean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642BB5EB-9393-4C55-BE37-C871DE2EC8DE}" type="slidenum">
              <a:rPr kumimoji="1" lang="ja-JP" altLang="en-US" sz="1300" smtClean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pPr eaLnBrk="1" hangingPunct="1"/>
              <a:t>10</a:t>
            </a:fld>
            <a:endParaRPr kumimoji="1" lang="en-US" altLang="ja-JP" sz="1300" smtClean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D339C117-D8AA-4408-8CF3-D809D87EBF25}" type="slidenum">
              <a:rPr kumimoji="1" lang="ja-JP" altLang="en-US" sz="1300" smtClean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pPr eaLnBrk="1" hangingPunct="1"/>
              <a:t>11</a:t>
            </a:fld>
            <a:endParaRPr kumimoji="1" lang="en-US" altLang="ja-JP" sz="1300" smtClean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0ED153E0-862F-4AAB-B631-A73F73124919}" type="slidenum">
              <a:rPr kumimoji="1" lang="ja-JP" altLang="en-US" sz="1300" smtClean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pPr eaLnBrk="1" hangingPunct="1"/>
              <a:t>12</a:t>
            </a:fld>
            <a:endParaRPr kumimoji="1" lang="en-US" altLang="ja-JP" sz="1300" smtClean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0CE6B502-866C-45F7-81C7-2DC0BCEA62C4}" type="slidenum">
              <a:rPr kumimoji="1" lang="ja-JP" altLang="en-US" sz="1300" smtClean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pPr eaLnBrk="1" hangingPunct="1"/>
              <a:t>13</a:t>
            </a:fld>
            <a:endParaRPr kumimoji="1" lang="en-US" altLang="ja-JP" sz="1300" smtClean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D8AC428B-A9D8-49F3-AF71-D687ECEFE3B3}" type="slidenum">
              <a:rPr kumimoji="1" lang="ja-JP" altLang="en-US" sz="1300" smtClean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pPr eaLnBrk="1" hangingPunct="1"/>
              <a:t>14</a:t>
            </a:fld>
            <a:endParaRPr kumimoji="1" lang="en-US" altLang="ja-JP" sz="1300" smtClean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ED3C057B-3148-4801-85B7-B7004AE37E7A}" type="slidenum">
              <a:rPr kumimoji="1" lang="ja-JP" altLang="en-US" sz="1300" smtClean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pPr eaLnBrk="1" hangingPunct="1"/>
              <a:t>15</a:t>
            </a:fld>
            <a:endParaRPr kumimoji="1" lang="en-US" altLang="ja-JP" sz="1300" smtClean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B90A0037-C467-42D0-9AC4-B23BB9D78A54}" type="slidenum">
              <a:rPr kumimoji="1" lang="ja-JP" altLang="en-US" sz="1300" smtClean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pPr eaLnBrk="1" hangingPunct="1"/>
              <a:t>16</a:t>
            </a:fld>
            <a:endParaRPr kumimoji="1" lang="en-US" altLang="ja-JP" sz="1300" smtClean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717623" indent="-276009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04034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545647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1987261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42887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870489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312102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75371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/>
            <a:fld id="{85C042F4-B60D-4379-9D60-5D49D8B595A8}" type="slidenum">
              <a:rPr lang="ja-JP" altLang="en-US" sz="1300">
                <a:latin typeface="Tahoma" pitchFamily="34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300" dirty="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717623" indent="-276009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04034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545647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1987261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42887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870489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312102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75371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/>
            <a:fld id="{85C042F4-B60D-4379-9D60-5D49D8B595A8}" type="slidenum">
              <a:rPr lang="ja-JP" altLang="en-US" sz="1300">
                <a:latin typeface="Tahoma" pitchFamily="34" charset="0"/>
                <a:ea typeface="ＭＳ Ｐゴシック" pitchFamily="50" charset="-128"/>
              </a:rPr>
              <a:pPr eaLnBrk="1" hangingPunct="1"/>
              <a:t>3</a:t>
            </a:fld>
            <a:endParaRPr lang="en-US" altLang="ja-JP" sz="1300" dirty="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717623" indent="-276009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04034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545647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1987261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42887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870489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312102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75371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/>
            <a:fld id="{85C042F4-B60D-4379-9D60-5D49D8B595A8}" type="slidenum">
              <a:rPr lang="ja-JP" altLang="en-US" sz="1300">
                <a:latin typeface="Tahoma" pitchFamily="34" charset="0"/>
                <a:ea typeface="ＭＳ Ｐゴシック" pitchFamily="50" charset="-128"/>
              </a:rPr>
              <a:pPr eaLnBrk="1" hangingPunct="1"/>
              <a:t>4</a:t>
            </a:fld>
            <a:endParaRPr lang="en-US" altLang="ja-JP" sz="130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717623" indent="-276009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04034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545647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1987261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42887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870489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312102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75371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/>
            <a:fld id="{85C042F4-B60D-4379-9D60-5D49D8B595A8}" type="slidenum">
              <a:rPr lang="ja-JP" altLang="en-US" sz="1300">
                <a:latin typeface="Tahoma" pitchFamily="34" charset="0"/>
                <a:ea typeface="ＭＳ Ｐゴシック" pitchFamily="50" charset="-128"/>
              </a:rPr>
              <a:pPr eaLnBrk="1" hangingPunct="1"/>
              <a:t>5</a:t>
            </a:fld>
            <a:endParaRPr lang="en-US" altLang="ja-JP" sz="130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717623" indent="-276009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04034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545647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1987261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42887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870489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312102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75371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/>
            <a:fld id="{8AB7F2D2-F8AD-4D81-8D0A-8198591822E7}" type="slidenum">
              <a:rPr lang="ja-JP" altLang="en-US" sz="1300">
                <a:latin typeface="Tahoma" pitchFamily="34" charset="0"/>
                <a:ea typeface="ＭＳ Ｐゴシック" pitchFamily="50" charset="-128"/>
              </a:rPr>
              <a:pPr eaLnBrk="1" hangingPunct="1"/>
              <a:t>6</a:t>
            </a:fld>
            <a:endParaRPr lang="en-US" altLang="ja-JP" sz="130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717623" indent="-276009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04034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545647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1987261" indent="-220807" defTabSz="921562" eaLnBrk="0" hangingPunct="0"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42887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870489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312102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753715" indent="-220807" defTabSz="921562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/>
            <a:fld id="{06E777D2-E587-44BF-8FE3-1FF5925AA05E}" type="slidenum">
              <a:rPr lang="ja-JP" altLang="en-US" sz="1300">
                <a:latin typeface="Tahoma" pitchFamily="34" charset="0"/>
                <a:ea typeface="ＭＳ Ｐゴシック" pitchFamily="50" charset="-128"/>
              </a:rPr>
              <a:pPr eaLnBrk="1" hangingPunct="1"/>
              <a:t>7</a:t>
            </a:fld>
            <a:endParaRPr lang="en-US" altLang="ja-JP" sz="130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C97B2B3F-704C-4CC6-A8E6-D5C7EC063319}" type="slidenum">
              <a:rPr kumimoji="1" lang="ja-JP" altLang="en-US" sz="1300" smtClean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pPr eaLnBrk="1" hangingPunct="1"/>
              <a:t>8</a:t>
            </a:fld>
            <a:endParaRPr kumimoji="1" lang="en-US" altLang="ja-JP" sz="1300" smtClean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920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92075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fld id="{C97B2B3F-704C-4CC6-A8E6-D5C7EC063319}" type="slidenum">
              <a:rPr kumimoji="1" lang="ja-JP" altLang="en-US" sz="1300" smtClean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rPr>
              <a:pPr eaLnBrk="1" hangingPunct="1"/>
              <a:t>9</a:t>
            </a:fld>
            <a:endParaRPr kumimoji="1" lang="en-US" altLang="ja-JP" sz="1300" smtClean="0">
              <a:solidFill>
                <a:schemeClr val="tx1"/>
              </a:solidFill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828800" cy="6858000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rgbClr val="7DB1E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4168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" name="AutoShape 7" descr="netcomm_logo.png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52400" y="64611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4168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ja-JP" sz="2000" smtClean="0">
                <a:solidFill>
                  <a:schemeClr val="bg1"/>
                </a:solidFill>
                <a:latin typeface="Arial Narrow" pitchFamily="34" charset="0"/>
                <a:ea typeface="ＭＳ Ｐゴシック" pitchFamily="50" charset="-128"/>
              </a:rPr>
              <a:t>NetCommerce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828800" y="6461125"/>
            <a:ext cx="2189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4168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ja-JP" sz="2000" smtClean="0">
                <a:solidFill>
                  <a:srgbClr val="FF3300"/>
                </a:solidFill>
                <a:ea typeface="ＭＳ Ｐゴシック" pitchFamily="50" charset="-128"/>
              </a:rPr>
              <a:t>applied marketing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5883275" y="6643688"/>
            <a:ext cx="3260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4168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n-US" altLang="ja-JP" sz="800" smtClean="0">
                <a:solidFill>
                  <a:srgbClr val="484848"/>
                </a:solidFill>
                <a:ea typeface="ＭＳ Ｐゴシック" pitchFamily="50" charset="-128"/>
              </a:rPr>
              <a:t>2009-2010,all rights reserved by NetCommerce &amp; applied marketing</a:t>
            </a: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038600" y="3352800"/>
            <a:ext cx="0" cy="350520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4038600" y="0"/>
            <a:ext cx="0" cy="243840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964363" y="0"/>
            <a:ext cx="2179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4168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ja-JP" altLang="en-US" smtClean="0">
                <a:solidFill>
                  <a:srgbClr val="484848"/>
                </a:solidFill>
                <a:ea typeface="HGP創英角ｺﾞｼｯｸUB" pitchFamily="50" charset="-128"/>
              </a:rPr>
              <a:t>ソリューション営業塾　講義資料</a:t>
            </a: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1828800" y="3352800"/>
            <a:ext cx="6629400" cy="0"/>
          </a:xfrm>
          <a:prstGeom prst="line">
            <a:avLst/>
          </a:prstGeom>
          <a:noFill/>
          <a:ln w="38100">
            <a:solidFill>
              <a:srgbClr val="4168A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2438400"/>
            <a:ext cx="6629400" cy="9144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4711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754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836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399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441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37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98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363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64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5399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3754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rgbClr val="7DB1E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4168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1282700"/>
            <a:ext cx="9144000" cy="557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endParaRPr lang="ja-JP" altLang="en-US" sz="1600">
              <a:ea typeface="ＭＳ Ｐゴシック" pitchFamily="50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9" name="AutoShape 20" descr="netcomm_logo.png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6537325" y="6583363"/>
            <a:ext cx="2606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4168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ja-JP" smtClean="0">
                <a:solidFill>
                  <a:srgbClr val="FF3300"/>
                </a:solidFill>
                <a:ea typeface="ＭＳ Ｐゴシック" pitchFamily="50" charset="-128"/>
              </a:rPr>
              <a:t>Net</a:t>
            </a:r>
            <a:r>
              <a:rPr lang="en-US" altLang="ja-JP" smtClean="0">
                <a:solidFill>
                  <a:srgbClr val="006699"/>
                </a:solidFill>
                <a:ea typeface="ＭＳ Ｐゴシック" pitchFamily="50" charset="-128"/>
              </a:rPr>
              <a:t>Commerce</a:t>
            </a:r>
            <a:r>
              <a:rPr lang="ja-JP" altLang="en-US" smtClean="0">
                <a:solidFill>
                  <a:srgbClr val="006699"/>
                </a:solidFill>
                <a:ea typeface="ＭＳ Ｐゴシック" pitchFamily="50" charset="-128"/>
              </a:rPr>
              <a:t>　</a:t>
            </a:r>
            <a:r>
              <a:rPr lang="en-US" altLang="ja-JP" smtClean="0">
                <a:solidFill>
                  <a:srgbClr val="006699"/>
                </a:solidFill>
                <a:ea typeface="ＭＳ Ｐゴシック" pitchFamily="50" charset="-128"/>
              </a:rPr>
              <a:t>&amp; </a:t>
            </a:r>
            <a:r>
              <a:rPr lang="en-US" altLang="ja-JP" smtClean="0">
                <a:solidFill>
                  <a:srgbClr val="FF3300"/>
                </a:solidFill>
                <a:ea typeface="ＭＳ Ｐゴシック" pitchFamily="50" charset="-128"/>
              </a:rPr>
              <a:t>applied Marketing</a:t>
            </a:r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0" y="6643688"/>
            <a:ext cx="3260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4168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ja-JP" sz="800" smtClean="0">
                <a:solidFill>
                  <a:srgbClr val="484848"/>
                </a:solidFill>
                <a:ea typeface="ＭＳ Ｐゴシック" pitchFamily="50" charset="-128"/>
              </a:rPr>
              <a:t>2009-2010,all rights reserved by NetCommerce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8484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8484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48484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提案書をセクシーに見せる３原則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435850" y="228600"/>
            <a:ext cx="170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4168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algn="r" eaLnBrk="1" hangingPunct="1"/>
            <a:r>
              <a:rPr lang="ja-JP" altLang="en-US" sz="1000"/>
              <a:t>ソリューション営業スキル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00763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4267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ja-JP" altLang="en-US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セクシーな提案書の作り方</a:t>
            </a:r>
            <a:endParaRPr lang="ja-JP" altLang="en-US" sz="3600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3400" y="344630"/>
            <a:ext cx="438132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SzPct val="110000"/>
            </a:pPr>
            <a:r>
              <a:rPr lang="ja-JP" altLang="en-US" sz="32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HGP創英角ｺﾞｼｯｸUB" pitchFamily="50" charset="-128"/>
              </a:rPr>
              <a:t>提案書という美しい商品</a:t>
            </a:r>
            <a:endParaRPr lang="ja-JP" altLang="en-US" sz="32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HGP創英角ｺﾞｼｯｸUB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86290" y="6581001"/>
            <a:ext cx="3357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2012, all rights reserved by </a:t>
            </a:r>
            <a:r>
              <a:rPr kumimoji="1" lang="en-US" altLang="ja-JP" dirty="0" err="1" smtClean="0"/>
              <a:t>NerCommerce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inc.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>
                <a:ea typeface="ＭＳ Ｐゴシック" pitchFamily="50" charset="-128"/>
              </a:rPr>
              <a:t>原則２：統一ルールの原則</a:t>
            </a:r>
          </a:p>
        </p:txBody>
      </p:sp>
      <p:sp>
        <p:nvSpPr>
          <p:cNvPr id="512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772400" cy="554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circleNumDbPlain" startAt="2"/>
            </a:pPr>
            <a:endParaRPr lang="ja-JP" altLang="en-US" sz="1600" dirty="0" smtClean="0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ja-JP" altLang="en-US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配色と形状	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図表の記号や項目が、同じグループに属する場合は、同じ配色や形状に統一。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図形と文字の明暗、コントラストに注意。印刷やプロジェクターを使用する場合、背景色に隠れて文字が見えなくなることがある。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図形要素の囲みを太線にし、</a:t>
            </a:r>
            <a:r>
              <a:rPr lang="ja-JP" altLang="en-US" sz="1200" b="1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背景色は</a:t>
            </a: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、白か、淡い色。文字は、濃い色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図形要素の背景色は濃くし、文字を白抜き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白黒印刷の場合にも、ＰＰＴは、印刷設定は「カラー」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色に意味がある場合もあるので、使用する場合は、適所使用を心がける。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費用計画等への使用に際して</a:t>
            </a:r>
          </a:p>
          <a:p>
            <a:pPr lvl="3" eaLnBrk="1" hangingPunct="1">
              <a:lnSpc>
                <a:spcPct val="80000"/>
              </a:lnSpc>
            </a:pPr>
            <a:r>
              <a:rPr lang="ja-JP" altLang="en-US" sz="1000" dirty="0" smtClean="0">
                <a:solidFill>
                  <a:srgbClr val="FF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赤　	：“赤字”や“マイナス”を連想</a:t>
            </a:r>
          </a:p>
          <a:p>
            <a:pPr lvl="3" eaLnBrk="1" hangingPunct="1">
              <a:lnSpc>
                <a:spcPct val="80000"/>
              </a:lnSpc>
            </a:pPr>
            <a:r>
              <a:rPr lang="ja-JP" altLang="en-US" sz="1000" dirty="0" smtClean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黒　	：“黒字”や“プラス”を連想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スケジュールへの使用</a:t>
            </a:r>
          </a:p>
          <a:p>
            <a:pPr lvl="3" eaLnBrk="1" hangingPunct="1">
              <a:lnSpc>
                <a:spcPct val="80000"/>
              </a:lnSpc>
            </a:pPr>
            <a:r>
              <a:rPr lang="ja-JP" altLang="en-US" sz="1000" dirty="0" smtClean="0">
                <a:solidFill>
                  <a:srgbClr val="0000FF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青・緑　	：順調な状態を連想</a:t>
            </a:r>
          </a:p>
          <a:p>
            <a:pPr lvl="3" eaLnBrk="1" hangingPunct="1">
              <a:lnSpc>
                <a:spcPct val="80000"/>
              </a:lnSpc>
            </a:pPr>
            <a:r>
              <a:rPr lang="ja-JP" altLang="en-US" sz="1000" dirty="0" smtClean="0">
                <a:solidFill>
                  <a:srgbClr val="FF99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黄　　　	：リスクがある状態、注意すべきことを連想</a:t>
            </a:r>
          </a:p>
          <a:p>
            <a:pPr lvl="3" eaLnBrk="1" hangingPunct="1">
              <a:lnSpc>
                <a:spcPct val="80000"/>
              </a:lnSpc>
            </a:pPr>
            <a:r>
              <a:rPr lang="ja-JP" altLang="en-US" sz="1000" dirty="0" smtClean="0">
                <a:solidFill>
                  <a:srgbClr val="FF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赤　　　	：危険な状況、クリティカル・ポイントを連想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その他</a:t>
            </a:r>
          </a:p>
          <a:p>
            <a:pPr lvl="3" eaLnBrk="1" hangingPunct="1">
              <a:lnSpc>
                <a:spcPct val="80000"/>
              </a:lnSpc>
            </a:pPr>
            <a:r>
              <a:rPr lang="ja-JP" altLang="en-US" sz="1000" dirty="0" smtClean="0">
                <a:solidFill>
                  <a:srgbClr val="FF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赤系	：注意の喚起、強調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ja-JP" altLang="en-US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配置と順序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同様の説明では、箇条書きの書式を統一。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同じ要素を含む説明では、上下、左右の関係は統一。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図形要素は、左右、上下をそろえ配置する。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ja-JP" altLang="en-US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フォントとポイント数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フォントは、原則コシック体とする。明朝は、古くさいイメージを与えるので避ける。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ポイント数（文字サイズ）は、全体を通して統一ルールに従う。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文字の大小、太細、下線のあるなしは、安易に設定しない。最後の見直しの時に、設定すると効果的。</a:t>
            </a:r>
          </a:p>
          <a:p>
            <a:pPr marL="781050" lvl="1" indent="-266700" eaLnBrk="1" hangingPunct="1">
              <a:lnSpc>
                <a:spcPct val="80000"/>
              </a:lnSpc>
            </a:pPr>
            <a:r>
              <a:rPr lang="ja-JP" altLang="en-US" sz="12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斜体文字、影付けは、多用しない。見辛く、汚らしくなる場合がある。</a:t>
            </a:r>
          </a:p>
          <a:p>
            <a:pPr lvl="2" eaLnBrk="1" hangingPunct="1">
              <a:lnSpc>
                <a:spcPct val="80000"/>
              </a:lnSpc>
            </a:pPr>
            <a:endParaRPr lang="ja-JP" altLang="en-US" sz="1200" dirty="0" smtClean="0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>
                <a:ea typeface="ＭＳ Ｐゴシック" pitchFamily="50" charset="-128"/>
              </a:rPr>
              <a:t>原則２：統一ルールの原則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7538"/>
            <a:ext cx="6192837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7061" name="Group 37"/>
          <p:cNvGrpSpPr>
            <a:grpSpLocks/>
          </p:cNvGrpSpPr>
          <p:nvPr/>
        </p:nvGrpSpPr>
        <p:grpSpPr bwMode="auto">
          <a:xfrm>
            <a:off x="468313" y="1557338"/>
            <a:ext cx="8424862" cy="4926012"/>
            <a:chOff x="295" y="962"/>
            <a:chExt cx="5307" cy="3103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1882" y="1915"/>
              <a:ext cx="408" cy="13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1292" y="3321"/>
              <a:ext cx="681" cy="13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H="1" flipV="1">
              <a:off x="2154" y="2051"/>
              <a:ext cx="0" cy="163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H="1" flipV="1">
              <a:off x="1973" y="3412"/>
              <a:ext cx="181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1383" y="3684"/>
              <a:ext cx="123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フォント・サイズや背景色が不統一</a:t>
              </a: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3061" y="2777"/>
              <a:ext cx="862" cy="680"/>
            </a:xfrm>
            <a:prstGeom prst="roundRect">
              <a:avLst>
                <a:gd name="adj" fmla="val 6912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3969" y="2777"/>
              <a:ext cx="272" cy="6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H="1" flipV="1">
              <a:off x="4105" y="3457"/>
              <a:ext cx="227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 flipH="1" flipV="1">
              <a:off x="3515" y="3457"/>
              <a:ext cx="817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3833" y="3729"/>
              <a:ext cx="17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同じ構成要素（サーバー）を示しているにもかかわらず、図形要素、配色が異なる</a:t>
              </a:r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3424" y="2051"/>
              <a:ext cx="136" cy="272"/>
            </a:xfrm>
            <a:prstGeom prst="roundRect">
              <a:avLst>
                <a:gd name="adj" fmla="val 6912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4059" y="2051"/>
              <a:ext cx="144" cy="27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62" name="AutoShape 18"/>
            <p:cNvSpPr>
              <a:spLocks noChangeArrowheads="1"/>
            </p:cNvSpPr>
            <p:nvPr/>
          </p:nvSpPr>
          <p:spPr bwMode="auto">
            <a:xfrm>
              <a:off x="884" y="1643"/>
              <a:ext cx="363" cy="544"/>
            </a:xfrm>
            <a:prstGeom prst="roundRect">
              <a:avLst>
                <a:gd name="adj" fmla="val 6912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flipH="1">
              <a:off x="1247" y="1189"/>
              <a:ext cx="1406" cy="45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2653" y="1189"/>
              <a:ext cx="771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2653" y="1189"/>
              <a:ext cx="1406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66" name="Text Box 22"/>
            <p:cNvSpPr txBox="1">
              <a:spLocks noChangeArrowheads="1"/>
            </p:cNvSpPr>
            <p:nvPr/>
          </p:nvSpPr>
          <p:spPr bwMode="auto">
            <a:xfrm>
              <a:off x="1927" y="962"/>
              <a:ext cx="1779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同じデータの流れを示しているにもかかわらず、</a:t>
              </a:r>
            </a:p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線の太さ、図形要素の前後関係、形状が不統一、</a:t>
              </a:r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H="1" flipV="1">
              <a:off x="2290" y="2005"/>
              <a:ext cx="182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68" name="Text Box 24"/>
            <p:cNvSpPr txBox="1">
              <a:spLocks noChangeArrowheads="1"/>
            </p:cNvSpPr>
            <p:nvPr/>
          </p:nvSpPr>
          <p:spPr bwMode="auto">
            <a:xfrm>
              <a:off x="2245" y="2187"/>
              <a:ext cx="7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文字が背景色に埋もれて見づらい</a:t>
              </a:r>
              <a:endParaRPr kumimoji="1" lang="en-US" altLang="ja-JP" sz="1000">
                <a:solidFill>
                  <a:srgbClr val="FF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1383" y="2822"/>
              <a:ext cx="454" cy="181"/>
            </a:xfrm>
            <a:prstGeom prst="roundRect">
              <a:avLst>
                <a:gd name="adj" fmla="val 6912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1111" y="2187"/>
              <a:ext cx="408" cy="363"/>
            </a:xfrm>
            <a:prstGeom prst="roundRect">
              <a:avLst>
                <a:gd name="adj" fmla="val 6912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V="1">
              <a:off x="1020" y="2414"/>
              <a:ext cx="91" cy="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1020" y="2777"/>
              <a:ext cx="363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73" name="Text Box 29"/>
            <p:cNvSpPr txBox="1">
              <a:spLocks noChangeArrowheads="1"/>
            </p:cNvSpPr>
            <p:nvPr/>
          </p:nvSpPr>
          <p:spPr bwMode="auto">
            <a:xfrm>
              <a:off x="295" y="2686"/>
              <a:ext cx="75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背景色が、不統一</a:t>
              </a:r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3379" y="2822"/>
              <a:ext cx="272" cy="45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 flipV="1">
              <a:off x="3061" y="3276"/>
              <a:ext cx="363" cy="6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2336" y="3911"/>
              <a:ext cx="13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描かれている図形要素の意味不明</a:t>
              </a: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4286" y="962"/>
              <a:ext cx="12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ファイヤーウォールのみ立体表現。他の図形要素と不統一</a:t>
              </a:r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 flipH="1">
              <a:off x="4558" y="1234"/>
              <a:ext cx="454" cy="9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</p:grpSp>
      <p:sp>
        <p:nvSpPr>
          <p:cNvPr id="6149" name="Rectangle 3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90513" y="1030288"/>
            <a:ext cx="7772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SzPct val="110000"/>
            </a:pPr>
            <a:r>
              <a:rPr lang="ja-JP" altLang="en-US" sz="18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改善すべき余地のある例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>
                <a:ea typeface="ＭＳ Ｐゴシック" pitchFamily="50" charset="-128"/>
              </a:rPr>
              <a:t>原則２：統一ルールの原則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49488"/>
            <a:ext cx="70580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28600" y="1047750"/>
            <a:ext cx="7772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SzPct val="110000"/>
            </a:pPr>
            <a:r>
              <a:rPr lang="ja-JP" altLang="en-US" sz="18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改善後の例</a:t>
            </a:r>
          </a:p>
        </p:txBody>
      </p:sp>
      <p:grpSp>
        <p:nvGrpSpPr>
          <p:cNvPr id="259101" name="Group 29"/>
          <p:cNvGrpSpPr>
            <a:grpSpLocks/>
          </p:cNvGrpSpPr>
          <p:nvPr/>
        </p:nvGrpSpPr>
        <p:grpSpPr bwMode="auto">
          <a:xfrm>
            <a:off x="682625" y="1528763"/>
            <a:ext cx="7993063" cy="5070474"/>
            <a:chOff x="249" y="872"/>
            <a:chExt cx="5035" cy="3194"/>
          </a:xfrm>
        </p:grpSpPr>
        <p:sp>
          <p:nvSpPr>
            <p:cNvPr id="7174" name="Line 8"/>
            <p:cNvSpPr>
              <a:spLocks noChangeShapeType="1"/>
            </p:cNvSpPr>
            <p:nvPr/>
          </p:nvSpPr>
          <p:spPr bwMode="auto">
            <a:xfrm>
              <a:off x="657" y="1190"/>
              <a:ext cx="0" cy="25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75" name="Line 9"/>
            <p:cNvSpPr>
              <a:spLocks noChangeShapeType="1"/>
            </p:cNvSpPr>
            <p:nvPr/>
          </p:nvSpPr>
          <p:spPr bwMode="auto">
            <a:xfrm>
              <a:off x="567" y="1298"/>
              <a:ext cx="471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76" name="Line 10"/>
            <p:cNvSpPr>
              <a:spLocks noChangeShapeType="1"/>
            </p:cNvSpPr>
            <p:nvPr/>
          </p:nvSpPr>
          <p:spPr bwMode="auto">
            <a:xfrm>
              <a:off x="5193" y="1190"/>
              <a:ext cx="0" cy="25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77" name="Line 11"/>
            <p:cNvSpPr>
              <a:spLocks noChangeShapeType="1"/>
            </p:cNvSpPr>
            <p:nvPr/>
          </p:nvSpPr>
          <p:spPr bwMode="auto">
            <a:xfrm flipV="1">
              <a:off x="567" y="3657"/>
              <a:ext cx="471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78" name="Line 12"/>
            <p:cNvSpPr>
              <a:spLocks noChangeShapeType="1"/>
            </p:cNvSpPr>
            <p:nvPr/>
          </p:nvSpPr>
          <p:spPr bwMode="auto">
            <a:xfrm>
              <a:off x="612" y="2777"/>
              <a:ext cx="462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79" name="Line 13"/>
            <p:cNvSpPr>
              <a:spLocks noChangeShapeType="1"/>
            </p:cNvSpPr>
            <p:nvPr/>
          </p:nvSpPr>
          <p:spPr bwMode="auto">
            <a:xfrm flipH="1" flipV="1">
              <a:off x="2109" y="1144"/>
              <a:ext cx="0" cy="26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>
              <a:off x="612" y="1054"/>
              <a:ext cx="45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81" name="Text Box 15"/>
            <p:cNvSpPr txBox="1">
              <a:spLocks noChangeArrowheads="1"/>
            </p:cNvSpPr>
            <p:nvPr/>
          </p:nvSpPr>
          <p:spPr bwMode="auto">
            <a:xfrm>
              <a:off x="249" y="872"/>
              <a:ext cx="149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図表全体の左右、上下、階層関係を統一</a:t>
              </a:r>
            </a:p>
          </p:txBody>
        </p:sp>
        <p:sp>
          <p:nvSpPr>
            <p:cNvPr id="7182" name="Line 16"/>
            <p:cNvSpPr>
              <a:spLocks noChangeShapeType="1"/>
            </p:cNvSpPr>
            <p:nvPr/>
          </p:nvSpPr>
          <p:spPr bwMode="auto">
            <a:xfrm flipV="1">
              <a:off x="3787" y="3594"/>
              <a:ext cx="0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83" name="Text Box 17"/>
            <p:cNvSpPr txBox="1">
              <a:spLocks noChangeArrowheads="1"/>
            </p:cNvSpPr>
            <p:nvPr/>
          </p:nvSpPr>
          <p:spPr bwMode="auto">
            <a:xfrm>
              <a:off x="2971" y="3911"/>
              <a:ext cx="156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同一の構成要素は、同じ形状、配色に統一</a:t>
              </a:r>
            </a:p>
          </p:txBody>
        </p:sp>
        <p:sp>
          <p:nvSpPr>
            <p:cNvPr id="7184" name="Line 18"/>
            <p:cNvSpPr>
              <a:spLocks noChangeShapeType="1"/>
            </p:cNvSpPr>
            <p:nvPr/>
          </p:nvSpPr>
          <p:spPr bwMode="auto">
            <a:xfrm flipH="1" flipV="1">
              <a:off x="2835" y="3639"/>
              <a:ext cx="952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85" name="Line 19"/>
            <p:cNvSpPr>
              <a:spLocks noChangeShapeType="1"/>
            </p:cNvSpPr>
            <p:nvPr/>
          </p:nvSpPr>
          <p:spPr bwMode="auto">
            <a:xfrm flipV="1">
              <a:off x="3787" y="3639"/>
              <a:ext cx="907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86" name="Text Box 20"/>
            <p:cNvSpPr txBox="1">
              <a:spLocks noChangeArrowheads="1"/>
            </p:cNvSpPr>
            <p:nvPr/>
          </p:nvSpPr>
          <p:spPr bwMode="auto">
            <a:xfrm>
              <a:off x="3107" y="872"/>
              <a:ext cx="187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全体として同じ構成要素のフォント、ポイント数を統一</a:t>
              </a:r>
            </a:p>
          </p:txBody>
        </p:sp>
        <p:sp>
          <p:nvSpPr>
            <p:cNvPr id="7187" name="Line 21"/>
            <p:cNvSpPr>
              <a:spLocks noChangeShapeType="1"/>
            </p:cNvSpPr>
            <p:nvPr/>
          </p:nvSpPr>
          <p:spPr bwMode="auto">
            <a:xfrm flipH="1">
              <a:off x="1927" y="1734"/>
              <a:ext cx="318" cy="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88" name="Line 22"/>
            <p:cNvSpPr>
              <a:spLocks noChangeShapeType="1"/>
            </p:cNvSpPr>
            <p:nvPr/>
          </p:nvSpPr>
          <p:spPr bwMode="auto">
            <a:xfrm flipH="1">
              <a:off x="1610" y="1734"/>
              <a:ext cx="635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89" name="Line 23"/>
            <p:cNvSpPr>
              <a:spLocks noChangeShapeType="1"/>
            </p:cNvSpPr>
            <p:nvPr/>
          </p:nvSpPr>
          <p:spPr bwMode="auto">
            <a:xfrm flipH="1">
              <a:off x="1746" y="1734"/>
              <a:ext cx="499" cy="117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2245" y="1525"/>
              <a:ext cx="72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同一の要素を説明する文言は、形式、フォント、サイズを統一</a:t>
              </a:r>
            </a:p>
          </p:txBody>
        </p:sp>
        <p:sp>
          <p:nvSpPr>
            <p:cNvPr id="7191" name="AutoShape 25"/>
            <p:cNvSpPr>
              <a:spLocks noChangeArrowheads="1"/>
            </p:cNvSpPr>
            <p:nvPr/>
          </p:nvSpPr>
          <p:spPr bwMode="auto">
            <a:xfrm>
              <a:off x="2653" y="2006"/>
              <a:ext cx="2132" cy="363"/>
            </a:xfrm>
            <a:prstGeom prst="roundRect">
              <a:avLst>
                <a:gd name="adj" fmla="val 6912"/>
              </a:avLst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7192" name="Text Box 26"/>
            <p:cNvSpPr txBox="1">
              <a:spLocks noChangeArrowheads="1"/>
            </p:cNvSpPr>
            <p:nvPr/>
          </p:nvSpPr>
          <p:spPr bwMode="auto">
            <a:xfrm>
              <a:off x="2789" y="2369"/>
              <a:ext cx="9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1pPr>
              <a:lvl2pPr marL="742950" indent="-28575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2pPr>
              <a:lvl3pPr marL="11430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3pPr>
              <a:lvl4pPr marL="16002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4pPr>
              <a:lvl5pPr marL="2057400" indent="-228600" eaLnBrk="0" hangingPunct="0"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rgbClr val="484848"/>
                  </a:solidFill>
                  <a:latin typeface="Arial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kumimoji="1" lang="ja-JP" altLang="en-US" sz="1000">
                  <a:solidFill>
                    <a:srgbClr val="FF0000"/>
                  </a:solidFill>
                  <a:latin typeface="Arial" pitchFamily="34" charset="0"/>
                  <a:ea typeface="HGP創英角ｺﾞｼｯｸUB" pitchFamily="50" charset="-128"/>
                  <a:cs typeface="Arial" pitchFamily="34" charset="0"/>
                </a:rPr>
                <a:t>形状や配置が左右均衡</a:t>
              </a:r>
            </a:p>
          </p:txBody>
        </p:sp>
        <p:sp>
          <p:nvSpPr>
            <p:cNvPr id="7193" name="Line 28"/>
            <p:cNvSpPr>
              <a:spLocks noChangeShapeType="1"/>
            </p:cNvSpPr>
            <p:nvPr/>
          </p:nvSpPr>
          <p:spPr bwMode="auto">
            <a:xfrm flipH="1">
              <a:off x="567" y="1071"/>
              <a:ext cx="45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>
                <a:ea typeface="ＭＳ Ｐゴシック" pitchFamily="50" charset="-128"/>
              </a:rPr>
              <a:t>原則３：対比表現の原則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557338"/>
            <a:ext cx="8110538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正方形/長方形 1"/>
          <p:cNvSpPr>
            <a:spLocks noChangeArrowheads="1"/>
          </p:cNvSpPr>
          <p:nvPr/>
        </p:nvSpPr>
        <p:spPr bwMode="auto">
          <a:xfrm>
            <a:off x="228600" y="1001713"/>
            <a:ext cx="868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［稼働の前後］現状が、この提案によって、どうなるかが簡潔に説明できる。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>
                <a:ea typeface="ＭＳ Ｐゴシック" pitchFamily="50" charset="-128"/>
              </a:rPr>
              <a:t>原則３：対比表現の原則</a:t>
            </a: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2195513" y="2781300"/>
            <a:ext cx="792162" cy="431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注文書受領</a:t>
            </a:r>
          </a:p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（ＦＡＸ）</a:t>
            </a:r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3276600" y="2781300"/>
            <a:ext cx="792163" cy="431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注文内容入力</a:t>
            </a:r>
          </a:p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</a:t>
            </a:r>
            <a:r>
              <a:rPr lang="en-US" altLang="ja-JP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PC</a:t>
            </a:r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）</a:t>
            </a:r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1117600" y="2781300"/>
            <a:ext cx="792163" cy="4318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注文書送付</a:t>
            </a:r>
          </a:p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（ＦＡＸ）</a:t>
            </a:r>
          </a:p>
        </p:txBody>
      </p:sp>
      <p:sp>
        <p:nvSpPr>
          <p:cNvPr id="9222" name="AutoShape 9"/>
          <p:cNvSpPr>
            <a:spLocks noChangeArrowheads="1"/>
          </p:cNvSpPr>
          <p:nvPr/>
        </p:nvSpPr>
        <p:spPr bwMode="auto">
          <a:xfrm>
            <a:off x="4356100" y="2781300"/>
            <a:ext cx="792163" cy="431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納期確認</a:t>
            </a:r>
          </a:p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（電話）</a:t>
            </a:r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5435600" y="2781300"/>
            <a:ext cx="792163" cy="431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納期回答起票</a:t>
            </a:r>
          </a:p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（手書き）</a:t>
            </a:r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auto">
          <a:xfrm>
            <a:off x="6516688" y="2781300"/>
            <a:ext cx="792162" cy="431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納期回答送付</a:t>
            </a:r>
          </a:p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（ＦＡＸ）</a:t>
            </a:r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auto">
          <a:xfrm>
            <a:off x="7596188" y="2781300"/>
            <a:ext cx="792162" cy="4318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納期回答受領</a:t>
            </a:r>
          </a:p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（ＦＡＸ）</a:t>
            </a:r>
          </a:p>
        </p:txBody>
      </p:sp>
      <p:sp>
        <p:nvSpPr>
          <p:cNvPr id="9226" name="AutoShape 13"/>
          <p:cNvSpPr>
            <a:spLocks noChangeArrowheads="1"/>
          </p:cNvSpPr>
          <p:nvPr/>
        </p:nvSpPr>
        <p:spPr bwMode="auto">
          <a:xfrm>
            <a:off x="2195513" y="4149725"/>
            <a:ext cx="792162" cy="431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受注処理</a:t>
            </a:r>
          </a:p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（自動）</a:t>
            </a:r>
          </a:p>
        </p:txBody>
      </p:sp>
      <p:sp>
        <p:nvSpPr>
          <p:cNvPr id="9227" name="AutoShape 15"/>
          <p:cNvSpPr>
            <a:spLocks noChangeArrowheads="1"/>
          </p:cNvSpPr>
          <p:nvPr/>
        </p:nvSpPr>
        <p:spPr bwMode="auto">
          <a:xfrm>
            <a:off x="1116013" y="4149725"/>
            <a:ext cx="792162" cy="4318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注文内容入力</a:t>
            </a:r>
          </a:p>
          <a:p>
            <a:pPr algn="ctr"/>
            <a:r>
              <a:rPr lang="ja-JP" altLang="en-US" sz="9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（ＰＣ／</a:t>
            </a:r>
            <a:r>
              <a:rPr lang="en-US" altLang="ja-JP" sz="9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Web</a:t>
            </a:r>
            <a:r>
              <a:rPr lang="ja-JP" altLang="en-US" sz="9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）</a:t>
            </a:r>
          </a:p>
        </p:txBody>
      </p:sp>
      <p:sp>
        <p:nvSpPr>
          <p:cNvPr id="9228" name="AutoShape 19"/>
          <p:cNvSpPr>
            <a:spLocks noChangeArrowheads="1"/>
          </p:cNvSpPr>
          <p:nvPr/>
        </p:nvSpPr>
        <p:spPr bwMode="auto">
          <a:xfrm>
            <a:off x="3275013" y="4149725"/>
            <a:ext cx="792162" cy="4318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納期確認</a:t>
            </a:r>
          </a:p>
          <a:p>
            <a:pPr algn="ctr"/>
            <a:r>
              <a:rPr lang="ja-JP" altLang="en-US" sz="9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（ＰＣ／Ｗｅｂ）</a:t>
            </a:r>
          </a:p>
        </p:txBody>
      </p:sp>
      <p:cxnSp>
        <p:nvCxnSpPr>
          <p:cNvPr id="9229" name="AutoShape 20"/>
          <p:cNvCxnSpPr>
            <a:cxnSpLocks noChangeShapeType="1"/>
            <a:stCxn id="9221" idx="3"/>
            <a:endCxn id="9219" idx="1"/>
          </p:cNvCxnSpPr>
          <p:nvPr/>
        </p:nvCxnSpPr>
        <p:spPr bwMode="auto">
          <a:xfrm>
            <a:off x="1909763" y="2997200"/>
            <a:ext cx="2857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AutoShape 21"/>
          <p:cNvCxnSpPr>
            <a:cxnSpLocks noChangeShapeType="1"/>
            <a:stCxn id="9219" idx="3"/>
            <a:endCxn id="9220" idx="1"/>
          </p:cNvCxnSpPr>
          <p:nvPr/>
        </p:nvCxnSpPr>
        <p:spPr bwMode="auto">
          <a:xfrm>
            <a:off x="2987675" y="2997200"/>
            <a:ext cx="2889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AutoShape 22"/>
          <p:cNvCxnSpPr>
            <a:cxnSpLocks noChangeShapeType="1"/>
            <a:stCxn id="9220" idx="3"/>
            <a:endCxn id="9222" idx="1"/>
          </p:cNvCxnSpPr>
          <p:nvPr/>
        </p:nvCxnSpPr>
        <p:spPr bwMode="auto">
          <a:xfrm>
            <a:off x="4068763" y="2997200"/>
            <a:ext cx="2873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AutoShape 23"/>
          <p:cNvCxnSpPr>
            <a:cxnSpLocks noChangeShapeType="1"/>
            <a:stCxn id="9222" idx="3"/>
            <a:endCxn id="9223" idx="1"/>
          </p:cNvCxnSpPr>
          <p:nvPr/>
        </p:nvCxnSpPr>
        <p:spPr bwMode="auto">
          <a:xfrm>
            <a:off x="5148263" y="2997200"/>
            <a:ext cx="2873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3" name="AutoShape 24"/>
          <p:cNvCxnSpPr>
            <a:cxnSpLocks noChangeShapeType="1"/>
            <a:stCxn id="9223" idx="3"/>
            <a:endCxn id="9224" idx="1"/>
          </p:cNvCxnSpPr>
          <p:nvPr/>
        </p:nvCxnSpPr>
        <p:spPr bwMode="auto">
          <a:xfrm>
            <a:off x="6227763" y="2997200"/>
            <a:ext cx="28892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AutoShape 25"/>
          <p:cNvCxnSpPr>
            <a:cxnSpLocks noChangeShapeType="1"/>
            <a:stCxn id="9224" idx="3"/>
            <a:endCxn id="9225" idx="1"/>
          </p:cNvCxnSpPr>
          <p:nvPr/>
        </p:nvCxnSpPr>
        <p:spPr bwMode="auto">
          <a:xfrm>
            <a:off x="7308850" y="2997200"/>
            <a:ext cx="2873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5" name="AutoShape 26"/>
          <p:cNvCxnSpPr>
            <a:cxnSpLocks noChangeShapeType="1"/>
            <a:stCxn id="9227" idx="3"/>
            <a:endCxn id="9226" idx="1"/>
          </p:cNvCxnSpPr>
          <p:nvPr/>
        </p:nvCxnSpPr>
        <p:spPr bwMode="auto">
          <a:xfrm>
            <a:off x="1908175" y="4365625"/>
            <a:ext cx="2873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6" name="AutoShape 27"/>
          <p:cNvCxnSpPr>
            <a:cxnSpLocks noChangeShapeType="1"/>
            <a:stCxn id="9226" idx="3"/>
            <a:endCxn id="9228" idx="1"/>
          </p:cNvCxnSpPr>
          <p:nvPr/>
        </p:nvCxnSpPr>
        <p:spPr bwMode="auto">
          <a:xfrm>
            <a:off x="2987675" y="4365625"/>
            <a:ext cx="2873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7" name="Text Box 28"/>
          <p:cNvSpPr txBox="1">
            <a:spLocks noChangeArrowheads="1"/>
          </p:cNvSpPr>
          <p:nvPr/>
        </p:nvSpPr>
        <p:spPr bwMode="auto">
          <a:xfrm>
            <a:off x="755650" y="2420938"/>
            <a:ext cx="16257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【</a:t>
            </a:r>
            <a:r>
              <a:rPr kumimoji="1" lang="ja-JP" altLang="en-US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現状の業務プロセス</a:t>
            </a:r>
            <a:r>
              <a:rPr kumimoji="1" lang="en-US" altLang="ja-JP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】</a:t>
            </a:r>
          </a:p>
        </p:txBody>
      </p:sp>
      <p:sp>
        <p:nvSpPr>
          <p:cNvPr id="9238" name="Text Box 29"/>
          <p:cNvSpPr txBox="1">
            <a:spLocks noChangeArrowheads="1"/>
          </p:cNvSpPr>
          <p:nvPr/>
        </p:nvSpPr>
        <p:spPr bwMode="auto">
          <a:xfrm>
            <a:off x="755650" y="3860800"/>
            <a:ext cx="24689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【</a:t>
            </a:r>
            <a:r>
              <a:rPr kumimoji="1" lang="ja-JP" altLang="en-US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新システム稼働後の業務プロセス</a:t>
            </a:r>
            <a:r>
              <a:rPr kumimoji="1" lang="en-US" altLang="ja-JP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】</a:t>
            </a:r>
          </a:p>
        </p:txBody>
      </p:sp>
      <p:sp>
        <p:nvSpPr>
          <p:cNvPr id="9239" name="Line 30"/>
          <p:cNvSpPr>
            <a:spLocks noChangeShapeType="1"/>
          </p:cNvSpPr>
          <p:nvPr/>
        </p:nvSpPr>
        <p:spPr bwMode="auto">
          <a:xfrm>
            <a:off x="4140200" y="2781300"/>
            <a:ext cx="0" cy="180022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9240" name="Line 31"/>
          <p:cNvSpPr>
            <a:spLocks noChangeShapeType="1"/>
          </p:cNvSpPr>
          <p:nvPr/>
        </p:nvSpPr>
        <p:spPr bwMode="auto">
          <a:xfrm>
            <a:off x="8459788" y="2781300"/>
            <a:ext cx="0" cy="1871663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9241" name="AutoShape 32"/>
          <p:cNvSpPr>
            <a:spLocks noChangeArrowheads="1"/>
          </p:cNvSpPr>
          <p:nvPr/>
        </p:nvSpPr>
        <p:spPr bwMode="auto">
          <a:xfrm>
            <a:off x="4211638" y="4005263"/>
            <a:ext cx="4176712" cy="719137"/>
          </a:xfrm>
          <a:prstGeom prst="leftArrow">
            <a:avLst>
              <a:gd name="adj1" fmla="val 60704"/>
              <a:gd name="adj2" fmla="val 45926"/>
            </a:avLst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工程数、作業負荷、期間の大幅短縮</a:t>
            </a:r>
          </a:p>
        </p:txBody>
      </p:sp>
      <p:sp>
        <p:nvSpPr>
          <p:cNvPr id="9242" name="Text Box 33"/>
          <p:cNvSpPr txBox="1">
            <a:spLocks noChangeArrowheads="1"/>
          </p:cNvSpPr>
          <p:nvPr/>
        </p:nvSpPr>
        <p:spPr bwMode="auto">
          <a:xfrm>
            <a:off x="4716463" y="3644900"/>
            <a:ext cx="3147015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42925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defTabSz="542925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defTabSz="542925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defTabSz="542925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defTabSz="542925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kumimoji="1" lang="ja-JP" altLang="en-US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受注処理担当者数		：８人→０人</a:t>
            </a:r>
          </a:p>
          <a:p>
            <a:pPr eaLnBrk="1" hangingPunct="1">
              <a:buFont typeface="Wingdings" pitchFamily="2" charset="2"/>
              <a:buChar char="l"/>
            </a:pPr>
            <a:r>
              <a:rPr kumimoji="1" lang="ja-JP" altLang="en-US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受注から納期確認までの期間	：１日→５秒</a:t>
            </a:r>
          </a:p>
        </p:txBody>
      </p:sp>
      <p:sp>
        <p:nvSpPr>
          <p:cNvPr id="9243" name="正方形/長方形 28"/>
          <p:cNvSpPr>
            <a:spLocks noChangeArrowheads="1"/>
          </p:cNvSpPr>
          <p:nvPr/>
        </p:nvSpPr>
        <p:spPr bwMode="auto">
          <a:xfrm>
            <a:off x="228600" y="1001713"/>
            <a:ext cx="868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［稼働の前後］現状が、この提案によって、どうなるかが簡潔に説明できる。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>
                <a:ea typeface="ＭＳ Ｐゴシック" pitchFamily="50" charset="-128"/>
              </a:rPr>
              <a:t>原則３：対比表現の原則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52600"/>
            <a:ext cx="6983412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正方形/長方形 4"/>
          <p:cNvSpPr>
            <a:spLocks noChangeArrowheads="1"/>
          </p:cNvSpPr>
          <p:nvPr/>
        </p:nvSpPr>
        <p:spPr bwMode="auto">
          <a:xfrm>
            <a:off x="228600" y="1001713"/>
            <a:ext cx="868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［課題と解決策］課題に対して、どのように解決できるかが簡潔に説明できる。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>
                <a:ea typeface="ＭＳ Ｐゴシック" pitchFamily="50" charset="-128"/>
              </a:rPr>
              <a:t>原則３：対比表現の原則</a:t>
            </a:r>
          </a:p>
        </p:txBody>
      </p:sp>
      <p:sp>
        <p:nvSpPr>
          <p:cNvPr id="11268" name="正方形/長方形 4"/>
          <p:cNvSpPr>
            <a:spLocks noChangeArrowheads="1"/>
          </p:cNvSpPr>
          <p:nvPr/>
        </p:nvSpPr>
        <p:spPr bwMode="auto">
          <a:xfrm>
            <a:off x="228600" y="1001713"/>
            <a:ext cx="868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［結果と原因］結果と原因の因果関係、提案とその提案をした理由などの対比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1676400"/>
            <a:ext cx="7727950" cy="47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図形グループ 9218"/>
          <p:cNvGrpSpPr/>
          <p:nvPr/>
        </p:nvGrpSpPr>
        <p:grpSpPr>
          <a:xfrm>
            <a:off x="3810000" y="3429000"/>
            <a:ext cx="5029201" cy="3232925"/>
            <a:chOff x="3962400" y="3473195"/>
            <a:chExt cx="4876801" cy="3194305"/>
          </a:xfrm>
        </p:grpSpPr>
        <p:pic>
          <p:nvPicPr>
            <p:cNvPr id="9216" name="図 92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3473195"/>
              <a:ext cx="4876801" cy="31943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" name="正方形/長方形 37"/>
            <p:cNvSpPr/>
            <p:nvPr/>
          </p:nvSpPr>
          <p:spPr>
            <a:xfrm>
              <a:off x="5755704" y="5181600"/>
              <a:ext cx="2077812" cy="9951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</a:pPr>
              <a:r>
                <a:rPr lang="ja-JP" altLang="en-US" sz="3200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ea typeface="HGP創英角ｺﾞｼｯｸUB" pitchFamily="50" charset="-128"/>
                </a:rPr>
                <a:t>採用したい</a:t>
              </a:r>
              <a:endParaRPr lang="en-US" altLang="ja-JP" sz="32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HGP創英角ｺﾞｼｯｸUB" pitchFamily="50" charset="-128"/>
              </a:endParaRPr>
            </a:p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</a:pPr>
              <a:r>
                <a:rPr lang="ja-JP" altLang="en-US" sz="3200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ea typeface="HGP創英角ｺﾞｼｯｸUB" pitchFamily="50" charset="-128"/>
                </a:rPr>
                <a:t>という意欲</a:t>
              </a:r>
              <a:endParaRPr lang="ja-JP" altLang="en-US" sz="32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HGP創英角ｺﾞｼｯｸUB" pitchFamily="50" charset="-128"/>
              </a:endParaRPr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dirty="0" smtClean="0"/>
              <a:t>提案書とは何か</a:t>
            </a:r>
            <a:endParaRPr lang="ja-JP" altLang="en-US" sz="2400" dirty="0" smtClean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58408"/>
            <a:ext cx="4419600" cy="323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正方形/長方形 21"/>
          <p:cNvSpPr/>
          <p:nvPr/>
        </p:nvSpPr>
        <p:spPr>
          <a:xfrm>
            <a:off x="1307534" y="5181600"/>
            <a:ext cx="2406428" cy="93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Clr>
                <a:schemeClr val="hlink"/>
              </a:buClr>
              <a:buSzPct val="110000"/>
            </a:pPr>
            <a:r>
              <a:rPr lang="ja-JP" altLang="en-US" sz="32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HGP創英角ｺﾞｼｯｸUB" pitchFamily="50" charset="-128"/>
              </a:rPr>
              <a:t>ソリューション</a:t>
            </a:r>
            <a:endParaRPr lang="en-US" altLang="ja-JP" sz="3200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HGP創英角ｺﾞｼｯｸUB" pitchFamily="50" charset="-128"/>
            </a:endParaRPr>
          </a:p>
          <a:p>
            <a:pPr algn="ctr">
              <a:lnSpc>
                <a:spcPct val="80000"/>
              </a:lnSpc>
              <a:buClr>
                <a:schemeClr val="hlink"/>
              </a:buClr>
              <a:buSzPct val="110000"/>
            </a:pPr>
            <a:r>
              <a:rPr lang="ja-JP" altLang="en-US" sz="2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HGP創英角ｺﾞｼｯｸUB" pitchFamily="50" charset="-128"/>
              </a:rPr>
              <a:t>未完成の未来</a:t>
            </a:r>
            <a:endParaRPr lang="ja-JP" altLang="en-US" sz="28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ea typeface="HGP創英角ｺﾞｼｯｸUB" pitchFamily="50" charset="-128"/>
            </a:endParaRPr>
          </a:p>
        </p:txBody>
      </p:sp>
      <p:grpSp>
        <p:nvGrpSpPr>
          <p:cNvPr id="9220" name="図形グループ 9219"/>
          <p:cNvGrpSpPr/>
          <p:nvPr/>
        </p:nvGrpSpPr>
        <p:grpSpPr>
          <a:xfrm>
            <a:off x="3295650" y="914400"/>
            <a:ext cx="2552700" cy="3573781"/>
            <a:chOff x="3295650" y="914400"/>
            <a:chExt cx="2552700" cy="3573781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5650" y="914400"/>
              <a:ext cx="2552700" cy="3573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" name="正方形/長方形 36"/>
            <p:cNvSpPr/>
            <p:nvPr/>
          </p:nvSpPr>
          <p:spPr>
            <a:xfrm>
              <a:off x="3762038" y="2971800"/>
              <a:ext cx="1594307" cy="980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</a:pPr>
              <a:r>
                <a:rPr lang="ja-JP" altLang="en-US" sz="3600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ea typeface="HGP創英角ｺﾞｼｯｸUB" pitchFamily="50" charset="-128"/>
                </a:rPr>
                <a:t>提案書</a:t>
              </a:r>
              <a:endParaRPr lang="en-US" altLang="ja-JP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HGP創英角ｺﾞｼｯｸUB" pitchFamily="50" charset="-128"/>
              </a:endParaRPr>
            </a:p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</a:pPr>
              <a:r>
                <a:rPr lang="ja-JP" altLang="en-US" sz="2800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ea typeface="HGP創英角ｺﾞｼｯｸUB" pitchFamily="50" charset="-128"/>
                </a:rPr>
                <a:t>商品の形</a:t>
              </a:r>
              <a:endParaRPr lang="ja-JP" altLang="en-US" sz="2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HGP創英角ｺﾞｼｯｸUB" pitchFamily="50" charset="-128"/>
              </a:endParaRPr>
            </a:p>
          </p:txBody>
        </p:sp>
      </p:grpSp>
      <p:grpSp>
        <p:nvGrpSpPr>
          <p:cNvPr id="9222" name="図形グループ 9221"/>
          <p:cNvGrpSpPr/>
          <p:nvPr/>
        </p:nvGrpSpPr>
        <p:grpSpPr>
          <a:xfrm>
            <a:off x="228600" y="1143000"/>
            <a:ext cx="3352800" cy="1981200"/>
            <a:chOff x="228600" y="1143000"/>
            <a:chExt cx="3352800" cy="1981200"/>
          </a:xfrm>
        </p:grpSpPr>
        <p:sp>
          <p:nvSpPr>
            <p:cNvPr id="21" name="角丸四角形 20"/>
            <p:cNvSpPr/>
            <p:nvPr/>
          </p:nvSpPr>
          <p:spPr bwMode="auto">
            <a:xfrm>
              <a:off x="228600" y="1143000"/>
              <a:ext cx="2743200" cy="1981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20" name="角丸四角形 19"/>
            <p:cNvSpPr/>
            <p:nvPr/>
          </p:nvSpPr>
          <p:spPr bwMode="auto">
            <a:xfrm>
              <a:off x="1219200" y="1447800"/>
              <a:ext cx="2362200" cy="3810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論理性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24" name="角丸四角形 23"/>
            <p:cNvSpPr/>
            <p:nvPr/>
          </p:nvSpPr>
          <p:spPr bwMode="auto">
            <a:xfrm>
              <a:off x="1219200" y="1981200"/>
              <a:ext cx="2362200" cy="3810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客観性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25" name="角丸四角形 24"/>
            <p:cNvSpPr/>
            <p:nvPr/>
          </p:nvSpPr>
          <p:spPr bwMode="auto">
            <a:xfrm>
              <a:off x="1219200" y="2514600"/>
              <a:ext cx="2362200" cy="381000"/>
            </a:xfrm>
            <a:prstGeom prst="roundRect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信憑性</a:t>
              </a:r>
              <a:endPara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33400" y="1371600"/>
              <a:ext cx="492443" cy="163121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</a:pPr>
              <a:r>
                <a:rPr lang="ja-JP" altLang="en-US" sz="2400" dirty="0" smtClean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ea typeface="HGP創英角ｺﾞｼｯｸUB" pitchFamily="50" charset="-128"/>
                </a:rPr>
                <a:t>理性的側面</a:t>
              </a:r>
              <a:endParaRPr lang="ja-JP" altLang="en-US" sz="24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HGP創英角ｺﾞｼｯｸUB" pitchFamily="50" charset="-128"/>
              </a:endParaRPr>
            </a:p>
          </p:txBody>
        </p:sp>
      </p:grpSp>
      <p:grpSp>
        <p:nvGrpSpPr>
          <p:cNvPr id="9221" name="図形グループ 9220"/>
          <p:cNvGrpSpPr/>
          <p:nvPr/>
        </p:nvGrpSpPr>
        <p:grpSpPr>
          <a:xfrm>
            <a:off x="5562600" y="1143000"/>
            <a:ext cx="3352800" cy="1981200"/>
            <a:chOff x="5562600" y="1143000"/>
            <a:chExt cx="3352800" cy="1981200"/>
          </a:xfrm>
        </p:grpSpPr>
        <p:sp>
          <p:nvSpPr>
            <p:cNvPr id="28" name="角丸四角形 27"/>
            <p:cNvSpPr/>
            <p:nvPr/>
          </p:nvSpPr>
          <p:spPr bwMode="auto">
            <a:xfrm>
              <a:off x="6172200" y="1143000"/>
              <a:ext cx="2743200" cy="1981200"/>
            </a:xfrm>
            <a:prstGeom prst="roundRect">
              <a:avLst/>
            </a:prstGeom>
            <a:gradFill>
              <a:gsLst>
                <a:gs pos="0">
                  <a:srgbClr val="33CC33"/>
                </a:gs>
                <a:gs pos="35000">
                  <a:srgbClr val="33CC33">
                    <a:alpha val="47000"/>
                  </a:srgbClr>
                </a:gs>
                <a:gs pos="100000">
                  <a:srgbClr val="CCFFCC"/>
                </a:gs>
              </a:gsLst>
            </a:gradFill>
            <a:ln>
              <a:solidFill>
                <a:srgbClr val="008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29" name="角丸四角形 28"/>
            <p:cNvSpPr/>
            <p:nvPr/>
          </p:nvSpPr>
          <p:spPr bwMode="auto">
            <a:xfrm>
              <a:off x="5562600" y="1447800"/>
              <a:ext cx="2362200" cy="381000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美しさ</a:t>
              </a: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30" name="角丸四角形 29"/>
            <p:cNvSpPr/>
            <p:nvPr/>
          </p:nvSpPr>
          <p:spPr bwMode="auto">
            <a:xfrm>
              <a:off x="5562600" y="1981200"/>
              <a:ext cx="2362200" cy="381000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わかりやすさ</a:t>
              </a:r>
              <a:endPara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31" name="角丸四角形 30"/>
            <p:cNvSpPr/>
            <p:nvPr/>
          </p:nvSpPr>
          <p:spPr bwMode="auto">
            <a:xfrm>
              <a:off x="5562600" y="2514600"/>
              <a:ext cx="2362200" cy="381000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メリハリ</a:t>
              </a:r>
              <a:endPara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077200" y="1371600"/>
              <a:ext cx="492443" cy="163121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ctr">
                <a:lnSpc>
                  <a:spcPct val="80000"/>
                </a:lnSpc>
                <a:buClr>
                  <a:schemeClr val="hlink"/>
                </a:buClr>
                <a:buSzPct val="110000"/>
              </a:pPr>
              <a:r>
                <a:rPr lang="ja-JP" altLang="en-US" sz="2400" dirty="0" smtClean="0">
                  <a:solidFill>
                    <a:schemeClr val="bg1"/>
                  </a:solidFill>
                  <a:effectLst>
                    <a:glow rad="228600">
                      <a:srgbClr val="008000">
                        <a:alpha val="40000"/>
                      </a:srgbClr>
                    </a:glow>
                  </a:effectLst>
                  <a:ea typeface="HGP創英角ｺﾞｼｯｸUB" pitchFamily="50" charset="-128"/>
                </a:rPr>
                <a:t>感性的側面</a:t>
              </a:r>
              <a:endParaRPr lang="ja-JP" altLang="en-US" sz="2400" dirty="0">
                <a:solidFill>
                  <a:schemeClr val="bg1"/>
                </a:solidFill>
                <a:effectLst>
                  <a:glow rad="228600">
                    <a:srgbClr val="008000">
                      <a:alpha val="40000"/>
                    </a:srgbClr>
                  </a:glow>
                </a:effectLst>
                <a:ea typeface="HGP創英角ｺﾞｼｯｸUB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8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dirty="0" smtClean="0"/>
              <a:t>魅力的</a:t>
            </a:r>
            <a:r>
              <a:rPr lang="ja-JP" altLang="en-US" sz="2400" dirty="0" smtClean="0"/>
              <a:t>な提案書を作る３つの事前準備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8600" y="1066800"/>
            <a:ext cx="562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①　お客様の</a:t>
            </a:r>
            <a:r>
              <a:rPr kumimoji="1" lang="en-US" altLang="ja-JP" sz="1800" dirty="0" smtClean="0"/>
              <a:t>To Be</a:t>
            </a:r>
            <a:r>
              <a:rPr kumimoji="1" lang="ja-JP" altLang="en-US" sz="1800" dirty="0" smtClean="0"/>
              <a:t>（あるべき姿）／目的を把握する</a:t>
            </a:r>
            <a:endParaRPr kumimoji="1" lang="ja-JP" altLang="en-US" sz="1800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228600" y="1981200"/>
            <a:ext cx="2667000" cy="76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新しいサービスを使いたい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3159562" y="1981200"/>
            <a:ext cx="2860238" cy="762000"/>
          </a:xfrm>
          <a:prstGeom prst="roundRect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新商品販売のため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使えるのではないかと思ったから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6199900" y="1981200"/>
            <a:ext cx="2667000" cy="76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新商品を販売したい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228600" y="4495800"/>
            <a:ext cx="2667000" cy="76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条件による差別化</a:t>
            </a:r>
          </a:p>
          <a:p>
            <a:pPr algn="ctr"/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価格や納期など</a:t>
            </a:r>
          </a:p>
        </p:txBody>
      </p:sp>
      <p:sp>
        <p:nvSpPr>
          <p:cNvPr id="11" name="角丸四角形 10"/>
          <p:cNvSpPr/>
          <p:nvPr/>
        </p:nvSpPr>
        <p:spPr bwMode="auto">
          <a:xfrm>
            <a:off x="6199900" y="4495800"/>
            <a:ext cx="2667000" cy="76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価値による差別化</a:t>
            </a: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享受する価値の大きさ</a:t>
            </a:r>
          </a:p>
        </p:txBody>
      </p:sp>
      <p:sp>
        <p:nvSpPr>
          <p:cNvPr id="12" name="角丸四角形 11"/>
          <p:cNvSpPr/>
          <p:nvPr/>
        </p:nvSpPr>
        <p:spPr bwMode="auto">
          <a:xfrm>
            <a:off x="3159562" y="5594131"/>
            <a:ext cx="5707338" cy="76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1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お客様は、手段を手に入れたいのではなく、</a:t>
            </a:r>
          </a:p>
          <a:p>
            <a:pPr algn="ctr">
              <a:spcBef>
                <a:spcPts val="0"/>
              </a:spcBef>
            </a:pPr>
            <a:r>
              <a:rPr lang="en-US" altLang="ja-JP" sz="1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To Be</a:t>
            </a:r>
            <a:r>
              <a:rPr lang="ja-JP" altLang="en-US" sz="18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／目的を達成したい</a:t>
            </a:r>
          </a:p>
        </p:txBody>
      </p:sp>
      <p:sp>
        <p:nvSpPr>
          <p:cNvPr id="4" name="ホームベース 3"/>
          <p:cNvSpPr/>
          <p:nvPr/>
        </p:nvSpPr>
        <p:spPr bwMode="auto">
          <a:xfrm>
            <a:off x="228600" y="5594131"/>
            <a:ext cx="3124200" cy="762000"/>
          </a:xfrm>
          <a:prstGeom prst="homePlate">
            <a:avLst/>
          </a:prstGeom>
          <a:ln w="57150"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迷いが生じたら</a:t>
            </a:r>
          </a:p>
          <a:p>
            <a:pPr algn="ctr">
              <a:spcBef>
                <a:spcPts val="0"/>
              </a:spcBef>
            </a:pPr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この原点に立ち返る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9794" y="1551801"/>
            <a:ext cx="1624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To Do</a:t>
            </a:r>
            <a:r>
              <a:rPr kumimoji="1" lang="ja-JP" altLang="en-US" sz="2000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／手段</a:t>
            </a:r>
            <a:endParaRPr kumimoji="1" lang="ja-JP" altLang="en-US" sz="2000" dirty="0">
              <a:solidFill>
                <a:srgbClr val="7030A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21094" y="154281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To Be</a:t>
            </a:r>
            <a:r>
              <a:rPr kumimoji="1" lang="ja-JP" altLang="en-US" sz="2000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／目的</a:t>
            </a:r>
            <a:endParaRPr kumimoji="1" lang="ja-JP" altLang="en-US" sz="2000" dirty="0">
              <a:solidFill>
                <a:srgbClr val="7030A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11501" y="1542816"/>
            <a:ext cx="2156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「なぜ？」への回答</a:t>
            </a:r>
            <a:endParaRPr kumimoji="1" lang="ja-JP" altLang="en-US" sz="2000" dirty="0">
              <a:solidFill>
                <a:srgbClr val="7030A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下矢印 12"/>
          <p:cNvSpPr/>
          <p:nvPr/>
        </p:nvSpPr>
        <p:spPr bwMode="auto">
          <a:xfrm>
            <a:off x="1143000" y="2695902"/>
            <a:ext cx="838200" cy="1952297"/>
          </a:xfrm>
          <a:prstGeom prst="downArrow">
            <a:avLst/>
          </a:prstGeom>
          <a:solidFill>
            <a:srgbClr val="FF99FF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228600" y="3229303"/>
            <a:ext cx="2667000" cy="76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そのサービスを提案</a:t>
            </a:r>
            <a:endParaRPr lang="ja-JP" altLang="en-US" sz="2000" dirty="0">
              <a:solidFill>
                <a:schemeClr val="accent6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下矢印 17"/>
          <p:cNvSpPr/>
          <p:nvPr/>
        </p:nvSpPr>
        <p:spPr bwMode="auto">
          <a:xfrm>
            <a:off x="7108465" y="2695901"/>
            <a:ext cx="838200" cy="1952297"/>
          </a:xfrm>
          <a:prstGeom prst="downArrow">
            <a:avLst/>
          </a:prstGeom>
          <a:solidFill>
            <a:srgbClr val="FF99FF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6199900" y="3229303"/>
            <a:ext cx="2667000" cy="76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最適なサービス</a:t>
            </a: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を提案</a:t>
            </a:r>
            <a:endParaRPr lang="en-US" altLang="ja-JP" sz="1600" dirty="0" smtClean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5603" name="Picture 3" descr="C:\Users\Masanori Saito\AppData\Local\Microsoft\Windows\Temporary Internet Files\Content.IE5\K8G7EMED\MC9002305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6" y="2983361"/>
            <a:ext cx="2092105" cy="22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dirty="0" smtClean="0"/>
              <a:t>１．魅力的な提案書を作る３つの事前準備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8600" y="10668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②　自分たちへの期待を確認する</a:t>
            </a:r>
            <a:endParaRPr kumimoji="1" lang="ja-JP" altLang="en-US" sz="1800" dirty="0"/>
          </a:p>
        </p:txBody>
      </p:sp>
      <p:sp>
        <p:nvSpPr>
          <p:cNvPr id="12" name="角丸四角形 11"/>
          <p:cNvSpPr/>
          <p:nvPr/>
        </p:nvSpPr>
        <p:spPr bwMode="auto">
          <a:xfrm>
            <a:off x="3159562" y="5594131"/>
            <a:ext cx="5707338" cy="76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1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「事前の了解」と「プロデューサー」</a:t>
            </a:r>
          </a:p>
          <a:p>
            <a:pPr algn="ctr">
              <a:spcBef>
                <a:spcPts val="0"/>
              </a:spcBef>
            </a:pPr>
            <a:r>
              <a:rPr lang="ja-JP" altLang="en-US" sz="1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としての期待に持ち込む</a:t>
            </a:r>
            <a:endParaRPr lang="ja-JP" altLang="en-US" sz="18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ホームベース 3"/>
          <p:cNvSpPr/>
          <p:nvPr/>
        </p:nvSpPr>
        <p:spPr bwMode="auto">
          <a:xfrm>
            <a:off x="228600" y="5594131"/>
            <a:ext cx="3124200" cy="762000"/>
          </a:xfrm>
          <a:prstGeom prst="homePlate">
            <a:avLst/>
          </a:prstGeom>
          <a:ln w="57150"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提案活動のイニシアティブ</a:t>
            </a:r>
          </a:p>
          <a:p>
            <a:pPr algn="ctr">
              <a:spcBef>
                <a:spcPts val="0"/>
              </a:spcBef>
            </a:pP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を手に入れる</a:t>
            </a:r>
            <a:endParaRPr lang="ja-JP" altLang="en-US" sz="16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228600" y="1960179"/>
            <a:ext cx="4191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アドバンテージ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採択の</a:t>
            </a:r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可能性あり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十分な検討と魅力的な提案書作成</a:t>
            </a:r>
          </a:p>
        </p:txBody>
      </p:sp>
      <p:sp>
        <p:nvSpPr>
          <p:cNvPr id="20" name="角丸四角形 19"/>
          <p:cNvSpPr/>
          <p:nvPr/>
        </p:nvSpPr>
        <p:spPr bwMode="auto">
          <a:xfrm>
            <a:off x="4724400" y="1981200"/>
            <a:ext cx="4191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ベンダー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特定の商品やサービスへの期待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期待に最適</a:t>
            </a: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な商品やサービスの選定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90600" y="1530780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提案そのものへの期待</a:t>
            </a:r>
            <a:endParaRPr kumimoji="1" lang="ja-JP" altLang="en-US" sz="2000" dirty="0">
              <a:solidFill>
                <a:srgbClr val="7030A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931717" y="1530780"/>
            <a:ext cx="168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役割への期待</a:t>
            </a:r>
            <a:endParaRPr kumimoji="1" lang="ja-JP" altLang="en-US" sz="2000" dirty="0">
              <a:solidFill>
                <a:srgbClr val="7030A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228600" y="3147849"/>
            <a:ext cx="4191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当て馬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採択の可能性なし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提出しない、または、恩を売るために提出</a:t>
            </a:r>
          </a:p>
        </p:txBody>
      </p:sp>
      <p:sp>
        <p:nvSpPr>
          <p:cNvPr id="24" name="角丸四角形 23"/>
          <p:cNvSpPr/>
          <p:nvPr/>
        </p:nvSpPr>
        <p:spPr bwMode="auto">
          <a:xfrm>
            <a:off x="228600" y="4322379"/>
            <a:ext cx="4191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事前の了解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提出</a:t>
            </a:r>
            <a:r>
              <a:rPr lang="ja-JP" altLang="en-US" sz="1600" dirty="0" smtClean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すれば採用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事前の合意に基づき、完成度を高める</a:t>
            </a:r>
          </a:p>
        </p:txBody>
      </p:sp>
      <p:sp>
        <p:nvSpPr>
          <p:cNvPr id="25" name="角丸四角形 24"/>
          <p:cNvSpPr/>
          <p:nvPr/>
        </p:nvSpPr>
        <p:spPr bwMode="auto">
          <a:xfrm>
            <a:off x="4724400" y="3166242"/>
            <a:ext cx="4191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インテグレーター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目的達成に必要な組み合わせへの期待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目的</a:t>
            </a: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に応じた最適な組み合わせを作成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4724400" y="4343400"/>
            <a:ext cx="4191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プロデューサー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目的達成のための全ての取り組</a:t>
            </a:r>
            <a:r>
              <a:rPr kumimoji="0" lang="ja-JP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り</a:t>
            </a: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くみに期待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お客様</a:t>
            </a: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の相談相手としてすべての工程を統括</a:t>
            </a: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5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dirty="0" smtClean="0"/>
              <a:t>１．魅力的な提案書を作る３つの事前準備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8600" y="106680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③　自分たちの強みを理解する</a:t>
            </a:r>
            <a:endParaRPr kumimoji="1" lang="ja-JP" altLang="en-US" sz="1800" dirty="0"/>
          </a:p>
        </p:txBody>
      </p:sp>
      <p:sp>
        <p:nvSpPr>
          <p:cNvPr id="12" name="角丸四角形 11"/>
          <p:cNvSpPr/>
          <p:nvPr/>
        </p:nvSpPr>
        <p:spPr bwMode="auto">
          <a:xfrm>
            <a:off x="3159562" y="5594131"/>
            <a:ext cx="5707338" cy="762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18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強みを多面的にとらえ、ひとつに絞り込まない</a:t>
            </a:r>
            <a:endParaRPr lang="ja-JP" altLang="en-US" sz="18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ホームベース 3"/>
          <p:cNvSpPr/>
          <p:nvPr/>
        </p:nvSpPr>
        <p:spPr bwMode="auto">
          <a:xfrm>
            <a:off x="228600" y="5594131"/>
            <a:ext cx="3124200" cy="762000"/>
          </a:xfrm>
          <a:prstGeom prst="homePlate">
            <a:avLst/>
          </a:prstGeom>
          <a:ln w="57150"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16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提案の訴求点を</a:t>
            </a:r>
          </a:p>
          <a:p>
            <a:pPr algn="ctr">
              <a:spcBef>
                <a:spcPts val="0"/>
              </a:spcBef>
            </a:pPr>
            <a:r>
              <a:rPr lang="ja-JP" altLang="en-US" sz="16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明確にする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8541" y="1530780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提案内容</a:t>
            </a:r>
            <a:endParaRPr kumimoji="1" lang="ja-JP" altLang="en-US" sz="2000" dirty="0">
              <a:solidFill>
                <a:srgbClr val="7030A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83550" y="1530780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7030A0"/>
                </a:solidFill>
                <a:latin typeface="HGP創英角ｺﾞｼｯｸUB" pitchFamily="50" charset="-128"/>
                <a:ea typeface="HGP創英角ｺﾞｼｯｸUB" pitchFamily="50" charset="-128"/>
              </a:rPr>
              <a:t>自分たち自身</a:t>
            </a:r>
            <a:endParaRPr kumimoji="1" lang="ja-JP" altLang="en-US" sz="2000" dirty="0">
              <a:solidFill>
                <a:srgbClr val="7030A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228599" y="2695903"/>
            <a:ext cx="2910475" cy="6096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機能や性能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左右矢印 14"/>
          <p:cNvSpPr/>
          <p:nvPr/>
        </p:nvSpPr>
        <p:spPr bwMode="auto">
          <a:xfrm>
            <a:off x="3200400" y="2634154"/>
            <a:ext cx="2667000" cy="2166446"/>
          </a:xfrm>
          <a:prstGeom prst="leftRightArrow">
            <a:avLst>
              <a:gd name="adj1" fmla="val 65227"/>
              <a:gd name="adj2" fmla="val 50000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5956425" y="2024554"/>
            <a:ext cx="2910475" cy="59514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製品力や技術力</a:t>
            </a:r>
          </a:p>
        </p:txBody>
      </p:sp>
      <p:sp>
        <p:nvSpPr>
          <p:cNvPr id="17" name="角丸四角形 16"/>
          <p:cNvSpPr/>
          <p:nvPr/>
        </p:nvSpPr>
        <p:spPr bwMode="auto">
          <a:xfrm>
            <a:off x="228599" y="4038600"/>
            <a:ext cx="2910475" cy="6096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体制や組織</a:t>
            </a:r>
            <a:endParaRPr lang="ja-JP" altLang="en-US" sz="2000" dirty="0">
              <a:solidFill>
                <a:schemeClr val="accent6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5956425" y="3388928"/>
            <a:ext cx="2910475" cy="59514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トップ同士の信頼関係</a:t>
            </a:r>
            <a:endParaRPr lang="ja-JP" altLang="en-US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228599" y="3381703"/>
            <a:ext cx="2910475" cy="6096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価格や費用</a:t>
            </a:r>
            <a:endParaRPr lang="ja-JP" altLang="en-US" sz="2000" dirty="0">
              <a:solidFill>
                <a:schemeClr val="accent6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5956425" y="2703786"/>
            <a:ext cx="2910475" cy="59514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ja-JP" altLang="en-US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企業規模や実績</a:t>
            </a:r>
            <a:endParaRPr lang="ja-JP" altLang="en-US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218088" y="2024554"/>
            <a:ext cx="2910475" cy="6096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アイデアや企画</a:t>
            </a:r>
          </a:p>
        </p:txBody>
      </p:sp>
      <p:sp>
        <p:nvSpPr>
          <p:cNvPr id="33" name="角丸四角形 32"/>
          <p:cNvSpPr/>
          <p:nvPr/>
        </p:nvSpPr>
        <p:spPr bwMode="auto">
          <a:xfrm>
            <a:off x="218089" y="4724400"/>
            <a:ext cx="2910475" cy="6096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 smtClean="0">
                <a:solidFill>
                  <a:schemeClr val="accent6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スケジュールや工程</a:t>
            </a:r>
            <a:endParaRPr lang="ja-JP" altLang="en-US" sz="2000" dirty="0">
              <a:solidFill>
                <a:schemeClr val="accent6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5956425" y="4071444"/>
            <a:ext cx="2910475" cy="59514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社会的評価や話題性</a:t>
            </a:r>
            <a:endParaRPr lang="ja-JP" altLang="en-US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5956425" y="4732283"/>
            <a:ext cx="2910475" cy="59514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お客様との人脈や歴史</a:t>
            </a:r>
            <a:endParaRPr lang="ja-JP" altLang="en-US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6200" y="3124200"/>
            <a:ext cx="1342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kumimoji="1" lang="ja-JP" altLang="en-US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何故</a:t>
            </a:r>
          </a:p>
          <a:p>
            <a:pPr>
              <a:spcBef>
                <a:spcPts val="0"/>
              </a:spcBef>
            </a:pPr>
            <a:r>
              <a:rPr kumimoji="1" lang="ja-JP" altLang="en-US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自分たち</a:t>
            </a:r>
          </a:p>
          <a:p>
            <a:pPr>
              <a:spcBef>
                <a:spcPts val="0"/>
              </a:spcBef>
            </a:pPr>
            <a:r>
              <a:rPr kumimoji="1" lang="ja-JP" altLang="en-US" sz="2400" dirty="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なのか？</a:t>
            </a:r>
            <a:endParaRPr kumimoji="1" lang="ja-JP" altLang="en-US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2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 eaLnBrk="1" hangingPunct="1"/>
            <a:r>
              <a:rPr lang="ja-JP" altLang="en-US" sz="2400" dirty="0" smtClean="0"/>
              <a:t>２．読みやすい提案書のための３部構成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339975" y="1292225"/>
            <a:ext cx="2232025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ts val="0"/>
              </a:spcBef>
            </a:pPr>
            <a:r>
              <a:rPr lang="ja-JP" altLang="en-US" sz="1800" dirty="0">
                <a:latin typeface="HG丸ｺﾞｼｯｸM-PRO" pitchFamily="50" charset="-128"/>
                <a:ea typeface="HG丸ｺﾞｼｯｸM-PRO" pitchFamily="50" charset="-128"/>
              </a:rPr>
              <a:t>　　  </a:t>
            </a:r>
            <a:r>
              <a:rPr lang="ja-JP" altLang="en-US" sz="1800" b="1" dirty="0">
                <a:latin typeface="HG丸ｺﾞｼｯｸM-PRO" pitchFamily="50" charset="-128"/>
                <a:ea typeface="HG丸ｺﾞｼｯｸM-PRO" pitchFamily="50" charset="-128"/>
              </a:rPr>
              <a:t>要約編</a:t>
            </a:r>
          </a:p>
          <a:p>
            <a:pPr>
              <a:spcBef>
                <a:spcPts val="0"/>
              </a:spcBef>
            </a:pP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１．前提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２．御社要求事項への対応 </a:t>
            </a:r>
          </a:p>
          <a:p>
            <a:pPr>
              <a:spcBef>
                <a:spcPts val="0"/>
              </a:spcBef>
            </a:pP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３．本提案の概略</a:t>
            </a: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2339975" y="2300288"/>
            <a:ext cx="2232025" cy="1512887"/>
          </a:xfrm>
          <a:prstGeom prst="roundRect">
            <a:avLst>
              <a:gd name="adj" fmla="val 1111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609600" indent="-609600">
              <a:spcBef>
                <a:spcPts val="0"/>
              </a:spcBef>
            </a:pPr>
            <a:r>
              <a:rPr lang="ja-JP" altLang="en-US" sz="1800">
                <a:latin typeface="HG丸ｺﾞｼｯｸM-PRO" pitchFamily="50" charset="-128"/>
                <a:ea typeface="HG丸ｺﾞｼｯｸM-PRO" pitchFamily="50" charset="-128"/>
              </a:rPr>
              <a:t>　　  </a:t>
            </a:r>
            <a:r>
              <a:rPr lang="ja-JP" altLang="en-US" sz="1800" b="1">
                <a:latin typeface="HG丸ｺﾞｼｯｸM-PRO" pitchFamily="50" charset="-128"/>
                <a:ea typeface="HG丸ｺﾞｼｯｸM-PRO" pitchFamily="50" charset="-128"/>
              </a:rPr>
              <a:t>概要編</a:t>
            </a: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１．開発方針</a:t>
            </a: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２．システム構成</a:t>
            </a:r>
            <a:endParaRPr lang="en-US" altLang="ja-JP" sz="1200">
              <a:latin typeface="HG丸ｺﾞｼｯｸM-PRO" pitchFamily="50" charset="-128"/>
              <a:ea typeface="HG丸ｺﾞｼｯｸM-PRO" pitchFamily="50" charset="-128"/>
            </a:endParaRP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３．スケジュール</a:t>
            </a:r>
            <a:endParaRPr lang="en-US" altLang="ja-JP" sz="1200">
              <a:latin typeface="HG丸ｺﾞｼｯｸM-PRO" pitchFamily="50" charset="-128"/>
              <a:ea typeface="HG丸ｺﾞｼｯｸM-PRO" pitchFamily="50" charset="-128"/>
            </a:endParaRP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４．体制</a:t>
            </a:r>
            <a:endParaRPr lang="en-US" altLang="ja-JP" sz="1200">
              <a:latin typeface="HG丸ｺﾞｼｯｸM-PRO" pitchFamily="50" charset="-128"/>
              <a:ea typeface="HG丸ｺﾞｼｯｸM-PRO" pitchFamily="50" charset="-128"/>
            </a:endParaRP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５．成果物</a:t>
            </a:r>
            <a:endParaRPr lang="en-US" altLang="ja-JP" sz="1200">
              <a:latin typeface="HG丸ｺﾞｼｯｸM-PRO" pitchFamily="50" charset="-128"/>
              <a:ea typeface="HG丸ｺﾞｼｯｸM-PRO" pitchFamily="50" charset="-128"/>
            </a:endParaRP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６．費用計画</a:t>
            </a: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2339975" y="3884613"/>
            <a:ext cx="2232025" cy="2305050"/>
          </a:xfrm>
          <a:prstGeom prst="roundRect">
            <a:avLst>
              <a:gd name="adj" fmla="val 6611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609600" indent="-609600">
              <a:spcBef>
                <a:spcPts val="0"/>
              </a:spcBef>
            </a:pPr>
            <a:r>
              <a:rPr lang="ja-JP" altLang="en-US" sz="1800">
                <a:latin typeface="HG丸ｺﾞｼｯｸM-PRO" pitchFamily="50" charset="-128"/>
                <a:ea typeface="HG丸ｺﾞｼｯｸM-PRO" pitchFamily="50" charset="-128"/>
              </a:rPr>
              <a:t>　　  </a:t>
            </a:r>
            <a:r>
              <a:rPr lang="ja-JP" altLang="en-US" sz="1800" b="1">
                <a:latin typeface="HG丸ｺﾞｼｯｸM-PRO" pitchFamily="50" charset="-128"/>
                <a:ea typeface="HG丸ｺﾞｼｯｸM-PRO" pitchFamily="50" charset="-128"/>
              </a:rPr>
              <a:t>詳細編</a:t>
            </a: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１．実現手段</a:t>
            </a:r>
            <a:endParaRPr lang="en-US" altLang="ja-JP" sz="1200">
              <a:latin typeface="HG丸ｺﾞｼｯｸM-PRO" pitchFamily="50" charset="-128"/>
              <a:ea typeface="HG丸ｺﾞｼｯｸM-PRO" pitchFamily="50" charset="-128"/>
            </a:endParaRP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　　・ソフトウェア</a:t>
            </a: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　　・プラットフォーム</a:t>
            </a: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　　・ネットワーク</a:t>
            </a: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　　・開発</a:t>
            </a: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２．スケジュール</a:t>
            </a:r>
            <a:endParaRPr lang="en-US" altLang="ja-JP" sz="1200">
              <a:latin typeface="HG丸ｺﾞｼｯｸM-PRO" pitchFamily="50" charset="-128"/>
              <a:ea typeface="HG丸ｺﾞｼｯｸM-PRO" pitchFamily="50" charset="-128"/>
            </a:endParaRP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３．体制</a:t>
            </a:r>
            <a:endParaRPr lang="en-US" altLang="ja-JP" sz="1200">
              <a:latin typeface="HG丸ｺﾞｼｯｸM-PRO" pitchFamily="50" charset="-128"/>
              <a:ea typeface="HG丸ｺﾞｼｯｸM-PRO" pitchFamily="50" charset="-128"/>
            </a:endParaRP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　　・開発体制</a:t>
            </a: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　　・保守体制</a:t>
            </a:r>
          </a:p>
          <a:p>
            <a:pPr marL="609600" indent="-609600">
              <a:spcBef>
                <a:spcPts val="0"/>
              </a:spcBef>
            </a:pPr>
            <a:r>
              <a:rPr lang="ja-JP" altLang="en-US" sz="1200">
                <a:latin typeface="HG丸ｺﾞｼｯｸM-PRO" pitchFamily="50" charset="-128"/>
                <a:ea typeface="HG丸ｺﾞｼｯｸM-PRO" pitchFamily="50" charset="-128"/>
              </a:rPr>
              <a:t>４費用計画</a:t>
            </a: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539750" y="1365250"/>
            <a:ext cx="1295400" cy="4824413"/>
          </a:xfrm>
          <a:prstGeom prst="rtTriangle">
            <a:avLst/>
          </a:prstGeom>
          <a:gradFill rotWithShape="1">
            <a:gsLst>
              <a:gs pos="0">
                <a:srgbClr val="CCFFFF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HG丸ｺﾞｼｯｸM-PRO" pitchFamily="50" charset="-128"/>
            </a:endParaRP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 flipH="1" flipV="1">
            <a:off x="755650" y="1293813"/>
            <a:ext cx="1295400" cy="4824412"/>
          </a:xfrm>
          <a:prstGeom prst="rtTriangle">
            <a:avLst/>
          </a:prstGeom>
          <a:gradFill rotWithShape="1">
            <a:gsLst>
              <a:gs pos="0">
                <a:srgbClr val="CCFFFF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9525" algn="ctr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HG丸ｺﾞｼｯｸM-PRO" pitchFamily="50" charset="-128"/>
            </a:endParaRP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823912" y="1003300"/>
            <a:ext cx="1073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【</a:t>
            </a:r>
            <a:r>
              <a:rPr lang="ja-JP" altLang="en-US" sz="140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重要度</a:t>
            </a:r>
            <a:r>
              <a:rPr lang="en-US" altLang="ja-JP" sz="140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】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57200" y="6172200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【</a:t>
            </a:r>
            <a:r>
              <a:rPr lang="ja-JP" altLang="en-US" sz="140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ボリューム</a:t>
            </a:r>
            <a:r>
              <a:rPr lang="en-US" altLang="ja-JP" sz="140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】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4662487" y="4286250"/>
            <a:ext cx="417671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361950" indent="-182563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ja-JP" altLang="en-US" sz="1200" b="1" u="sng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補足説明</a:t>
            </a:r>
            <a:r>
              <a:rPr lang="ja-JP" altLang="en-US" sz="1200" b="1" u="sng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資料</a:t>
            </a:r>
            <a:endParaRPr lang="ja-JP" altLang="en-US" sz="1200" dirty="0" smtClean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200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検討</a:t>
            </a:r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資料や既存資料を整理して掲載。時間的な制約もあり、できるだけ作業負担を省きたいところ。ページ数を稼ぐ。ただし、以下は最低限対応。</a:t>
            </a:r>
          </a:p>
          <a:p>
            <a:pPr lvl="1" eaLnBrk="1" hangingPunct="1">
              <a:spcBef>
                <a:spcPts val="0"/>
              </a:spcBef>
              <a:buFontTx/>
              <a:buAutoNum type="arabicPeriod"/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サブジェクトに沿った資料の配置</a:t>
            </a:r>
          </a:p>
          <a:p>
            <a:pPr lvl="1" eaLnBrk="1" hangingPunct="1">
              <a:spcBef>
                <a:spcPts val="0"/>
              </a:spcBef>
              <a:buFontTx/>
              <a:buAutoNum type="arabicPeriod"/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サブジェクト毎の項目設定を統一する</a:t>
            </a:r>
          </a:p>
          <a:p>
            <a:pPr lvl="1" eaLnBrk="1" hangingPunct="1">
              <a:spcBef>
                <a:spcPts val="0"/>
              </a:spcBef>
              <a:buFontTx/>
              <a:buAutoNum type="arabicPeriod"/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タイトルおよび内容説明の形式やフォント、文字サイズの統一</a:t>
            </a:r>
          </a:p>
          <a:p>
            <a:pPr lvl="1" eaLnBrk="1" hangingPunct="1">
              <a:spcBef>
                <a:spcPts val="0"/>
              </a:spcBef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　　（簡潔明瞭の原則／統一ルールの原則／バランス均衡の原則）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4662487" y="1238250"/>
            <a:ext cx="41767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361950" indent="-180975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ja-JP" altLang="en-US" sz="1200" b="1" u="sng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お客様が「知りたいこと（＝結論）」の</a:t>
            </a:r>
            <a:r>
              <a:rPr lang="ja-JP" altLang="en-US" sz="1200" b="1" u="sng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エッセンス</a:t>
            </a:r>
            <a:endParaRPr lang="ja-JP" altLang="en-US" sz="1200" dirty="0" smtClean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200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ページ数</a:t>
            </a:r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は、３～５程度。お客様に、以降の説明への期待感を持たせる。</a:t>
            </a:r>
          </a:p>
          <a:p>
            <a:pPr lvl="1" eaLnBrk="1" hangingPunct="1">
              <a:spcBef>
                <a:spcPts val="0"/>
              </a:spcBef>
              <a:buFontTx/>
              <a:buAutoNum type="arabicPeriod"/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お客様への理解を示し安心感を醸成</a:t>
            </a:r>
          </a:p>
          <a:p>
            <a:pPr lvl="1" eaLnBrk="1" hangingPunct="1">
              <a:spcBef>
                <a:spcPts val="0"/>
              </a:spcBef>
              <a:buFontTx/>
              <a:buAutoNum type="arabicPeriod"/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お客様が期待する結論が明確</a:t>
            </a:r>
          </a:p>
          <a:p>
            <a:pPr lvl="1" eaLnBrk="1" hangingPunct="1">
              <a:spcBef>
                <a:spcPts val="0"/>
              </a:spcBef>
              <a:buFontTx/>
              <a:buAutoNum type="arabicPeriod"/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簡潔明瞭な表現と美しいビジュアル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4662487" y="2439388"/>
            <a:ext cx="41767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1pPr>
            <a:lvl2pPr marL="361950" indent="-180975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entury Gothic" pitchFamily="34" charset="0"/>
                <a:ea typeface="HG丸ｺﾞｼｯｸM-PRO" pitchFamily="50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ja-JP" altLang="en-US" sz="1200" b="1" u="sng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「要約編」の内訳や結論の裏付けを簡潔に</a:t>
            </a:r>
            <a:r>
              <a:rPr lang="ja-JP" altLang="en-US" sz="1200" b="1" u="sng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解説</a:t>
            </a:r>
            <a:endParaRPr lang="ja-JP" altLang="en-US" sz="1200" dirty="0" smtClean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ja-JP" altLang="en-US" sz="1200" dirty="0" smtClean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ページ数</a:t>
            </a:r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は、５－１０程度。ここまでで、提案内容はすべて伝わる。</a:t>
            </a:r>
            <a:endParaRPr lang="en-US" altLang="ja-JP" sz="1200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</a:endParaRPr>
          </a:p>
          <a:p>
            <a:pPr lvl="1" eaLnBrk="1" hangingPunct="1">
              <a:spcBef>
                <a:spcPts val="0"/>
              </a:spcBef>
              <a:buFontTx/>
              <a:buAutoNum type="arabicPeriod"/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結論の裏付けを説明</a:t>
            </a:r>
          </a:p>
          <a:p>
            <a:pPr lvl="1" eaLnBrk="1" hangingPunct="1">
              <a:spcBef>
                <a:spcPts val="0"/>
              </a:spcBef>
              <a:buFontTx/>
              <a:buAutoNum type="arabicPeriod"/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本提案（あるいは、自社のアドバンテージ）を伝える</a:t>
            </a:r>
          </a:p>
          <a:p>
            <a:pPr lvl="1" eaLnBrk="1" hangingPunct="1">
              <a:spcBef>
                <a:spcPts val="0"/>
              </a:spcBef>
              <a:buFontTx/>
              <a:buAutoNum type="arabicPeriod"/>
            </a:pPr>
            <a:r>
              <a:rPr lang="ja-JP" altLang="en-US" sz="1000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</a:rPr>
              <a:t>簡潔明瞭な表現と美しいビジュアル</a:t>
            </a:r>
          </a:p>
        </p:txBody>
      </p:sp>
    </p:spTree>
    <p:extLst>
      <p:ext uri="{BB962C8B-B14F-4D97-AF65-F5344CB8AC3E}">
        <p14:creationId xmlns:p14="http://schemas.microsoft.com/office/powerpoint/2010/main" val="10494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dirty="0" smtClean="0"/>
              <a:t>２．読みやすい提案書のための３部構成</a:t>
            </a:r>
          </a:p>
        </p:txBody>
      </p:sp>
      <p:grpSp>
        <p:nvGrpSpPr>
          <p:cNvPr id="305187" name="Group 35"/>
          <p:cNvGrpSpPr>
            <a:grpSpLocks/>
          </p:cNvGrpSpPr>
          <p:nvPr/>
        </p:nvGrpSpPr>
        <p:grpSpPr bwMode="auto">
          <a:xfrm>
            <a:off x="546100" y="1524000"/>
            <a:ext cx="3024187" cy="4575175"/>
            <a:chOff x="431" y="981"/>
            <a:chExt cx="1905" cy="2882"/>
          </a:xfrm>
        </p:grpSpPr>
        <p:sp>
          <p:nvSpPr>
            <p:cNvPr id="13338" name="AutoShape 24"/>
            <p:cNvSpPr>
              <a:spLocks noChangeArrowheads="1"/>
            </p:cNvSpPr>
            <p:nvPr/>
          </p:nvSpPr>
          <p:spPr bwMode="auto">
            <a:xfrm>
              <a:off x="431" y="1566"/>
              <a:ext cx="1905" cy="229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E5E5FF"/>
                </a:gs>
              </a:gsLst>
              <a:lin ang="5400000" scaled="1"/>
            </a:gradFill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9" name="Oval 25"/>
            <p:cNvSpPr>
              <a:spLocks noChangeArrowheads="1"/>
            </p:cNvSpPr>
            <p:nvPr/>
          </p:nvSpPr>
          <p:spPr bwMode="auto">
            <a:xfrm>
              <a:off x="1231" y="1449"/>
              <a:ext cx="305" cy="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40" name="Text Box 26"/>
            <p:cNvSpPr txBox="1">
              <a:spLocks noChangeArrowheads="1"/>
            </p:cNvSpPr>
            <p:nvPr/>
          </p:nvSpPr>
          <p:spPr bwMode="auto">
            <a:xfrm>
              <a:off x="839" y="981"/>
              <a:ext cx="10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lang="ja-JP" altLang="en-US"/>
                <a:t>検討の前提</a:t>
              </a:r>
            </a:p>
          </p:txBody>
        </p:sp>
        <p:sp>
          <p:nvSpPr>
            <p:cNvPr id="13341" name="Text Box 27"/>
            <p:cNvSpPr txBox="1">
              <a:spLocks noChangeArrowheads="1"/>
            </p:cNvSpPr>
            <p:nvPr/>
          </p:nvSpPr>
          <p:spPr bwMode="auto">
            <a:xfrm>
              <a:off x="1154" y="1215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FF0000"/>
                  </a:solidFill>
                </a:rPr>
                <a:t>結論</a:t>
              </a:r>
            </a:p>
          </p:txBody>
        </p:sp>
        <p:sp>
          <p:nvSpPr>
            <p:cNvPr id="13342" name="Text Box 32"/>
            <p:cNvSpPr txBox="1">
              <a:spLocks noChangeArrowheads="1"/>
            </p:cNvSpPr>
            <p:nvPr/>
          </p:nvSpPr>
          <p:spPr bwMode="auto">
            <a:xfrm>
              <a:off x="748" y="3249"/>
              <a:ext cx="12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9pPr>
            </a:lstStyle>
            <a:p>
              <a:pPr algn="ctr" eaLnBrk="1" hangingPunct="1"/>
              <a:r>
                <a:rPr lang="ja-JP" altLang="en-US" sz="2000"/>
                <a:t>検討の</a:t>
              </a:r>
            </a:p>
            <a:p>
              <a:pPr algn="ctr" eaLnBrk="1" hangingPunct="1"/>
              <a:r>
                <a:rPr lang="ja-JP" altLang="en-US" sz="2000"/>
                <a:t>フレームワーク</a:t>
              </a:r>
            </a:p>
          </p:txBody>
        </p:sp>
      </p:grpSp>
      <p:grpSp>
        <p:nvGrpSpPr>
          <p:cNvPr id="305188" name="Group 36"/>
          <p:cNvGrpSpPr>
            <a:grpSpLocks/>
          </p:cNvGrpSpPr>
          <p:nvPr/>
        </p:nvGrpSpPr>
        <p:grpSpPr bwMode="auto">
          <a:xfrm>
            <a:off x="3065462" y="1524000"/>
            <a:ext cx="3025775" cy="4906962"/>
            <a:chOff x="2018" y="981"/>
            <a:chExt cx="1906" cy="3091"/>
          </a:xfrm>
        </p:grpSpPr>
        <p:sp>
          <p:nvSpPr>
            <p:cNvPr id="13328" name="AutoShape 4"/>
            <p:cNvSpPr>
              <a:spLocks noChangeArrowheads="1"/>
            </p:cNvSpPr>
            <p:nvPr/>
          </p:nvSpPr>
          <p:spPr bwMode="auto">
            <a:xfrm flipV="1">
              <a:off x="2019" y="1408"/>
              <a:ext cx="1905" cy="229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E5E5FF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9" name="Oval 5"/>
            <p:cNvSpPr>
              <a:spLocks noChangeArrowheads="1"/>
            </p:cNvSpPr>
            <p:nvPr/>
          </p:nvSpPr>
          <p:spPr bwMode="auto">
            <a:xfrm>
              <a:off x="2819" y="3511"/>
              <a:ext cx="305" cy="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30" name="Text Box 6"/>
            <p:cNvSpPr txBox="1">
              <a:spLocks noChangeArrowheads="1"/>
            </p:cNvSpPr>
            <p:nvPr/>
          </p:nvSpPr>
          <p:spPr bwMode="auto">
            <a:xfrm>
              <a:off x="2440" y="981"/>
              <a:ext cx="10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lang="ja-JP" altLang="en-US"/>
                <a:t>作成の過程</a:t>
              </a:r>
            </a:p>
          </p:txBody>
        </p:sp>
        <p:sp>
          <p:nvSpPr>
            <p:cNvPr id="13331" name="Text Box 7"/>
            <p:cNvSpPr txBox="1">
              <a:spLocks noChangeArrowheads="1"/>
            </p:cNvSpPr>
            <p:nvPr/>
          </p:nvSpPr>
          <p:spPr bwMode="auto">
            <a:xfrm>
              <a:off x="2472" y="1409"/>
              <a:ext cx="10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lang="ja-JP" altLang="en-US"/>
                <a:t>検討・議論</a:t>
              </a:r>
            </a:p>
          </p:txBody>
        </p:sp>
        <p:sp>
          <p:nvSpPr>
            <p:cNvPr id="13332" name="Text Box 8"/>
            <p:cNvSpPr txBox="1">
              <a:spLocks noChangeArrowheads="1"/>
            </p:cNvSpPr>
            <p:nvPr/>
          </p:nvSpPr>
          <p:spPr bwMode="auto">
            <a:xfrm>
              <a:off x="2742" y="3785"/>
              <a:ext cx="50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FF0000"/>
                  </a:solidFill>
                </a:rPr>
                <a:t>結論</a:t>
              </a:r>
            </a:p>
          </p:txBody>
        </p:sp>
        <p:grpSp>
          <p:nvGrpSpPr>
            <p:cNvPr id="13333" name="Group 9"/>
            <p:cNvGrpSpPr>
              <a:grpSpLocks/>
            </p:cNvGrpSpPr>
            <p:nvPr/>
          </p:nvGrpSpPr>
          <p:grpSpPr bwMode="auto">
            <a:xfrm>
              <a:off x="2400" y="1721"/>
              <a:ext cx="1144" cy="1634"/>
              <a:chOff x="839" y="1434"/>
              <a:chExt cx="1361" cy="1905"/>
            </a:xfrm>
          </p:grpSpPr>
          <p:sp>
            <p:nvSpPr>
              <p:cNvPr id="13335" name="Line 10"/>
              <p:cNvSpPr>
                <a:spLocks noChangeShapeType="1"/>
              </p:cNvSpPr>
              <p:nvPr/>
            </p:nvSpPr>
            <p:spPr bwMode="auto">
              <a:xfrm>
                <a:off x="1519" y="1434"/>
                <a:ext cx="0" cy="1905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13336" name="Line 11"/>
              <p:cNvSpPr>
                <a:spLocks noChangeShapeType="1"/>
              </p:cNvSpPr>
              <p:nvPr/>
            </p:nvSpPr>
            <p:spPr bwMode="auto">
              <a:xfrm>
                <a:off x="839" y="1434"/>
                <a:ext cx="590" cy="1905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13337" name="Line 12"/>
              <p:cNvSpPr>
                <a:spLocks noChangeShapeType="1"/>
              </p:cNvSpPr>
              <p:nvPr/>
            </p:nvSpPr>
            <p:spPr bwMode="auto">
              <a:xfrm flipH="1">
                <a:off x="1610" y="1434"/>
                <a:ext cx="590" cy="1905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13334" name="AutoShape 33"/>
            <p:cNvSpPr>
              <a:spLocks noChangeArrowheads="1"/>
            </p:cNvSpPr>
            <p:nvPr/>
          </p:nvSpPr>
          <p:spPr bwMode="auto">
            <a:xfrm>
              <a:off x="2018" y="2432"/>
              <a:ext cx="363" cy="454"/>
            </a:xfrm>
            <a:prstGeom prst="rightArrow">
              <a:avLst>
                <a:gd name="adj1" fmla="val 57269"/>
                <a:gd name="adj2" fmla="val 51792"/>
              </a:avLst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05189" name="Group 37"/>
          <p:cNvGrpSpPr>
            <a:grpSpLocks/>
          </p:cNvGrpSpPr>
          <p:nvPr/>
        </p:nvGrpSpPr>
        <p:grpSpPr bwMode="auto">
          <a:xfrm>
            <a:off x="5586412" y="1524000"/>
            <a:ext cx="3024188" cy="4598987"/>
            <a:chOff x="3606" y="981"/>
            <a:chExt cx="1905" cy="2897"/>
          </a:xfrm>
        </p:grpSpPr>
        <p:sp>
          <p:nvSpPr>
            <p:cNvPr id="13318" name="AutoShape 14"/>
            <p:cNvSpPr>
              <a:spLocks noChangeArrowheads="1"/>
            </p:cNvSpPr>
            <p:nvPr/>
          </p:nvSpPr>
          <p:spPr bwMode="auto">
            <a:xfrm>
              <a:off x="3606" y="1566"/>
              <a:ext cx="1905" cy="229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E5E5FF"/>
                </a:gs>
              </a:gsLst>
              <a:lin ang="540000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19" name="Oval 15"/>
            <p:cNvSpPr>
              <a:spLocks noChangeArrowheads="1"/>
            </p:cNvSpPr>
            <p:nvPr/>
          </p:nvSpPr>
          <p:spPr bwMode="auto">
            <a:xfrm>
              <a:off x="4406" y="1449"/>
              <a:ext cx="305" cy="2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0" name="Text Box 16"/>
            <p:cNvSpPr txBox="1">
              <a:spLocks noChangeArrowheads="1"/>
            </p:cNvSpPr>
            <p:nvPr/>
          </p:nvSpPr>
          <p:spPr bwMode="auto">
            <a:xfrm>
              <a:off x="4015" y="981"/>
              <a:ext cx="10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lang="ja-JP" altLang="en-US"/>
                <a:t>説明の過程</a:t>
              </a:r>
            </a:p>
          </p:txBody>
        </p:sp>
        <p:sp>
          <p:nvSpPr>
            <p:cNvPr id="13321" name="Text Box 17"/>
            <p:cNvSpPr txBox="1">
              <a:spLocks noChangeArrowheads="1"/>
            </p:cNvSpPr>
            <p:nvPr/>
          </p:nvSpPr>
          <p:spPr bwMode="auto">
            <a:xfrm>
              <a:off x="4329" y="1215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lang="ja-JP" altLang="en-US">
                  <a:solidFill>
                    <a:srgbClr val="FF0000"/>
                  </a:solidFill>
                </a:rPr>
                <a:t>結論</a:t>
              </a:r>
            </a:p>
          </p:txBody>
        </p:sp>
        <p:grpSp>
          <p:nvGrpSpPr>
            <p:cNvPr id="13322" name="Group 18"/>
            <p:cNvGrpSpPr>
              <a:grpSpLocks/>
            </p:cNvGrpSpPr>
            <p:nvPr/>
          </p:nvGrpSpPr>
          <p:grpSpPr bwMode="auto">
            <a:xfrm flipV="1">
              <a:off x="3986" y="1916"/>
              <a:ext cx="1144" cy="1635"/>
              <a:chOff x="839" y="1434"/>
              <a:chExt cx="1361" cy="1905"/>
            </a:xfrm>
          </p:grpSpPr>
          <p:sp>
            <p:nvSpPr>
              <p:cNvPr id="13325" name="Line 19"/>
              <p:cNvSpPr>
                <a:spLocks noChangeShapeType="1"/>
              </p:cNvSpPr>
              <p:nvPr/>
            </p:nvSpPr>
            <p:spPr bwMode="auto">
              <a:xfrm>
                <a:off x="1519" y="1434"/>
                <a:ext cx="0" cy="1905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13326" name="Line 20"/>
              <p:cNvSpPr>
                <a:spLocks noChangeShapeType="1"/>
              </p:cNvSpPr>
              <p:nvPr/>
            </p:nvSpPr>
            <p:spPr bwMode="auto">
              <a:xfrm>
                <a:off x="839" y="1434"/>
                <a:ext cx="590" cy="1905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13327" name="Line 21"/>
              <p:cNvSpPr>
                <a:spLocks noChangeShapeType="1"/>
              </p:cNvSpPr>
              <p:nvPr/>
            </p:nvSpPr>
            <p:spPr bwMode="auto">
              <a:xfrm flipH="1">
                <a:off x="1610" y="1434"/>
                <a:ext cx="590" cy="1905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  <p:sp>
          <p:nvSpPr>
            <p:cNvPr id="13323" name="Text Box 22"/>
            <p:cNvSpPr txBox="1">
              <a:spLocks noChangeArrowheads="1"/>
            </p:cNvSpPr>
            <p:nvPr/>
          </p:nvSpPr>
          <p:spPr bwMode="auto">
            <a:xfrm>
              <a:off x="3825" y="3590"/>
              <a:ext cx="1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entury Gothic" pitchFamily="34" charset="0"/>
                  <a:ea typeface="HG丸ｺﾞｼｯｸM-PRO" pitchFamily="50" charset="-128"/>
                </a:defRPr>
              </a:lvl9pPr>
            </a:lstStyle>
            <a:p>
              <a:pPr eaLnBrk="1" hangingPunct="1"/>
              <a:r>
                <a:rPr lang="ja-JP" altLang="en-US"/>
                <a:t>詳細説明・資料</a:t>
              </a:r>
            </a:p>
          </p:txBody>
        </p:sp>
        <p:sp>
          <p:nvSpPr>
            <p:cNvPr id="13324" name="AutoShape 34"/>
            <p:cNvSpPr>
              <a:spLocks noChangeArrowheads="1"/>
            </p:cNvSpPr>
            <p:nvPr/>
          </p:nvSpPr>
          <p:spPr bwMode="auto">
            <a:xfrm>
              <a:off x="3606" y="2432"/>
              <a:ext cx="363" cy="454"/>
            </a:xfrm>
            <a:prstGeom prst="rightArrow">
              <a:avLst>
                <a:gd name="adj1" fmla="val 57269"/>
                <a:gd name="adj2" fmla="val 51792"/>
              </a:avLst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05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MPj043925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75" y="8382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dirty="0" smtClean="0">
                <a:ea typeface="ＭＳ Ｐゴシック" pitchFamily="50" charset="-128"/>
              </a:rPr>
              <a:t>セクシー　</a:t>
            </a:r>
            <a:r>
              <a:rPr lang="en-US" altLang="ja-JP" sz="2400" dirty="0" smtClean="0">
                <a:ea typeface="ＭＳ Ｐゴシック" pitchFamily="50" charset="-128"/>
              </a:rPr>
              <a:t>3</a:t>
            </a:r>
            <a:r>
              <a:rPr lang="ja-JP" altLang="en-US" sz="2400" dirty="0" smtClean="0">
                <a:ea typeface="ＭＳ Ｐゴシック" pitchFamily="50" charset="-128"/>
              </a:rPr>
              <a:t>原則</a:t>
            </a:r>
            <a:endParaRPr lang="ja-JP" altLang="en-US" sz="2400" dirty="0" smtClean="0"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72862" y="3733800"/>
            <a:ext cx="4647426" cy="176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原則１</a:t>
            </a:r>
            <a:r>
              <a:rPr kumimoji="1" lang="ja-JP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：</a:t>
            </a:r>
            <a:r>
              <a:rPr kumimoji="1" lang="ja-JP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簡潔明瞭の原則</a:t>
            </a:r>
          </a:p>
          <a:p>
            <a:r>
              <a:rPr kumimoji="1" lang="ja-JP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原則２：統一ルールの原則</a:t>
            </a:r>
          </a:p>
          <a:p>
            <a:r>
              <a:rPr kumimoji="1" lang="ja-JP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原則３：対比</a:t>
            </a:r>
            <a:r>
              <a:rPr kumimoji="1" lang="ja-JP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表現の原則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/>
          <p:cNvSpPr>
            <a:spLocks noChangeArrowheads="1"/>
          </p:cNvSpPr>
          <p:nvPr/>
        </p:nvSpPr>
        <p:spPr bwMode="auto">
          <a:xfrm>
            <a:off x="4787900" y="2795588"/>
            <a:ext cx="3960813" cy="1871662"/>
          </a:xfrm>
          <a:prstGeom prst="roundRect">
            <a:avLst>
              <a:gd name="adj" fmla="val 6056"/>
            </a:avLst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>
                <a:ea typeface="ＭＳ Ｐゴシック" pitchFamily="50" charset="-128"/>
              </a:rPr>
              <a:t>原則１：簡潔明瞭の原則</a:t>
            </a:r>
          </a:p>
        </p:txBody>
      </p:sp>
      <p:sp>
        <p:nvSpPr>
          <p:cNvPr id="41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981075"/>
            <a:ext cx="7926387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ja-JP" altLang="en-US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因数分解	（キーワードを抽出。抽出した要点を階層化）</a:t>
            </a:r>
          </a:p>
          <a:p>
            <a:pPr marL="400050"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ja-JP" altLang="en-US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体言止め	（解説的表現を廃しても、内容に影響なし）</a:t>
            </a:r>
          </a:p>
          <a:p>
            <a:pPr marL="1181100" lvl="2" indent="-266700" eaLnBrk="1" hangingPunct="1">
              <a:lnSpc>
                <a:spcPct val="80000"/>
              </a:lnSpc>
            </a:pPr>
            <a:r>
              <a:rPr lang="ja-JP" altLang="en-US" sz="14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“</a:t>
            </a:r>
            <a:r>
              <a:rPr lang="ja-JP" altLang="en-US" sz="1400" dirty="0" err="1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～します</a:t>
            </a:r>
            <a:r>
              <a:rPr lang="ja-JP" altLang="en-US" sz="14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”“～となります”など不要</a:t>
            </a:r>
          </a:p>
          <a:p>
            <a:pPr marL="1181100" lvl="2" indent="-266700" eaLnBrk="1" hangingPunct="1">
              <a:lnSpc>
                <a:spcPct val="80000"/>
              </a:lnSpc>
            </a:pPr>
            <a:r>
              <a:rPr lang="ja-JP" altLang="en-US" sz="14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“～できます”“</a:t>
            </a:r>
            <a:r>
              <a:rPr lang="ja-JP" altLang="en-US" sz="1400" dirty="0" err="1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～しない</a:t>
            </a:r>
            <a:r>
              <a:rPr lang="ja-JP" altLang="en-US" sz="1400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”は「～可能」、「～なし」などの表現に置き換え</a:t>
            </a:r>
          </a:p>
          <a:p>
            <a:pPr marL="400050" eaLnBrk="1" hangingPunct="1">
              <a:lnSpc>
                <a:spcPct val="80000"/>
              </a:lnSpc>
              <a:buFont typeface="Wingdings" pitchFamily="2" charset="2"/>
              <a:buChar char="l"/>
            </a:pPr>
            <a:r>
              <a:rPr lang="ja-JP" altLang="en-US" dirty="0" smtClean="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箇条書き	（内容と構造が一目でわかる表現方法）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466725" y="2795588"/>
            <a:ext cx="3960813" cy="1871662"/>
          </a:xfrm>
          <a:prstGeom prst="roundRect">
            <a:avLst>
              <a:gd name="adj" fmla="val 6056"/>
            </a:avLst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　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OS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、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DBMS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については、 それぞれ、 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NCCS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網に合わせて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、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Solaris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、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Oracle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を使用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します。</a:t>
            </a:r>
          </a:p>
          <a:p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　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WebApplicationServer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については、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InfoXXXX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を使用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します。弊社では</a:t>
            </a: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InfoXXXX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をプラットフォームとした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再利用可能部品を有し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ており、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短納期に適応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するため、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開発効率を考慮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して、本ミドルウェアを適用することといたしました。</a:t>
            </a:r>
          </a:p>
          <a:p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 　</a:t>
            </a: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InfoXXXX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は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十分に使い込まれ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ており、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バグも枯れて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います。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弊社の内製品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であり、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今後の機能追加、維持管理体制も明確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です。</a:t>
            </a: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『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大量メール配信システム</a:t>
            </a: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』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開発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は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InfoXXXX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の開発メンバが担当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することとしております。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859338" y="2887663"/>
            <a:ext cx="3671887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179388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358775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kumimoji="1" lang="en-US" altLang="ja-JP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OS</a:t>
            </a: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、</a:t>
            </a:r>
            <a:r>
              <a:rPr kumimoji="1" lang="en-US" altLang="ja-JP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DBMS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kumimoji="1" lang="en-US" altLang="ja-JP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Solaris</a:t>
            </a: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、</a:t>
            </a:r>
            <a:r>
              <a:rPr kumimoji="1" lang="en-US" altLang="ja-JP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Oracle</a:t>
            </a: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を使用（</a:t>
            </a:r>
            <a:r>
              <a:rPr kumimoji="1" lang="en-US" altLang="ja-JP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NCCS</a:t>
            </a: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網に対応）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kumimoji="1" lang="en-US" altLang="ja-JP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WebApplicationServer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kumimoji="1" lang="en-US" altLang="ja-JP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InfoXXXX</a:t>
            </a: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を使用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再利用可能部品を保有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短納期に適応、開発効率を考慮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バグも枯渇（十分に使い込まれているため）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今後の機能追加、維持管理体制も明確（弊社内製品）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開発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kumimoji="1" lang="en-US" altLang="ja-JP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InfoXXXX</a:t>
            </a:r>
            <a:r>
              <a:rPr kumimoji="1" lang="ja-JP" altLang="en-US" sz="1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の開発メンバが担当</a:t>
            </a:r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4356100" y="3587750"/>
            <a:ext cx="503238" cy="574675"/>
          </a:xfrm>
          <a:prstGeom prst="rightArrow">
            <a:avLst>
              <a:gd name="adj1" fmla="val 46407"/>
              <a:gd name="adj2" fmla="val 43847"/>
            </a:avLst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104" name="AutoShape 10"/>
          <p:cNvSpPr>
            <a:spLocks noChangeArrowheads="1"/>
          </p:cNvSpPr>
          <p:nvPr/>
        </p:nvSpPr>
        <p:spPr bwMode="auto">
          <a:xfrm>
            <a:off x="468313" y="4738688"/>
            <a:ext cx="3960812" cy="1512887"/>
          </a:xfrm>
          <a:prstGeom prst="roundRect">
            <a:avLst>
              <a:gd name="adj" fmla="val 8088"/>
            </a:avLst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　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サーバマシン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は、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NCCS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網における安定稼動実績から、サン・マイクロシステムズ製品を選定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いたしました。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ディスク装置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についてはすべての機器で、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実績のあるソフトウェア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RAID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を採用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します。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ネットワーク機器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については、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NCCS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網の設備を共有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することを想定しています。</a:t>
            </a:r>
          </a:p>
          <a:p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　サーバ台数は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性能要件の詳細化を進めるなかで若干変動が予想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されますが、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6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～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10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台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になるものと推定していますが、見積り算出では</a:t>
            </a:r>
            <a:r>
              <a:rPr lang="en-US" altLang="ja-JP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6</a:t>
            </a:r>
            <a:r>
              <a:rPr lang="ja-JP" altLang="en-US" sz="1000" u="sng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台を想定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いたしました。</a:t>
            </a:r>
          </a:p>
        </p:txBody>
      </p:sp>
      <p:sp>
        <p:nvSpPr>
          <p:cNvPr id="4105" name="AutoShape 12"/>
          <p:cNvSpPr>
            <a:spLocks noChangeArrowheads="1"/>
          </p:cNvSpPr>
          <p:nvPr/>
        </p:nvSpPr>
        <p:spPr bwMode="auto">
          <a:xfrm>
            <a:off x="4787900" y="4738688"/>
            <a:ext cx="3960813" cy="1512887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itchFamily="2" charset="2"/>
              <a:buChar char="n"/>
            </a:pP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サーバマシン</a:t>
            </a:r>
          </a:p>
          <a:p>
            <a:pPr marL="180975" lvl="1">
              <a:buFont typeface="Wingdings" pitchFamily="2" charset="2"/>
              <a:buChar char="l"/>
            </a:pP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NCCS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網における安定稼動実績から、</a:t>
            </a:r>
          </a:p>
          <a:p>
            <a:pPr marL="447675" lvl="2" indent="-85725">
              <a:buFontTx/>
              <a:buChar char="•"/>
            </a:pP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サン・マイクロシステムズ製品を選定</a:t>
            </a:r>
          </a:p>
          <a:p>
            <a:pPr marL="447675" lvl="2" indent="-85725">
              <a:buFontTx/>
              <a:buChar char="•"/>
            </a:pP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ディスク装置はすべてソフトウェア</a:t>
            </a: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RAID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を採用</a:t>
            </a:r>
          </a:p>
          <a:p>
            <a:pPr marL="180975" lvl="1">
              <a:buFont typeface="Wingdings" pitchFamily="2" charset="2"/>
              <a:buChar char="l"/>
            </a:pP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想定台数　</a:t>
            </a: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6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台</a:t>
            </a:r>
          </a:p>
          <a:p>
            <a:pPr marL="447675" lvl="2" indent="-85725">
              <a:buFontTx/>
              <a:buChar char="•"/>
            </a:pP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性能要件の詳細化の過程でで</a:t>
            </a: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6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～</a:t>
            </a: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10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台の範囲で変動予想</a:t>
            </a:r>
          </a:p>
          <a:p>
            <a:pPr>
              <a:buFont typeface="Wingdings" pitchFamily="2" charset="2"/>
              <a:buChar char="n"/>
            </a:pP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ネットワーク機器</a:t>
            </a:r>
          </a:p>
          <a:p>
            <a:pPr marL="180975" lvl="1">
              <a:buFont typeface="Wingdings" pitchFamily="2" charset="2"/>
              <a:buChar char="l"/>
            </a:pPr>
            <a:r>
              <a:rPr lang="en-US" altLang="ja-JP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NCCS</a:t>
            </a:r>
            <a:r>
              <a:rPr lang="ja-JP" altLang="en-US" sz="1000"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網の設備を共有</a:t>
            </a:r>
          </a:p>
        </p:txBody>
      </p:sp>
      <p:sp>
        <p:nvSpPr>
          <p:cNvPr id="4106" name="AutoShape 13"/>
          <p:cNvSpPr>
            <a:spLocks noChangeArrowheads="1"/>
          </p:cNvSpPr>
          <p:nvPr/>
        </p:nvSpPr>
        <p:spPr bwMode="auto">
          <a:xfrm>
            <a:off x="4356100" y="5172075"/>
            <a:ext cx="503238" cy="574675"/>
          </a:xfrm>
          <a:prstGeom prst="rightArrow">
            <a:avLst>
              <a:gd name="adj1" fmla="val 46407"/>
              <a:gd name="adj2" fmla="val 43847"/>
            </a:avLst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755650" y="2420938"/>
            <a:ext cx="66816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kumimoji="1" lang="ja-JP" altLang="en-US" sz="1600">
                <a:solidFill>
                  <a:srgbClr val="FF99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左右で内容は等価。右サンプルでは、一目で必要な内容と構造が把握可能。</a:t>
            </a:r>
          </a:p>
        </p:txBody>
      </p:sp>
      <p:sp>
        <p:nvSpPr>
          <p:cNvPr id="4108" name="AutoShape 15"/>
          <p:cNvSpPr>
            <a:spLocks noChangeArrowheads="1"/>
          </p:cNvSpPr>
          <p:nvPr/>
        </p:nvSpPr>
        <p:spPr bwMode="auto">
          <a:xfrm>
            <a:off x="539750" y="2493963"/>
            <a:ext cx="215900" cy="214312"/>
          </a:xfrm>
          <a:prstGeom prst="rightArrow">
            <a:avLst>
              <a:gd name="adj1" fmla="val 46407"/>
              <a:gd name="adj2" fmla="val 44172"/>
            </a:avLst>
          </a:prstGeom>
          <a:solidFill>
            <a:srgbClr val="FF9900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109" name="Text Box 16"/>
          <p:cNvSpPr txBox="1">
            <a:spLocks noChangeArrowheads="1"/>
          </p:cNvSpPr>
          <p:nvPr/>
        </p:nvSpPr>
        <p:spPr bwMode="auto">
          <a:xfrm>
            <a:off x="2555875" y="6308725"/>
            <a:ext cx="16738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1pPr>
            <a:lvl2pPr marL="742950" indent="-28575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2pPr>
            <a:lvl3pPr marL="11430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3pPr>
            <a:lvl4pPr marL="16002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4pPr>
            <a:lvl5pPr marL="2057400" indent="-228600" eaLnBrk="0" hangingPunct="0"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484848"/>
                </a:solidFill>
                <a:latin typeface="Arial" charset="0"/>
                <a:ea typeface="HG丸ｺﾞｼｯｸM-PRO" pitchFamily="50" charset="-128"/>
              </a:defRPr>
            </a:lvl9pPr>
          </a:lstStyle>
          <a:p>
            <a:pPr eaLnBrk="1" hangingPunct="1"/>
            <a:r>
              <a:rPr kumimoji="1" lang="ja-JP" altLang="en-US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＊下線部は、キーワード</a:t>
            </a:r>
          </a:p>
        </p:txBody>
      </p:sp>
    </p:spTree>
    <p:extLst>
      <p:ext uri="{BB962C8B-B14F-4D97-AF65-F5344CB8AC3E}">
        <p14:creationId xmlns:p14="http://schemas.microsoft.com/office/powerpoint/2010/main" val="10203162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18648</TotalTime>
  <Words>1143</Words>
  <Application>Microsoft Macintosh PowerPoint</Application>
  <PresentationFormat>画面に合わせる (4:3)</PresentationFormat>
  <Paragraphs>265</Paragraphs>
  <Slides>16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Default Design</vt:lpstr>
      <vt:lpstr>提案書をセクシーに見せる３原則</vt:lpstr>
      <vt:lpstr>提案書とは何か</vt:lpstr>
      <vt:lpstr>魅力的な提案書を作る３つの事前準備</vt:lpstr>
      <vt:lpstr>１．魅力的な提案書を作る３つの事前準備</vt:lpstr>
      <vt:lpstr>１．魅力的な提案書を作る３つの事前準備</vt:lpstr>
      <vt:lpstr>２．読みやすい提案書のための３部構成</vt:lpstr>
      <vt:lpstr>２．読みやすい提案書のための３部構成</vt:lpstr>
      <vt:lpstr>セクシー　3原則</vt:lpstr>
      <vt:lpstr>原則１：簡潔明瞭の原則</vt:lpstr>
      <vt:lpstr>原則２：統一ルールの原則</vt:lpstr>
      <vt:lpstr>原則２：統一ルールの原則</vt:lpstr>
      <vt:lpstr>原則２：統一ルールの原則</vt:lpstr>
      <vt:lpstr>原則３：対比表現の原則</vt:lpstr>
      <vt:lpstr>原則３：対比表現の原則</vt:lpstr>
      <vt:lpstr>原則３：対比表現の原則</vt:lpstr>
      <vt:lpstr>原則３：対比表現の原則</vt:lpstr>
    </vt:vector>
  </TitlesOfParts>
  <Company>NetCommerce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クラウドコンピューティング</dc:title>
  <dc:subject>ソリューション営業塾</dc:subject>
  <dc:creator>NetCommerce</dc:creator>
  <cp:lastModifiedBy>Saito Masanori</cp:lastModifiedBy>
  <cp:revision>219</cp:revision>
  <dcterms:created xsi:type="dcterms:W3CDTF">2006-10-24T19:43:17Z</dcterms:created>
  <dcterms:modified xsi:type="dcterms:W3CDTF">2012-10-08T02:41:21Z</dcterms:modified>
</cp:coreProperties>
</file>