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40"/>
  </p:notesMasterIdLst>
  <p:handoutMasterIdLst>
    <p:handoutMasterId r:id="rId41"/>
  </p:handoutMasterIdLst>
  <p:sldIdLst>
    <p:sldId id="752" r:id="rId3"/>
    <p:sldId id="796" r:id="rId4"/>
    <p:sldId id="755" r:id="rId5"/>
    <p:sldId id="757" r:id="rId6"/>
    <p:sldId id="759" r:id="rId7"/>
    <p:sldId id="760" r:id="rId8"/>
    <p:sldId id="762" r:id="rId9"/>
    <p:sldId id="763" r:id="rId10"/>
    <p:sldId id="764" r:id="rId11"/>
    <p:sldId id="765" r:id="rId12"/>
    <p:sldId id="766" r:id="rId13"/>
    <p:sldId id="767" r:id="rId14"/>
    <p:sldId id="768" r:id="rId15"/>
    <p:sldId id="770" r:id="rId16"/>
    <p:sldId id="771" r:id="rId17"/>
    <p:sldId id="772" r:id="rId18"/>
    <p:sldId id="773" r:id="rId19"/>
    <p:sldId id="774" r:id="rId20"/>
    <p:sldId id="775" r:id="rId21"/>
    <p:sldId id="776" r:id="rId22"/>
    <p:sldId id="777" r:id="rId23"/>
    <p:sldId id="779" r:id="rId24"/>
    <p:sldId id="780" r:id="rId25"/>
    <p:sldId id="781" r:id="rId26"/>
    <p:sldId id="782" r:id="rId27"/>
    <p:sldId id="798" r:id="rId28"/>
    <p:sldId id="783" r:id="rId29"/>
    <p:sldId id="785" r:id="rId30"/>
    <p:sldId id="786" r:id="rId31"/>
    <p:sldId id="799" r:id="rId32"/>
    <p:sldId id="788" r:id="rId33"/>
    <p:sldId id="789" r:id="rId34"/>
    <p:sldId id="790" r:id="rId35"/>
    <p:sldId id="791" r:id="rId36"/>
    <p:sldId id="792" r:id="rId37"/>
    <p:sldId id="793" r:id="rId38"/>
    <p:sldId id="794" r:id="rId39"/>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0CF"/>
    <a:srgbClr val="FFE389"/>
    <a:srgbClr val="FF9933"/>
    <a:srgbClr val="4168A7"/>
    <a:srgbClr val="CC3300"/>
    <a:srgbClr val="FF3300"/>
    <a:srgbClr val="FFA893"/>
    <a:srgbClr val="BED3FE"/>
    <a:srgbClr val="5F84C1"/>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4" autoAdjust="0"/>
    <p:restoredTop sz="97436" autoAdjust="0"/>
  </p:normalViewPr>
  <p:slideViewPr>
    <p:cSldViewPr>
      <p:cViewPr>
        <p:scale>
          <a:sx n="90" d="100"/>
          <a:sy n="90" d="100"/>
        </p:scale>
        <p:origin x="-33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2013/10/23</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2013/10/23</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0B18D3F-269F-4971-BC47-6C75E5AA44F3}" type="slidenum">
              <a:rPr lang="ja-JP" altLang="en-US" smtClean="0"/>
              <a:pPr eaLnBrk="1" hangingPunct="1"/>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52311" indent="-289350" eaLnBrk="0" hangingPunct="0">
              <a:defRPr kumimoji="1">
                <a:solidFill>
                  <a:schemeClr val="tx1"/>
                </a:solidFill>
                <a:latin typeface="Arial" charset="0"/>
                <a:ea typeface="ＭＳ Ｐゴシック" pitchFamily="50" charset="-128"/>
              </a:defRPr>
            </a:lvl2pPr>
            <a:lvl3pPr marL="1157402" indent="-231480" eaLnBrk="0" hangingPunct="0">
              <a:defRPr kumimoji="1">
                <a:solidFill>
                  <a:schemeClr val="tx1"/>
                </a:solidFill>
                <a:latin typeface="Arial" charset="0"/>
                <a:ea typeface="ＭＳ Ｐゴシック" pitchFamily="50" charset="-128"/>
              </a:defRPr>
            </a:lvl3pPr>
            <a:lvl4pPr marL="1620363" indent="-231480" eaLnBrk="0" hangingPunct="0">
              <a:defRPr kumimoji="1">
                <a:solidFill>
                  <a:schemeClr val="tx1"/>
                </a:solidFill>
                <a:latin typeface="Arial" charset="0"/>
                <a:ea typeface="ＭＳ Ｐゴシック" pitchFamily="50" charset="-128"/>
              </a:defRPr>
            </a:lvl4pPr>
            <a:lvl5pPr marL="2083323" indent="-231480" eaLnBrk="0" hangingPunct="0">
              <a:defRPr kumimoji="1">
                <a:solidFill>
                  <a:schemeClr val="tx1"/>
                </a:solidFill>
                <a:latin typeface="Arial" charset="0"/>
                <a:ea typeface="ＭＳ Ｐゴシック" pitchFamily="50"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pitchFamily="50"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pitchFamily="50"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pitchFamily="50"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28</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52311" indent="-289350" eaLnBrk="0" hangingPunct="0">
              <a:defRPr kumimoji="1">
                <a:solidFill>
                  <a:schemeClr val="tx1"/>
                </a:solidFill>
                <a:latin typeface="Arial" charset="0"/>
                <a:ea typeface="ＭＳ Ｐゴシック" pitchFamily="50" charset="-128"/>
              </a:defRPr>
            </a:lvl2pPr>
            <a:lvl3pPr marL="1157402" indent="-231480" eaLnBrk="0" hangingPunct="0">
              <a:defRPr kumimoji="1">
                <a:solidFill>
                  <a:schemeClr val="tx1"/>
                </a:solidFill>
                <a:latin typeface="Arial" charset="0"/>
                <a:ea typeface="ＭＳ Ｐゴシック" pitchFamily="50" charset="-128"/>
              </a:defRPr>
            </a:lvl3pPr>
            <a:lvl4pPr marL="1620363" indent="-231480" eaLnBrk="0" hangingPunct="0">
              <a:defRPr kumimoji="1">
                <a:solidFill>
                  <a:schemeClr val="tx1"/>
                </a:solidFill>
                <a:latin typeface="Arial" charset="0"/>
                <a:ea typeface="ＭＳ Ｐゴシック" pitchFamily="50" charset="-128"/>
              </a:defRPr>
            </a:lvl4pPr>
            <a:lvl5pPr marL="2083323" indent="-231480" eaLnBrk="0" hangingPunct="0">
              <a:defRPr kumimoji="1">
                <a:solidFill>
                  <a:schemeClr val="tx1"/>
                </a:solidFill>
                <a:latin typeface="Arial" charset="0"/>
                <a:ea typeface="ＭＳ Ｐゴシック" pitchFamily="50"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pitchFamily="50"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pitchFamily="50"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pitchFamily="50"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31</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52311" indent="-289350" eaLnBrk="0" hangingPunct="0">
              <a:defRPr kumimoji="1">
                <a:solidFill>
                  <a:schemeClr val="tx1"/>
                </a:solidFill>
                <a:latin typeface="Arial" charset="0"/>
                <a:ea typeface="ＭＳ Ｐゴシック" pitchFamily="50" charset="-128"/>
              </a:defRPr>
            </a:lvl2pPr>
            <a:lvl3pPr marL="1157402" indent="-231480" eaLnBrk="0" hangingPunct="0">
              <a:defRPr kumimoji="1">
                <a:solidFill>
                  <a:schemeClr val="tx1"/>
                </a:solidFill>
                <a:latin typeface="Arial" charset="0"/>
                <a:ea typeface="ＭＳ Ｐゴシック" pitchFamily="50" charset="-128"/>
              </a:defRPr>
            </a:lvl3pPr>
            <a:lvl4pPr marL="1620363" indent="-231480" eaLnBrk="0" hangingPunct="0">
              <a:defRPr kumimoji="1">
                <a:solidFill>
                  <a:schemeClr val="tx1"/>
                </a:solidFill>
                <a:latin typeface="Arial" charset="0"/>
                <a:ea typeface="ＭＳ Ｐゴシック" pitchFamily="50" charset="-128"/>
              </a:defRPr>
            </a:lvl4pPr>
            <a:lvl5pPr marL="2083323" indent="-231480" eaLnBrk="0" hangingPunct="0">
              <a:defRPr kumimoji="1">
                <a:solidFill>
                  <a:schemeClr val="tx1"/>
                </a:solidFill>
                <a:latin typeface="Arial" charset="0"/>
                <a:ea typeface="ＭＳ Ｐゴシック" pitchFamily="50"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pitchFamily="50"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pitchFamily="50"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pitchFamily="50"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8</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noTextEdit="1"/>
          </p:cNvSpPr>
          <p:nvPr>
            <p:ph type="sldImg"/>
          </p:nvPr>
        </p:nvSpPr>
        <p:spPr>
          <a:ln/>
        </p:spPr>
      </p:sp>
      <p:sp>
        <p:nvSpPr>
          <p:cNvPr id="4608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まず概念について。こちらのアメーバのような図ですが、実際のビジネスで発生する情報は想定外の事も含め、不定形であることを表しています。</a:t>
            </a:r>
            <a:endParaRPr lang="en-US" altLang="ja-JP" smtClean="0"/>
          </a:p>
          <a:p>
            <a:r>
              <a:rPr lang="ja-JP" altLang="en-US" smtClean="0"/>
              <a:t>情報は生もので、日々形を変えていきます。ある時はこの情報が欲しい、ある人はこのデータが知りたいなど、その時その人その状況で</a:t>
            </a:r>
            <a:endParaRPr lang="en-US" altLang="ja-JP" smtClean="0"/>
          </a:p>
          <a:p>
            <a:r>
              <a:rPr lang="ja-JP" altLang="en-US" smtClean="0"/>
              <a:t>必要な情報は異なり、必然的に不定形となります。</a:t>
            </a:r>
          </a:p>
        </p:txBody>
      </p:sp>
      <p:sp>
        <p:nvSpPr>
          <p:cNvPr id="46083"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2EEE6A7A-466C-40CB-BBBB-BAA025B68CFB}" type="slidenum">
              <a:rPr lang="en-US" altLang="ja-JP" sz="1300">
                <a:solidFill>
                  <a:schemeClr val="bg1"/>
                </a:solidFill>
                <a:latin typeface="Arial" pitchFamily="34" charset="0"/>
              </a:rPr>
              <a:pPr/>
              <a:t>9</a:t>
            </a:fld>
            <a:endParaRPr lang="en-US" altLang="ja-JP" sz="1300">
              <a:solidFill>
                <a:schemeClr val="bg1"/>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noTextEdit="1"/>
          </p:cNvSpPr>
          <p:nvPr>
            <p:ph type="sldImg"/>
          </p:nvPr>
        </p:nvSpPr>
        <p:spPr>
          <a:ln/>
        </p:spPr>
      </p:sp>
      <p:sp>
        <p:nvSpPr>
          <p:cNvPr id="48130"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この不定形な情報のうち、一部分だけを管理するために登場したのが</a:t>
            </a:r>
            <a:r>
              <a:rPr lang="en-US" altLang="ja-JP" dirty="0" smtClean="0"/>
              <a:t>RDB</a:t>
            </a:r>
            <a:r>
              <a:rPr lang="ja-JP" altLang="en-US" dirty="0" smtClean="0"/>
              <a:t>です。</a:t>
            </a:r>
            <a:r>
              <a:rPr lang="en-US" altLang="ja-JP" dirty="0" smtClean="0"/>
              <a:t/>
            </a:r>
            <a:br>
              <a:rPr lang="en-US" altLang="ja-JP" dirty="0" smtClean="0"/>
            </a:br>
            <a:r>
              <a:rPr lang="ja-JP" altLang="en-US" dirty="0" smtClean="0"/>
              <a:t>基本的に</a:t>
            </a:r>
            <a:r>
              <a:rPr lang="en-US" altLang="ja-JP" dirty="0" smtClean="0"/>
              <a:t>RDB</a:t>
            </a:r>
            <a:r>
              <a:rPr lang="ja-JP" altLang="en-US" dirty="0" smtClean="0"/>
              <a:t>は、演算処理やトランザクション処理を高速に行うためのデータベース管理システムですが、全てのデータを対象にするわけではなく、データの一部を「正規化」という処理により切り出し、残りのデータは捨て去る、といった考え方です。</a:t>
            </a:r>
            <a:r>
              <a:rPr lang="en-US" altLang="ja-JP" dirty="0" smtClean="0"/>
              <a:t/>
            </a:r>
            <a:br>
              <a:rPr lang="en-US" altLang="ja-JP" dirty="0" smtClean="0"/>
            </a:br>
            <a:r>
              <a:rPr lang="ja-JP" altLang="en-US" dirty="0" smtClean="0"/>
              <a:t>従って、正規化の対象から外れる、基幹システムで管理しないような情報、例えばナレッジ情報、ドキュメント情報、コンテンツ情報などに代表される現場で必要とされる様々なデータを</a:t>
            </a:r>
            <a:r>
              <a:rPr lang="en-US" altLang="ja-JP" dirty="0" smtClean="0"/>
              <a:t>RDB</a:t>
            </a:r>
            <a:r>
              <a:rPr lang="ja-JP" altLang="en-US" dirty="0" smtClean="0"/>
              <a:t>で管理することは基本的に向いていないといえます。</a:t>
            </a:r>
            <a:endParaRPr lang="en-US" altLang="ja-JP" dirty="0" smtClean="0"/>
          </a:p>
        </p:txBody>
      </p:sp>
      <p:sp>
        <p:nvSpPr>
          <p:cNvPr id="48131"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669E3FE1-B562-44F7-8B31-742758953122}" type="slidenum">
              <a:rPr lang="en-US" altLang="ja-JP" sz="1300">
                <a:solidFill>
                  <a:schemeClr val="bg1"/>
                </a:solidFill>
                <a:latin typeface="Arial" pitchFamily="34" charset="0"/>
              </a:rPr>
              <a:pPr/>
              <a:t>10</a:t>
            </a:fld>
            <a:endParaRPr lang="en-US" altLang="ja-JP" sz="1300">
              <a:solidFill>
                <a:schemeClr val="bg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noTextEdit="1"/>
          </p:cNvSpPr>
          <p:nvPr>
            <p:ph type="sldImg"/>
          </p:nvPr>
        </p:nvSpPr>
        <p:spPr>
          <a:ln/>
        </p:spPr>
      </p:sp>
      <p:sp>
        <p:nvSpPr>
          <p:cNvPr id="5017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では実際のビジネスで発生する不定形の情報をどのように管理すると最適なのでしょうか。</a:t>
            </a:r>
            <a:endParaRPr lang="en-US" altLang="ja-JP" smtClean="0"/>
          </a:p>
          <a:p>
            <a:endParaRPr lang="en-US" altLang="ja-JP" smtClean="0"/>
          </a:p>
          <a:p>
            <a:r>
              <a:rPr lang="ja-JP" altLang="en-US" smtClean="0"/>
              <a:t>トランザクション処理や演算処理が必要な部分、いわゆる基幹システムは、やはり「正規化」して</a:t>
            </a:r>
            <a:r>
              <a:rPr lang="en-US" altLang="ja-JP" smtClean="0"/>
              <a:t>RDB</a:t>
            </a:r>
            <a:r>
              <a:rPr lang="ja-JP" altLang="en-US" smtClean="0"/>
              <a:t>で管理する事が適しています。</a:t>
            </a:r>
            <a:endParaRPr lang="en-US" altLang="ja-JP" smtClean="0"/>
          </a:p>
          <a:p>
            <a:r>
              <a:rPr lang="ja-JP" altLang="en-US" smtClean="0"/>
              <a:t>そして、その周辺部分、例えばナレッジ情報やドキュメント情報、コンテンツ情報などの現場で用いられる情報は</a:t>
            </a:r>
            <a:r>
              <a:rPr lang="en-US" altLang="ja-JP" smtClean="0"/>
              <a:t>XMLDB</a:t>
            </a:r>
            <a:r>
              <a:rPr lang="ja-JP" altLang="en-US" smtClean="0"/>
              <a:t>で管理する方が適しています。</a:t>
            </a:r>
            <a:r>
              <a:rPr lang="en-US" altLang="ja-JP" smtClean="0"/>
              <a:t/>
            </a:r>
            <a:br>
              <a:rPr lang="en-US" altLang="ja-JP" smtClean="0"/>
            </a:br>
            <a:endParaRPr lang="en-US" altLang="ja-JP" smtClean="0"/>
          </a:p>
          <a:p>
            <a:r>
              <a:rPr lang="ja-JP" altLang="en-US" smtClean="0"/>
              <a:t>現在、基幹システムはかなりの割合で普及しています。それは、ＲＤＢの考え方が、限られたハードスペックでもＩＴを業務に用いることを目指す、という考え方とマッチしていたからです。</a:t>
            </a:r>
            <a:endParaRPr lang="en-US" altLang="ja-JP" smtClean="0"/>
          </a:p>
          <a:p>
            <a:endParaRPr lang="en-US" altLang="ja-JP" smtClean="0"/>
          </a:p>
          <a:p>
            <a:r>
              <a:rPr lang="ja-JP" altLang="en-US" smtClean="0"/>
              <a:t>昨今はハードスペックも向上してきました。従来はＩＴ化が困難であった領域でも、ＸＭＬＤＢを用いて情報化投資を行い、業務の効率化を図ることが現実的になってきました。次にそういったお話を、ＸＭＬ自体のトレンドも交えてお話してみたいと思います。</a:t>
            </a:r>
            <a:endParaRPr lang="en-US" altLang="ja-JP" smtClean="0"/>
          </a:p>
        </p:txBody>
      </p:sp>
      <p:sp>
        <p:nvSpPr>
          <p:cNvPr id="50179"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1F6BC63D-43DC-4E72-80B8-824C0370D8A5}" type="slidenum">
              <a:rPr lang="en-US" altLang="ja-JP" sz="1300">
                <a:solidFill>
                  <a:schemeClr val="bg1"/>
                </a:solidFill>
                <a:latin typeface="Arial" pitchFamily="34" charset="0"/>
              </a:rPr>
              <a:pPr/>
              <a:t>11</a:t>
            </a:fld>
            <a:endParaRPr lang="en-US" altLang="ja-JP" sz="1300">
              <a:solidFill>
                <a:schemeClr val="bg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20604">
              <a:spcBef>
                <a:spcPct val="20000"/>
              </a:spcBef>
              <a:defRPr kumimoji="1" sz="1200">
                <a:solidFill>
                  <a:srgbClr val="484848"/>
                </a:solidFill>
                <a:latin typeface="Arial" charset="0"/>
                <a:ea typeface="HG丸ｺﾞｼｯｸM-PRO" charset="0"/>
                <a:cs typeface="HG丸ｺﾞｼｯｸM-PRO" charset="0"/>
              </a:defRPr>
            </a:lvl1pPr>
            <a:lvl2pPr marL="742832" indent="-285705" defTabSz="920604">
              <a:spcBef>
                <a:spcPct val="20000"/>
              </a:spcBef>
              <a:defRPr kumimoji="1" sz="1200">
                <a:solidFill>
                  <a:srgbClr val="484848"/>
                </a:solidFill>
                <a:latin typeface="Arial" charset="0"/>
                <a:ea typeface="HG丸ｺﾞｼｯｸM-PRO" charset="0"/>
                <a:cs typeface="HG丸ｺﾞｼｯｸM-PRO" charset="0"/>
              </a:defRPr>
            </a:lvl2pPr>
            <a:lvl3pPr marL="1142818" indent="-228564" defTabSz="920604">
              <a:spcBef>
                <a:spcPct val="20000"/>
              </a:spcBef>
              <a:defRPr kumimoji="1" sz="1200">
                <a:solidFill>
                  <a:srgbClr val="484848"/>
                </a:solidFill>
                <a:latin typeface="Arial" charset="0"/>
                <a:ea typeface="HG丸ｺﾞｼｯｸM-PRO" charset="0"/>
                <a:cs typeface="HG丸ｺﾞｼｯｸM-PRO" charset="0"/>
              </a:defRPr>
            </a:lvl3pPr>
            <a:lvl4pPr marL="1599945" indent="-228564" defTabSz="920604">
              <a:spcBef>
                <a:spcPct val="20000"/>
              </a:spcBef>
              <a:defRPr kumimoji="1" sz="1200">
                <a:solidFill>
                  <a:srgbClr val="484848"/>
                </a:solidFill>
                <a:latin typeface="Arial" charset="0"/>
                <a:ea typeface="HG丸ｺﾞｼｯｸM-PRO" charset="0"/>
                <a:cs typeface="HG丸ｺﾞｼｯｸM-PRO" charset="0"/>
              </a:defRPr>
            </a:lvl4pPr>
            <a:lvl5pPr marL="2057074" indent="-228564" defTabSz="920604">
              <a:spcBef>
                <a:spcPct val="20000"/>
              </a:spcBef>
              <a:defRPr kumimoji="1" sz="1200">
                <a:solidFill>
                  <a:srgbClr val="484848"/>
                </a:solidFill>
                <a:latin typeface="Arial" charset="0"/>
                <a:ea typeface="HG丸ｺﾞｼｯｸM-PRO" charset="0"/>
                <a:cs typeface="HG丸ｺﾞｼｯｸM-PRO" charset="0"/>
              </a:defRPr>
            </a:lvl5pPr>
            <a:lvl6pPr marL="2514201"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328"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8456"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5583"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13</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52311" indent="-289350" eaLnBrk="0" hangingPunct="0">
              <a:defRPr kumimoji="1">
                <a:solidFill>
                  <a:schemeClr val="tx1"/>
                </a:solidFill>
                <a:latin typeface="Arial" charset="0"/>
                <a:ea typeface="ＭＳ Ｐゴシック" pitchFamily="50" charset="-128"/>
              </a:defRPr>
            </a:lvl2pPr>
            <a:lvl3pPr marL="1157402" indent="-231480" eaLnBrk="0" hangingPunct="0">
              <a:defRPr kumimoji="1">
                <a:solidFill>
                  <a:schemeClr val="tx1"/>
                </a:solidFill>
                <a:latin typeface="Arial" charset="0"/>
                <a:ea typeface="ＭＳ Ｐゴシック" pitchFamily="50" charset="-128"/>
              </a:defRPr>
            </a:lvl3pPr>
            <a:lvl4pPr marL="1620363" indent="-231480" eaLnBrk="0" hangingPunct="0">
              <a:defRPr kumimoji="1">
                <a:solidFill>
                  <a:schemeClr val="tx1"/>
                </a:solidFill>
                <a:latin typeface="Arial" charset="0"/>
                <a:ea typeface="ＭＳ Ｐゴシック" pitchFamily="50" charset="-128"/>
              </a:defRPr>
            </a:lvl4pPr>
            <a:lvl5pPr marL="2083323" indent="-231480" eaLnBrk="0" hangingPunct="0">
              <a:defRPr kumimoji="1">
                <a:solidFill>
                  <a:schemeClr val="tx1"/>
                </a:solidFill>
                <a:latin typeface="Arial" charset="0"/>
                <a:ea typeface="ＭＳ Ｐゴシック" pitchFamily="50"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pitchFamily="50"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pitchFamily="50"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pitchFamily="50"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14</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52311" indent="-289350" eaLnBrk="0" hangingPunct="0">
              <a:defRPr kumimoji="1">
                <a:solidFill>
                  <a:schemeClr val="tx1"/>
                </a:solidFill>
                <a:latin typeface="Arial" charset="0"/>
                <a:ea typeface="ＭＳ Ｐゴシック" pitchFamily="50" charset="-128"/>
              </a:defRPr>
            </a:lvl2pPr>
            <a:lvl3pPr marL="1157402" indent="-231480" eaLnBrk="0" hangingPunct="0">
              <a:defRPr kumimoji="1">
                <a:solidFill>
                  <a:schemeClr val="tx1"/>
                </a:solidFill>
                <a:latin typeface="Arial" charset="0"/>
                <a:ea typeface="ＭＳ Ｐゴシック" pitchFamily="50" charset="-128"/>
              </a:defRPr>
            </a:lvl3pPr>
            <a:lvl4pPr marL="1620363" indent="-231480" eaLnBrk="0" hangingPunct="0">
              <a:defRPr kumimoji="1">
                <a:solidFill>
                  <a:schemeClr val="tx1"/>
                </a:solidFill>
                <a:latin typeface="Arial" charset="0"/>
                <a:ea typeface="ＭＳ Ｐゴシック" pitchFamily="50" charset="-128"/>
              </a:defRPr>
            </a:lvl4pPr>
            <a:lvl5pPr marL="2083323" indent="-231480" eaLnBrk="0" hangingPunct="0">
              <a:defRPr kumimoji="1">
                <a:solidFill>
                  <a:schemeClr val="tx1"/>
                </a:solidFill>
                <a:latin typeface="Arial" charset="0"/>
                <a:ea typeface="ＭＳ Ｐゴシック" pitchFamily="50"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pitchFamily="50"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pitchFamily="50"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pitchFamily="50"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18</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52311" indent="-289350" eaLnBrk="0" hangingPunct="0">
              <a:defRPr kumimoji="1">
                <a:solidFill>
                  <a:schemeClr val="tx1"/>
                </a:solidFill>
                <a:latin typeface="Arial" charset="0"/>
                <a:ea typeface="ＭＳ Ｐゴシック" pitchFamily="50" charset="-128"/>
              </a:defRPr>
            </a:lvl2pPr>
            <a:lvl3pPr marL="1157402" indent="-231480" eaLnBrk="0" hangingPunct="0">
              <a:defRPr kumimoji="1">
                <a:solidFill>
                  <a:schemeClr val="tx1"/>
                </a:solidFill>
                <a:latin typeface="Arial" charset="0"/>
                <a:ea typeface="ＭＳ Ｐゴシック" pitchFamily="50" charset="-128"/>
              </a:defRPr>
            </a:lvl3pPr>
            <a:lvl4pPr marL="1620363" indent="-231480" eaLnBrk="0" hangingPunct="0">
              <a:defRPr kumimoji="1">
                <a:solidFill>
                  <a:schemeClr val="tx1"/>
                </a:solidFill>
                <a:latin typeface="Arial" charset="0"/>
                <a:ea typeface="ＭＳ Ｐゴシック" pitchFamily="50" charset="-128"/>
              </a:defRPr>
            </a:lvl4pPr>
            <a:lvl5pPr marL="2083323" indent="-231480" eaLnBrk="0" hangingPunct="0">
              <a:defRPr kumimoji="1">
                <a:solidFill>
                  <a:schemeClr val="tx1"/>
                </a:solidFill>
                <a:latin typeface="Arial" charset="0"/>
                <a:ea typeface="ＭＳ Ｐゴシック" pitchFamily="50" charset="-128"/>
              </a:defRPr>
            </a:lvl5pPr>
            <a:lvl6pPr marL="2546284" indent="-231480" eaLnBrk="0" fontAlgn="base" hangingPunct="0">
              <a:spcBef>
                <a:spcPct val="0"/>
              </a:spcBef>
              <a:spcAft>
                <a:spcPct val="0"/>
              </a:spcAft>
              <a:defRPr kumimoji="1">
                <a:solidFill>
                  <a:schemeClr val="tx1"/>
                </a:solidFill>
                <a:latin typeface="Arial" charset="0"/>
                <a:ea typeface="ＭＳ Ｐゴシック" pitchFamily="50" charset="-128"/>
              </a:defRPr>
            </a:lvl6pPr>
            <a:lvl7pPr marL="3009245" indent="-231480" eaLnBrk="0" fontAlgn="base" hangingPunct="0">
              <a:spcBef>
                <a:spcPct val="0"/>
              </a:spcBef>
              <a:spcAft>
                <a:spcPct val="0"/>
              </a:spcAft>
              <a:defRPr kumimoji="1">
                <a:solidFill>
                  <a:schemeClr val="tx1"/>
                </a:solidFill>
                <a:latin typeface="Arial" charset="0"/>
                <a:ea typeface="ＭＳ Ｐゴシック" pitchFamily="50" charset="-128"/>
              </a:defRPr>
            </a:lvl7pPr>
            <a:lvl8pPr marL="3472205" indent="-231480" eaLnBrk="0" fontAlgn="base" hangingPunct="0">
              <a:spcBef>
                <a:spcPct val="0"/>
              </a:spcBef>
              <a:spcAft>
                <a:spcPct val="0"/>
              </a:spcAft>
              <a:defRPr kumimoji="1">
                <a:solidFill>
                  <a:schemeClr val="tx1"/>
                </a:solidFill>
                <a:latin typeface="Arial" charset="0"/>
                <a:ea typeface="ＭＳ Ｐゴシック" pitchFamily="50" charset="-128"/>
              </a:defRPr>
            </a:lvl8pPr>
            <a:lvl9pPr marL="3935166" indent="-23148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23</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dirty="0" smtClean="0">
                <a:latin typeface="+mj-ea"/>
                <a:ea typeface="+mj-ea"/>
              </a:rPr>
              <a:t>IT</a:t>
            </a:r>
            <a:r>
              <a:rPr lang="ja-JP" altLang="en-US" sz="1200" dirty="0" smtClean="0">
                <a:latin typeface="+mj-ea"/>
                <a:ea typeface="+mj-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49507" y="6657116"/>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1030" name="Text Box 24"/>
          <p:cNvSpPr txBox="1">
            <a:spLocks noChangeArrowheads="1"/>
          </p:cNvSpPr>
          <p:nvPr/>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ja-JP" altLang="en-US" dirty="0"/>
              <a:t>データベースとストレージ</a:t>
            </a:r>
            <a:endParaRPr lang="ja-JP" altLang="en-US" dirty="0" smtClean="0"/>
          </a:p>
        </p:txBody>
      </p:sp>
    </p:spTree>
    <p:extLst>
      <p:ext uri="{BB962C8B-B14F-4D97-AF65-F5344CB8AC3E}">
        <p14:creationId xmlns:p14="http://schemas.microsoft.com/office/powerpoint/2010/main" val="48514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668072" cy="533400"/>
          </a:xfrm>
        </p:spPr>
        <p:txBody>
          <a:bodyPr/>
          <a:lstStyle/>
          <a:p>
            <a:r>
              <a:rPr lang="en-US" altLang="ja-JP" sz="2800" dirty="0" smtClean="0"/>
              <a:t>RDB</a:t>
            </a:r>
            <a:r>
              <a:rPr lang="en-US" altLang="ja-JP" sz="2800" dirty="0"/>
              <a:t>MS</a:t>
            </a:r>
            <a:r>
              <a:rPr lang="ja-JP" altLang="en-US" sz="2800" dirty="0" smtClean="0"/>
              <a:t> ～情報の一部分を抜き出して高速処理～</a:t>
            </a:r>
            <a:endParaRPr lang="ja-JP" altLang="en-US" sz="2800" dirty="0"/>
          </a:p>
        </p:txBody>
      </p:sp>
      <p:sp>
        <p:nvSpPr>
          <p:cNvPr id="47105" name="Rectangle 19"/>
          <p:cNvSpPr>
            <a:spLocks noGrp="1" noChangeArrowheads="1"/>
          </p:cNvSpPr>
          <p:nvPr>
            <p:ph type="ftr" sz="quarter" idx="4294967295"/>
          </p:nvPr>
        </p:nvSpPr>
        <p:spPr>
          <a:xfrm>
            <a:off x="0" y="6553200"/>
            <a:ext cx="9144000" cy="304800"/>
          </a:xfrm>
          <a:prstGeom prst="rect">
            <a:avLst/>
          </a:prstGeom>
          <a:solidFill>
            <a:schemeClr val="bg1"/>
          </a:solidFill>
          <a:ln w="9525">
            <a:noFill/>
            <a:miter lim="800000"/>
            <a:headEnd/>
            <a:tailEnd/>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dirty="0">
                <a:latin typeface="MS UI Gothic" pitchFamily="50" charset="-128"/>
                <a:ea typeface="MS UI Gothic" pitchFamily="50" charset="-128"/>
              </a:rPr>
              <a:t>Copyright © 2012 </a:t>
            </a:r>
            <a:r>
              <a:rPr lang="en-US" altLang="ja-JP" sz="900" dirty="0" err="1">
                <a:latin typeface="MS UI Gothic" pitchFamily="50" charset="-128"/>
                <a:ea typeface="MS UI Gothic" pitchFamily="50" charset="-128"/>
              </a:rPr>
              <a:t>CyberTech</a:t>
            </a:r>
            <a:r>
              <a:rPr lang="en-US" altLang="ja-JP" sz="900" dirty="0">
                <a:latin typeface="MS UI Gothic" pitchFamily="50" charset="-128"/>
                <a:ea typeface="MS UI Gothic" pitchFamily="50" charset="-128"/>
              </a:rPr>
              <a:t> Corporation. All rights reserved.</a:t>
            </a:r>
            <a:endParaRPr lang="ja-JP" altLang="en-US" sz="900" dirty="0">
              <a:latin typeface="MS UI Gothic" pitchFamily="50" charset="-128"/>
              <a:ea typeface="MS UI Gothic" pitchFamily="50" charset="-128"/>
            </a:endParaRPr>
          </a:p>
        </p:txBody>
      </p:sp>
      <p:pic>
        <p:nvPicPr>
          <p:cNvPr id="471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095500"/>
            <a:ext cx="660558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
        <p:nvSpPr>
          <p:cNvPr id="47111" name="Line 10"/>
          <p:cNvSpPr>
            <a:spLocks noChangeShapeType="1"/>
          </p:cNvSpPr>
          <p:nvPr/>
        </p:nvSpPr>
        <p:spPr bwMode="auto">
          <a:xfrm flipH="1" flipV="1">
            <a:off x="2463799" y="3428999"/>
            <a:ext cx="922338" cy="46990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47112" name="Text Box 11"/>
          <p:cNvSpPr txBox="1">
            <a:spLocks noChangeArrowheads="1"/>
          </p:cNvSpPr>
          <p:nvPr/>
        </p:nvSpPr>
        <p:spPr bwMode="auto">
          <a:xfrm>
            <a:off x="0" y="3097213"/>
            <a:ext cx="246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2000">
                <a:solidFill>
                  <a:schemeClr val="tx2"/>
                </a:solidFill>
              </a:rPr>
              <a:t>必要な部分を正規化</a:t>
            </a:r>
            <a:endParaRPr lang="en-US" altLang="ja-JP" sz="2000">
              <a:solidFill>
                <a:schemeClr val="tx2"/>
              </a:solidFill>
            </a:endParaRPr>
          </a:p>
          <a:p>
            <a:r>
              <a:rPr lang="ja-JP" altLang="en-US" sz="2000">
                <a:solidFill>
                  <a:schemeClr val="tx2"/>
                </a:solidFill>
              </a:rPr>
              <a:t>・トランザクション処理</a:t>
            </a:r>
            <a:endParaRPr lang="en-US" altLang="ja-JP" sz="2000">
              <a:solidFill>
                <a:schemeClr val="tx2"/>
              </a:solidFill>
            </a:endParaRPr>
          </a:p>
          <a:p>
            <a:r>
              <a:rPr lang="ja-JP" altLang="en-US" sz="2000">
                <a:solidFill>
                  <a:schemeClr val="tx2"/>
                </a:solidFill>
              </a:rPr>
              <a:t>・演算処理</a:t>
            </a:r>
          </a:p>
        </p:txBody>
      </p:sp>
    </p:spTree>
    <p:extLst>
      <p:ext uri="{BB962C8B-B14F-4D97-AF65-F5344CB8AC3E}">
        <p14:creationId xmlns:p14="http://schemas.microsoft.com/office/powerpoint/2010/main" val="352123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RDBMS</a:t>
            </a:r>
            <a:r>
              <a:rPr lang="ja-JP" altLang="en-US" dirty="0" smtClean="0"/>
              <a:t>で扱いづらいデータ</a:t>
            </a:r>
            <a:endParaRPr lang="ja-JP" altLang="en-US" dirty="0"/>
          </a:p>
        </p:txBody>
      </p:sp>
      <p:sp>
        <p:nvSpPr>
          <p:cNvPr id="49153" name="Rectangle 19"/>
          <p:cNvSpPr>
            <a:spLocks noGrp="1" noChangeArrowheads="1"/>
          </p:cNvSpPr>
          <p:nvPr>
            <p:ph type="ftr" sz="quarter" idx="4294967295"/>
          </p:nvPr>
        </p:nvSpPr>
        <p:spPr>
          <a:xfrm>
            <a:off x="0" y="6553200"/>
            <a:ext cx="9144000" cy="304800"/>
          </a:xfrm>
          <a:prstGeom prst="rect">
            <a:avLst/>
          </a:prstGeom>
          <a:solidFill>
            <a:schemeClr val="bg1"/>
          </a:solidFill>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a:latin typeface="MS UI Gothic" pitchFamily="50" charset="-128"/>
                <a:ea typeface="MS UI Gothic" pitchFamily="50" charset="-128"/>
              </a:rPr>
              <a:t>Copyright © 2012 CyberTech Corporation. All rights reserved.</a:t>
            </a:r>
            <a:endParaRPr lang="ja-JP" altLang="en-US" sz="900">
              <a:latin typeface="MS UI Gothic" pitchFamily="50" charset="-128"/>
              <a:ea typeface="MS UI Gothic" pitchFamily="50" charset="-128"/>
            </a:endParaRPr>
          </a:p>
        </p:txBody>
      </p:sp>
      <p:pic>
        <p:nvPicPr>
          <p:cNvPr id="491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095500"/>
            <a:ext cx="66167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
        <p:nvSpPr>
          <p:cNvPr id="49159" name="Line 10"/>
          <p:cNvSpPr>
            <a:spLocks noChangeShapeType="1"/>
          </p:cNvSpPr>
          <p:nvPr/>
        </p:nvSpPr>
        <p:spPr bwMode="auto">
          <a:xfrm flipH="1" flipV="1">
            <a:off x="2322512" y="3325813"/>
            <a:ext cx="1084263" cy="573087"/>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49160" name="Text Box 11"/>
          <p:cNvSpPr txBox="1">
            <a:spLocks noChangeArrowheads="1"/>
          </p:cNvSpPr>
          <p:nvPr/>
        </p:nvSpPr>
        <p:spPr bwMode="auto">
          <a:xfrm>
            <a:off x="0" y="3097213"/>
            <a:ext cx="2379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2000">
                <a:solidFill>
                  <a:schemeClr val="tx2"/>
                </a:solidFill>
              </a:rPr>
              <a:t>基幹系（定型データ）</a:t>
            </a:r>
            <a:endParaRPr lang="en-US" altLang="ja-JP" sz="2000">
              <a:solidFill>
                <a:schemeClr val="tx2"/>
              </a:solidFill>
            </a:endParaRPr>
          </a:p>
          <a:p>
            <a:r>
              <a:rPr lang="ja-JP" altLang="en-US" sz="2000">
                <a:solidFill>
                  <a:schemeClr val="tx2"/>
                </a:solidFill>
              </a:rPr>
              <a:t>・会計</a:t>
            </a:r>
            <a:endParaRPr lang="en-US" altLang="ja-JP" sz="2000">
              <a:solidFill>
                <a:schemeClr val="tx2"/>
              </a:solidFill>
            </a:endParaRPr>
          </a:p>
          <a:p>
            <a:r>
              <a:rPr lang="ja-JP" altLang="en-US" sz="2000">
                <a:solidFill>
                  <a:schemeClr val="tx2"/>
                </a:solidFill>
              </a:rPr>
              <a:t>・生産管理</a:t>
            </a:r>
          </a:p>
        </p:txBody>
      </p:sp>
      <p:sp>
        <p:nvSpPr>
          <p:cNvPr id="49161" name="Text Box 12"/>
          <p:cNvSpPr txBox="1">
            <a:spLocks noChangeArrowheads="1"/>
          </p:cNvSpPr>
          <p:nvPr/>
        </p:nvSpPr>
        <p:spPr bwMode="auto">
          <a:xfrm>
            <a:off x="6410945" y="1124744"/>
            <a:ext cx="26368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2000" dirty="0">
                <a:solidFill>
                  <a:schemeClr val="tx2"/>
                </a:solidFill>
              </a:rPr>
              <a:t>情報系（不定型データ）</a:t>
            </a:r>
            <a:endParaRPr lang="en-US" altLang="ja-JP" sz="2000" dirty="0">
              <a:solidFill>
                <a:schemeClr val="tx2"/>
              </a:solidFill>
            </a:endParaRPr>
          </a:p>
          <a:p>
            <a:r>
              <a:rPr lang="ja-JP" altLang="en-US" sz="2000" dirty="0">
                <a:solidFill>
                  <a:schemeClr val="tx2"/>
                </a:solidFill>
              </a:rPr>
              <a:t>・ドキュメント</a:t>
            </a:r>
            <a:endParaRPr lang="en-US" altLang="ja-JP" sz="2000" dirty="0">
              <a:solidFill>
                <a:schemeClr val="tx2"/>
              </a:solidFill>
            </a:endParaRPr>
          </a:p>
          <a:p>
            <a:r>
              <a:rPr lang="ja-JP" altLang="en-US" sz="2000" dirty="0">
                <a:solidFill>
                  <a:schemeClr val="tx2"/>
                </a:solidFill>
              </a:rPr>
              <a:t>・ナレッジ</a:t>
            </a:r>
            <a:endParaRPr lang="en-US" altLang="ja-JP" sz="2000" dirty="0">
              <a:solidFill>
                <a:schemeClr val="tx2"/>
              </a:solidFill>
            </a:endParaRPr>
          </a:p>
          <a:p>
            <a:r>
              <a:rPr lang="ja-JP" altLang="en-US" sz="2000" dirty="0">
                <a:solidFill>
                  <a:schemeClr val="tx2"/>
                </a:solidFill>
              </a:rPr>
              <a:t>・コンテンツ情報</a:t>
            </a:r>
          </a:p>
        </p:txBody>
      </p:sp>
      <p:sp>
        <p:nvSpPr>
          <p:cNvPr id="49162" name="Line 13"/>
          <p:cNvSpPr>
            <a:spLocks noChangeShapeType="1"/>
          </p:cNvSpPr>
          <p:nvPr/>
        </p:nvSpPr>
        <p:spPr bwMode="auto">
          <a:xfrm flipV="1">
            <a:off x="5652120" y="1335882"/>
            <a:ext cx="788988" cy="1135062"/>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p>
        </p:txBody>
      </p:sp>
    </p:spTree>
    <p:extLst>
      <p:ext uri="{BB962C8B-B14F-4D97-AF65-F5344CB8AC3E}">
        <p14:creationId xmlns:p14="http://schemas.microsoft.com/office/powerpoint/2010/main" val="111704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38200"/>
            <a:ext cx="864552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タイトル 1"/>
          <p:cNvSpPr>
            <a:spLocks noGrp="1"/>
          </p:cNvSpPr>
          <p:nvPr>
            <p:ph type="title"/>
          </p:nvPr>
        </p:nvSpPr>
        <p:spPr/>
        <p:txBody>
          <a:bodyPr/>
          <a:lstStyle/>
          <a:p>
            <a:r>
              <a:rPr lang="ja-JP" altLang="en-US" dirty="0" smtClean="0">
                <a:latin typeface="Arial" charset="0"/>
              </a:rPr>
              <a:t>「それ以外」のデータが急増</a:t>
            </a:r>
            <a:endParaRPr lang="ja-JP" altLang="en-US" dirty="0">
              <a:latin typeface="Arial" charset="0"/>
            </a:endParaRPr>
          </a:p>
        </p:txBody>
      </p:sp>
      <p:grpSp>
        <p:nvGrpSpPr>
          <p:cNvPr id="3" name="図形グループ 2"/>
          <p:cNvGrpSpPr/>
          <p:nvPr/>
        </p:nvGrpSpPr>
        <p:grpSpPr>
          <a:xfrm>
            <a:off x="2057400" y="1524000"/>
            <a:ext cx="6400800" cy="3505200"/>
            <a:chOff x="2057400" y="1524000"/>
            <a:chExt cx="6400800" cy="3505200"/>
          </a:xfrm>
        </p:grpSpPr>
        <p:sp>
          <p:nvSpPr>
            <p:cNvPr id="11" name="角丸四角形 10"/>
            <p:cNvSpPr/>
            <p:nvPr/>
          </p:nvSpPr>
          <p:spPr bwMode="auto">
            <a:xfrm>
              <a:off x="2057400" y="1524000"/>
              <a:ext cx="6400800" cy="3505200"/>
            </a:xfrm>
            <a:prstGeom prst="roundRect">
              <a:avLst>
                <a:gd name="adj" fmla="val 7607"/>
              </a:avLst>
            </a:prstGeom>
            <a:solidFill>
              <a:srgbClr val="FF9900">
                <a:alpha val="55000"/>
              </a:srgb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テキスト ボックス 9"/>
            <p:cNvSpPr txBox="1"/>
            <p:nvPr/>
          </p:nvSpPr>
          <p:spPr>
            <a:xfrm>
              <a:off x="2057400" y="2684520"/>
              <a:ext cx="6400800" cy="1101840"/>
            </a:xfrm>
            <a:prstGeom prst="rect">
              <a:avLst/>
            </a:prstGeom>
            <a:noFill/>
          </p:spPr>
          <p:txBody>
            <a:bodyPr>
              <a:spAutoFit/>
            </a:bodyPr>
            <a:lstStyle/>
            <a:p>
              <a:pPr algn="ctr">
                <a:spcBef>
                  <a:spcPct val="20000"/>
                </a:spcBef>
                <a:defRPr/>
              </a:pPr>
              <a:r>
                <a:rPr lang="ja-JP" altLang="en-US" sz="3200" dirty="0">
                  <a:solidFill>
                    <a:schemeClr val="bg1"/>
                  </a:solidFill>
                  <a:effectLst>
                    <a:glow rad="63500">
                      <a:schemeClr val="accent2">
                        <a:satMod val="175000"/>
                        <a:alpha val="40000"/>
                      </a:schemeClr>
                    </a:glow>
                  </a:effectLst>
                  <a:latin typeface="Arial"/>
                  <a:ea typeface="HGP創英角ｺﾞｼｯｸUB"/>
                  <a:cs typeface="Arial"/>
                </a:rPr>
                <a:t>リレーショナルデータベース</a:t>
              </a:r>
              <a:r>
                <a:rPr lang="ja-JP" altLang="en-US" sz="2800" dirty="0">
                  <a:solidFill>
                    <a:schemeClr val="bg1"/>
                  </a:solidFill>
                  <a:effectLst>
                    <a:glow rad="63500">
                      <a:schemeClr val="accent2">
                        <a:satMod val="175000"/>
                        <a:alpha val="40000"/>
                      </a:schemeClr>
                    </a:glow>
                  </a:effectLst>
                  <a:latin typeface="Arial"/>
                  <a:ea typeface="HGP創英角ｺﾞｼｯｸUB"/>
                  <a:cs typeface="Arial"/>
                </a:rPr>
                <a:t>では</a:t>
              </a:r>
            </a:p>
            <a:p>
              <a:pPr algn="ctr">
                <a:spcBef>
                  <a:spcPct val="20000"/>
                </a:spcBef>
                <a:defRPr/>
              </a:pPr>
              <a:r>
                <a:rPr lang="ja-JP" altLang="en-US" sz="2800" dirty="0" smtClean="0">
                  <a:solidFill>
                    <a:schemeClr val="bg1"/>
                  </a:solidFill>
                  <a:effectLst>
                    <a:glow rad="63500">
                      <a:schemeClr val="accent2">
                        <a:satMod val="175000"/>
                        <a:alpha val="40000"/>
                      </a:schemeClr>
                    </a:glow>
                  </a:effectLst>
                  <a:latin typeface="Arial"/>
                  <a:ea typeface="HGP創英角ｺﾞｼｯｸUB"/>
                  <a:cs typeface="Arial"/>
                </a:rPr>
                <a:t>効率的に扱えない</a:t>
              </a:r>
              <a:r>
                <a:rPr lang="ja-JP" altLang="en-US" sz="2800" dirty="0">
                  <a:solidFill>
                    <a:schemeClr val="bg1"/>
                  </a:solidFill>
                  <a:effectLst>
                    <a:glow rad="63500">
                      <a:schemeClr val="accent2">
                        <a:satMod val="175000"/>
                        <a:alpha val="40000"/>
                      </a:schemeClr>
                    </a:glow>
                  </a:effectLst>
                  <a:latin typeface="Arial"/>
                  <a:ea typeface="HGP創英角ｺﾞｼｯｸUB"/>
                  <a:cs typeface="Arial"/>
                </a:rPr>
                <a:t>領域</a:t>
              </a:r>
            </a:p>
          </p:txBody>
        </p:sp>
      </p:grpSp>
      <p:grpSp>
        <p:nvGrpSpPr>
          <p:cNvPr id="2" name="図形グループ 1"/>
          <p:cNvGrpSpPr/>
          <p:nvPr/>
        </p:nvGrpSpPr>
        <p:grpSpPr>
          <a:xfrm>
            <a:off x="762000" y="3810000"/>
            <a:ext cx="2474913" cy="1905000"/>
            <a:chOff x="762000" y="3810000"/>
            <a:chExt cx="2474913" cy="1905000"/>
          </a:xfrm>
        </p:grpSpPr>
        <p:sp>
          <p:nvSpPr>
            <p:cNvPr id="8" name="角丸四角形 7"/>
            <p:cNvSpPr/>
            <p:nvPr/>
          </p:nvSpPr>
          <p:spPr bwMode="auto">
            <a:xfrm>
              <a:off x="762000" y="3810000"/>
              <a:ext cx="2474913" cy="1905000"/>
            </a:xfrm>
            <a:prstGeom prst="roundRect">
              <a:avLst/>
            </a:prstGeom>
            <a:solidFill>
              <a:schemeClr val="accent6">
                <a:lumMod val="40000"/>
                <a:lumOff val="60000"/>
                <a:alpha val="55000"/>
              </a:scheme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pic>
          <p:nvPicPr>
            <p:cNvPr id="9" name="図 8"/>
            <p:cNvPicPr>
              <a:picLocks noChangeAspect="1"/>
            </p:cNvPicPr>
            <p:nvPr/>
          </p:nvPicPr>
          <p:blipFill>
            <a:blip r:embed="rId3"/>
            <a:stretch>
              <a:fillRect/>
            </a:stretch>
          </p:blipFill>
          <p:spPr>
            <a:xfrm>
              <a:off x="1295400" y="4191000"/>
              <a:ext cx="1371600" cy="1206500"/>
            </a:xfrm>
            <a:prstGeom prst="rect">
              <a:avLst/>
            </a:prstGeom>
            <a:ln>
              <a:noFill/>
            </a:ln>
            <a:effectLst>
              <a:outerShdw blurRad="292100" dist="139700" dir="2700000" algn="tl" rotWithShape="0">
                <a:srgbClr val="333333">
                  <a:alpha val="65000"/>
                </a:srgbClr>
              </a:outerShdw>
            </a:effectLst>
          </p:spPr>
        </p:pic>
        <p:sp>
          <p:nvSpPr>
            <p:cNvPr id="9232" name="テキスト ボックス 15"/>
            <p:cNvSpPr txBox="1">
              <a:spLocks noChangeArrowheads="1"/>
            </p:cNvSpPr>
            <p:nvPr/>
          </p:nvSpPr>
          <p:spPr bwMode="auto">
            <a:xfrm>
              <a:off x="1295400" y="4624388"/>
              <a:ext cx="13716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1600">
                  <a:solidFill>
                    <a:srgbClr val="0000FF"/>
                  </a:solidFill>
                  <a:latin typeface="HGP創英角ｺﾞｼｯｸUB" charset="0"/>
                  <a:ea typeface="HGP創英角ｺﾞｼｯｸUB" charset="0"/>
                  <a:cs typeface="HGP創英角ｺﾞｼｯｸUB" charset="0"/>
                </a:rPr>
                <a:t>リレーショナル</a:t>
              </a:r>
            </a:p>
            <a:p>
              <a:pPr algn="ctr"/>
              <a:r>
                <a:rPr lang="ja-JP" altLang="en-US" sz="1600">
                  <a:solidFill>
                    <a:srgbClr val="0000FF"/>
                  </a:solidFill>
                  <a:latin typeface="HGP創英角ｺﾞｼｯｸUB" charset="0"/>
                  <a:ea typeface="HGP創英角ｺﾞｼｯｸUB" charset="0"/>
                  <a:cs typeface="HGP創英角ｺﾞｼｯｸUB" charset="0"/>
                </a:rPr>
                <a:t>データベース</a:t>
              </a:r>
            </a:p>
          </p:txBody>
        </p:sp>
      </p:grpSp>
    </p:spTree>
    <p:extLst>
      <p:ext uri="{BB962C8B-B14F-4D97-AF65-F5344CB8AC3E}">
        <p14:creationId xmlns:p14="http://schemas.microsoft.com/office/powerpoint/2010/main" val="2329753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タイトル 1"/>
          <p:cNvSpPr>
            <a:spLocks noGrp="1"/>
          </p:cNvSpPr>
          <p:nvPr>
            <p:ph type="title"/>
          </p:nvPr>
        </p:nvSpPr>
        <p:spPr/>
        <p:txBody>
          <a:bodyPr/>
          <a:lstStyle/>
          <a:p>
            <a:r>
              <a:rPr lang="ja-JP" altLang="en-US" dirty="0" smtClean="0"/>
              <a:t>急激なデータの増大</a:t>
            </a:r>
            <a:endParaRPr lang="ja-JP" altLang="en-US" dirty="0"/>
          </a:p>
        </p:txBody>
      </p:sp>
      <p:grpSp>
        <p:nvGrpSpPr>
          <p:cNvPr id="22" name="図形グループ 21"/>
          <p:cNvGrpSpPr/>
          <p:nvPr/>
        </p:nvGrpSpPr>
        <p:grpSpPr>
          <a:xfrm>
            <a:off x="1115616" y="4581128"/>
            <a:ext cx="3816424" cy="1904256"/>
            <a:chOff x="5029200" y="4572744"/>
            <a:chExt cx="3816424" cy="1904256"/>
          </a:xfrm>
        </p:grpSpPr>
        <p:sp>
          <p:nvSpPr>
            <p:cNvPr id="6" name="フローチャート: 磁気ディスク 5"/>
            <p:cNvSpPr/>
            <p:nvPr/>
          </p:nvSpPr>
          <p:spPr bwMode="auto">
            <a:xfrm>
              <a:off x="61722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7" name="フローチャート: 磁気ディスク 6"/>
            <p:cNvSpPr/>
            <p:nvPr/>
          </p:nvSpPr>
          <p:spPr bwMode="auto">
            <a:xfrm>
              <a:off x="70866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8" name="フローチャート: 磁気ディスク 7"/>
            <p:cNvSpPr/>
            <p:nvPr/>
          </p:nvSpPr>
          <p:spPr bwMode="auto">
            <a:xfrm>
              <a:off x="70866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178EB</a:t>
              </a:r>
              <a:endParaRPr kumimoji="0" lang="ja-JP" altLang="en-US" sz="800" dirty="0">
                <a:solidFill>
                  <a:srgbClr val="484848"/>
                </a:solidFill>
                <a:latin typeface="Arial" charset="0"/>
                <a:ea typeface="HG丸ｺﾞｼｯｸM-PRO" pitchFamily="50" charset="-128"/>
              </a:endParaRPr>
            </a:p>
          </p:txBody>
        </p:sp>
        <p:sp>
          <p:nvSpPr>
            <p:cNvPr id="9" name="フローチャート: 磁気ディスク 8"/>
            <p:cNvSpPr/>
            <p:nvPr/>
          </p:nvSpPr>
          <p:spPr bwMode="auto">
            <a:xfrm>
              <a:off x="80010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150EB</a:t>
              </a:r>
              <a:endParaRPr kumimoji="0" lang="ja-JP" altLang="en-US" sz="800" dirty="0">
                <a:solidFill>
                  <a:srgbClr val="484848"/>
                </a:solidFill>
                <a:latin typeface="Arial" charset="0"/>
                <a:ea typeface="HG丸ｺﾞｼｯｸM-PRO" pitchFamily="50" charset="-128"/>
              </a:endParaRPr>
            </a:p>
          </p:txBody>
        </p:sp>
        <p:sp>
          <p:nvSpPr>
            <p:cNvPr id="10" name="フローチャート: 磁気ディスク 9"/>
            <p:cNvSpPr/>
            <p:nvPr/>
          </p:nvSpPr>
          <p:spPr bwMode="auto">
            <a:xfrm>
              <a:off x="80010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latin typeface="Arial" charset="0"/>
                  <a:ea typeface="HG丸ｺﾞｼｯｸM-PRO" pitchFamily="50" charset="-128"/>
                </a:rPr>
                <a:t>178EB</a:t>
              </a:r>
              <a:endParaRPr kumimoji="0" lang="ja-JP" altLang="en-US" sz="800" dirty="0">
                <a:solidFill>
                  <a:srgbClr val="484848"/>
                </a:solidFill>
                <a:latin typeface="Arial" charset="0"/>
                <a:ea typeface="HG丸ｺﾞｼｯｸM-PRO" pitchFamily="50" charset="-128"/>
              </a:endParaRPr>
            </a:p>
          </p:txBody>
        </p:sp>
        <p:sp>
          <p:nvSpPr>
            <p:cNvPr id="11" name="右矢印 10"/>
            <p:cNvSpPr/>
            <p:nvPr/>
          </p:nvSpPr>
          <p:spPr bwMode="auto">
            <a:xfrm>
              <a:off x="5029200" y="6096000"/>
              <a:ext cx="1981200" cy="381000"/>
            </a:xfrm>
            <a:prstGeom prst="right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r">
                <a:spcBef>
                  <a:spcPct val="20000"/>
                </a:spcBef>
                <a:defRPr/>
              </a:pPr>
              <a:r>
                <a:rPr kumimoji="0" lang="en-US" altLang="ja-JP" sz="1400" dirty="0">
                  <a:solidFill>
                    <a:srgbClr val="FFFFFF"/>
                  </a:solidFill>
                  <a:latin typeface="Arial" charset="0"/>
                  <a:ea typeface="HG丸ｺﾞｼｯｸM-PRO" pitchFamily="50" charset="-128"/>
                </a:rPr>
                <a:t>2009</a:t>
              </a:r>
              <a:endParaRPr kumimoji="0" lang="ja-JP" altLang="en-US" sz="1400" dirty="0">
                <a:solidFill>
                  <a:srgbClr val="FFFFFF"/>
                </a:solidFill>
                <a:latin typeface="Arial" charset="0"/>
                <a:ea typeface="HG丸ｺﾞｼｯｸM-PRO" pitchFamily="50" charset="-128"/>
              </a:endParaRPr>
            </a:p>
          </p:txBody>
        </p:sp>
        <p:sp>
          <p:nvSpPr>
            <p:cNvPr id="12" name="右矢印 11"/>
            <p:cNvSpPr/>
            <p:nvPr/>
          </p:nvSpPr>
          <p:spPr bwMode="auto">
            <a:xfrm>
              <a:off x="7086600" y="6096000"/>
              <a:ext cx="838200" cy="381000"/>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2010</a:t>
              </a:r>
              <a:endParaRPr kumimoji="0" lang="ja-JP" altLang="en-US" sz="1400" dirty="0">
                <a:solidFill>
                  <a:srgbClr val="FFFFFF"/>
                </a:solidFill>
                <a:latin typeface="Arial" charset="0"/>
                <a:ea typeface="HG丸ｺﾞｼｯｸM-PRO" pitchFamily="50" charset="-128"/>
              </a:endParaRPr>
            </a:p>
          </p:txBody>
        </p:sp>
        <p:sp>
          <p:nvSpPr>
            <p:cNvPr id="13" name="右矢印 12"/>
            <p:cNvSpPr/>
            <p:nvPr/>
          </p:nvSpPr>
          <p:spPr bwMode="auto">
            <a:xfrm>
              <a:off x="8001000" y="6096000"/>
              <a:ext cx="838200" cy="381000"/>
            </a:xfrm>
            <a:prstGeom prst="rightArrow">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2012</a:t>
              </a:r>
              <a:endParaRPr kumimoji="0" lang="ja-JP" altLang="en-US" sz="1400" dirty="0">
                <a:solidFill>
                  <a:srgbClr val="FFFFFF"/>
                </a:solidFill>
                <a:latin typeface="Arial" charset="0"/>
                <a:ea typeface="HG丸ｺﾞｼｯｸM-PRO" pitchFamily="50" charset="-128"/>
              </a:endParaRPr>
            </a:p>
          </p:txBody>
        </p:sp>
        <p:sp>
          <p:nvSpPr>
            <p:cNvPr id="14" name="円柱 13"/>
            <p:cNvSpPr/>
            <p:nvPr/>
          </p:nvSpPr>
          <p:spPr bwMode="auto">
            <a:xfrm>
              <a:off x="8007424" y="4572744"/>
              <a:ext cx="838200" cy="1152128"/>
            </a:xfrm>
            <a:prstGeom prst="can">
              <a:avLst>
                <a:gd name="adj" fmla="val 9975"/>
              </a:avLst>
            </a:prstGeom>
            <a:solidFill>
              <a:srgbClr val="8000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a:solidFill>
                    <a:srgbClr val="FFFFFF"/>
                  </a:solidFill>
                  <a:latin typeface="Arial" charset="0"/>
                  <a:ea typeface="HG丸ｺﾞｼｯｸM-PRO" pitchFamily="50" charset="-128"/>
                </a:rPr>
                <a:t>1350EB</a:t>
              </a:r>
              <a:endParaRPr kumimoji="0" lang="ja-JP" altLang="en-US" sz="1400" dirty="0">
                <a:solidFill>
                  <a:srgbClr val="FFFFFF"/>
                </a:solidFill>
                <a:latin typeface="Arial" charset="0"/>
                <a:ea typeface="HG丸ｺﾞｼｯｸM-PRO" pitchFamily="50" charset="-128"/>
              </a:endParaRPr>
            </a:p>
          </p:txBody>
        </p:sp>
        <p:cxnSp>
          <p:nvCxnSpPr>
            <p:cNvPr id="15" name="直線コネクタ 57355"/>
            <p:cNvCxnSpPr>
              <a:cxnSpLocks noChangeShapeType="1"/>
            </p:cNvCxnSpPr>
            <p:nvPr/>
          </p:nvCxnSpPr>
          <p:spPr bwMode="auto">
            <a:xfrm flipV="1">
              <a:off x="5029200" y="5868888"/>
              <a:ext cx="1152128" cy="150912"/>
            </a:xfrm>
            <a:prstGeom prst="line">
              <a:avLst/>
            </a:prstGeom>
            <a:noFill/>
            <a:ln w="38100">
              <a:solidFill>
                <a:srgbClr val="33CC33"/>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56"/>
            <p:cNvCxnSpPr>
              <a:cxnSpLocks noChangeShapeType="1"/>
            </p:cNvCxnSpPr>
            <p:nvPr/>
          </p:nvCxnSpPr>
          <p:spPr bwMode="auto">
            <a:xfrm flipV="1">
              <a:off x="6181328" y="5724872"/>
              <a:ext cx="936104" cy="144016"/>
            </a:xfrm>
            <a:prstGeom prst="line">
              <a:avLst/>
            </a:prstGeom>
            <a:noFill/>
            <a:ln w="38100">
              <a:solidFill>
                <a:srgbClr val="00009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59"/>
            <p:cNvCxnSpPr>
              <a:cxnSpLocks noChangeShapeType="1"/>
            </p:cNvCxnSpPr>
            <p:nvPr/>
          </p:nvCxnSpPr>
          <p:spPr bwMode="auto">
            <a:xfrm flipV="1">
              <a:off x="7117432" y="4644752"/>
              <a:ext cx="864096" cy="1080120"/>
            </a:xfrm>
            <a:prstGeom prst="line">
              <a:avLst/>
            </a:prstGeom>
            <a:noFill/>
            <a:ln w="3810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4932040" y="1340768"/>
            <a:ext cx="3240360" cy="5144616"/>
            <a:chOff x="4932040" y="1340768"/>
            <a:chExt cx="3240360" cy="5144616"/>
          </a:xfrm>
        </p:grpSpPr>
        <p:sp>
          <p:nvSpPr>
            <p:cNvPr id="26" name="右矢印 25"/>
            <p:cNvSpPr/>
            <p:nvPr/>
          </p:nvSpPr>
          <p:spPr bwMode="auto">
            <a:xfrm>
              <a:off x="7308304" y="6104384"/>
              <a:ext cx="8382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2020</a:t>
              </a:r>
              <a:endParaRPr kumimoji="0" lang="ja-JP" altLang="en-US" sz="1400" dirty="0">
                <a:solidFill>
                  <a:srgbClr val="FFFFFF"/>
                </a:solidFill>
                <a:latin typeface="Arial" charset="0"/>
                <a:ea typeface="HG丸ｺﾞｼｯｸM-PRO" pitchFamily="50" charset="-128"/>
              </a:endParaRPr>
            </a:p>
          </p:txBody>
        </p:sp>
        <p:sp>
          <p:nvSpPr>
            <p:cNvPr id="30" name="右矢印 29"/>
            <p:cNvSpPr/>
            <p:nvPr/>
          </p:nvSpPr>
          <p:spPr bwMode="auto">
            <a:xfrm>
              <a:off x="5004048" y="6093296"/>
              <a:ext cx="2232248" cy="381000"/>
            </a:xfrm>
            <a:prstGeom prst="rightArrow">
              <a:avLst/>
            </a:prstGeom>
            <a:solidFill>
              <a:schemeClr val="bg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2013〜</a:t>
              </a:r>
              <a:endParaRPr kumimoji="0" lang="ja-JP" altLang="en-US" sz="1400" dirty="0">
                <a:solidFill>
                  <a:srgbClr val="FFFFFF"/>
                </a:solidFill>
                <a:latin typeface="Arial" charset="0"/>
                <a:ea typeface="HG丸ｺﾞｼｯｸM-PRO" pitchFamily="50" charset="-128"/>
              </a:endParaRPr>
            </a:p>
          </p:txBody>
        </p:sp>
        <p:sp>
          <p:nvSpPr>
            <p:cNvPr id="33" name="円柱 32"/>
            <p:cNvSpPr/>
            <p:nvPr/>
          </p:nvSpPr>
          <p:spPr bwMode="auto">
            <a:xfrm>
              <a:off x="7308304" y="1340768"/>
              <a:ext cx="838200" cy="4680520"/>
            </a:xfrm>
            <a:prstGeom prst="can">
              <a:avLst>
                <a:gd name="adj" fmla="val 12500"/>
              </a:avLst>
            </a:prstGeom>
            <a:solidFill>
              <a:srgbClr val="FF66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smtClean="0">
                  <a:solidFill>
                    <a:srgbClr val="FFFFFF"/>
                  </a:solidFill>
                  <a:latin typeface="Arial" charset="0"/>
                  <a:ea typeface="HG丸ｺﾞｼｯｸM-PRO" pitchFamily="50" charset="-128"/>
                </a:rPr>
                <a:t>35ZB</a:t>
              </a: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en-US" altLang="ja-JP" sz="1400" dirty="0" smtClean="0">
                <a:solidFill>
                  <a:srgbClr val="FFFFFF"/>
                </a:solidFill>
                <a:latin typeface="Arial" charset="0"/>
                <a:ea typeface="HG丸ｺﾞｼｯｸM-PRO" pitchFamily="50" charset="-128"/>
              </a:endParaRPr>
            </a:p>
            <a:p>
              <a:pPr algn="ctr">
                <a:spcBef>
                  <a:spcPct val="20000"/>
                </a:spcBef>
                <a:defRPr/>
              </a:pPr>
              <a:endParaRPr kumimoji="0" lang="en-US" altLang="ja-JP" sz="1400" dirty="0">
                <a:solidFill>
                  <a:srgbClr val="FFFFFF"/>
                </a:solidFill>
                <a:latin typeface="Arial" charset="0"/>
                <a:ea typeface="HG丸ｺﾞｼｯｸM-PRO" pitchFamily="50" charset="-128"/>
              </a:endParaRPr>
            </a:p>
            <a:p>
              <a:pPr algn="ctr">
                <a:spcBef>
                  <a:spcPct val="20000"/>
                </a:spcBef>
                <a:defRPr/>
              </a:pPr>
              <a:endParaRPr kumimoji="0" lang="ja-JP" altLang="en-US" sz="1400" dirty="0">
                <a:solidFill>
                  <a:srgbClr val="FFFFFF"/>
                </a:solidFill>
                <a:latin typeface="Arial" charset="0"/>
                <a:ea typeface="HG丸ｺﾞｼｯｸM-PRO" pitchFamily="50" charset="-128"/>
              </a:endParaRPr>
            </a:p>
          </p:txBody>
        </p:sp>
        <p:cxnSp>
          <p:nvCxnSpPr>
            <p:cNvPr id="34" name="曲線コネクタ 33"/>
            <p:cNvCxnSpPr/>
            <p:nvPr/>
          </p:nvCxnSpPr>
          <p:spPr bwMode="auto">
            <a:xfrm>
              <a:off x="7236296" y="3645024"/>
              <a:ext cx="936104" cy="288032"/>
            </a:xfrm>
            <a:prstGeom prst="curvedConnector3">
              <a:avLst/>
            </a:prstGeom>
            <a:solidFill>
              <a:schemeClr val="bg1"/>
            </a:solidFill>
            <a:ln w="38100" cap="flat" cmpd="sng" algn="ctr">
              <a:solidFill>
                <a:srgbClr val="FFFFFF"/>
              </a:solidFill>
              <a:prstDash val="solid"/>
              <a:round/>
              <a:headEnd type="none" w="med" len="med"/>
              <a:tailEnd type="none" w="med" len="med"/>
            </a:ln>
            <a:effectLst/>
          </p:spPr>
        </p:cxnSp>
        <p:cxnSp>
          <p:nvCxnSpPr>
            <p:cNvPr id="39" name="直線コネクタ 59"/>
            <p:cNvCxnSpPr>
              <a:cxnSpLocks noChangeShapeType="1"/>
            </p:cNvCxnSpPr>
            <p:nvPr/>
          </p:nvCxnSpPr>
          <p:spPr bwMode="auto">
            <a:xfrm flipV="1">
              <a:off x="4932040" y="1412776"/>
              <a:ext cx="2350368" cy="3168352"/>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9"/>
            <p:cNvCxnSpPr>
              <a:cxnSpLocks noChangeShapeType="1"/>
            </p:cNvCxnSpPr>
            <p:nvPr/>
          </p:nvCxnSpPr>
          <p:spPr bwMode="auto">
            <a:xfrm>
              <a:off x="4932040" y="6021288"/>
              <a:ext cx="2304256" cy="0"/>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星 32 55"/>
          <p:cNvSpPr/>
          <p:nvPr/>
        </p:nvSpPr>
        <p:spPr bwMode="auto">
          <a:xfrm>
            <a:off x="5076056" y="3933056"/>
            <a:ext cx="2808312" cy="1656184"/>
          </a:xfrm>
          <a:prstGeom prst="star32">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0000"/>
                </a:solidFill>
                <a:effectLst/>
                <a:ea typeface="HG丸ｺﾞｼｯｸM-PRO" pitchFamily="50" charset="-128"/>
              </a:rPr>
              <a:t>約</a:t>
            </a:r>
            <a:r>
              <a:rPr kumimoji="0" lang="en-US" altLang="ja-JP" sz="2800" b="0" i="0" u="none" strike="noStrike" cap="none" normalizeH="0" baseline="0" dirty="0" smtClean="0">
                <a:ln>
                  <a:noFill/>
                </a:ln>
                <a:solidFill>
                  <a:srgbClr val="FF0000"/>
                </a:solidFill>
                <a:effectLst/>
                <a:ea typeface="HG丸ｺﾞｼｯｸM-PRO" pitchFamily="50" charset="-128"/>
              </a:rPr>
              <a:t>20</a:t>
            </a:r>
            <a:r>
              <a:rPr kumimoji="0" lang="ja-JP" altLang="en-US" sz="2800" b="0" i="0" u="none" strike="noStrike" cap="none" normalizeH="0" baseline="0" dirty="0" smtClean="0">
                <a:ln>
                  <a:noFill/>
                </a:ln>
                <a:solidFill>
                  <a:srgbClr val="FF0000"/>
                </a:solidFill>
                <a:effectLst/>
                <a:ea typeface="HG丸ｺﾞｼｯｸM-PRO" pitchFamily="50" charset="-128"/>
              </a:rPr>
              <a:t>倍</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0000"/>
                </a:solidFill>
                <a:ea typeface="HG丸ｺﾞｼｯｸM-PRO" pitchFamily="50" charset="-128"/>
              </a:rPr>
              <a:t>情報爆発</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0000"/>
                </a:solidFill>
                <a:ea typeface="HG丸ｺﾞｼｯｸM-PRO" pitchFamily="50" charset="-128"/>
              </a:rPr>
              <a:t>infoProsion</a:t>
            </a:r>
            <a:endParaRPr kumimoji="0" lang="ja-JP" altLang="en-US" sz="1600" dirty="0" smtClean="0">
              <a:solidFill>
                <a:srgbClr val="FF0000"/>
              </a:solidFill>
              <a:ea typeface="HG丸ｺﾞｼｯｸM-PRO" pitchFamily="50" charset="-128"/>
            </a:endParaRPr>
          </a:p>
        </p:txBody>
      </p:sp>
      <p:grpSp>
        <p:nvGrpSpPr>
          <p:cNvPr id="3" name="図形グループ 2"/>
          <p:cNvGrpSpPr/>
          <p:nvPr/>
        </p:nvGrpSpPr>
        <p:grpSpPr>
          <a:xfrm>
            <a:off x="1115616" y="1340768"/>
            <a:ext cx="5316934" cy="3384376"/>
            <a:chOff x="1115616" y="1340768"/>
            <a:chExt cx="5316934" cy="3384376"/>
          </a:xfrm>
        </p:grpSpPr>
        <p:sp>
          <p:nvSpPr>
            <p:cNvPr id="2" name="フリーフォーム 1"/>
            <p:cNvSpPr/>
            <p:nvPr/>
          </p:nvSpPr>
          <p:spPr>
            <a:xfrm>
              <a:off x="3543300" y="1873250"/>
              <a:ext cx="2889250" cy="2736850"/>
            </a:xfrm>
            <a:custGeom>
              <a:avLst/>
              <a:gdLst>
                <a:gd name="connsiteX0" fmla="*/ 0 w 3346450"/>
                <a:gd name="connsiteY0" fmla="*/ 0 h 3429000"/>
                <a:gd name="connsiteX1" fmla="*/ 3346450 w 3346450"/>
                <a:gd name="connsiteY1" fmla="*/ 2330450 h 3429000"/>
                <a:gd name="connsiteX2" fmla="*/ 31750 w 3346450"/>
                <a:gd name="connsiteY2" fmla="*/ 3429000 h 3429000"/>
                <a:gd name="connsiteX3" fmla="*/ 0 w 3346450"/>
                <a:gd name="connsiteY3" fmla="*/ 0 h 3429000"/>
                <a:gd name="connsiteX0" fmla="*/ 1270000 w 3314700"/>
                <a:gd name="connsiteY0" fmla="*/ 0 h 2882900"/>
                <a:gd name="connsiteX1" fmla="*/ 3314700 w 3314700"/>
                <a:gd name="connsiteY1" fmla="*/ 1784350 h 2882900"/>
                <a:gd name="connsiteX2" fmla="*/ 0 w 3314700"/>
                <a:gd name="connsiteY2" fmla="*/ 2882900 h 2882900"/>
                <a:gd name="connsiteX3" fmla="*/ 1270000 w 3314700"/>
                <a:gd name="connsiteY3" fmla="*/ 0 h 2882900"/>
                <a:gd name="connsiteX0" fmla="*/ 609600 w 2654300"/>
                <a:gd name="connsiteY0" fmla="*/ 0 h 2736850"/>
                <a:gd name="connsiteX1" fmla="*/ 2654300 w 2654300"/>
                <a:gd name="connsiteY1" fmla="*/ 1784350 h 2736850"/>
                <a:gd name="connsiteX2" fmla="*/ 0 w 2654300"/>
                <a:gd name="connsiteY2" fmla="*/ 2736850 h 2736850"/>
                <a:gd name="connsiteX3" fmla="*/ 609600 w 2654300"/>
                <a:gd name="connsiteY3" fmla="*/ 0 h 2736850"/>
                <a:gd name="connsiteX0" fmla="*/ 609600 w 3232150"/>
                <a:gd name="connsiteY0" fmla="*/ 0 h 2736850"/>
                <a:gd name="connsiteX1" fmla="*/ 3232150 w 3232150"/>
                <a:gd name="connsiteY1" fmla="*/ 1409700 h 2736850"/>
                <a:gd name="connsiteX2" fmla="*/ 0 w 3232150"/>
                <a:gd name="connsiteY2" fmla="*/ 2736850 h 2736850"/>
                <a:gd name="connsiteX3" fmla="*/ 609600 w 3232150"/>
                <a:gd name="connsiteY3" fmla="*/ 0 h 2736850"/>
                <a:gd name="connsiteX0" fmla="*/ 609600 w 2889250"/>
                <a:gd name="connsiteY0" fmla="*/ 0 h 2736850"/>
                <a:gd name="connsiteX1" fmla="*/ 2889250 w 2889250"/>
                <a:gd name="connsiteY1" fmla="*/ 1803400 h 2736850"/>
                <a:gd name="connsiteX2" fmla="*/ 0 w 2889250"/>
                <a:gd name="connsiteY2" fmla="*/ 2736850 h 2736850"/>
                <a:gd name="connsiteX3" fmla="*/ 609600 w 2889250"/>
                <a:gd name="connsiteY3" fmla="*/ 0 h 2736850"/>
              </a:gdLst>
              <a:ahLst/>
              <a:cxnLst>
                <a:cxn ang="0">
                  <a:pos x="connsiteX0" y="connsiteY0"/>
                </a:cxn>
                <a:cxn ang="0">
                  <a:pos x="connsiteX1" y="connsiteY1"/>
                </a:cxn>
                <a:cxn ang="0">
                  <a:pos x="connsiteX2" y="connsiteY2"/>
                </a:cxn>
                <a:cxn ang="0">
                  <a:pos x="connsiteX3" y="connsiteY3"/>
                </a:cxn>
              </a:cxnLst>
              <a:rect l="l" t="t" r="r" b="b"/>
              <a:pathLst>
                <a:path w="2889250" h="2736850">
                  <a:moveTo>
                    <a:pt x="609600" y="0"/>
                  </a:moveTo>
                  <a:lnTo>
                    <a:pt x="2889250" y="1803400"/>
                  </a:lnTo>
                  <a:lnTo>
                    <a:pt x="0" y="2736850"/>
                  </a:lnTo>
                  <a:lnTo>
                    <a:pt x="609600" y="0"/>
                  </a:lnTo>
                  <a:close/>
                </a:path>
              </a:pathLst>
            </a:custGeom>
            <a:gradFill flip="none" rotWithShape="1">
              <a:gsLst>
                <a:gs pos="0">
                  <a:srgbClr val="66CCFF"/>
                </a:gs>
                <a:gs pos="100000">
                  <a:srgbClr val="3366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円/楕円 67"/>
            <p:cNvSpPr/>
            <p:nvPr/>
          </p:nvSpPr>
          <p:spPr bwMode="auto">
            <a:xfrm>
              <a:off x="1115616" y="1340768"/>
              <a:ext cx="3528392" cy="3384376"/>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bg1"/>
                </a:solidFill>
                <a:effectLst/>
                <a:latin typeface="Arial" charset="0"/>
                <a:ea typeface="HG丸ｺﾞｼｯｸM-PRO" pitchFamily="50" charset="-128"/>
              </a:endParaRPr>
            </a:p>
          </p:txBody>
        </p:sp>
        <p:sp>
          <p:nvSpPr>
            <p:cNvPr id="60" name="円/楕円 59"/>
            <p:cNvSpPr/>
            <p:nvPr/>
          </p:nvSpPr>
          <p:spPr bwMode="auto">
            <a:xfrm>
              <a:off x="1907704" y="2852936"/>
              <a:ext cx="936104" cy="936104"/>
            </a:xfrm>
            <a:prstGeom prst="ellipse">
              <a:avLst/>
            </a:prstGeom>
            <a:solidFill>
              <a:schemeClr val="accent5">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Social</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5" name="円/楕円 64"/>
            <p:cNvSpPr/>
            <p:nvPr/>
          </p:nvSpPr>
          <p:spPr bwMode="auto">
            <a:xfrm>
              <a:off x="2915816" y="2852936"/>
              <a:ext cx="936104" cy="936104"/>
            </a:xfrm>
            <a:prstGeom prst="ellipse">
              <a:avLst/>
            </a:prstGeom>
            <a:solidFill>
              <a:schemeClr val="accent6">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err="1" smtClean="0">
                  <a:ln>
                    <a:noFill/>
                  </a:ln>
                  <a:solidFill>
                    <a:schemeClr val="bg1"/>
                  </a:solidFill>
                  <a:effectLst/>
                  <a:latin typeface="Arial" charset="0"/>
                  <a:ea typeface="HG丸ｺﾞｼｯｸM-PRO" pitchFamily="50" charset="-128"/>
                </a:rPr>
                <a:t>IoT</a:t>
              </a:r>
              <a:endParaRPr kumimoji="0" lang="en-US" altLang="ja-JP" sz="16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chemeClr val="bg1"/>
                  </a:solidFill>
                  <a:ea typeface="HG丸ｺﾞｼｯｸM-PRO" pitchFamily="50" charset="-128"/>
                </a:rPr>
                <a:t>Internet of Things</a:t>
              </a:r>
              <a:endParaRPr kumimoji="0" lang="ja-JP" altLang="en-US" sz="800" b="0" i="0" u="none" strike="noStrike" cap="none" normalizeH="0" baseline="0" dirty="0" smtClean="0">
                <a:ln>
                  <a:noFill/>
                </a:ln>
                <a:solidFill>
                  <a:schemeClr val="bg1"/>
                </a:solidFill>
                <a:effectLst/>
                <a:ea typeface="HG丸ｺﾞｼｯｸM-PRO" pitchFamily="50" charset="-128"/>
              </a:endParaRPr>
            </a:p>
          </p:txBody>
        </p:sp>
        <p:sp>
          <p:nvSpPr>
            <p:cNvPr id="66" name="円/楕円 65"/>
            <p:cNvSpPr/>
            <p:nvPr/>
          </p:nvSpPr>
          <p:spPr bwMode="auto">
            <a:xfrm>
              <a:off x="2409664" y="1988840"/>
              <a:ext cx="936104" cy="936104"/>
            </a:xfrm>
            <a:prstGeom prst="ellipse">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SMD</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chemeClr val="bg1"/>
                  </a:solidFill>
                  <a:ea typeface="HG丸ｺﾞｼｯｸM-PRO" pitchFamily="50" charset="-128"/>
                </a:rPr>
                <a:t>Smart Mobile Device</a:t>
              </a:r>
              <a:endParaRPr kumimoji="0" lang="ja-JP" altLang="en-US" sz="800" b="0" i="0" u="none" strike="noStrike" cap="none" normalizeH="0" baseline="0" dirty="0" smtClean="0">
                <a:ln>
                  <a:noFill/>
                </a:ln>
                <a:solidFill>
                  <a:schemeClr val="bg1"/>
                </a:solidFill>
                <a:effectLst/>
                <a:ea typeface="HG丸ｺﾞｼｯｸM-PRO" pitchFamily="50" charset="-128"/>
              </a:endParaRPr>
            </a:p>
          </p:txBody>
        </p:sp>
        <p:sp>
          <p:nvSpPr>
            <p:cNvPr id="63" name="テキスト ボックス 62"/>
            <p:cNvSpPr txBox="1"/>
            <p:nvPr/>
          </p:nvSpPr>
          <p:spPr>
            <a:xfrm>
              <a:off x="2100121" y="1628800"/>
              <a:ext cx="1556035" cy="338554"/>
            </a:xfrm>
            <a:prstGeom prst="rect">
              <a:avLst/>
            </a:prstGeom>
            <a:noFill/>
          </p:spPr>
          <p:txBody>
            <a:bodyPr wrap="none" rtlCol="0">
              <a:spAutoFit/>
            </a:bodyPr>
            <a:lstStyle/>
            <a:p>
              <a:pPr algn="ctr"/>
              <a:r>
                <a:rPr kumimoji="1" lang="ja-JP" altLang="en-US" sz="1600" dirty="0" smtClean="0">
                  <a:solidFill>
                    <a:srgbClr val="FF0000"/>
                  </a:solidFill>
                </a:rPr>
                <a:t>情報爆発３要因</a:t>
              </a:r>
              <a:endParaRPr kumimoji="1" lang="ja-JP" altLang="en-US" sz="1600" dirty="0">
                <a:solidFill>
                  <a:srgbClr val="FF0000"/>
                </a:solidFill>
              </a:endParaRPr>
            </a:p>
          </p:txBody>
        </p:sp>
        <p:sp>
          <p:nvSpPr>
            <p:cNvPr id="70" name="上矢印 69"/>
            <p:cNvSpPr/>
            <p:nvPr/>
          </p:nvSpPr>
          <p:spPr bwMode="auto">
            <a:xfrm rot="18238916">
              <a:off x="1715112" y="1961818"/>
              <a:ext cx="466353" cy="999285"/>
            </a:xfrm>
            <a:prstGeom prst="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5" name="上矢印 74"/>
            <p:cNvSpPr/>
            <p:nvPr/>
          </p:nvSpPr>
          <p:spPr bwMode="auto">
            <a:xfrm rot="3361084" flipH="1">
              <a:off x="3587319" y="1961817"/>
              <a:ext cx="466353" cy="999285"/>
            </a:xfrm>
            <a:prstGeom prst="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6" name="上矢印 75"/>
            <p:cNvSpPr/>
            <p:nvPr/>
          </p:nvSpPr>
          <p:spPr bwMode="auto">
            <a:xfrm rot="10800000">
              <a:off x="2644961" y="3645024"/>
              <a:ext cx="466353" cy="999285"/>
            </a:xfrm>
            <a:prstGeom prst="upArrow">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grpSp>
    </p:spTree>
    <p:extLst>
      <p:ext uri="{BB962C8B-B14F-4D97-AF65-F5344CB8AC3E}">
        <p14:creationId xmlns:p14="http://schemas.microsoft.com/office/powerpoint/2010/main" val="4867354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541729" y="4038600"/>
            <a:ext cx="40414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800" dirty="0" smtClean="0">
                <a:solidFill>
                  <a:srgbClr val="0000CC"/>
                </a:solidFill>
                <a:latin typeface="+mn-lt"/>
                <a:ea typeface="+mn-ea"/>
              </a:rPr>
              <a:t>ACID</a:t>
            </a:r>
            <a:r>
              <a:rPr lang="ja-JP" altLang="en-US" sz="2800" dirty="0" smtClean="0">
                <a:solidFill>
                  <a:srgbClr val="0000CC"/>
                </a:solidFill>
                <a:latin typeface="+mn-lt"/>
                <a:ea typeface="+mn-ea"/>
              </a:rPr>
              <a:t>特性と</a:t>
            </a:r>
            <a:endParaRPr lang="en-US" altLang="ja-JP" sz="2800" dirty="0" smtClean="0">
              <a:solidFill>
                <a:srgbClr val="0000CC"/>
              </a:solidFill>
              <a:latin typeface="+mn-lt"/>
              <a:ea typeface="+mn-ea"/>
            </a:endParaRPr>
          </a:p>
          <a:p>
            <a:pPr algn="ctr" eaLnBrk="1" hangingPunct="1">
              <a:defRPr/>
            </a:pPr>
            <a:r>
              <a:rPr lang="en-US" altLang="ja-JP" sz="2800" dirty="0" smtClean="0">
                <a:solidFill>
                  <a:srgbClr val="0000CC"/>
                </a:solidFill>
                <a:latin typeface="+mn-lt"/>
                <a:ea typeface="+mn-ea"/>
              </a:rPr>
              <a:t>DBMS</a:t>
            </a:r>
            <a:r>
              <a:rPr lang="ja-JP" altLang="en-US" sz="2800" dirty="0" smtClean="0">
                <a:solidFill>
                  <a:srgbClr val="0000CC"/>
                </a:solidFill>
                <a:latin typeface="+mn-lt"/>
                <a:ea typeface="+mn-ea"/>
              </a:rPr>
              <a:t>のオーバーヘッド</a:t>
            </a:r>
            <a:endParaRPr lang="en-US" altLang="ja-JP" sz="2800" dirty="0" smtClean="0">
              <a:solidFill>
                <a:srgbClr val="0000CC"/>
              </a:solidFill>
              <a:latin typeface="+mn-lt"/>
              <a:ea typeface="+mn-ea"/>
            </a:endParaRPr>
          </a:p>
        </p:txBody>
      </p:sp>
    </p:spTree>
    <p:extLst>
      <p:ext uri="{BB962C8B-B14F-4D97-AF65-F5344CB8AC3E}">
        <p14:creationId xmlns:p14="http://schemas.microsoft.com/office/powerpoint/2010/main" val="1715919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が追求してきた</a:t>
            </a:r>
            <a:r>
              <a:rPr kumimoji="1" lang="en-US" altLang="ja-JP" dirty="0" smtClean="0"/>
              <a:t>ACID</a:t>
            </a:r>
            <a:r>
              <a:rPr kumimoji="1" lang="ja-JP" altLang="en-US" dirty="0" smtClean="0"/>
              <a:t>特性</a:t>
            </a:r>
            <a:endParaRPr kumimoji="1" lang="ja-JP" altLang="en-US" dirty="0"/>
          </a:p>
        </p:txBody>
      </p:sp>
      <p:sp>
        <p:nvSpPr>
          <p:cNvPr id="3" name="角丸四角形 2"/>
          <p:cNvSpPr/>
          <p:nvPr/>
        </p:nvSpPr>
        <p:spPr bwMode="auto">
          <a:xfrm>
            <a:off x="467544" y="1556792"/>
            <a:ext cx="8136904" cy="23042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FF9933"/>
                </a:solidFill>
                <a:effectLst/>
                <a:latin typeface="+mn-lt"/>
                <a:ea typeface="+mn-ea"/>
              </a:rPr>
              <a:t>ACID</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A</a:t>
            </a:r>
            <a:r>
              <a:rPr kumimoji="0" lang="en-US" altLang="ja-JP" sz="2000" b="0" i="0" u="none" strike="noStrike" cap="none" normalizeH="0" dirty="0" smtClean="0">
                <a:ln>
                  <a:noFill/>
                </a:ln>
                <a:solidFill>
                  <a:schemeClr val="bg1"/>
                </a:solidFill>
                <a:effectLst/>
                <a:latin typeface="+mn-lt"/>
                <a:ea typeface="+mn-ea"/>
              </a:rPr>
              <a:t>tomicity	</a:t>
            </a:r>
            <a:r>
              <a:rPr kumimoji="0" lang="ja-JP" altLang="en-US" sz="2000" b="0" i="0" u="none" strike="noStrike" cap="none" normalizeH="0" dirty="0" smtClean="0">
                <a:ln>
                  <a:noFill/>
                </a:ln>
                <a:solidFill>
                  <a:schemeClr val="bg1"/>
                </a:solidFill>
                <a:effectLst/>
                <a:latin typeface="+mn-lt"/>
                <a:ea typeface="+mn-ea"/>
              </a:rPr>
              <a:t>処理を一部残すなど、中途半端な状態を許さない</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C</a:t>
            </a:r>
            <a:r>
              <a:rPr kumimoji="0" lang="en-US" altLang="ja-JP" sz="2000" dirty="0" smtClean="0">
                <a:solidFill>
                  <a:schemeClr val="bg1"/>
                </a:solidFill>
                <a:latin typeface="+mn-lt"/>
                <a:ea typeface="+mn-ea"/>
              </a:rPr>
              <a:t>onsistency	</a:t>
            </a:r>
            <a:r>
              <a:rPr kumimoji="0" lang="ja-JP" altLang="en-US" sz="2000" dirty="0" smtClean="0">
                <a:solidFill>
                  <a:schemeClr val="bg1"/>
                </a:solidFill>
                <a:latin typeface="+mn-lt"/>
                <a:ea typeface="+mn-ea"/>
              </a:rPr>
              <a:t>データの整合性を保証</a:t>
            </a:r>
            <a:endParaRPr kumimoji="0" lang="en-US" altLang="ja-JP" sz="2000" dirty="0" smtClean="0">
              <a:solidFill>
                <a:schemeClr val="bg1"/>
              </a:solidFill>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I</a:t>
            </a:r>
            <a:r>
              <a:rPr kumimoji="0" lang="en-US" altLang="ja-JP" sz="2000" b="0" i="0" u="none" strike="noStrike" cap="none" normalizeH="0" dirty="0" smtClean="0">
                <a:ln>
                  <a:noFill/>
                </a:ln>
                <a:solidFill>
                  <a:schemeClr val="bg1"/>
                </a:solidFill>
                <a:effectLst/>
                <a:latin typeface="+mn-lt"/>
                <a:ea typeface="+mn-ea"/>
              </a:rPr>
              <a:t>solation	</a:t>
            </a:r>
            <a:r>
              <a:rPr kumimoji="0" lang="ja-JP" altLang="en-US" sz="2000" b="0" i="0" u="none" strike="noStrike" cap="none" normalizeH="0" dirty="0" smtClean="0">
                <a:ln>
                  <a:noFill/>
                </a:ln>
                <a:solidFill>
                  <a:schemeClr val="bg1"/>
                </a:solidFill>
                <a:effectLst/>
                <a:latin typeface="+mn-lt"/>
                <a:ea typeface="+mn-ea"/>
              </a:rPr>
              <a:t>一連の処理を他の処理から隔離</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D</a:t>
            </a:r>
            <a:r>
              <a:rPr kumimoji="0" lang="en-US" altLang="ja-JP" sz="2000" dirty="0" smtClean="0">
                <a:solidFill>
                  <a:schemeClr val="bg1"/>
                </a:solidFill>
                <a:latin typeface="+mn-lt"/>
                <a:ea typeface="+mn-ea"/>
              </a:rPr>
              <a:t>urability	</a:t>
            </a:r>
            <a:r>
              <a:rPr kumimoji="0" lang="ja-JP" altLang="en-US" sz="2000" dirty="0" smtClean="0">
                <a:solidFill>
                  <a:schemeClr val="bg1"/>
                </a:solidFill>
                <a:latin typeface="+mn-lt"/>
                <a:ea typeface="+mn-ea"/>
              </a:rPr>
              <a:t>処理が完了した時点で結果は保存され失われない</a:t>
            </a:r>
            <a:endParaRPr kumimoji="0" lang="ja-JP" altLang="en-US" sz="20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467544" y="4005064"/>
            <a:ext cx="8136904" cy="1440160"/>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複数のユーザが同時に同一のデータを参照・更新した場合でも、矛盾なく正常に処理を</a:t>
            </a:r>
            <a:r>
              <a:rPr kumimoji="0" lang="ja-JP" altLang="en-US" sz="2400" dirty="0" smtClean="0">
                <a:solidFill>
                  <a:schemeClr val="bg1"/>
                </a:solidFill>
                <a:latin typeface="+mn-lt"/>
                <a:ea typeface="+mn-ea"/>
              </a:rPr>
              <a:t>こなす</a:t>
            </a:r>
            <a:r>
              <a:rPr kumimoji="0" lang="ja-JP" altLang="en-US" sz="2400" dirty="0">
                <a:solidFill>
                  <a:schemeClr val="bg1"/>
                </a:solidFill>
                <a:latin typeface="+mn-lt"/>
                <a:ea typeface="+mn-ea"/>
              </a:rPr>
              <a:t>こと</a:t>
            </a:r>
            <a:r>
              <a:rPr kumimoji="0" lang="ja-JP" altLang="en-US" sz="2400" dirty="0" smtClean="0">
                <a:solidFill>
                  <a:schemeClr val="bg1"/>
                </a:solidFill>
                <a:latin typeface="+mn-lt"/>
                <a:ea typeface="+mn-ea"/>
              </a:rPr>
              <a:t>ができる</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→金融取引などの「トランザクション」処理に必須</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30636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2843808" y="3645024"/>
            <a:ext cx="3024336" cy="28083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dirty="0" smtClean="0">
              <a:ln>
                <a:noFill/>
              </a:ln>
              <a:solidFill>
                <a:srgbClr val="484848"/>
              </a:solidFill>
              <a:effectLst/>
              <a:latin typeface="+mn-ea"/>
              <a:ea typeface="+mn-ea"/>
            </a:endParaRPr>
          </a:p>
        </p:txBody>
      </p:sp>
      <p:sp>
        <p:nvSpPr>
          <p:cNvPr id="2" name="タイトル 1"/>
          <p:cNvSpPr>
            <a:spLocks noGrp="1"/>
          </p:cNvSpPr>
          <p:nvPr>
            <p:ph type="title"/>
          </p:nvPr>
        </p:nvSpPr>
        <p:spPr/>
        <p:txBody>
          <a:bodyPr/>
          <a:lstStyle/>
          <a:p>
            <a:r>
              <a:rPr lang="ja-JP" altLang="en-US" sz="2800" dirty="0"/>
              <a:t>データベース</a:t>
            </a:r>
            <a:r>
              <a:rPr lang="ja-JP" altLang="en-US" sz="2800" dirty="0" smtClean="0"/>
              <a:t>を共有するための機能 － </a:t>
            </a:r>
            <a:r>
              <a:rPr kumimoji="1" lang="ja-JP" altLang="en-US" sz="2800" dirty="0" smtClean="0"/>
              <a:t>排他制御</a:t>
            </a:r>
            <a:endParaRPr kumimoji="1" lang="ja-JP" altLang="en-US" sz="2800" dirty="0"/>
          </a:p>
        </p:txBody>
      </p:sp>
      <p:pic>
        <p:nvPicPr>
          <p:cNvPr id="3"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86" y="1654301"/>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j04339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1654301"/>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a:off x="3250766" y="1124744"/>
            <a:ext cx="2286000" cy="2209800"/>
          </a:xfrm>
          <a:prstGeom prst="can">
            <a:avLst>
              <a:gd name="adj" fmla="val 32143"/>
            </a:avLst>
          </a:prstGeom>
          <a:solidFill>
            <a:schemeClr val="accent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12" name="Text Box 12"/>
          <p:cNvSpPr txBox="1">
            <a:spLocks noChangeArrowheads="1"/>
          </p:cNvSpPr>
          <p:nvPr/>
        </p:nvSpPr>
        <p:spPr bwMode="auto">
          <a:xfrm>
            <a:off x="3659181" y="1264510"/>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314042678"/>
              </p:ext>
            </p:extLst>
          </p:nvPr>
        </p:nvGraphicFramePr>
        <p:xfrm>
          <a:off x="3659181" y="1944298"/>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14" name="Text Box 12"/>
          <p:cNvSpPr txBox="1">
            <a:spLocks noChangeArrowheads="1"/>
          </p:cNvSpPr>
          <p:nvPr/>
        </p:nvSpPr>
        <p:spPr bwMode="auto">
          <a:xfrm>
            <a:off x="3733970" y="2374477"/>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16" name="正方形/長方形 15"/>
          <p:cNvSpPr/>
          <p:nvPr/>
        </p:nvSpPr>
        <p:spPr bwMode="auto">
          <a:xfrm>
            <a:off x="4572000" y="2806429"/>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右矢印 16"/>
          <p:cNvSpPr/>
          <p:nvPr/>
        </p:nvSpPr>
        <p:spPr bwMode="auto">
          <a:xfrm>
            <a:off x="2051720" y="1869073"/>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右矢印 17"/>
          <p:cNvSpPr/>
          <p:nvPr/>
        </p:nvSpPr>
        <p:spPr bwMode="auto">
          <a:xfrm rot="10800000">
            <a:off x="6156176" y="1814301"/>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4" name="グループ化 23"/>
          <p:cNvGrpSpPr/>
          <p:nvPr/>
        </p:nvGrpSpPr>
        <p:grpSpPr>
          <a:xfrm>
            <a:off x="4535996" y="2770425"/>
            <a:ext cx="360040" cy="360040"/>
            <a:chOff x="1835696" y="5085184"/>
            <a:chExt cx="360040" cy="360040"/>
          </a:xfrm>
        </p:grpSpPr>
        <p:cxnSp>
          <p:nvCxnSpPr>
            <p:cNvPr id="21" name="直線コネクタ 20"/>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pic>
        <p:nvPicPr>
          <p:cNvPr id="25"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86" y="485695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j04339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856957"/>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9"/>
          <p:cNvSpPr>
            <a:spLocks noChangeArrowheads="1"/>
          </p:cNvSpPr>
          <p:nvPr/>
        </p:nvSpPr>
        <p:spPr bwMode="auto">
          <a:xfrm>
            <a:off x="3250766" y="4077072"/>
            <a:ext cx="2286000" cy="2209800"/>
          </a:xfrm>
          <a:prstGeom prst="can">
            <a:avLst>
              <a:gd name="adj" fmla="val 32143"/>
            </a:avLst>
          </a:prstGeom>
          <a:solidFill>
            <a:schemeClr val="accent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28" name="Text Box 12"/>
          <p:cNvSpPr txBox="1">
            <a:spLocks noChangeArrowheads="1"/>
          </p:cNvSpPr>
          <p:nvPr/>
        </p:nvSpPr>
        <p:spPr bwMode="auto">
          <a:xfrm>
            <a:off x="3659182" y="4293096"/>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graphicFrame>
        <p:nvGraphicFramePr>
          <p:cNvPr id="29" name="表 28"/>
          <p:cNvGraphicFramePr>
            <a:graphicFrameLocks noGrp="1"/>
          </p:cNvGraphicFramePr>
          <p:nvPr>
            <p:extLst>
              <p:ext uri="{D42A27DB-BD31-4B8C-83A1-F6EECF244321}">
                <p14:modId xmlns:p14="http://schemas.microsoft.com/office/powerpoint/2010/main" val="881582563"/>
              </p:ext>
            </p:extLst>
          </p:nvPr>
        </p:nvGraphicFramePr>
        <p:xfrm>
          <a:off x="3659181" y="4896626"/>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30" name="Text Box 12"/>
          <p:cNvSpPr txBox="1">
            <a:spLocks noChangeArrowheads="1"/>
          </p:cNvSpPr>
          <p:nvPr/>
        </p:nvSpPr>
        <p:spPr bwMode="auto">
          <a:xfrm>
            <a:off x="3733970" y="5326805"/>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31" name="正方形/長方形 30"/>
          <p:cNvSpPr/>
          <p:nvPr/>
        </p:nvSpPr>
        <p:spPr bwMode="auto">
          <a:xfrm>
            <a:off x="4572000" y="5758757"/>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右矢印 31"/>
          <p:cNvSpPr/>
          <p:nvPr/>
        </p:nvSpPr>
        <p:spPr bwMode="auto">
          <a:xfrm>
            <a:off x="2051720" y="507172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0800000">
            <a:off x="6156176" y="5016957"/>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3993406" y="3707740"/>
            <a:ext cx="851515" cy="369332"/>
          </a:xfrm>
          <a:prstGeom prst="rect">
            <a:avLst/>
          </a:prstGeom>
          <a:noFill/>
        </p:spPr>
        <p:txBody>
          <a:bodyPr wrap="none" rtlCol="0">
            <a:spAutoFit/>
          </a:bodyPr>
          <a:lstStyle/>
          <a:p>
            <a:r>
              <a:rPr kumimoji="1" lang="en-US" altLang="ja-JP" dirty="0" smtClean="0">
                <a:solidFill>
                  <a:schemeClr val="accent1">
                    <a:lumMod val="50000"/>
                  </a:schemeClr>
                </a:solidFill>
              </a:rPr>
              <a:t>DBMS</a:t>
            </a:r>
            <a:endParaRPr kumimoji="1" lang="ja-JP" altLang="en-US" dirty="0">
              <a:solidFill>
                <a:schemeClr val="accent1">
                  <a:lumMod val="50000"/>
                </a:schemeClr>
              </a:solidFill>
            </a:endParaRPr>
          </a:p>
        </p:txBody>
      </p:sp>
      <p:grpSp>
        <p:nvGrpSpPr>
          <p:cNvPr id="39" name="グループ化 38"/>
          <p:cNvGrpSpPr/>
          <p:nvPr/>
        </p:nvGrpSpPr>
        <p:grpSpPr>
          <a:xfrm>
            <a:off x="6242855" y="5117025"/>
            <a:ext cx="360040" cy="360040"/>
            <a:chOff x="1835696" y="5085184"/>
            <a:chExt cx="360040" cy="360040"/>
          </a:xfrm>
        </p:grpSpPr>
        <p:cxnSp>
          <p:nvCxnSpPr>
            <p:cNvPr id="40" name="直線コネクタ 39"/>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41" name="直線コネクタ 40"/>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42" name="正方形/長方形 41"/>
          <p:cNvSpPr/>
          <p:nvPr/>
        </p:nvSpPr>
        <p:spPr bwMode="auto">
          <a:xfrm>
            <a:off x="6012160" y="4743479"/>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1850368" y="4874341"/>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右矢印 43"/>
          <p:cNvSpPr/>
          <p:nvPr/>
        </p:nvSpPr>
        <p:spPr bwMode="auto">
          <a:xfrm rot="10800000">
            <a:off x="6156176" y="495786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4481990" y="5665359"/>
            <a:ext cx="468052" cy="4785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角丸四角形 45"/>
          <p:cNvSpPr/>
          <p:nvPr/>
        </p:nvSpPr>
        <p:spPr bwMode="auto">
          <a:xfrm>
            <a:off x="171661" y="2854990"/>
            <a:ext cx="2614811" cy="1580065"/>
          </a:xfrm>
          <a:prstGeom prst="roundRect">
            <a:avLst>
              <a:gd name="adj" fmla="val 0"/>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排他制御</a:t>
            </a: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ロック</a:t>
            </a:r>
            <a:r>
              <a:rPr kumimoji="0" lang="en-US" altLang="ja-JP" sz="2000" b="0" i="0" u="none" strike="noStrike" cap="none" normalizeH="0" dirty="0" smtClean="0">
                <a:ln>
                  <a:noFill/>
                </a:ln>
                <a:solidFill>
                  <a:schemeClr val="bg1"/>
                </a:solidFill>
                <a:effectLst/>
                <a:latin typeface="+mn-lt"/>
                <a:ea typeface="+mn-ea"/>
              </a:rPr>
              <a:t>)</a:t>
            </a: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latin typeface="+mn-lt"/>
                <a:ea typeface="+mn-ea"/>
              </a:rPr>
              <a:t>一つのプロセス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トランザクションがあるデータの更新を行っている間、処理が完了するまで他のプロセス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トランザクションはそのデータにアクセスすることはできないようにする仕組み。</a:t>
            </a:r>
          </a:p>
        </p:txBody>
      </p:sp>
      <p:sp>
        <p:nvSpPr>
          <p:cNvPr id="47" name="角丸四角形吹き出し 46"/>
          <p:cNvSpPr/>
          <p:nvPr/>
        </p:nvSpPr>
        <p:spPr bwMode="auto">
          <a:xfrm>
            <a:off x="6242433" y="3645024"/>
            <a:ext cx="1489645" cy="706398"/>
          </a:xfrm>
          <a:prstGeom prst="wedgeRoundRectCallout">
            <a:avLst>
              <a:gd name="adj1" fmla="val -30050"/>
              <a:gd name="adj2" fmla="val 129675"/>
              <a:gd name="adj3" fmla="val 16667"/>
            </a:avLst>
          </a:prstGeom>
          <a:solidFill>
            <a:srgbClr val="00B05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rPr>
              <a:t>データベース言語</a:t>
            </a:r>
            <a:endParaRPr kumimoji="0" lang="en-US" altLang="ja-JP" sz="1200" b="0" i="0" u="none" strike="noStrike" cap="none" normalizeH="0" baseline="0" dirty="0" smtClean="0">
              <a:ln>
                <a:noFill/>
              </a:ln>
              <a:solidFill>
                <a:schemeClr val="bg1"/>
              </a:solidFill>
              <a:effectLst/>
              <a:latin typeface="+mj-ea"/>
              <a:ea typeface="+mj-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j-ea"/>
                <a:ea typeface="+mj-ea"/>
              </a:rPr>
              <a:t>問い合わせ言語</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8" name="角丸四角形 47"/>
          <p:cNvSpPr/>
          <p:nvPr/>
        </p:nvSpPr>
        <p:spPr bwMode="auto">
          <a:xfrm>
            <a:off x="7812360" y="3645024"/>
            <a:ext cx="958627" cy="706398"/>
          </a:xfrm>
          <a:prstGeom prst="roundRect">
            <a:avLst>
              <a:gd name="adj" fmla="val 0"/>
            </a:avLst>
          </a:prstGeom>
          <a:solidFill>
            <a:srgbClr val="00B05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dirty="0" smtClean="0">
                <a:ln>
                  <a:noFill/>
                </a:ln>
                <a:solidFill>
                  <a:schemeClr val="bg1"/>
                </a:solidFill>
                <a:effectLst/>
                <a:latin typeface="+mn-ea"/>
                <a:ea typeface="+mn-ea"/>
              </a:rPr>
              <a:t>SQL</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dirty="0" err="1" smtClean="0">
                <a:solidFill>
                  <a:schemeClr val="bg1"/>
                </a:solidFill>
                <a:latin typeface="+mn-ea"/>
                <a:ea typeface="+mn-ea"/>
              </a:rPr>
              <a:t>Xquery</a:t>
            </a:r>
            <a:r>
              <a:rPr kumimoji="0" lang="ja-JP" altLang="en-US" sz="1100" dirty="0">
                <a:solidFill>
                  <a:schemeClr val="bg1"/>
                </a:solidFill>
                <a:latin typeface="+mn-ea"/>
                <a:ea typeface="+mn-ea"/>
              </a:rPr>
              <a:t>等</a:t>
            </a:r>
            <a:endParaRPr kumimoji="0" lang="ja-JP" altLang="en-US" sz="1100" b="0" i="0" u="none" strike="noStrike" cap="none" normalizeH="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67293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righ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right)">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p:cTn id="128" dur="500" fill="hold"/>
                                        <p:tgtEl>
                                          <p:spTgt spid="48"/>
                                        </p:tgtEl>
                                        <p:attrNameLst>
                                          <p:attrName>ppt_w</p:attrName>
                                        </p:attrNameLst>
                                      </p:cBhvr>
                                      <p:tavLst>
                                        <p:tav tm="0">
                                          <p:val>
                                            <p:fltVal val="0"/>
                                          </p:val>
                                        </p:tav>
                                        <p:tav tm="100000">
                                          <p:val>
                                            <p:strVal val="#ppt_w"/>
                                          </p:val>
                                        </p:tav>
                                      </p:tavLst>
                                    </p:anim>
                                    <p:anim calcmode="lin" valueType="num">
                                      <p:cBhvr>
                                        <p:cTn id="129" dur="500" fill="hold"/>
                                        <p:tgtEl>
                                          <p:spTgt spid="48"/>
                                        </p:tgtEl>
                                        <p:attrNameLst>
                                          <p:attrName>ppt_h</p:attrName>
                                        </p:attrNameLst>
                                      </p:cBhvr>
                                      <p:tavLst>
                                        <p:tav tm="0">
                                          <p:val>
                                            <p:fltVal val="0"/>
                                          </p:val>
                                        </p:tav>
                                        <p:tav tm="100000">
                                          <p:val>
                                            <p:strVal val="#ppt_h"/>
                                          </p:val>
                                        </p:tav>
                                      </p:tavLst>
                                    </p:anim>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P spid="17" grpId="0" animBg="1"/>
      <p:bldP spid="18" grpId="0" animBg="1"/>
      <p:bldP spid="27" grpId="0" animBg="1"/>
      <p:bldP spid="28" grpId="0"/>
      <p:bldP spid="30" grpId="0"/>
      <p:bldP spid="31" grpId="0" animBg="1"/>
      <p:bldP spid="32" grpId="0" animBg="1"/>
      <p:bldP spid="33" grpId="0" animBg="1"/>
      <p:bldP spid="38" grpId="0"/>
      <p:bldP spid="42" grpId="0" animBg="1"/>
      <p:bldP spid="43" grpId="0" animBg="1"/>
      <p:bldP spid="44" grpId="0" animBg="1"/>
      <p:bldP spid="45" grpId="0" animBg="1"/>
      <p:bldP spid="46"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ロールバックとロールフォワード</a:t>
            </a:r>
            <a:endParaRPr lang="ja-JP" altLang="en-US" dirty="0"/>
          </a:p>
        </p:txBody>
      </p:sp>
      <p:sp>
        <p:nvSpPr>
          <p:cNvPr id="5" name="AutoShape 9"/>
          <p:cNvSpPr>
            <a:spLocks noChangeArrowheads="1"/>
          </p:cNvSpPr>
          <p:nvPr/>
        </p:nvSpPr>
        <p:spPr bwMode="auto">
          <a:xfrm>
            <a:off x="1637928" y="3717032"/>
            <a:ext cx="2286000" cy="1368152"/>
          </a:xfrm>
          <a:prstGeom prst="can">
            <a:avLst>
              <a:gd name="adj" fmla="val 32143"/>
            </a:avLst>
          </a:prstGeom>
          <a:solidFill>
            <a:schemeClr val="accent4"/>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トランザクションログ</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6" name="AutoShape 9"/>
          <p:cNvSpPr>
            <a:spLocks noChangeArrowheads="1"/>
          </p:cNvSpPr>
          <p:nvPr/>
        </p:nvSpPr>
        <p:spPr bwMode="auto">
          <a:xfrm>
            <a:off x="5166320" y="3717032"/>
            <a:ext cx="2286000" cy="1368152"/>
          </a:xfrm>
          <a:prstGeom prst="can">
            <a:avLst>
              <a:gd name="adj" fmla="val 32143"/>
            </a:avLst>
          </a:prstGeom>
          <a:solidFill>
            <a:schemeClr val="accent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7" name="テキスト ボックス 6"/>
          <p:cNvSpPr txBox="1"/>
          <p:nvPr/>
        </p:nvSpPr>
        <p:spPr>
          <a:xfrm>
            <a:off x="395536" y="1124744"/>
            <a:ext cx="8352928" cy="369332"/>
          </a:xfrm>
          <a:prstGeom prst="rect">
            <a:avLst/>
          </a:prstGeom>
          <a:noFill/>
        </p:spPr>
        <p:txBody>
          <a:bodyPr wrap="square" rtlCol="0">
            <a:spAutoFit/>
          </a:bodyPr>
          <a:lstStyle/>
          <a:p>
            <a:pPr algn="ctr"/>
            <a:r>
              <a:rPr kumimoji="1" lang="ja-JP" altLang="en-US" dirty="0" smtClean="0">
                <a:latin typeface="+mn-lt"/>
                <a:ea typeface="+mn-ea"/>
              </a:rPr>
              <a:t>ロールバック＝トランザクションが正常に終了しなかった場合に元に戻す</a:t>
            </a:r>
            <a:endParaRPr kumimoji="1" lang="ja-JP" altLang="en-US" dirty="0">
              <a:latin typeface="+mn-lt"/>
              <a:ea typeface="+mn-ea"/>
            </a:endParaRPr>
          </a:p>
        </p:txBody>
      </p:sp>
      <p:sp>
        <p:nvSpPr>
          <p:cNvPr id="8" name="テキスト ボックス 7"/>
          <p:cNvSpPr txBox="1"/>
          <p:nvPr/>
        </p:nvSpPr>
        <p:spPr>
          <a:xfrm>
            <a:off x="395535" y="3212976"/>
            <a:ext cx="8352929" cy="369332"/>
          </a:xfrm>
          <a:prstGeom prst="rect">
            <a:avLst/>
          </a:prstGeom>
          <a:noFill/>
        </p:spPr>
        <p:txBody>
          <a:bodyPr wrap="square" rtlCol="0">
            <a:spAutoFit/>
          </a:bodyPr>
          <a:lstStyle/>
          <a:p>
            <a:pPr algn="ctr"/>
            <a:r>
              <a:rPr kumimoji="1" lang="ja-JP" altLang="en-US" dirty="0" smtClean="0">
                <a:latin typeface="+mn-lt"/>
                <a:ea typeface="+mn-ea"/>
              </a:rPr>
              <a:t>ロールフォワード＝データベースが破損した場合にログを元に再構築する</a:t>
            </a:r>
            <a:endParaRPr kumimoji="1" lang="ja-JP" altLang="en-US" dirty="0">
              <a:latin typeface="+mn-lt"/>
              <a:ea typeface="+mn-ea"/>
            </a:endParaRPr>
          </a:p>
        </p:txBody>
      </p:sp>
      <p:sp>
        <p:nvSpPr>
          <p:cNvPr id="9" name="右矢印 8"/>
          <p:cNvSpPr/>
          <p:nvPr/>
        </p:nvSpPr>
        <p:spPr bwMode="auto">
          <a:xfrm>
            <a:off x="4035810" y="3861048"/>
            <a:ext cx="1058502" cy="1224136"/>
          </a:xfrm>
          <a:prstGeom prst="rightArrow">
            <a:avLst/>
          </a:prstGeom>
          <a:solidFill>
            <a:srgbClr val="FFC000"/>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1115308" y="1808820"/>
            <a:ext cx="3201838" cy="1080120"/>
          </a:xfrm>
          <a:prstGeom prst="rect">
            <a:avLst/>
          </a:prstGeom>
          <a:solidFill>
            <a:schemeClr val="accent1"/>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トランザクション</a:t>
            </a:r>
            <a:endParaRPr kumimoji="0" lang="en-US" altLang="ja-JP" sz="2000" b="0" i="0" u="none" strike="noStrike" cap="none" normalizeH="0" baseline="0" dirty="0" smtClean="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（一連のデータベース操作）</a:t>
            </a:r>
          </a:p>
        </p:txBody>
      </p:sp>
      <p:sp>
        <p:nvSpPr>
          <p:cNvPr id="11" name="右矢印 10"/>
          <p:cNvSpPr/>
          <p:nvPr/>
        </p:nvSpPr>
        <p:spPr bwMode="auto">
          <a:xfrm>
            <a:off x="4522114" y="1772816"/>
            <a:ext cx="1058502" cy="504056"/>
          </a:xfrm>
          <a:prstGeom prst="rightArrow">
            <a:avLst/>
          </a:prstGeom>
          <a:solidFill>
            <a:srgbClr val="4168A7"/>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正常終了</a:t>
            </a:r>
          </a:p>
        </p:txBody>
      </p:sp>
      <p:sp>
        <p:nvSpPr>
          <p:cNvPr id="14" name="右矢印 13"/>
          <p:cNvSpPr/>
          <p:nvPr/>
        </p:nvSpPr>
        <p:spPr bwMode="auto">
          <a:xfrm>
            <a:off x="4522114" y="2384884"/>
            <a:ext cx="1058502" cy="504056"/>
          </a:xfrm>
          <a:prstGeom prst="rightArrow">
            <a:avLst/>
          </a:prstGeom>
          <a:solidFill>
            <a:schemeClr val="accent3"/>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異常終了</a:t>
            </a:r>
          </a:p>
        </p:txBody>
      </p:sp>
      <p:sp>
        <p:nvSpPr>
          <p:cNvPr id="15" name="正方形/長方形 14"/>
          <p:cNvSpPr/>
          <p:nvPr/>
        </p:nvSpPr>
        <p:spPr bwMode="auto">
          <a:xfrm>
            <a:off x="5723820" y="1772816"/>
            <a:ext cx="2088232" cy="504056"/>
          </a:xfrm>
          <a:prstGeom prst="rect">
            <a:avLst/>
          </a:prstGeom>
          <a:solidFill>
            <a:srgbClr val="4168A7"/>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COMMIT</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6" name="正方形/長方形 15"/>
          <p:cNvSpPr/>
          <p:nvPr/>
        </p:nvSpPr>
        <p:spPr bwMode="auto">
          <a:xfrm>
            <a:off x="5724128" y="2384884"/>
            <a:ext cx="2088232" cy="504056"/>
          </a:xfrm>
          <a:prstGeom prst="rect">
            <a:avLst/>
          </a:prstGeom>
          <a:solidFill>
            <a:schemeClr val="accent3"/>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ROLLBACK</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3" name="角丸四角形 12"/>
          <p:cNvSpPr/>
          <p:nvPr/>
        </p:nvSpPr>
        <p:spPr bwMode="auto">
          <a:xfrm>
            <a:off x="1216535" y="5373216"/>
            <a:ext cx="6697052" cy="1008112"/>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障害からの復旧のためにログを残すことが必要</a:t>
            </a:r>
            <a:endParaRPr kumimoji="0" lang="en-US" altLang="ja-JP" sz="2400" b="0" i="0" u="none" strike="noStrike" cap="none" normalizeH="0" dirty="0" smtClean="0">
              <a:ln>
                <a:noFill/>
              </a:ln>
              <a:solidFill>
                <a:schemeClr val="bg1"/>
              </a:solidFill>
              <a:effectLst/>
              <a:latin typeface="+mn-lt"/>
              <a:ea typeface="+mn-ea"/>
            </a:endParaRPr>
          </a:p>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＝さらなるオーバーヘッド</a:t>
            </a:r>
            <a:endParaRPr kumimoji="0" lang="ja-JP" altLang="en-US" sz="2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81985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4" grpId="0" animBg="1"/>
      <p:bldP spid="15" grpId="0" animBg="1"/>
      <p:bldP spid="16"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924047" y="4038600"/>
            <a:ext cx="3276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800" dirty="0" smtClean="0">
                <a:solidFill>
                  <a:srgbClr val="0000CC"/>
                </a:solidFill>
                <a:latin typeface="+mn-lt"/>
                <a:ea typeface="+mn-ea"/>
              </a:rPr>
              <a:t>RDBMS</a:t>
            </a:r>
            <a:r>
              <a:rPr lang="ja-JP" altLang="en-US" sz="2800" dirty="0" smtClean="0">
                <a:solidFill>
                  <a:srgbClr val="0000CC"/>
                </a:solidFill>
                <a:latin typeface="+mn-lt"/>
                <a:ea typeface="+mn-ea"/>
              </a:rPr>
              <a:t>の分散処理</a:t>
            </a:r>
            <a:endParaRPr lang="en-US" altLang="ja-JP" sz="2800" dirty="0" smtClean="0">
              <a:solidFill>
                <a:srgbClr val="0000CC"/>
              </a:solidFill>
              <a:latin typeface="+mn-lt"/>
              <a:ea typeface="+mn-ea"/>
            </a:endParaRPr>
          </a:p>
        </p:txBody>
      </p:sp>
    </p:spTree>
    <p:extLst>
      <p:ext uri="{BB962C8B-B14F-4D97-AF65-F5344CB8AC3E}">
        <p14:creationId xmlns:p14="http://schemas.microsoft.com/office/powerpoint/2010/main" val="3217605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en-US" altLang="ja-JP" dirty="0" smtClean="0"/>
              <a:t>DBMS</a:t>
            </a:r>
            <a:r>
              <a:rPr kumimoji="1" lang="ja-JP" altLang="en-US" dirty="0" smtClean="0"/>
              <a:t>の処理能力を上げる方法</a:t>
            </a:r>
            <a:endParaRPr kumimoji="1" lang="ja-JP" altLang="en-US" dirty="0"/>
          </a:p>
        </p:txBody>
      </p:sp>
      <p:grpSp>
        <p:nvGrpSpPr>
          <p:cNvPr id="32" name="グループ化 31"/>
          <p:cNvGrpSpPr/>
          <p:nvPr/>
        </p:nvGrpSpPr>
        <p:grpSpPr>
          <a:xfrm>
            <a:off x="467544" y="4797152"/>
            <a:ext cx="8352928" cy="1728192"/>
            <a:chOff x="467544" y="4797152"/>
            <a:chExt cx="8352928" cy="1728192"/>
          </a:xfrm>
        </p:grpSpPr>
        <p:sp>
          <p:nvSpPr>
            <p:cNvPr id="19" name="右矢印 18"/>
            <p:cNvSpPr/>
            <p:nvPr/>
          </p:nvSpPr>
          <p:spPr bwMode="auto">
            <a:xfrm>
              <a:off x="467544" y="4797152"/>
              <a:ext cx="8352928" cy="1728192"/>
            </a:xfrm>
            <a:prstGeom prst="rightArrow">
              <a:avLst>
                <a:gd name="adj1" fmla="val 64766"/>
                <a:gd name="adj2" fmla="val 50000"/>
              </a:avLst>
            </a:prstGeom>
            <a:solidFill>
              <a:srgbClr val="FFA893">
                <a:alpha val="70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30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34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4385"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442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62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466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4708"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74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63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67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713"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75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グループ化 3"/>
          <p:cNvGrpSpPr/>
          <p:nvPr/>
        </p:nvGrpSpPr>
        <p:grpSpPr>
          <a:xfrm>
            <a:off x="107505" y="1052736"/>
            <a:ext cx="2808312" cy="5328592"/>
            <a:chOff x="107505" y="1052736"/>
            <a:chExt cx="2808312" cy="5328592"/>
          </a:xfrm>
        </p:grpSpPr>
        <p:sp>
          <p:nvSpPr>
            <p:cNvPr id="17" name="上矢印 16"/>
            <p:cNvSpPr/>
            <p:nvPr/>
          </p:nvSpPr>
          <p:spPr bwMode="auto">
            <a:xfrm>
              <a:off x="107505" y="1052736"/>
              <a:ext cx="2808312" cy="5328592"/>
            </a:xfrm>
            <a:prstGeom prst="upArrow">
              <a:avLst>
                <a:gd name="adj1" fmla="val 58727"/>
                <a:gd name="adj2" fmla="val 30447"/>
              </a:avLst>
            </a:prstGeom>
            <a:solidFill>
              <a:schemeClr val="accent1">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1027" name="Picture 3" descr="C:\Users\Shoji\AppData\Local\Microsoft\Windows\Temporary Internet Files\Content.IE5\SLS3OEJK\MC900428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387" y="3645024"/>
              <a:ext cx="864096" cy="12631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hoji\AppData\Local\Microsoft\Windows\Temporary Internet Files\Content.IE5\SLS3OEJK\MC900428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26" y="1268760"/>
              <a:ext cx="1308417" cy="19126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5301208"/>
            <a:ext cx="495607" cy="68726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3"/>
          <p:cNvSpPr txBox="1">
            <a:spLocks noChangeArrowheads="1"/>
          </p:cNvSpPr>
          <p:nvPr/>
        </p:nvSpPr>
        <p:spPr bwMode="auto">
          <a:xfrm>
            <a:off x="5538346" y="1073986"/>
            <a:ext cx="3335764"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chemeClr val="accent1">
                    <a:lumMod val="50000"/>
                  </a:schemeClr>
                </a:solidFill>
                <a:latin typeface="+mj-ea"/>
                <a:ea typeface="+mj-ea"/>
              </a:rPr>
              <a:t>コンピューター単体の能力を強化する</a:t>
            </a:r>
            <a:endParaRPr lang="en-US" altLang="ja-JP" sz="1400" dirty="0" smtClean="0">
              <a:solidFill>
                <a:schemeClr val="accent1">
                  <a:lumMod val="50000"/>
                </a:schemeClr>
              </a:solidFill>
              <a:latin typeface="+mj-ea"/>
              <a:ea typeface="+mj-ea"/>
            </a:endParaRPr>
          </a:p>
          <a:p>
            <a:r>
              <a:rPr lang="en-US" altLang="ja-JP" sz="1400" dirty="0">
                <a:solidFill>
                  <a:schemeClr val="accent1">
                    <a:lumMod val="50000"/>
                  </a:schemeClr>
                </a:solidFill>
                <a:latin typeface="+mj-ea"/>
                <a:ea typeface="+mj-ea"/>
              </a:rPr>
              <a:t>(</a:t>
            </a:r>
            <a:r>
              <a:rPr lang="ja-JP" altLang="en-US" sz="1400" dirty="0" smtClean="0">
                <a:solidFill>
                  <a:schemeClr val="accent1">
                    <a:lumMod val="50000"/>
                  </a:schemeClr>
                </a:solidFill>
                <a:latin typeface="+mj-ea"/>
                <a:ea typeface="+mj-ea"/>
              </a:rPr>
              <a:t>プロセッサの強化、</a:t>
            </a:r>
            <a:r>
              <a:rPr lang="en-US" altLang="ja-JP" sz="1400" dirty="0" smtClean="0">
                <a:solidFill>
                  <a:schemeClr val="accent1">
                    <a:lumMod val="50000"/>
                  </a:schemeClr>
                </a:solidFill>
                <a:latin typeface="+mj-ea"/>
                <a:ea typeface="+mj-ea"/>
              </a:rPr>
              <a:t>SMP</a:t>
            </a:r>
            <a:r>
              <a:rPr lang="ja-JP" altLang="en-US" sz="1400" dirty="0" err="1" smtClean="0">
                <a:solidFill>
                  <a:schemeClr val="accent1">
                    <a:lumMod val="50000"/>
                  </a:schemeClr>
                </a:solidFill>
                <a:latin typeface="+mj-ea"/>
                <a:ea typeface="+mj-ea"/>
              </a:rPr>
              <a:t>、</a:t>
            </a:r>
            <a:r>
              <a:rPr lang="ja-JP" altLang="en-US" sz="1400" dirty="0" smtClean="0">
                <a:solidFill>
                  <a:schemeClr val="accent1">
                    <a:lumMod val="50000"/>
                  </a:schemeClr>
                </a:solidFill>
                <a:latin typeface="+mj-ea"/>
                <a:ea typeface="+mj-ea"/>
              </a:rPr>
              <a:t>クラスタ</a:t>
            </a:r>
            <a:r>
              <a:rPr lang="en-US" altLang="ja-JP" sz="1400" dirty="0" smtClean="0">
                <a:solidFill>
                  <a:schemeClr val="accent1">
                    <a:lumMod val="50000"/>
                  </a:schemeClr>
                </a:solidFill>
                <a:latin typeface="+mj-ea"/>
                <a:ea typeface="+mj-ea"/>
              </a:rPr>
              <a:t>)</a:t>
            </a:r>
          </a:p>
          <a:p>
            <a:r>
              <a:rPr lang="ja-JP" altLang="en-US" sz="1400" dirty="0" smtClean="0">
                <a:solidFill>
                  <a:schemeClr val="accent1">
                    <a:lumMod val="50000"/>
                  </a:schemeClr>
                </a:solidFill>
                <a:latin typeface="+mj-ea"/>
                <a:ea typeface="+mj-ea"/>
              </a:rPr>
              <a:t>ハードウェアにコストがかかる</a:t>
            </a:r>
            <a:endParaRPr lang="en-US" altLang="ja-JP" sz="1400" dirty="0" smtClean="0">
              <a:solidFill>
                <a:schemeClr val="accent1">
                  <a:lumMod val="50000"/>
                </a:schemeClr>
              </a:solidFill>
              <a:latin typeface="+mj-ea"/>
              <a:ea typeface="+mj-ea"/>
            </a:endParaRPr>
          </a:p>
          <a:p>
            <a:r>
              <a:rPr lang="ja-JP" altLang="en-US" sz="1400" dirty="0" smtClean="0">
                <a:solidFill>
                  <a:schemeClr val="accent1">
                    <a:lumMod val="50000"/>
                  </a:schemeClr>
                </a:solidFill>
                <a:latin typeface="+mj-ea"/>
                <a:ea typeface="+mj-ea"/>
              </a:rPr>
              <a:t>性能強化には限界</a:t>
            </a:r>
            <a:r>
              <a:rPr lang="ja-JP" altLang="en-US" sz="1400" dirty="0">
                <a:solidFill>
                  <a:schemeClr val="accent1">
                    <a:lumMod val="50000"/>
                  </a:schemeClr>
                </a:solidFill>
                <a:latin typeface="+mj-ea"/>
                <a:ea typeface="+mj-ea"/>
              </a:rPr>
              <a:t>がある</a:t>
            </a:r>
          </a:p>
        </p:txBody>
      </p:sp>
      <p:sp>
        <p:nvSpPr>
          <p:cNvPr id="31" name="テキスト ボックス 3"/>
          <p:cNvSpPr txBox="1">
            <a:spLocks noChangeArrowheads="1"/>
          </p:cNvSpPr>
          <p:nvPr/>
        </p:nvSpPr>
        <p:spPr bwMode="auto">
          <a:xfrm>
            <a:off x="5538346" y="3785147"/>
            <a:ext cx="3330255"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rgbClr val="FF6600"/>
                </a:solidFill>
                <a:latin typeface="+mj-ea"/>
                <a:ea typeface="+mj-ea"/>
              </a:rPr>
              <a:t>安価なマシンを大量に並列配備</a:t>
            </a:r>
            <a:endParaRPr lang="en-US" altLang="ja-JP" sz="1400" dirty="0" smtClean="0">
              <a:solidFill>
                <a:srgbClr val="FF6600"/>
              </a:solidFill>
              <a:latin typeface="+mj-ea"/>
              <a:ea typeface="+mj-ea"/>
            </a:endParaRPr>
          </a:p>
          <a:p>
            <a:r>
              <a:rPr lang="en-US" altLang="ja-JP" sz="1400" dirty="0" smtClean="0">
                <a:solidFill>
                  <a:srgbClr val="FF6600"/>
                </a:solidFill>
                <a:latin typeface="+mj-ea"/>
                <a:ea typeface="+mj-ea"/>
              </a:rPr>
              <a:t>(</a:t>
            </a:r>
            <a:r>
              <a:rPr lang="ja-JP" altLang="en-US" sz="1400" dirty="0" smtClean="0">
                <a:solidFill>
                  <a:srgbClr val="FF6600"/>
                </a:solidFill>
                <a:latin typeface="+mj-ea"/>
                <a:ea typeface="+mj-ea"/>
              </a:rPr>
              <a:t>低信頼性、低速接続</a:t>
            </a:r>
            <a:r>
              <a:rPr lang="en-US" altLang="ja-JP" sz="1400" dirty="0" smtClean="0">
                <a:solidFill>
                  <a:srgbClr val="FF6600"/>
                </a:solidFill>
                <a:latin typeface="+mj-ea"/>
                <a:ea typeface="+mj-ea"/>
              </a:rPr>
              <a:t>)</a:t>
            </a:r>
          </a:p>
          <a:p>
            <a:r>
              <a:rPr lang="ja-JP" altLang="en-US" sz="1400" dirty="0" smtClean="0">
                <a:solidFill>
                  <a:srgbClr val="FF6600"/>
                </a:solidFill>
                <a:latin typeface="+mj-ea"/>
                <a:ea typeface="+mj-ea"/>
              </a:rPr>
              <a:t>クラウドコンピューティングで採用</a:t>
            </a:r>
            <a:endParaRPr lang="en-US" altLang="ja-JP" sz="1400" dirty="0" smtClean="0">
              <a:solidFill>
                <a:srgbClr val="FF6600"/>
              </a:solidFill>
              <a:latin typeface="+mj-ea"/>
              <a:ea typeface="+mj-ea"/>
            </a:endParaRPr>
          </a:p>
          <a:p>
            <a:r>
              <a:rPr lang="ja-JP" altLang="en-US" sz="1400" dirty="0">
                <a:solidFill>
                  <a:srgbClr val="FF6600"/>
                </a:solidFill>
                <a:latin typeface="+mj-ea"/>
                <a:ea typeface="+mj-ea"/>
              </a:rPr>
              <a:t>効率</a:t>
            </a:r>
            <a:r>
              <a:rPr lang="ja-JP" altLang="en-US" sz="1400" dirty="0" smtClean="0">
                <a:solidFill>
                  <a:srgbClr val="FF6600"/>
                </a:solidFill>
                <a:latin typeface="+mj-ea"/>
                <a:ea typeface="+mj-ea"/>
              </a:rPr>
              <a:t>は劣るが拡張性が高い</a:t>
            </a:r>
            <a:endParaRPr lang="ja-JP" altLang="en-US" sz="1400" dirty="0">
              <a:solidFill>
                <a:srgbClr val="FF6600"/>
              </a:solidFill>
              <a:latin typeface="+mj-ea"/>
              <a:ea typeface="+mj-ea"/>
            </a:endParaRPr>
          </a:p>
        </p:txBody>
      </p:sp>
      <p:sp>
        <p:nvSpPr>
          <p:cNvPr id="3" name="正方形/長方形 2"/>
          <p:cNvSpPr/>
          <p:nvPr/>
        </p:nvSpPr>
        <p:spPr bwMode="auto">
          <a:xfrm>
            <a:off x="3131839" y="1147621"/>
            <a:ext cx="2406508" cy="93610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UP</a:t>
            </a:r>
            <a:endParaRPr kumimoji="0" lang="ja-JP" altLang="en-US" sz="2800" dirty="0">
              <a:solidFill>
                <a:schemeClr val="bg1"/>
              </a:solidFill>
              <a:latin typeface="+mn-lt"/>
              <a:ea typeface="+mn-ea"/>
            </a:endParaRPr>
          </a:p>
        </p:txBody>
      </p:sp>
      <p:sp>
        <p:nvSpPr>
          <p:cNvPr id="33" name="正方形/長方形 32"/>
          <p:cNvSpPr/>
          <p:nvPr/>
        </p:nvSpPr>
        <p:spPr bwMode="auto">
          <a:xfrm>
            <a:off x="3131838" y="3858782"/>
            <a:ext cx="2406508" cy="93610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OUT</a:t>
            </a:r>
            <a:endParaRPr kumimoji="0" lang="ja-JP" altLang="en-US" sz="2800" dirty="0">
              <a:solidFill>
                <a:schemeClr val="bg1"/>
              </a:solidFill>
              <a:latin typeface="+mn-lt"/>
              <a:ea typeface="+mn-ea"/>
            </a:endParaRPr>
          </a:p>
        </p:txBody>
      </p:sp>
      <p:sp>
        <p:nvSpPr>
          <p:cNvPr id="36" name="正方形/長方形 35"/>
          <p:cNvSpPr/>
          <p:nvPr/>
        </p:nvSpPr>
        <p:spPr bwMode="auto">
          <a:xfrm>
            <a:off x="3137346" y="2503202"/>
            <a:ext cx="5683125" cy="936104"/>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r>
              <a:rPr kumimoji="0" lang="ja-JP" altLang="en-US" sz="2800" dirty="0" smtClean="0">
                <a:solidFill>
                  <a:schemeClr val="bg1"/>
                </a:solidFill>
                <a:latin typeface="+mn-lt"/>
                <a:ea typeface="+mn-ea"/>
              </a:rPr>
              <a:t>はスケールアウトしづらい</a:t>
            </a:r>
            <a:endParaRPr kumimoji="0" lang="ja-JP" altLang="en-US" sz="2800" dirty="0">
              <a:solidFill>
                <a:schemeClr val="bg1"/>
              </a:solidFill>
              <a:latin typeface="+mn-lt"/>
              <a:ea typeface="+mn-ea"/>
            </a:endParaRPr>
          </a:p>
        </p:txBody>
      </p:sp>
    </p:spTree>
    <p:extLst>
      <p:ext uri="{BB962C8B-B14F-4D97-AF65-F5344CB8AC3E}">
        <p14:creationId xmlns:p14="http://schemas.microsoft.com/office/powerpoint/2010/main" val="16295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3"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正方形/長方形 2"/>
          <p:cNvSpPr/>
          <p:nvPr/>
        </p:nvSpPr>
        <p:spPr bwMode="auto">
          <a:xfrm>
            <a:off x="611560" y="1268760"/>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latin typeface="+mn-lt"/>
                <a:ea typeface="+mn-ea"/>
              </a:rPr>
              <a:t>データベースとは</a:t>
            </a:r>
            <a:endParaRPr kumimoji="0" lang="ja-JP" altLang="en-US" sz="2000" dirty="0">
              <a:latin typeface="+mn-lt"/>
              <a:ea typeface="+mn-ea"/>
            </a:endParaRPr>
          </a:p>
        </p:txBody>
      </p:sp>
      <p:sp>
        <p:nvSpPr>
          <p:cNvPr id="4" name="正方形/長方形 3"/>
          <p:cNvSpPr/>
          <p:nvPr/>
        </p:nvSpPr>
        <p:spPr bwMode="auto">
          <a:xfrm>
            <a:off x="611560" y="2501280"/>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latin typeface="+mn-lt"/>
                <a:ea typeface="+mn-ea"/>
              </a:rPr>
              <a:t>RDBMS</a:t>
            </a:r>
            <a:r>
              <a:rPr kumimoji="0" lang="en-US" altLang="ja-JP" sz="2000" dirty="0">
                <a:latin typeface="+mn-lt"/>
                <a:ea typeface="+mn-ea"/>
              </a:rPr>
              <a:t>-</a:t>
            </a:r>
            <a:r>
              <a:rPr kumimoji="0" lang="en-US" altLang="ja-JP" sz="2000" dirty="0" smtClean="0">
                <a:latin typeface="+mn-lt"/>
                <a:ea typeface="+mn-ea"/>
              </a:rPr>
              <a:t>&gt;</a:t>
            </a:r>
            <a:r>
              <a:rPr kumimoji="0" lang="en-US" altLang="ja-JP" sz="2000" dirty="0" err="1" smtClean="0">
                <a:latin typeface="+mn-lt"/>
                <a:ea typeface="+mn-ea"/>
              </a:rPr>
              <a:t>NoSQL</a:t>
            </a:r>
            <a:r>
              <a:rPr kumimoji="0" lang="en-US" altLang="ja-JP" sz="2000" dirty="0" smtClean="0">
                <a:latin typeface="+mn-lt"/>
                <a:ea typeface="+mn-ea"/>
              </a:rPr>
              <a:t>-&gt;</a:t>
            </a:r>
            <a:r>
              <a:rPr kumimoji="0" lang="en-US" altLang="ja-JP" sz="2000" dirty="0" err="1" smtClean="0">
                <a:latin typeface="+mn-lt"/>
                <a:ea typeface="+mn-ea"/>
              </a:rPr>
              <a:t>NewSQL</a:t>
            </a:r>
            <a:endParaRPr kumimoji="0" lang="ja-JP" altLang="en-US" sz="2000" dirty="0">
              <a:latin typeface="+mn-lt"/>
              <a:ea typeface="+mn-ea"/>
            </a:endParaRPr>
          </a:p>
        </p:txBody>
      </p:sp>
      <p:sp>
        <p:nvSpPr>
          <p:cNvPr id="5" name="正方形/長方形 4"/>
          <p:cNvSpPr/>
          <p:nvPr/>
        </p:nvSpPr>
        <p:spPr bwMode="auto">
          <a:xfrm>
            <a:off x="611560" y="3716507"/>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latin typeface="+mn-lt"/>
                <a:ea typeface="+mn-ea"/>
              </a:rPr>
              <a:t>分散バッチ処理 </a:t>
            </a:r>
            <a:r>
              <a:rPr kumimoji="0" lang="en-US" altLang="ja-JP" sz="2000" dirty="0" smtClean="0">
                <a:latin typeface="+mn-lt"/>
                <a:ea typeface="+mn-ea"/>
              </a:rPr>
              <a:t>(</a:t>
            </a:r>
            <a:r>
              <a:rPr kumimoji="0" lang="en-US" altLang="ja-JP" sz="2000" dirty="0" err="1" smtClean="0">
                <a:latin typeface="+mn-lt"/>
                <a:ea typeface="+mn-ea"/>
              </a:rPr>
              <a:t>Hadoop</a:t>
            </a:r>
            <a:r>
              <a:rPr kumimoji="0" lang="en-US" altLang="ja-JP" sz="2000" dirty="0" smtClean="0">
                <a:latin typeface="+mn-lt"/>
                <a:ea typeface="+mn-ea"/>
              </a:rPr>
              <a:t>)</a:t>
            </a:r>
            <a:endParaRPr kumimoji="0" lang="ja-JP" altLang="en-US" sz="2000" dirty="0">
              <a:latin typeface="+mn-lt"/>
              <a:ea typeface="+mn-ea"/>
            </a:endParaRPr>
          </a:p>
        </p:txBody>
      </p:sp>
      <p:sp>
        <p:nvSpPr>
          <p:cNvPr id="6" name="正方形/長方形 5"/>
          <p:cNvSpPr/>
          <p:nvPr/>
        </p:nvSpPr>
        <p:spPr bwMode="auto">
          <a:xfrm>
            <a:off x="611560" y="4949027"/>
            <a:ext cx="7920880" cy="108012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latin typeface="+mn-lt"/>
                <a:ea typeface="+mn-ea"/>
              </a:rPr>
              <a:t>ストレージの最新動向</a:t>
            </a:r>
            <a:endParaRPr kumimoji="0" lang="ja-JP" altLang="en-US" sz="2000" dirty="0">
              <a:latin typeface="+mn-lt"/>
              <a:ea typeface="+mn-ea"/>
            </a:endParaRPr>
          </a:p>
        </p:txBody>
      </p:sp>
    </p:spTree>
    <p:extLst>
      <p:ext uri="{BB962C8B-B14F-4D97-AF65-F5344CB8AC3E}">
        <p14:creationId xmlns:p14="http://schemas.microsoft.com/office/powerpoint/2010/main" val="2437861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p:cNvCxnSpPr/>
          <p:nvPr/>
        </p:nvCxnSpPr>
        <p:spPr bwMode="auto">
          <a:xfrm flipH="1">
            <a:off x="6593450" y="2195407"/>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 name="直線コネクタ 6"/>
          <p:cNvCxnSpPr/>
          <p:nvPr/>
        </p:nvCxnSpPr>
        <p:spPr bwMode="auto">
          <a:xfrm>
            <a:off x="1624898" y="2237445"/>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 name="タイトル 1"/>
          <p:cNvSpPr>
            <a:spLocks noGrp="1"/>
          </p:cNvSpPr>
          <p:nvPr>
            <p:ph type="title"/>
          </p:nvPr>
        </p:nvSpPr>
        <p:spPr/>
        <p:txBody>
          <a:bodyPr/>
          <a:lstStyle/>
          <a:p>
            <a:r>
              <a:rPr kumimoji="1" lang="en-US" altLang="ja-JP" dirty="0" smtClean="0"/>
              <a:t>RDBMS</a:t>
            </a:r>
            <a:r>
              <a:rPr kumimoji="1" lang="ja-JP" altLang="en-US" dirty="0" smtClean="0"/>
              <a:t>における分散</a:t>
            </a:r>
            <a:r>
              <a:rPr lang="ja-JP" altLang="en-US" dirty="0"/>
              <a:t>処理</a:t>
            </a:r>
            <a:endParaRPr kumimoji="1" lang="ja-JP" altLang="en-US" dirty="0"/>
          </a:p>
        </p:txBody>
      </p:sp>
      <p:pic>
        <p:nvPicPr>
          <p:cNvPr id="1026" name="Picture 2" descr="C:\Users\Shoji\AppData\Local\Microsoft\Windows\Temporary Internet Files\Content.IE5\8TB7FUIO\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988840"/>
            <a:ext cx="497210" cy="497210"/>
          </a:xfrm>
          <a:prstGeom prst="rect">
            <a:avLst/>
          </a:prstGeom>
          <a:noFill/>
          <a:extLst>
            <a:ext uri="{909E8E84-426E-40DD-AFC4-6F175D3DCCD1}">
              <a14:hiddenFill xmlns:a14="http://schemas.microsoft.com/office/drawing/2010/main">
                <a:solidFill>
                  <a:srgbClr val="FFFFFF"/>
                </a:solidFill>
              </a14:hiddenFill>
            </a:ext>
          </a:extLst>
        </p:spPr>
      </p:pic>
      <p:sp>
        <p:nvSpPr>
          <p:cNvPr id="5" name="円柱 4"/>
          <p:cNvSpPr/>
          <p:nvPr/>
        </p:nvSpPr>
        <p:spPr bwMode="auto">
          <a:xfrm>
            <a:off x="1480882" y="3068960"/>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4" name="直線コネクタ 13"/>
          <p:cNvCxnSpPr/>
          <p:nvPr/>
        </p:nvCxnSpPr>
        <p:spPr bwMode="auto">
          <a:xfrm>
            <a:off x="6593450" y="2195407"/>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pic>
        <p:nvPicPr>
          <p:cNvPr id="15" name="Picture 2" descr="C:\Users\Shoji\AppData\Local\Microsoft\Windows\Temporary Internet Files\Content.IE5\8TB7FUIO\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946802"/>
            <a:ext cx="497210" cy="497210"/>
          </a:xfrm>
          <a:prstGeom prst="rect">
            <a:avLst/>
          </a:prstGeom>
          <a:noFill/>
          <a:extLst>
            <a:ext uri="{909E8E84-426E-40DD-AFC4-6F175D3DCCD1}">
              <a14:hiddenFill xmlns:a14="http://schemas.microsoft.com/office/drawing/2010/main">
                <a:solidFill>
                  <a:srgbClr val="FFFFFF"/>
                </a:solidFill>
              </a14:hiddenFill>
            </a:ext>
          </a:extLst>
        </p:spPr>
      </p:pic>
      <p:sp>
        <p:nvSpPr>
          <p:cNvPr id="16" name="円柱 15"/>
          <p:cNvSpPr/>
          <p:nvPr/>
        </p:nvSpPr>
        <p:spPr bwMode="auto">
          <a:xfrm>
            <a:off x="6449434" y="3026922"/>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7" name="直線コネクタ 16"/>
          <p:cNvCxnSpPr/>
          <p:nvPr/>
        </p:nvCxnSpPr>
        <p:spPr bwMode="auto">
          <a:xfrm>
            <a:off x="7457546" y="2195407"/>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pic>
        <p:nvPicPr>
          <p:cNvPr id="18" name="Picture 2" descr="C:\Users\Shoji\AppData\Local\Microsoft\Windows\Temporary Internet Files\Content.IE5\8TB7FUIO\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946802"/>
            <a:ext cx="497210" cy="497210"/>
          </a:xfrm>
          <a:prstGeom prst="rect">
            <a:avLst/>
          </a:prstGeom>
          <a:noFill/>
          <a:extLst>
            <a:ext uri="{909E8E84-426E-40DD-AFC4-6F175D3DCCD1}">
              <a14:hiddenFill xmlns:a14="http://schemas.microsoft.com/office/drawing/2010/main">
                <a:solidFill>
                  <a:srgbClr val="FFFFFF"/>
                </a:solidFill>
              </a14:hiddenFill>
            </a:ext>
          </a:extLst>
        </p:spPr>
      </p:pic>
      <p:sp>
        <p:nvSpPr>
          <p:cNvPr id="19" name="円柱 18"/>
          <p:cNvSpPr/>
          <p:nvPr/>
        </p:nvSpPr>
        <p:spPr bwMode="auto">
          <a:xfrm>
            <a:off x="7313530" y="3026922"/>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20" name="直線コネクタ 19"/>
          <p:cNvCxnSpPr/>
          <p:nvPr/>
        </p:nvCxnSpPr>
        <p:spPr bwMode="auto">
          <a:xfrm>
            <a:off x="3857146" y="2237445"/>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pic>
        <p:nvPicPr>
          <p:cNvPr id="21" name="Picture 2" descr="C:\Users\Shoji\AppData\Local\Microsoft\Windows\Temporary Internet Files\Content.IE5\8TB7FUIO\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988840"/>
            <a:ext cx="497210" cy="49721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コネクタ 22"/>
          <p:cNvCxnSpPr/>
          <p:nvPr/>
        </p:nvCxnSpPr>
        <p:spPr bwMode="auto">
          <a:xfrm>
            <a:off x="4721242" y="2237445"/>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pic>
        <p:nvPicPr>
          <p:cNvPr id="24" name="Picture 2" descr="C:\Users\Shoji\AppData\Local\Microsoft\Windows\Temporary Internet Files\Content.IE5\8TB7FUIO\MC90043484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988840"/>
            <a:ext cx="497210" cy="49721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直線コネクタ 28"/>
          <p:cNvCxnSpPr/>
          <p:nvPr/>
        </p:nvCxnSpPr>
        <p:spPr bwMode="auto">
          <a:xfrm flipH="1">
            <a:off x="3857146" y="2761214"/>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32" name="直線コネクタ 31"/>
          <p:cNvCxnSpPr/>
          <p:nvPr/>
        </p:nvCxnSpPr>
        <p:spPr bwMode="auto">
          <a:xfrm>
            <a:off x="4279337" y="2761214"/>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5" name="円柱 24"/>
          <p:cNvSpPr/>
          <p:nvPr/>
        </p:nvSpPr>
        <p:spPr bwMode="auto">
          <a:xfrm>
            <a:off x="4135321" y="3068960"/>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34" name="直線矢印コネクタ 33"/>
          <p:cNvCxnSpPr/>
          <p:nvPr/>
        </p:nvCxnSpPr>
        <p:spPr bwMode="auto">
          <a:xfrm>
            <a:off x="6737466" y="3284983"/>
            <a:ext cx="576064" cy="0"/>
          </a:xfrm>
          <a:prstGeom prst="straightConnector1">
            <a:avLst/>
          </a:prstGeom>
          <a:solidFill>
            <a:schemeClr val="bg1"/>
          </a:solidFill>
          <a:ln w="38100" cap="flat" cmpd="sng" algn="ctr">
            <a:solidFill>
              <a:srgbClr val="C00000"/>
            </a:solidFill>
            <a:prstDash val="solid"/>
            <a:round/>
            <a:headEnd type="arrow"/>
            <a:tailEnd type="arrow"/>
          </a:ln>
          <a:effectLst/>
        </p:spPr>
      </p:cxnSp>
      <p:sp>
        <p:nvSpPr>
          <p:cNvPr id="26" name="角丸四角形 25"/>
          <p:cNvSpPr/>
          <p:nvPr/>
        </p:nvSpPr>
        <p:spPr bwMode="auto">
          <a:xfrm>
            <a:off x="5498529" y="5157192"/>
            <a:ext cx="3096344" cy="859985"/>
          </a:xfrm>
          <a:prstGeom prst="roundRect">
            <a:avLst>
              <a:gd name="adj" fmla="val 1848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ACID</a:t>
            </a:r>
            <a:r>
              <a:rPr kumimoji="0" lang="ja-JP" altLang="en-US" sz="1400" b="0" i="0" u="none" strike="noStrike" cap="none" normalizeH="0" dirty="0" err="1" smtClean="0">
                <a:ln>
                  <a:noFill/>
                </a:ln>
                <a:solidFill>
                  <a:schemeClr val="bg1"/>
                </a:solidFill>
                <a:effectLst/>
                <a:latin typeface="+mn-lt"/>
                <a:ea typeface="+mn-ea"/>
              </a:rPr>
              <a:t>を維</a:t>
            </a:r>
            <a:r>
              <a:rPr kumimoji="0" lang="ja-JP" altLang="en-US" sz="1400" b="0" i="0" u="none" strike="noStrike" cap="none" normalizeH="0" dirty="0" smtClean="0">
                <a:ln>
                  <a:noFill/>
                </a:ln>
                <a:solidFill>
                  <a:schemeClr val="bg1"/>
                </a:solidFill>
                <a:effectLst/>
                <a:latin typeface="+mn-lt"/>
                <a:ea typeface="+mn-ea"/>
              </a:rPr>
              <a:t>持しながら分散処理する場合には大きなオーバーヘッドがかかる</a:t>
            </a:r>
          </a:p>
        </p:txBody>
      </p:sp>
      <p:sp>
        <p:nvSpPr>
          <p:cNvPr id="6" name="右矢印 5"/>
          <p:cNvSpPr/>
          <p:nvPr/>
        </p:nvSpPr>
        <p:spPr bwMode="auto">
          <a:xfrm>
            <a:off x="611560" y="5157192"/>
            <a:ext cx="4824536" cy="859985"/>
          </a:xfrm>
          <a:prstGeom prst="rightArrow">
            <a:avLst>
              <a:gd name="adj1" fmla="val 76167"/>
              <a:gd name="adj2" fmla="val 5000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baseline="0" dirty="0" smtClean="0">
                <a:ln>
                  <a:noFill/>
                </a:ln>
                <a:solidFill>
                  <a:schemeClr val="bg1"/>
                </a:solidFill>
                <a:effectLst/>
                <a:latin typeface="+mj-ea"/>
                <a:ea typeface="+mj-ea"/>
              </a:rPr>
              <a:t>分散処理しづらい</a:t>
            </a:r>
          </a:p>
        </p:txBody>
      </p:sp>
      <p:sp>
        <p:nvSpPr>
          <p:cNvPr id="27" name="角丸四角形 26"/>
          <p:cNvSpPr/>
          <p:nvPr/>
        </p:nvSpPr>
        <p:spPr bwMode="auto">
          <a:xfrm>
            <a:off x="899592" y="1268760"/>
            <a:ext cx="1512168" cy="360040"/>
          </a:xfrm>
          <a:prstGeom prst="roundRect">
            <a:avLst>
              <a:gd name="adj" fmla="val 1848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単一システム</a:t>
            </a:r>
          </a:p>
        </p:txBody>
      </p:sp>
      <p:sp>
        <p:nvSpPr>
          <p:cNvPr id="28" name="角丸四角形 27"/>
          <p:cNvSpPr/>
          <p:nvPr/>
        </p:nvSpPr>
        <p:spPr bwMode="auto">
          <a:xfrm>
            <a:off x="3523253" y="1268760"/>
            <a:ext cx="1512168" cy="360040"/>
          </a:xfrm>
          <a:prstGeom prst="roundRect">
            <a:avLst>
              <a:gd name="adj" fmla="val 1848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chemeClr val="bg1"/>
                </a:solidFill>
                <a:latin typeface="+mn-lt"/>
                <a:ea typeface="+mn-ea"/>
              </a:rPr>
              <a:t>シェアドストレージ</a:t>
            </a:r>
            <a:endParaRPr kumimoji="0" lang="ja-JP" altLang="en-US" sz="1100" b="0" i="0" u="none" strike="noStrike" cap="none" normalizeH="0" dirty="0" smtClean="0">
              <a:ln>
                <a:noFill/>
              </a:ln>
              <a:solidFill>
                <a:schemeClr val="bg1"/>
              </a:solidFill>
              <a:effectLst/>
              <a:latin typeface="+mn-lt"/>
              <a:ea typeface="+mn-ea"/>
            </a:endParaRPr>
          </a:p>
        </p:txBody>
      </p:sp>
      <p:sp>
        <p:nvSpPr>
          <p:cNvPr id="30" name="角丸四角形 29"/>
          <p:cNvSpPr/>
          <p:nvPr/>
        </p:nvSpPr>
        <p:spPr bwMode="auto">
          <a:xfrm>
            <a:off x="6269414" y="1268760"/>
            <a:ext cx="1512168" cy="360040"/>
          </a:xfrm>
          <a:prstGeom prst="roundRect">
            <a:avLst>
              <a:gd name="adj" fmla="val 1848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分散システム</a:t>
            </a:r>
            <a:endParaRPr kumimoji="0" lang="ja-JP" altLang="en-US" sz="1400" b="0" i="0" u="none" strike="noStrike" cap="none" normalizeH="0" dirty="0" smtClean="0">
              <a:ln>
                <a:noFill/>
              </a:ln>
              <a:solidFill>
                <a:schemeClr val="bg1"/>
              </a:solidFill>
              <a:effectLst/>
              <a:latin typeface="+mn-lt"/>
              <a:ea typeface="+mn-ea"/>
            </a:endParaRPr>
          </a:p>
        </p:txBody>
      </p:sp>
      <p:sp>
        <p:nvSpPr>
          <p:cNvPr id="31" name="角丸四角形 30"/>
          <p:cNvSpPr/>
          <p:nvPr/>
        </p:nvSpPr>
        <p:spPr bwMode="auto">
          <a:xfrm>
            <a:off x="5498530" y="3933056"/>
            <a:ext cx="3096343" cy="1152128"/>
          </a:xfrm>
          <a:prstGeom prst="roundRect">
            <a:avLst>
              <a:gd name="adj" fmla="val 14347"/>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データの整合性を保つためにノード間で情報を共有する必要がある</a:t>
            </a:r>
          </a:p>
        </p:txBody>
      </p:sp>
    </p:spTree>
    <p:extLst>
      <p:ext uri="{BB962C8B-B14F-4D97-AF65-F5344CB8AC3E}">
        <p14:creationId xmlns:p14="http://schemas.microsoft.com/office/powerpoint/2010/main" val="333894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1000" fill="hold"/>
                                        <p:tgtEl>
                                          <p:spTgt spid="32"/>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 calcmode="lin" valueType="num">
                                      <p:cBhvr>
                                        <p:cTn id="104" dur="500" fill="hold"/>
                                        <p:tgtEl>
                                          <p:spTgt spid="30"/>
                                        </p:tgtEl>
                                        <p:attrNameLst>
                                          <p:attrName>ppt_w</p:attrName>
                                        </p:attrNameLst>
                                      </p:cBhvr>
                                      <p:tavLst>
                                        <p:tav tm="0">
                                          <p:val>
                                            <p:fltVal val="0"/>
                                          </p:val>
                                        </p:tav>
                                        <p:tav tm="100000">
                                          <p:val>
                                            <p:strVal val="#ppt_w"/>
                                          </p:val>
                                        </p:tav>
                                      </p:tavLst>
                                    </p:anim>
                                    <p:anim calcmode="lin" valueType="num">
                                      <p:cBhvr>
                                        <p:cTn id="105" dur="500" fill="hold"/>
                                        <p:tgtEl>
                                          <p:spTgt spid="30"/>
                                        </p:tgtEl>
                                        <p:attrNameLst>
                                          <p:attrName>ppt_h</p:attrName>
                                        </p:attrNameLst>
                                      </p:cBhvr>
                                      <p:tavLst>
                                        <p:tav tm="0">
                                          <p:val>
                                            <p:fltVal val="0"/>
                                          </p:val>
                                        </p:tav>
                                        <p:tav tm="100000">
                                          <p:val>
                                            <p:strVal val="#ppt_h"/>
                                          </p:val>
                                        </p:tav>
                                      </p:tavLst>
                                    </p:anim>
                                    <p:animEffect transition="in" filter="fade">
                                      <p:cBhvr>
                                        <p:cTn id="106" dur="500"/>
                                        <p:tgtEl>
                                          <p:spTgt spid="30"/>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p:cTn id="118" dur="500" fill="hold"/>
                                        <p:tgtEl>
                                          <p:spTgt spid="26"/>
                                        </p:tgtEl>
                                        <p:attrNameLst>
                                          <p:attrName>ppt_w</p:attrName>
                                        </p:attrNameLst>
                                      </p:cBhvr>
                                      <p:tavLst>
                                        <p:tav tm="0">
                                          <p:val>
                                            <p:fltVal val="0"/>
                                          </p:val>
                                        </p:tav>
                                        <p:tav tm="100000">
                                          <p:val>
                                            <p:strVal val="#ppt_w"/>
                                          </p:val>
                                        </p:tav>
                                      </p:tavLst>
                                    </p:anim>
                                    <p:anim calcmode="lin" valueType="num">
                                      <p:cBhvr>
                                        <p:cTn id="119" dur="500" fill="hold"/>
                                        <p:tgtEl>
                                          <p:spTgt spid="26"/>
                                        </p:tgtEl>
                                        <p:attrNameLst>
                                          <p:attrName>ppt_h</p:attrName>
                                        </p:attrNameLst>
                                      </p:cBhvr>
                                      <p:tavLst>
                                        <p:tav tm="0">
                                          <p:val>
                                            <p:fltVal val="0"/>
                                          </p:val>
                                        </p:tav>
                                        <p:tav tm="100000">
                                          <p:val>
                                            <p:strVal val="#ppt_h"/>
                                          </p:val>
                                        </p:tav>
                                      </p:tavLst>
                                    </p:anim>
                                    <p:animEffect transition="in" filter="fade">
                                      <p:cBhvr>
                                        <p:cTn id="120" dur="500"/>
                                        <p:tgtEl>
                                          <p:spTgt spid="26"/>
                                        </p:tgtEl>
                                      </p:cBhvr>
                                    </p:animEffect>
                                  </p:childTnLst>
                                </p:cTn>
                              </p:par>
                              <p:par>
                                <p:cTn id="121" presetID="53" presetClass="entr" presetSubtype="16" fill="hold" nodeType="with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p:cTn id="123" dur="500" fill="hold"/>
                                        <p:tgtEl>
                                          <p:spTgt spid="34"/>
                                        </p:tgtEl>
                                        <p:attrNameLst>
                                          <p:attrName>ppt_w</p:attrName>
                                        </p:attrNameLst>
                                      </p:cBhvr>
                                      <p:tavLst>
                                        <p:tav tm="0">
                                          <p:val>
                                            <p:fltVal val="0"/>
                                          </p:val>
                                        </p:tav>
                                        <p:tav tm="100000">
                                          <p:val>
                                            <p:strVal val="#ppt_w"/>
                                          </p:val>
                                        </p:tav>
                                      </p:tavLst>
                                    </p:anim>
                                    <p:anim calcmode="lin" valueType="num">
                                      <p:cBhvr>
                                        <p:cTn id="124" dur="500" fill="hold"/>
                                        <p:tgtEl>
                                          <p:spTgt spid="34"/>
                                        </p:tgtEl>
                                        <p:attrNameLst>
                                          <p:attrName>ppt_h</p:attrName>
                                        </p:attrNameLst>
                                      </p:cBhvr>
                                      <p:tavLst>
                                        <p:tav tm="0">
                                          <p:val>
                                            <p:fltVal val="0"/>
                                          </p:val>
                                        </p:tav>
                                        <p:tav tm="100000">
                                          <p:val>
                                            <p:strVal val="#ppt_h"/>
                                          </p:val>
                                        </p:tav>
                                      </p:tavLst>
                                    </p:anim>
                                    <p:animEffect transition="in" filter="fade">
                                      <p:cBhvr>
                                        <p:cTn id="125" dur="500"/>
                                        <p:tgtEl>
                                          <p:spTgt spid="34"/>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0-#ppt_w/2"/>
                                          </p:val>
                                        </p:tav>
                                        <p:tav tm="100000">
                                          <p:val>
                                            <p:strVal val="#ppt_x"/>
                                          </p:val>
                                        </p:tav>
                                      </p:tavLst>
                                    </p:anim>
                                    <p:anim calcmode="lin" valueType="num">
                                      <p:cBhvr additive="base">
                                        <p:cTn id="1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9" grpId="0" animBg="1"/>
      <p:bldP spid="25" grpId="0" animBg="1"/>
      <p:bldP spid="26" grpId="0" animBg="1"/>
      <p:bldP spid="6" grpId="0" animBg="1"/>
      <p:bldP spid="27" grpId="0" animBg="1"/>
      <p:bldP spid="28"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smtClean="0"/>
              <a:t>ブリュワーの</a:t>
            </a:r>
            <a:r>
              <a:rPr kumimoji="1" lang="en-US" altLang="ja-JP" dirty="0" smtClean="0"/>
              <a:t>CAP</a:t>
            </a:r>
            <a:r>
              <a:rPr kumimoji="1" lang="ja-JP" altLang="en-US" dirty="0" smtClean="0"/>
              <a:t>定理　</a:t>
            </a:r>
            <a:r>
              <a:rPr kumimoji="1" lang="ja-JP" altLang="en-US" sz="1100" dirty="0" smtClean="0"/>
              <a:t>*</a:t>
            </a:r>
            <a:r>
              <a:rPr kumimoji="1" lang="en-US" altLang="ja-JP" sz="1100" dirty="0" smtClean="0"/>
              <a:t>CAP</a:t>
            </a:r>
            <a:r>
              <a:rPr kumimoji="1" lang="ja-JP" altLang="en-US" sz="1100" dirty="0" smtClean="0"/>
              <a:t>定理は特定の条件下でのみ成立するという議論も有り</a:t>
            </a:r>
            <a:endParaRPr kumimoji="1" lang="ja-JP" altLang="en-US" sz="1000" dirty="0"/>
          </a:p>
        </p:txBody>
      </p:sp>
      <p:grpSp>
        <p:nvGrpSpPr>
          <p:cNvPr id="7" name="グループ化 6"/>
          <p:cNvGrpSpPr/>
          <p:nvPr/>
        </p:nvGrpSpPr>
        <p:grpSpPr>
          <a:xfrm>
            <a:off x="1963340" y="1347937"/>
            <a:ext cx="5217319" cy="3990439"/>
            <a:chOff x="1963340" y="1347937"/>
            <a:chExt cx="5217319" cy="3990439"/>
          </a:xfrm>
        </p:grpSpPr>
        <p:sp>
          <p:nvSpPr>
            <p:cNvPr id="3" name="二等辺三角形 2"/>
            <p:cNvSpPr/>
            <p:nvPr/>
          </p:nvSpPr>
          <p:spPr bwMode="auto">
            <a:xfrm>
              <a:off x="1963340" y="1347937"/>
              <a:ext cx="5217319" cy="3962400"/>
            </a:xfrm>
            <a:prstGeom prst="triangle">
              <a:avLst/>
            </a:prstGeom>
            <a:solidFill>
              <a:srgbClr val="83A0CF"/>
            </a:solidFill>
            <a:ln>
              <a:noFill/>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テキスト ボックス 3"/>
            <p:cNvSpPr txBox="1"/>
            <p:nvPr/>
          </p:nvSpPr>
          <p:spPr>
            <a:xfrm>
              <a:off x="4106842" y="1500337"/>
              <a:ext cx="894596" cy="1323439"/>
            </a:xfrm>
            <a:prstGeom prst="rect">
              <a:avLst/>
            </a:prstGeom>
            <a:noFill/>
          </p:spPr>
          <p:txBody>
            <a:bodyPr wrap="none" rtlCol="0">
              <a:spAutoFit/>
            </a:bodyPr>
            <a:lstStyle/>
            <a:p>
              <a:pPr algn="ctr"/>
              <a:r>
                <a:rPr kumimoji="1" lang="en-US" altLang="ja-JP" sz="8000" dirty="0" smtClean="0">
                  <a:solidFill>
                    <a:schemeClr val="bg1"/>
                  </a:solidFill>
                </a:rPr>
                <a:t>A</a:t>
              </a:r>
              <a:endParaRPr kumimoji="1" lang="ja-JP" altLang="en-US" sz="8000" dirty="0">
                <a:solidFill>
                  <a:schemeClr val="bg1"/>
                </a:solidFill>
              </a:endParaRPr>
            </a:p>
          </p:txBody>
        </p:sp>
        <p:sp>
          <p:nvSpPr>
            <p:cNvPr id="5" name="テキスト ボックス 4"/>
            <p:cNvSpPr txBox="1"/>
            <p:nvPr/>
          </p:nvSpPr>
          <p:spPr>
            <a:xfrm>
              <a:off x="2496740" y="4014937"/>
              <a:ext cx="925554" cy="1323439"/>
            </a:xfrm>
            <a:prstGeom prst="rect">
              <a:avLst/>
            </a:prstGeom>
            <a:noFill/>
          </p:spPr>
          <p:txBody>
            <a:bodyPr wrap="none" rtlCol="0">
              <a:spAutoFit/>
            </a:bodyPr>
            <a:lstStyle/>
            <a:p>
              <a:r>
                <a:rPr kumimoji="1" lang="en-US" altLang="ja-JP" sz="8000" dirty="0" smtClean="0">
                  <a:solidFill>
                    <a:schemeClr val="bg1"/>
                  </a:solidFill>
                </a:rPr>
                <a:t>C</a:t>
              </a:r>
              <a:endParaRPr kumimoji="1" lang="ja-JP" altLang="en-US" sz="8000" dirty="0">
                <a:solidFill>
                  <a:schemeClr val="bg1"/>
                </a:solidFill>
              </a:endParaRPr>
            </a:p>
          </p:txBody>
        </p:sp>
        <p:sp>
          <p:nvSpPr>
            <p:cNvPr id="6" name="テキスト ボックス 5"/>
            <p:cNvSpPr txBox="1"/>
            <p:nvPr/>
          </p:nvSpPr>
          <p:spPr>
            <a:xfrm>
              <a:off x="5773340" y="4014937"/>
              <a:ext cx="868948" cy="1323439"/>
            </a:xfrm>
            <a:prstGeom prst="rect">
              <a:avLst/>
            </a:prstGeom>
            <a:noFill/>
          </p:spPr>
          <p:txBody>
            <a:bodyPr wrap="none" rtlCol="0">
              <a:spAutoFit/>
            </a:bodyPr>
            <a:lstStyle/>
            <a:p>
              <a:r>
                <a:rPr kumimoji="1" lang="en-US" altLang="ja-JP" sz="8000" dirty="0" smtClean="0">
                  <a:solidFill>
                    <a:schemeClr val="bg1"/>
                  </a:solidFill>
                </a:rPr>
                <a:t>P</a:t>
              </a:r>
              <a:endParaRPr kumimoji="1" lang="ja-JP" altLang="en-US" sz="8000" dirty="0">
                <a:solidFill>
                  <a:schemeClr val="bg1"/>
                </a:solidFill>
              </a:endParaRPr>
            </a:p>
          </p:txBody>
        </p:sp>
      </p:grpSp>
      <p:sp>
        <p:nvSpPr>
          <p:cNvPr id="9" name="角丸四角形 8"/>
          <p:cNvSpPr/>
          <p:nvPr/>
        </p:nvSpPr>
        <p:spPr bwMode="auto">
          <a:xfrm>
            <a:off x="14478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a:t>
            </a:r>
            <a:r>
              <a:rPr lang="ja-JP" altLang="en-US" sz="2000" kern="0" dirty="0" smtClean="0">
                <a:solidFill>
                  <a:schemeClr val="bg1"/>
                </a:solidFill>
              </a:rPr>
              <a:t>＋</a:t>
            </a:r>
            <a:r>
              <a:rPr lang="en-US" altLang="ja-JP" sz="2000" kern="0" dirty="0" smtClean="0">
                <a:solidFill>
                  <a:schemeClr val="bg1"/>
                </a:solidFill>
              </a:rPr>
              <a:t>A</a:t>
            </a:r>
          </a:p>
          <a:p>
            <a:pPr algn="ctr"/>
            <a:r>
              <a:rPr lang="ja-JP" altLang="en-US" sz="1400" dirty="0">
                <a:solidFill>
                  <a:schemeClr val="bg1"/>
                </a:solidFill>
              </a:rPr>
              <a:t>一貫性と可用性を選択する</a:t>
            </a:r>
            <a:r>
              <a:rPr lang="ja-JP" altLang="en-US" sz="1400" dirty="0" smtClean="0">
                <a:solidFill>
                  <a:schemeClr val="bg1"/>
                </a:solidFill>
              </a:rPr>
              <a:t>と分散</a:t>
            </a:r>
            <a:r>
              <a:rPr lang="ja-JP" altLang="en-US" sz="1400" dirty="0">
                <a:solidFill>
                  <a:schemeClr val="bg1"/>
                </a:solidFill>
              </a:rPr>
              <a:t>処理が出来ない</a:t>
            </a:r>
            <a:r>
              <a:rPr lang="ja-JP" altLang="en-US" sz="1400" dirty="0" smtClean="0">
                <a:solidFill>
                  <a:schemeClr val="bg1"/>
                </a:solidFill>
              </a:rPr>
              <a:t>。</a:t>
            </a:r>
            <a:endParaRPr lang="en-US" altLang="ja-JP" sz="1400" dirty="0" smtClean="0">
              <a:solidFill>
                <a:schemeClr val="bg1"/>
              </a:solidFill>
            </a:endParaRPr>
          </a:p>
        </p:txBody>
      </p:sp>
      <p:sp>
        <p:nvSpPr>
          <p:cNvPr id="10" name="角丸四角形 9"/>
          <p:cNvSpPr/>
          <p:nvPr/>
        </p:nvSpPr>
        <p:spPr bwMode="auto">
          <a:xfrm>
            <a:off x="48006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A</a:t>
            </a:r>
            <a:r>
              <a:rPr lang="ja-JP" altLang="en-US" sz="2000" kern="0" dirty="0" smtClean="0">
                <a:solidFill>
                  <a:schemeClr val="bg1"/>
                </a:solidFill>
              </a:rPr>
              <a:t>＋</a:t>
            </a:r>
            <a:r>
              <a:rPr lang="en-US" altLang="ja-JP" sz="2000" kern="0" dirty="0" smtClean="0">
                <a:solidFill>
                  <a:schemeClr val="bg1"/>
                </a:solidFill>
              </a:rPr>
              <a:t>P</a:t>
            </a:r>
          </a:p>
          <a:p>
            <a:pPr algn="ctr"/>
            <a:r>
              <a:rPr lang="ja-JP" altLang="en-US" sz="1400" dirty="0">
                <a:solidFill>
                  <a:schemeClr val="bg1"/>
                </a:solidFill>
              </a:rPr>
              <a:t>可用性とネットワーク分断耐性を選択すると、一貫性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endParaRPr lang="ja-JP" altLang="en-US" sz="1400" dirty="0">
              <a:solidFill>
                <a:schemeClr val="bg1"/>
              </a:solidFill>
            </a:endParaRPr>
          </a:p>
        </p:txBody>
      </p:sp>
      <p:sp>
        <p:nvSpPr>
          <p:cNvPr id="11" name="角丸四角形 10"/>
          <p:cNvSpPr/>
          <p:nvPr/>
        </p:nvSpPr>
        <p:spPr bwMode="auto">
          <a:xfrm>
            <a:off x="3389313" y="4769223"/>
            <a:ext cx="23622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a:t>
            </a:r>
            <a:r>
              <a:rPr lang="ja-JP" altLang="en-US" sz="2000" kern="0" dirty="0" smtClean="0">
                <a:solidFill>
                  <a:schemeClr val="bg1"/>
                </a:solidFill>
              </a:rPr>
              <a:t>＋</a:t>
            </a:r>
            <a:r>
              <a:rPr lang="en-US" altLang="ja-JP" sz="2000" kern="0" dirty="0" smtClean="0">
                <a:solidFill>
                  <a:schemeClr val="bg1"/>
                </a:solidFill>
              </a:rPr>
              <a:t>P</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rPr>
              <a:t>一貫性とネットワーク分断耐性を選択すると、可用性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r>
              <a:rPr lang="ja-JP" altLang="en-US" sz="1400" dirty="0">
                <a:solidFill>
                  <a:schemeClr val="bg1"/>
                </a:solidFill>
              </a:rPr>
              <a:t>。　</a:t>
            </a:r>
            <a:r>
              <a:rPr lang="ja-JP" altLang="en-US" sz="1600" dirty="0">
                <a:solidFill>
                  <a:schemeClr val="bg1"/>
                </a:solidFill>
              </a:rPr>
              <a:t>　</a:t>
            </a:r>
            <a:endParaRPr kumimoji="0" lang="en-US" altLang="ja-JP" sz="1600" kern="0" dirty="0">
              <a:solidFill>
                <a:schemeClr val="bg1"/>
              </a:solidFill>
            </a:endParaRPr>
          </a:p>
        </p:txBody>
      </p:sp>
      <p:sp>
        <p:nvSpPr>
          <p:cNvPr id="13" name="角丸四角形吹き出し 12"/>
          <p:cNvSpPr/>
          <p:nvPr/>
        </p:nvSpPr>
        <p:spPr bwMode="auto">
          <a:xfrm>
            <a:off x="5562600" y="1043137"/>
            <a:ext cx="3352800" cy="1066800"/>
          </a:xfrm>
          <a:prstGeom prst="wedgeRoundRectCallout">
            <a:avLst>
              <a:gd name="adj1" fmla="val -69419"/>
              <a:gd name="adj2" fmla="val 38305"/>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Availability</a:t>
            </a:r>
            <a:r>
              <a:rPr kumimoji="0" lang="en-US" altLang="ja-JP" sz="2800" b="0" i="0" u="none" strike="noStrike" kern="0" cap="none" spc="0" normalizeH="0" baseline="0" noProof="0" dirty="0">
                <a:ln>
                  <a:noFill/>
                </a:ln>
                <a:solidFill>
                  <a:schemeClr val="bg1"/>
                </a:solidFill>
                <a:effectLst/>
                <a:uLnTx/>
                <a:uFillTx/>
              </a:rPr>
              <a:t> </a:t>
            </a:r>
            <a:endParaRPr kumimoji="0" lang="en-US" altLang="ja-JP" sz="2800" b="0" i="0" u="none" strike="noStrike" kern="0" cap="none" spc="0" normalizeH="0" baseline="0" noProof="0" dirty="0" smtClean="0">
              <a:ln>
                <a:noFill/>
              </a:ln>
              <a:solidFill>
                <a:schemeClr val="bg1"/>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latin typeface="HGP創英角ｺﾞｼｯｸUB"/>
                <a:ea typeface="HGP創英角ｺﾞｼｯｸUB"/>
                <a:cs typeface="HGP創英角ｺﾞｼｯｸUB"/>
              </a:rPr>
              <a:t>可用性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クライアントが</a:t>
            </a:r>
            <a:r>
              <a:rPr kumimoji="0" lang="ja-JP" altLang="en-US" sz="1100" b="0" i="0" u="none" strike="noStrike" kern="0" cap="none" spc="0" normalizeH="0" baseline="0" noProof="0" dirty="0">
                <a:ln>
                  <a:noFill/>
                </a:ln>
                <a:solidFill>
                  <a:schemeClr val="bg1"/>
                </a:solidFill>
                <a:effectLst/>
                <a:uLnTx/>
                <a:uFillTx/>
              </a:rPr>
              <a:t>、 常にサービスに</a:t>
            </a:r>
            <a:r>
              <a:rPr kumimoji="0" lang="ja-JP" altLang="en-US" sz="1100" b="0" i="0" u="none" strike="noStrike" kern="0" cap="none" spc="0" normalizeH="0" baseline="0" noProof="0" dirty="0" smtClean="0">
                <a:ln>
                  <a:noFill/>
                </a:ln>
                <a:solidFill>
                  <a:schemeClr val="bg1"/>
                </a:solidFill>
                <a:effectLst/>
                <a:uLnTx/>
                <a:uFillTx/>
              </a:rPr>
              <a:t>アクセス </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読込みも、書込みも</a:t>
            </a:r>
            <a:r>
              <a:rPr kumimoji="0" lang="en-US" altLang="ja-JP" sz="1100" b="0" i="0" u="none" strike="noStrike" kern="0" cap="none" spc="0" normalizeH="0" baseline="0" noProof="0" dirty="0" smtClean="0">
                <a:ln>
                  <a:noFill/>
                </a:ln>
                <a:solidFill>
                  <a:schemeClr val="bg1"/>
                </a:solidFill>
                <a:effectLst/>
                <a:uLnTx/>
                <a:uFillTx/>
              </a:rPr>
              <a:t>) </a:t>
            </a:r>
            <a:r>
              <a:rPr kumimoji="0" lang="ja-JP" altLang="en-US" sz="1100" b="0" i="0" u="none" strike="noStrike" kern="0" cap="none" spc="0" normalizeH="0" baseline="0" noProof="0" dirty="0" smtClean="0">
                <a:ln>
                  <a:noFill/>
                </a:ln>
                <a:solidFill>
                  <a:schemeClr val="bg1"/>
                </a:solidFill>
                <a:effectLst/>
                <a:uLnTx/>
                <a:uFillTx/>
              </a:rPr>
              <a:t>できること</a:t>
            </a:r>
            <a:r>
              <a:rPr kumimoji="0" lang="ja-JP" altLang="en-US" sz="1100" b="0" i="0" u="none" strike="noStrike" kern="0" cap="none" spc="0" normalizeH="0" baseline="0" noProof="0" dirty="0">
                <a:ln>
                  <a:noFill/>
                </a:ln>
                <a:solidFill>
                  <a:schemeClr val="bg1"/>
                </a:solidFill>
                <a:effectLst/>
                <a:uLnTx/>
                <a:uFillTx/>
              </a:rPr>
              <a:t>を</a:t>
            </a:r>
            <a:r>
              <a:rPr kumimoji="0" lang="ja-JP" altLang="en-US" sz="1100" b="0" i="0" u="none" strike="noStrike" kern="0" cap="none" spc="0" normalizeH="0" baseline="0" noProof="0" dirty="0" smtClean="0">
                <a:ln>
                  <a:noFill/>
                </a:ln>
                <a:solidFill>
                  <a:schemeClr val="bg1"/>
                </a:solidFill>
                <a:effectLst/>
                <a:uLnTx/>
                <a:uFillTx/>
              </a:rPr>
              <a:t>保証</a:t>
            </a:r>
            <a:endParaRPr kumimoji="0" lang="en-US" altLang="ja-JP" sz="1100" b="0" i="0" u="none" strike="noStrike" kern="0" cap="none" spc="0" normalizeH="0" baseline="0" noProof="0" dirty="0" smtClean="0">
              <a:ln>
                <a:noFill/>
              </a:ln>
              <a:solidFill>
                <a:schemeClr val="bg1"/>
              </a:solidFill>
              <a:effectLst/>
              <a:uLnTx/>
              <a:uFillTx/>
            </a:endParaRPr>
          </a:p>
        </p:txBody>
      </p:sp>
      <p:sp>
        <p:nvSpPr>
          <p:cNvPr id="14" name="角丸四角形吹き出し 13"/>
          <p:cNvSpPr/>
          <p:nvPr/>
        </p:nvSpPr>
        <p:spPr bwMode="auto">
          <a:xfrm flipH="1">
            <a:off x="228600" y="5462737"/>
            <a:ext cx="2971800" cy="990599"/>
          </a:xfrm>
          <a:prstGeom prst="wedgeRoundRectCallout">
            <a:avLst>
              <a:gd name="adj1" fmla="val -32817"/>
              <a:gd name="adj2" fmla="val -85357"/>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smtClean="0">
                <a:ln>
                  <a:noFill/>
                </a:ln>
                <a:solidFill>
                  <a:schemeClr val="bg1"/>
                </a:solidFill>
                <a:effectLst/>
                <a:uLnTx/>
                <a:uFillTx/>
              </a:rPr>
              <a:t>Consistency</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latin typeface="HGP創英角ｺﾞｼｯｸUB"/>
                <a:ea typeface="HGP創英角ｺﾞｼｯｸUB"/>
                <a:cs typeface="HGP創英角ｺﾞｼｯｸUB"/>
              </a:rPr>
              <a:t>一貫性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データ更新したら続いて</a:t>
            </a:r>
            <a:r>
              <a:rPr kumimoji="0" lang="ja-JP" altLang="en-US" sz="1100" b="0" i="0" u="none" strike="noStrike" kern="0" cap="none" spc="0" normalizeH="0" baseline="0" noProof="0" dirty="0">
                <a:ln>
                  <a:noFill/>
                </a:ln>
                <a:solidFill>
                  <a:schemeClr val="bg1"/>
                </a:solidFill>
                <a:effectLst/>
                <a:uLnTx/>
                <a:uFillTx/>
              </a:rPr>
              <a:t>アクセス</a:t>
            </a:r>
            <a:r>
              <a:rPr kumimoji="0" lang="ja-JP" altLang="en-US" sz="1100" b="0" i="0" u="none" strike="noStrike" kern="0" cap="none" spc="0" normalizeH="0" baseline="0" noProof="0" dirty="0" smtClean="0">
                <a:ln>
                  <a:noFill/>
                </a:ln>
                <a:solidFill>
                  <a:schemeClr val="bg1"/>
                </a:solidFill>
                <a:effectLst/>
                <a:uLnTx/>
                <a:uFillTx/>
              </a:rPr>
              <a:t>する全クライアント</a:t>
            </a:r>
            <a:r>
              <a:rPr kumimoji="0" lang="ja-JP" altLang="en-US" sz="1100" b="0" i="0" u="none" strike="noStrike" kern="0" cap="none" spc="0" normalizeH="0" baseline="0" noProof="0" dirty="0">
                <a:ln>
                  <a:noFill/>
                </a:ln>
                <a:solidFill>
                  <a:schemeClr val="bg1"/>
                </a:solidFill>
                <a:effectLst/>
                <a:uLnTx/>
                <a:uFillTx/>
              </a:rPr>
              <a:t>が必ず更新されたデータを取得できることを</a:t>
            </a:r>
            <a:r>
              <a:rPr kumimoji="0" lang="ja-JP" altLang="en-US" sz="1100" b="0" i="0" u="none" strike="noStrike" kern="0" cap="none" spc="0" normalizeH="0" baseline="0" noProof="0" dirty="0" smtClean="0">
                <a:ln>
                  <a:noFill/>
                </a:ln>
                <a:solidFill>
                  <a:schemeClr val="bg1"/>
                </a:solidFill>
                <a:effectLst/>
                <a:uLnTx/>
                <a:uFillTx/>
              </a:rPr>
              <a:t>保証</a:t>
            </a:r>
            <a:endParaRPr kumimoji="0" lang="ja-JP" altLang="en-US" sz="1100" b="0" i="0" u="none" strike="noStrike" kern="0" cap="none" spc="0" normalizeH="0" baseline="0" noProof="0" dirty="0" smtClean="0">
              <a:ln>
                <a:noFill/>
              </a:ln>
              <a:solidFill>
                <a:schemeClr val="bg1"/>
              </a:solidFill>
              <a:effectLst/>
              <a:uLnTx/>
              <a:uFillTx/>
              <a:latin typeface="Arial"/>
              <a:ea typeface="ＭＳ Ｐゴシック"/>
            </a:endParaRPr>
          </a:p>
        </p:txBody>
      </p:sp>
      <p:sp>
        <p:nvSpPr>
          <p:cNvPr id="15" name="角丸四角形吹き出し 14"/>
          <p:cNvSpPr/>
          <p:nvPr/>
        </p:nvSpPr>
        <p:spPr bwMode="auto">
          <a:xfrm>
            <a:off x="5943600" y="5462737"/>
            <a:ext cx="2957944" cy="987108"/>
          </a:xfrm>
          <a:prstGeom prst="wedgeRoundRectCallout">
            <a:avLst>
              <a:gd name="adj1" fmla="val -30122"/>
              <a:gd name="adj2" fmla="val -89532"/>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rPr>
              <a:t>Partition </a:t>
            </a:r>
            <a:r>
              <a:rPr kumimoji="0" lang="en-US" altLang="ja-JP" sz="2000" kern="0" dirty="0">
                <a:solidFill>
                  <a:schemeClr val="bg1"/>
                </a:solidFill>
              </a:rPr>
              <a:t>T</a:t>
            </a:r>
            <a:r>
              <a:rPr kumimoji="0" lang="en-US" altLang="ja-JP" sz="2000" b="0" i="0" u="none" strike="noStrike" kern="0" cap="none" spc="0" normalizeH="0" baseline="0" noProof="0" dirty="0" err="1" smtClean="0">
                <a:ln>
                  <a:noFill/>
                </a:ln>
                <a:solidFill>
                  <a:schemeClr val="bg1"/>
                </a:solidFill>
                <a:effectLst/>
                <a:uLnTx/>
                <a:uFillTx/>
              </a:rPr>
              <a:t>olerance</a:t>
            </a:r>
            <a:endParaRPr kumimoji="0" lang="en-US" altLang="ja-JP" sz="2000" b="0" i="0" u="none" strike="noStrike" kern="0" cap="none" spc="0" normalizeH="0" baseline="0" noProof="0" dirty="0" smtClean="0">
              <a:ln>
                <a:noFill/>
              </a:ln>
              <a:solidFill>
                <a:schemeClr val="bg1"/>
              </a:solidFill>
              <a:effectLst/>
              <a:uLnTx/>
              <a:uFillTx/>
            </a:endParaRPr>
          </a:p>
          <a:p>
            <a:pPr fontAlgn="auto">
              <a:spcBef>
                <a:spcPts val="0"/>
              </a:spcBef>
              <a:spcAft>
                <a:spcPts val="0"/>
              </a:spcAft>
              <a:defRPr/>
            </a:pPr>
            <a:r>
              <a:rPr kumimoji="0" lang="ja-JP" altLang="en-US" sz="1100" b="0" i="0" u="none" strike="noStrike" kern="0" cap="none" spc="0" normalizeH="0" baseline="0" noProof="0" dirty="0" smtClean="0">
                <a:ln>
                  <a:noFill/>
                </a:ln>
                <a:solidFill>
                  <a:schemeClr val="bg1"/>
                </a:solidFill>
                <a:effectLst/>
                <a:uLnTx/>
                <a:uFillTx/>
                <a:latin typeface="HGP創英角ｺﾞｼｯｸUB"/>
                <a:ea typeface="HGP創英角ｺﾞｼｯｸUB"/>
                <a:cs typeface="HGP創英角ｺﾞｼｯｸUB"/>
              </a:rPr>
              <a:t>ネットワーク分断耐性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kern="0" dirty="0">
                <a:solidFill>
                  <a:schemeClr val="bg1"/>
                </a:solidFill>
              </a:rPr>
              <a:t>ノード </a:t>
            </a:r>
            <a:r>
              <a:rPr kumimoji="0" lang="en-US" altLang="ja-JP" sz="1100" kern="0" dirty="0">
                <a:solidFill>
                  <a:schemeClr val="bg1"/>
                </a:solidFill>
              </a:rPr>
              <a:t>(</a:t>
            </a:r>
            <a:r>
              <a:rPr kumimoji="0" lang="ja-JP" altLang="en-US" sz="1100" kern="0" dirty="0">
                <a:solidFill>
                  <a:schemeClr val="bg1"/>
                </a:solidFill>
              </a:rPr>
              <a:t>物理・仮想サーバ</a:t>
            </a:r>
            <a:r>
              <a:rPr kumimoji="0" lang="en-US" altLang="ja-JP" sz="1100" kern="0" dirty="0">
                <a:solidFill>
                  <a:schemeClr val="bg1"/>
                </a:solidFill>
              </a:rPr>
              <a:t>) </a:t>
            </a:r>
            <a:r>
              <a:rPr kumimoji="0" lang="ja-JP" altLang="en-US" sz="1100" kern="0" dirty="0">
                <a:solidFill>
                  <a:schemeClr val="bg1"/>
                </a:solidFill>
              </a:rPr>
              <a:t>がひとつ壊れたとしてもシステム全体が問題なく動作し続けることを保証</a:t>
            </a:r>
            <a:endParaRPr kumimoji="0" lang="en-US" altLang="ja-JP" sz="1100" kern="0" dirty="0">
              <a:solidFill>
                <a:schemeClr val="bg1"/>
              </a:solidFill>
            </a:endParaRPr>
          </a:p>
        </p:txBody>
      </p:sp>
      <p:sp>
        <p:nvSpPr>
          <p:cNvPr id="16" name="角丸四角形 15"/>
          <p:cNvSpPr/>
          <p:nvPr/>
        </p:nvSpPr>
        <p:spPr bwMode="auto">
          <a:xfrm>
            <a:off x="228600" y="1043137"/>
            <a:ext cx="3581400" cy="1066800"/>
          </a:xfrm>
          <a:prstGeom prst="roundRect">
            <a:avLst>
              <a:gd name="adj" fmla="val 0"/>
            </a:avLst>
          </a:prstGeom>
          <a:solidFill>
            <a:srgbClr val="C00000"/>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smtClean="0">
                <a:ln>
                  <a:noFill/>
                </a:ln>
                <a:solidFill>
                  <a:schemeClr val="bg1"/>
                </a:solidFill>
                <a:effectLst/>
                <a:latin typeface="+mj-ea"/>
                <a:ea typeface="+mj-ea"/>
              </a:rPr>
              <a:t>分散システムにおいては、</a:t>
            </a:r>
            <a:endParaRPr kumimoji="0" lang="en-US" altLang="ja-JP" i="0" strike="noStrike" cap="none" normalizeH="0" baseline="0" dirty="0" smtClean="0">
              <a:ln>
                <a:noFill/>
              </a:ln>
              <a:solidFill>
                <a:schemeClr val="bg1"/>
              </a:solidFill>
              <a:effectLst/>
              <a:latin typeface="+mj-ea"/>
              <a:ea typeface="+mj-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latin typeface="+mj-ea"/>
                <a:ea typeface="+mj-ea"/>
              </a:rPr>
              <a:t>CAP</a:t>
            </a:r>
            <a:r>
              <a:rPr kumimoji="0" lang="ja-JP" altLang="en-US" dirty="0" smtClean="0">
                <a:solidFill>
                  <a:schemeClr val="bg1"/>
                </a:solidFill>
                <a:latin typeface="+mj-ea"/>
                <a:ea typeface="+mj-ea"/>
              </a:rPr>
              <a:t>のうち同時に２つの要件しか満たすことができない</a:t>
            </a:r>
            <a:endParaRPr kumimoji="0" lang="ja-JP" altLang="en-US" i="0" strike="noStrike" cap="none" normalizeH="0" baseline="0" dirty="0" smtClean="0">
              <a:ln>
                <a:noFill/>
              </a:ln>
              <a:solidFill>
                <a:schemeClr val="bg1"/>
              </a:solidFill>
              <a:effectLst/>
              <a:latin typeface="+mj-ea"/>
              <a:ea typeface="+mj-ea"/>
            </a:endParaRPr>
          </a:p>
        </p:txBody>
      </p:sp>
      <p:sp>
        <p:nvSpPr>
          <p:cNvPr id="17" name="角丸四角形 16"/>
          <p:cNvSpPr/>
          <p:nvPr/>
        </p:nvSpPr>
        <p:spPr bwMode="auto">
          <a:xfrm>
            <a:off x="3563888" y="4193233"/>
            <a:ext cx="1998712" cy="483423"/>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トレードオフ</a:t>
            </a:r>
          </a:p>
        </p:txBody>
      </p:sp>
      <p:sp>
        <p:nvSpPr>
          <p:cNvPr id="8" name="角丸四角形吹き出し 7"/>
          <p:cNvSpPr/>
          <p:nvPr/>
        </p:nvSpPr>
        <p:spPr bwMode="auto">
          <a:xfrm>
            <a:off x="228600" y="4365104"/>
            <a:ext cx="1895128" cy="404119"/>
          </a:xfrm>
          <a:prstGeom prst="wedgeRoundRectCallout">
            <a:avLst>
              <a:gd name="adj1" fmla="val 34711"/>
              <a:gd name="adj2" fmla="val -113780"/>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latin typeface="+mn-lt"/>
                <a:ea typeface="+mn-ea"/>
              </a:rPr>
              <a:t>RDBMS</a:t>
            </a:r>
            <a:endParaRPr kumimoji="0" lang="ja-JP" altLang="en-US" sz="2000" dirty="0">
              <a:latin typeface="+mn-lt"/>
              <a:ea typeface="+mn-ea"/>
            </a:endParaRPr>
          </a:p>
        </p:txBody>
      </p:sp>
      <p:sp>
        <p:nvSpPr>
          <p:cNvPr id="18" name="角丸四角形吹き出し 17"/>
          <p:cNvSpPr/>
          <p:nvPr/>
        </p:nvSpPr>
        <p:spPr bwMode="auto">
          <a:xfrm>
            <a:off x="6990047" y="4365102"/>
            <a:ext cx="1895128" cy="404119"/>
          </a:xfrm>
          <a:prstGeom prst="wedgeRoundRectCallout">
            <a:avLst>
              <a:gd name="adj1" fmla="val -20833"/>
              <a:gd name="adj2" fmla="val -11904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9" name="角丸四角形吹き出し 18"/>
          <p:cNvSpPr/>
          <p:nvPr/>
        </p:nvSpPr>
        <p:spPr bwMode="auto">
          <a:xfrm>
            <a:off x="6990047" y="4365103"/>
            <a:ext cx="1895128" cy="404119"/>
          </a:xfrm>
          <a:prstGeom prst="wedgeRoundRectCallout">
            <a:avLst>
              <a:gd name="adj1" fmla="val -113967"/>
              <a:gd name="adj2" fmla="val 16511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latin typeface="+mn-lt"/>
                <a:ea typeface="+mn-ea"/>
              </a:rPr>
              <a:t>NoSQL</a:t>
            </a:r>
            <a:endParaRPr kumimoji="0" lang="ja-JP" altLang="en-US" sz="2000" dirty="0">
              <a:latin typeface="+mn-lt"/>
              <a:ea typeface="+mn-ea"/>
            </a:endParaRPr>
          </a:p>
        </p:txBody>
      </p:sp>
    </p:spTree>
    <p:extLst>
      <p:ext uri="{BB962C8B-B14F-4D97-AF65-F5344CB8AC3E}">
        <p14:creationId xmlns:p14="http://schemas.microsoft.com/office/powerpoint/2010/main" val="9863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8"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ACID</a:t>
            </a:r>
            <a:r>
              <a:rPr kumimoji="1" lang="ja-JP" altLang="en-US" smtClean="0"/>
              <a:t>から</a:t>
            </a:r>
            <a:r>
              <a:rPr kumimoji="1" lang="en-US" altLang="ja-JP" smtClean="0"/>
              <a:t>BASE</a:t>
            </a:r>
            <a:r>
              <a:rPr kumimoji="1" lang="ja-JP" altLang="en-US" smtClean="0"/>
              <a:t>へ</a:t>
            </a:r>
            <a:endParaRPr kumimoji="1" lang="ja-JP" altLang="en-US"/>
          </a:p>
        </p:txBody>
      </p:sp>
      <p:sp>
        <p:nvSpPr>
          <p:cNvPr id="4" name="角丸四角形 3"/>
          <p:cNvSpPr/>
          <p:nvPr/>
        </p:nvSpPr>
        <p:spPr bwMode="auto">
          <a:xfrm>
            <a:off x="503548" y="3861048"/>
            <a:ext cx="8136904" cy="2011123"/>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smtClean="0">
                <a:ln>
                  <a:noFill/>
                </a:ln>
                <a:solidFill>
                  <a:srgbClr val="FF9933"/>
                </a:solidFill>
                <a:effectLst/>
                <a:latin typeface="+mn-lt"/>
                <a:ea typeface="+mn-ea"/>
              </a:rPr>
              <a:t>BASE</a:t>
            </a: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smtClean="0">
                <a:ln>
                  <a:noFill/>
                </a:ln>
                <a:solidFill>
                  <a:srgbClr val="FF9933"/>
                </a:solidFill>
                <a:effectLst/>
                <a:latin typeface="+mn-lt"/>
                <a:ea typeface="+mn-ea"/>
              </a:rPr>
              <a:t>B</a:t>
            </a:r>
            <a:r>
              <a:rPr kumimoji="0" lang="en-US" altLang="ja-JP" sz="2000" b="0" i="0" u="none" strike="noStrike" cap="none" normalizeH="0" smtClean="0">
                <a:ln>
                  <a:noFill/>
                </a:ln>
                <a:solidFill>
                  <a:schemeClr val="bg1"/>
                </a:solidFill>
                <a:effectLst/>
                <a:latin typeface="+mn-lt"/>
                <a:ea typeface="+mn-ea"/>
              </a:rPr>
              <a:t>asically </a:t>
            </a:r>
            <a:r>
              <a:rPr kumimoji="0" lang="en-US" altLang="ja-JP" sz="2000" b="0" i="0" u="none" strike="noStrike" cap="none" normalizeH="0" smtClean="0">
                <a:ln>
                  <a:noFill/>
                </a:ln>
                <a:solidFill>
                  <a:srgbClr val="FF9933"/>
                </a:solidFill>
                <a:effectLst/>
                <a:latin typeface="+mn-lt"/>
                <a:ea typeface="+mn-ea"/>
              </a:rPr>
              <a:t>A</a:t>
            </a:r>
            <a:r>
              <a:rPr kumimoji="0" lang="en-US" altLang="ja-JP" sz="2000" b="0" i="0" u="none" strike="noStrike" cap="none" normalizeH="0" smtClean="0">
                <a:ln>
                  <a:noFill/>
                </a:ln>
                <a:solidFill>
                  <a:schemeClr val="bg1"/>
                </a:solidFill>
                <a:effectLst/>
                <a:latin typeface="+mn-lt"/>
                <a:ea typeface="+mn-ea"/>
              </a:rPr>
              <a:t>vailable	</a:t>
            </a:r>
            <a:r>
              <a:rPr kumimoji="0" lang="ja-JP" altLang="en-US" sz="2000">
                <a:solidFill>
                  <a:schemeClr val="bg1"/>
                </a:solidFill>
                <a:latin typeface="+mn-lt"/>
                <a:ea typeface="+mn-ea"/>
              </a:rPr>
              <a:t>可用性が</a:t>
            </a:r>
            <a:r>
              <a:rPr kumimoji="0" lang="ja-JP" altLang="en-US" sz="2000" smtClean="0">
                <a:solidFill>
                  <a:schemeClr val="bg1"/>
                </a:solidFill>
                <a:latin typeface="+mn-lt"/>
                <a:ea typeface="+mn-ea"/>
              </a:rPr>
              <a:t>高く常に利用可能</a:t>
            </a:r>
            <a:endParaRPr kumimoji="0" lang="en-US" altLang="ja-JP" sz="2000" b="0" i="0" u="none" strike="noStrike" cap="none" normalizeH="0" smtClean="0">
              <a:ln>
                <a:noFill/>
              </a:ln>
              <a:solidFill>
                <a:schemeClr val="bg1"/>
              </a:solidFill>
              <a:effectLst/>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smtClean="0">
                <a:solidFill>
                  <a:srgbClr val="FF9933"/>
                </a:solidFill>
                <a:latin typeface="+mn-lt"/>
                <a:ea typeface="+mn-ea"/>
              </a:rPr>
              <a:t>S</a:t>
            </a:r>
            <a:r>
              <a:rPr kumimoji="0" lang="en-US" altLang="ja-JP" sz="2000" smtClean="0">
                <a:solidFill>
                  <a:schemeClr val="bg1"/>
                </a:solidFill>
                <a:latin typeface="+mn-lt"/>
                <a:ea typeface="+mn-ea"/>
              </a:rPr>
              <a:t>oft-state	</a:t>
            </a:r>
            <a:r>
              <a:rPr kumimoji="0" lang="ja-JP" altLang="en-US" sz="2000" smtClean="0">
                <a:solidFill>
                  <a:schemeClr val="bg1"/>
                </a:solidFill>
                <a:latin typeface="+mn-lt"/>
                <a:ea typeface="+mn-ea"/>
              </a:rPr>
              <a:t>状態の厳密性を追求しない</a:t>
            </a:r>
            <a:endParaRPr kumimoji="0" lang="en-US" altLang="ja-JP" sz="2000" smtClean="0">
              <a:solidFill>
                <a:schemeClr val="bg1"/>
              </a:solidFill>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smtClean="0">
                <a:ln>
                  <a:noFill/>
                </a:ln>
                <a:solidFill>
                  <a:srgbClr val="FF9933"/>
                </a:solidFill>
                <a:effectLst/>
                <a:latin typeface="+mn-lt"/>
                <a:ea typeface="+mn-ea"/>
              </a:rPr>
              <a:t>E</a:t>
            </a:r>
            <a:r>
              <a:rPr kumimoji="0" lang="en-US" altLang="ja-JP" sz="2000" b="0" i="0" u="none" strike="noStrike" cap="none" normalizeH="0" smtClean="0">
                <a:ln>
                  <a:noFill/>
                </a:ln>
                <a:solidFill>
                  <a:schemeClr val="bg1"/>
                </a:solidFill>
                <a:effectLst/>
                <a:latin typeface="+mn-lt"/>
                <a:ea typeface="+mn-ea"/>
              </a:rPr>
              <a:t>ventually consistent	</a:t>
            </a:r>
            <a:r>
              <a:rPr kumimoji="0" lang="ja-JP" altLang="en-US" sz="2000" b="0" i="0" u="none" strike="noStrike" cap="none" normalizeH="0" smtClean="0">
                <a:ln>
                  <a:noFill/>
                </a:ln>
                <a:solidFill>
                  <a:schemeClr val="bg1"/>
                </a:solidFill>
                <a:effectLst/>
                <a:latin typeface="+mn-lt"/>
                <a:ea typeface="+mn-ea"/>
              </a:rPr>
              <a:t>最終的に一貫性が保たれれば良い</a:t>
            </a:r>
          </a:p>
        </p:txBody>
      </p:sp>
      <p:sp>
        <p:nvSpPr>
          <p:cNvPr id="6" name="角丸四角形 5"/>
          <p:cNvSpPr/>
          <p:nvPr/>
        </p:nvSpPr>
        <p:spPr bwMode="auto">
          <a:xfrm>
            <a:off x="503548" y="6021288"/>
            <a:ext cx="8136904" cy="432048"/>
          </a:xfrm>
          <a:prstGeom prst="roundRect">
            <a:avLst>
              <a:gd name="adj" fmla="val 5000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b="1">
                <a:solidFill>
                  <a:schemeClr val="bg1"/>
                </a:solidFill>
              </a:rPr>
              <a:t>厳密な一貫性やデータの即時反映などをあきらめる代わりに、スケーラビリティを得ることができる</a:t>
            </a:r>
            <a:endParaRPr lang="ja-JP" altLang="en-US" sz="1400">
              <a:solidFill>
                <a:schemeClr val="bg1"/>
              </a:solidFill>
            </a:endParaRPr>
          </a:p>
        </p:txBody>
      </p:sp>
      <p:sp>
        <p:nvSpPr>
          <p:cNvPr id="7" name="下矢印 6"/>
          <p:cNvSpPr/>
          <p:nvPr/>
        </p:nvSpPr>
        <p:spPr bwMode="auto">
          <a:xfrm>
            <a:off x="2699792" y="3140968"/>
            <a:ext cx="3744416"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角丸四角形 2"/>
          <p:cNvSpPr/>
          <p:nvPr/>
        </p:nvSpPr>
        <p:spPr bwMode="auto">
          <a:xfrm>
            <a:off x="503548" y="980728"/>
            <a:ext cx="8136904" cy="20882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ACID</a:t>
            </a:r>
          </a:p>
          <a:p>
            <a:pPr marL="2151063" indent="-2151063">
              <a:spcBef>
                <a:spcPct val="20000"/>
              </a:spcBef>
            </a:pPr>
            <a:r>
              <a:rPr kumimoji="0" lang="en-US" altLang="ja-JP" sz="2000" dirty="0">
                <a:solidFill>
                  <a:schemeClr val="accent3"/>
                </a:solidFill>
                <a:latin typeface="+mn-lt"/>
                <a:ea typeface="+mn-ea"/>
              </a:rPr>
              <a:t>A</a:t>
            </a:r>
            <a:r>
              <a:rPr kumimoji="0" lang="en-US" altLang="ja-JP" sz="2000" dirty="0">
                <a:solidFill>
                  <a:schemeClr val="bg1"/>
                </a:solidFill>
                <a:latin typeface="+mn-lt"/>
                <a:ea typeface="+mn-ea"/>
              </a:rPr>
              <a:t>tomicity	</a:t>
            </a:r>
            <a:r>
              <a:rPr kumimoji="0" lang="ja-JP" altLang="en-US" sz="2000" dirty="0">
                <a:solidFill>
                  <a:schemeClr val="bg1"/>
                </a:solidFill>
                <a:latin typeface="+mn-lt"/>
                <a:ea typeface="+mn-ea"/>
              </a:rPr>
              <a:t>処理を一部残すなど、中途半端な状態を許さない</a:t>
            </a:r>
          </a:p>
          <a:p>
            <a:pPr marL="2151063" indent="-2151063">
              <a:spcBef>
                <a:spcPct val="20000"/>
              </a:spcBef>
            </a:pPr>
            <a:r>
              <a:rPr kumimoji="0" lang="en-US" altLang="ja-JP" sz="2000" dirty="0">
                <a:solidFill>
                  <a:schemeClr val="accent3"/>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p>
          <a:p>
            <a:pPr marL="2151063" indent="-2151063">
              <a:spcBef>
                <a:spcPct val="20000"/>
              </a:spcBef>
            </a:pPr>
            <a:r>
              <a:rPr kumimoji="0" lang="en-US" altLang="ja-JP" sz="2000" dirty="0">
                <a:solidFill>
                  <a:schemeClr val="accent3"/>
                </a:solidFill>
                <a:latin typeface="+mn-lt"/>
                <a:ea typeface="+mn-ea"/>
              </a:rPr>
              <a:t>I</a:t>
            </a:r>
            <a:r>
              <a:rPr kumimoji="0" lang="en-US" altLang="ja-JP" sz="2000" dirty="0">
                <a:solidFill>
                  <a:schemeClr val="bg1"/>
                </a:solidFill>
                <a:latin typeface="+mn-lt"/>
                <a:ea typeface="+mn-ea"/>
              </a:rPr>
              <a:t>solation	</a:t>
            </a:r>
            <a:r>
              <a:rPr kumimoji="0" lang="ja-JP" altLang="en-US" sz="2000" dirty="0">
                <a:solidFill>
                  <a:schemeClr val="bg1"/>
                </a:solidFill>
                <a:latin typeface="+mn-lt"/>
                <a:ea typeface="+mn-ea"/>
              </a:rPr>
              <a:t>一連の処理を他の処理から隔離</a:t>
            </a:r>
          </a:p>
          <a:p>
            <a:pPr marL="2151063" indent="-2151063">
              <a:spcBef>
                <a:spcPct val="20000"/>
              </a:spcBef>
            </a:pPr>
            <a:r>
              <a:rPr kumimoji="0" lang="en-US" altLang="ja-JP" sz="2000" dirty="0">
                <a:solidFill>
                  <a:schemeClr val="accent3"/>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p>
        </p:txBody>
      </p:sp>
      <p:sp>
        <p:nvSpPr>
          <p:cNvPr id="8" name="角丸四角形 7"/>
          <p:cNvSpPr/>
          <p:nvPr/>
        </p:nvSpPr>
        <p:spPr bwMode="auto">
          <a:xfrm>
            <a:off x="7200292" y="1052736"/>
            <a:ext cx="1368152" cy="432048"/>
          </a:xfrm>
          <a:prstGeom prst="roundRect">
            <a:avLst>
              <a:gd name="adj" fmla="val 5000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1400" smtClean="0">
                <a:solidFill>
                  <a:schemeClr val="bg1"/>
                </a:solidFill>
              </a:rPr>
              <a:t>RDBMS</a:t>
            </a:r>
            <a:endParaRPr lang="ja-JP" altLang="en-US" sz="1400">
              <a:solidFill>
                <a:schemeClr val="bg1"/>
              </a:solidFill>
            </a:endParaRPr>
          </a:p>
        </p:txBody>
      </p:sp>
      <p:sp>
        <p:nvSpPr>
          <p:cNvPr id="9" name="角丸四角形 8"/>
          <p:cNvSpPr/>
          <p:nvPr/>
        </p:nvSpPr>
        <p:spPr bwMode="auto">
          <a:xfrm>
            <a:off x="7200292" y="3933056"/>
            <a:ext cx="1368152" cy="432048"/>
          </a:xfrm>
          <a:prstGeom prst="roundRect">
            <a:avLst>
              <a:gd name="adj" fmla="val 5000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1400" smtClean="0">
                <a:solidFill>
                  <a:schemeClr val="bg1"/>
                </a:solidFill>
              </a:rPr>
              <a:t>NoSQL</a:t>
            </a:r>
            <a:endParaRPr lang="ja-JP" altLang="en-US" sz="1400">
              <a:solidFill>
                <a:schemeClr val="bg1"/>
              </a:solidFill>
            </a:endParaRPr>
          </a:p>
        </p:txBody>
      </p:sp>
    </p:spTree>
    <p:extLst>
      <p:ext uri="{BB962C8B-B14F-4D97-AF65-F5344CB8AC3E}">
        <p14:creationId xmlns:p14="http://schemas.microsoft.com/office/powerpoint/2010/main" val="123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454369" y="4038600"/>
            <a:ext cx="42162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dirty="0" smtClean="0">
                <a:solidFill>
                  <a:srgbClr val="0000CC"/>
                </a:solidFill>
                <a:latin typeface="+mn-lt"/>
                <a:ea typeface="+mn-ea"/>
              </a:rPr>
              <a:t>ビッグデータ処理への回答</a:t>
            </a:r>
            <a:endParaRPr lang="en-US" altLang="ja-JP" sz="2800" dirty="0" smtClean="0">
              <a:solidFill>
                <a:srgbClr val="0000CC"/>
              </a:solidFill>
              <a:latin typeface="+mn-lt"/>
              <a:ea typeface="+mn-ea"/>
            </a:endParaRPr>
          </a:p>
          <a:p>
            <a:pPr algn="ctr" eaLnBrk="1" hangingPunct="1">
              <a:defRPr/>
            </a:pPr>
            <a:r>
              <a:rPr lang="en-US" altLang="ja-JP" sz="2800" dirty="0" err="1" smtClean="0">
                <a:solidFill>
                  <a:srgbClr val="0000CC"/>
                </a:solidFill>
                <a:latin typeface="+mn-lt"/>
                <a:ea typeface="+mn-ea"/>
              </a:rPr>
              <a:t>NoSQL</a:t>
            </a:r>
            <a:endParaRPr lang="en-US" altLang="ja-JP" sz="2800" dirty="0" smtClean="0">
              <a:solidFill>
                <a:srgbClr val="0000CC"/>
              </a:solidFill>
              <a:latin typeface="+mn-lt"/>
              <a:ea typeface="+mn-ea"/>
            </a:endParaRPr>
          </a:p>
        </p:txBody>
      </p:sp>
    </p:spTree>
    <p:extLst>
      <p:ext uri="{BB962C8B-B14F-4D97-AF65-F5344CB8AC3E}">
        <p14:creationId xmlns:p14="http://schemas.microsoft.com/office/powerpoint/2010/main" val="2874304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9"/>
          <p:cNvSpPr>
            <a:spLocks noChangeArrowheads="1"/>
          </p:cNvSpPr>
          <p:nvPr/>
        </p:nvSpPr>
        <p:spPr bwMode="auto">
          <a:xfrm>
            <a:off x="6513513" y="1095375"/>
            <a:ext cx="2020887" cy="1600200"/>
          </a:xfrm>
          <a:prstGeom prst="can">
            <a:avLst>
              <a:gd name="adj" fmla="val 25606"/>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67" name="Text Box 12"/>
          <p:cNvSpPr txBox="1">
            <a:spLocks noChangeArrowheads="1"/>
          </p:cNvSpPr>
          <p:nvPr/>
        </p:nvSpPr>
        <p:spPr bwMode="auto">
          <a:xfrm>
            <a:off x="6811963" y="1628775"/>
            <a:ext cx="1535112"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en-US" altLang="ja-JP" sz="3200">
                <a:solidFill>
                  <a:schemeClr val="bg1"/>
                </a:solidFill>
                <a:ea typeface="Arial" charset="0"/>
                <a:cs typeface="Arial" charset="0"/>
              </a:rPr>
              <a:t>NoSQL</a:t>
            </a:r>
            <a:endParaRPr kumimoji="0" lang="ja-JP" altLang="en-US" sz="3200">
              <a:solidFill>
                <a:schemeClr val="bg1"/>
              </a:solidFill>
              <a:ea typeface="HGP創英角ｺﾞｼｯｸUB" charset="0"/>
            </a:endParaRPr>
          </a:p>
          <a:p>
            <a:pPr algn="ctr">
              <a:spcBef>
                <a:spcPct val="0"/>
              </a:spcBef>
            </a:pPr>
            <a:r>
              <a:rPr kumimoji="0" lang="ja-JP" altLang="en-US" sz="2000">
                <a:solidFill>
                  <a:schemeClr val="bg1"/>
                </a:solidFill>
                <a:ea typeface="HGP創英角ｺﾞｼｯｸUB" charset="0"/>
              </a:rPr>
              <a:t>データベース</a:t>
            </a:r>
          </a:p>
        </p:txBody>
      </p:sp>
      <p:sp>
        <p:nvSpPr>
          <p:cNvPr id="11268" name="タイトル 1"/>
          <p:cNvSpPr>
            <a:spLocks noGrp="1"/>
          </p:cNvSpPr>
          <p:nvPr>
            <p:ph type="title"/>
          </p:nvPr>
        </p:nvSpPr>
        <p:spPr>
          <a:xfrm>
            <a:off x="152400" y="152400"/>
            <a:ext cx="8991600" cy="533400"/>
          </a:xfrm>
        </p:spPr>
        <p:txBody>
          <a:bodyPr/>
          <a:lstStyle/>
          <a:p>
            <a:r>
              <a:rPr lang="en-US" altLang="ja-JP">
                <a:latin typeface="Arial" charset="0"/>
              </a:rPr>
              <a:t>NoSQL</a:t>
            </a:r>
            <a:r>
              <a:rPr lang="ja-JP" altLang="en-US">
                <a:latin typeface="Arial" charset="0"/>
              </a:rPr>
              <a:t>データベースの種類</a:t>
            </a:r>
          </a:p>
        </p:txBody>
      </p:sp>
      <p:sp>
        <p:nvSpPr>
          <p:cNvPr id="44" name="AutoShape 9"/>
          <p:cNvSpPr>
            <a:spLocks noChangeArrowheads="1"/>
          </p:cNvSpPr>
          <p:nvPr/>
        </p:nvSpPr>
        <p:spPr bwMode="auto">
          <a:xfrm>
            <a:off x="6477000" y="2971800"/>
            <a:ext cx="2057400" cy="1600200"/>
          </a:xfrm>
          <a:prstGeom prst="can">
            <a:avLst>
              <a:gd name="adj" fmla="val 25606"/>
            </a:avLst>
          </a:prstGeom>
          <a:solidFill>
            <a:schemeClr val="accent6">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73" name="Text Box 12"/>
          <p:cNvSpPr txBox="1">
            <a:spLocks noChangeArrowheads="1"/>
          </p:cNvSpPr>
          <p:nvPr/>
        </p:nvSpPr>
        <p:spPr bwMode="auto">
          <a:xfrm>
            <a:off x="6705600" y="3581400"/>
            <a:ext cx="1624013" cy="769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a:solidFill>
                  <a:schemeClr val="bg1"/>
                </a:solidFill>
                <a:ea typeface="HGP創英角ｺﾞｼｯｸUB" charset="0"/>
              </a:rPr>
              <a:t>リレーショナル</a:t>
            </a:r>
          </a:p>
          <a:p>
            <a:pPr algn="ctr"/>
            <a:r>
              <a:rPr kumimoji="0" lang="ja-JP" altLang="en-US" sz="2000">
                <a:solidFill>
                  <a:schemeClr val="bg1"/>
                </a:solidFill>
                <a:ea typeface="HGP創英角ｺﾞｼｯｸUB" charset="0"/>
              </a:rPr>
              <a:t>データベース</a:t>
            </a:r>
          </a:p>
        </p:txBody>
      </p:sp>
      <p:sp>
        <p:nvSpPr>
          <p:cNvPr id="46" name="AutoShape 9"/>
          <p:cNvSpPr>
            <a:spLocks noChangeArrowheads="1"/>
          </p:cNvSpPr>
          <p:nvPr/>
        </p:nvSpPr>
        <p:spPr bwMode="auto">
          <a:xfrm>
            <a:off x="6477000" y="4876800"/>
            <a:ext cx="2057400" cy="1600200"/>
          </a:xfrm>
          <a:prstGeom prst="can">
            <a:avLst>
              <a:gd name="adj" fmla="val 25606"/>
            </a:avLst>
          </a:prstGeom>
          <a:solidFill>
            <a:schemeClr val="bg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75" name="Text Box 12"/>
          <p:cNvSpPr txBox="1">
            <a:spLocks noChangeArrowheads="1"/>
          </p:cNvSpPr>
          <p:nvPr/>
        </p:nvSpPr>
        <p:spPr bwMode="auto">
          <a:xfrm>
            <a:off x="6757023" y="5486400"/>
            <a:ext cx="152117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dirty="0" smtClean="0">
                <a:solidFill>
                  <a:schemeClr val="bg1"/>
                </a:solidFill>
                <a:ea typeface="HGP創英角ｺﾞｼｯｸUB" charset="0"/>
              </a:rPr>
              <a:t>その他の</a:t>
            </a:r>
          </a:p>
          <a:p>
            <a:pPr algn="ctr"/>
            <a:r>
              <a:rPr kumimoji="0" lang="ja-JP" altLang="en-US" sz="2000" dirty="0" smtClean="0">
                <a:solidFill>
                  <a:schemeClr val="bg1"/>
                </a:solidFill>
                <a:ea typeface="HGP創英角ｺﾞｼｯｸUB" charset="0"/>
              </a:rPr>
              <a:t>データベース</a:t>
            </a:r>
            <a:endParaRPr kumimoji="0" lang="ja-JP" altLang="en-US" sz="2000" dirty="0">
              <a:solidFill>
                <a:schemeClr val="bg1"/>
              </a:solidFill>
              <a:ea typeface="HGP創英角ｺﾞｼｯｸUB" charset="0"/>
            </a:endParaRPr>
          </a:p>
        </p:txBody>
      </p:sp>
      <p:grpSp>
        <p:nvGrpSpPr>
          <p:cNvPr id="2" name="図形グループ 1"/>
          <p:cNvGrpSpPr/>
          <p:nvPr/>
        </p:nvGrpSpPr>
        <p:grpSpPr>
          <a:xfrm>
            <a:off x="838200" y="1219200"/>
            <a:ext cx="5675313" cy="1600200"/>
            <a:chOff x="838200" y="1219200"/>
            <a:chExt cx="5675313" cy="1600200"/>
          </a:xfrm>
        </p:grpSpPr>
        <p:sp>
          <p:nvSpPr>
            <p:cNvPr id="3" name="角丸四角形 2"/>
            <p:cNvSpPr/>
            <p:nvPr/>
          </p:nvSpPr>
          <p:spPr bwMode="auto">
            <a:xfrm>
              <a:off x="838200" y="1219200"/>
              <a:ext cx="5105400" cy="1600200"/>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5" name="正方形/長方形 4"/>
            <p:cNvSpPr/>
            <p:nvPr/>
          </p:nvSpPr>
          <p:spPr bwMode="auto">
            <a:xfrm>
              <a:off x="1143000" y="15240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dirty="0">
                <a:solidFill>
                  <a:schemeClr val="bg1"/>
                </a:solidFill>
                <a:latin typeface="Arial" charset="0"/>
                <a:ea typeface="HG丸ｺﾞｼｯｸM-PRO" pitchFamily="50" charset="-128"/>
              </a:endParaRPr>
            </a:p>
          </p:txBody>
        </p:sp>
        <p:sp>
          <p:nvSpPr>
            <p:cNvPr id="6" name="正方形/長方形 5"/>
            <p:cNvSpPr/>
            <p:nvPr/>
          </p:nvSpPr>
          <p:spPr bwMode="auto">
            <a:xfrm>
              <a:off x="1676400" y="15240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56" name="正方形/長方形 55"/>
            <p:cNvSpPr/>
            <p:nvPr/>
          </p:nvSpPr>
          <p:spPr bwMode="auto">
            <a:xfrm>
              <a:off x="1143000" y="18288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57" name="正方形/長方形 56"/>
            <p:cNvSpPr/>
            <p:nvPr/>
          </p:nvSpPr>
          <p:spPr bwMode="auto">
            <a:xfrm>
              <a:off x="1676400" y="18288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山田太郎</a:t>
              </a:r>
            </a:p>
          </p:txBody>
        </p:sp>
        <p:sp>
          <p:nvSpPr>
            <p:cNvPr id="58" name="正方形/長方形 57"/>
            <p:cNvSpPr/>
            <p:nvPr/>
          </p:nvSpPr>
          <p:spPr bwMode="auto">
            <a:xfrm>
              <a:off x="1143000" y="21336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59" name="正方形/長方形 58"/>
            <p:cNvSpPr/>
            <p:nvPr/>
          </p:nvSpPr>
          <p:spPr bwMode="auto">
            <a:xfrm>
              <a:off x="1676400" y="21336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中村一郎</a:t>
              </a:r>
            </a:p>
          </p:txBody>
        </p:sp>
        <p:sp>
          <p:nvSpPr>
            <p:cNvPr id="11307" name="テキスト ボックス 103"/>
            <p:cNvSpPr txBox="1">
              <a:spLocks noChangeArrowheads="1"/>
            </p:cNvSpPr>
            <p:nvPr/>
          </p:nvSpPr>
          <p:spPr bwMode="auto">
            <a:xfrm>
              <a:off x="3581400" y="1447800"/>
              <a:ext cx="1697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a:latin typeface="HGP創英角ｺﾞｼｯｸUB" charset="0"/>
                  <a:ea typeface="HGP創英角ｺﾞｼｯｸUB" charset="0"/>
                  <a:cs typeface="HGP創英角ｺﾞｼｯｸUB" charset="0"/>
                </a:rPr>
                <a:t>キーバリュー型</a:t>
              </a:r>
            </a:p>
          </p:txBody>
        </p:sp>
        <p:sp>
          <p:nvSpPr>
            <p:cNvPr id="11310" name="正方形/長方形 110"/>
            <p:cNvSpPr>
              <a:spLocks noChangeArrowheads="1"/>
            </p:cNvSpPr>
            <p:nvPr/>
          </p:nvSpPr>
          <p:spPr bwMode="auto">
            <a:xfrm>
              <a:off x="3505200" y="1828800"/>
              <a:ext cx="24384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200" dirty="0"/>
                <a:t>「キー」（</a:t>
              </a:r>
              <a:r>
                <a:rPr kumimoji="0" lang="en-US" altLang="ja-JP" sz="1200" dirty="0"/>
                <a:t>Key</a:t>
              </a:r>
              <a:r>
                <a:rPr kumimoji="0" lang="ja-JP" altLang="en-US" sz="1200" dirty="0"/>
                <a:t>）と「バリュー」（</a:t>
              </a:r>
              <a:r>
                <a:rPr kumimoji="0" lang="en-US" altLang="ja-JP" sz="1200" dirty="0"/>
                <a:t>Value</a:t>
              </a:r>
              <a:r>
                <a:rPr kumimoji="0" lang="ja-JP" altLang="en-US" sz="1200" dirty="0" err="1"/>
                <a:t>、</a:t>
              </a:r>
              <a:r>
                <a:rPr kumimoji="0" lang="ja-JP" altLang="en-US" sz="1200" dirty="0"/>
                <a:t>値）のみのペアにより管理。仕組みがシンプルで高速に動作</a:t>
              </a:r>
              <a:r>
                <a:rPr kumimoji="0" lang="ja-JP" altLang="en-US" sz="1200" dirty="0" smtClean="0"/>
                <a:t>。</a:t>
              </a:r>
              <a:endParaRPr kumimoji="0" lang="en-US" altLang="ja-JP" sz="1200" dirty="0" smtClean="0"/>
            </a:p>
            <a:p>
              <a:pPr>
                <a:spcBef>
                  <a:spcPct val="20000"/>
                </a:spcBef>
              </a:pPr>
              <a:r>
                <a:rPr kumimoji="0" lang="en-US" altLang="ja-JP" sz="1200" dirty="0" smtClean="0"/>
                <a:t>Value</a:t>
              </a:r>
              <a:r>
                <a:rPr kumimoji="0" lang="ja-JP" altLang="en-US" sz="1200" dirty="0" smtClean="0"/>
                <a:t>値は型・サイズ不定。</a:t>
              </a:r>
              <a:endParaRPr kumimoji="0" lang="ja-JP" altLang="en-US" sz="1200" dirty="0"/>
            </a:p>
          </p:txBody>
        </p:sp>
        <p:cxnSp>
          <p:nvCxnSpPr>
            <p:cNvPr id="11318" name="カギ線コネクタ 122"/>
            <p:cNvCxnSpPr>
              <a:cxnSpLocks noChangeShapeType="1"/>
              <a:stCxn id="73" idx="2"/>
              <a:endCxn id="3" idx="3"/>
            </p:cNvCxnSpPr>
            <p:nvPr/>
          </p:nvCxnSpPr>
          <p:spPr bwMode="auto">
            <a:xfrm rot="10800000" flipV="1">
              <a:off x="5943600" y="1895475"/>
              <a:ext cx="569913" cy="1238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838200" y="1895475"/>
            <a:ext cx="5675313" cy="2600325"/>
            <a:chOff x="838200" y="1895475"/>
            <a:chExt cx="5675313" cy="2600325"/>
          </a:xfrm>
        </p:grpSpPr>
        <p:sp>
          <p:nvSpPr>
            <p:cNvPr id="41" name="角丸四角形 40"/>
            <p:cNvSpPr/>
            <p:nvPr/>
          </p:nvSpPr>
          <p:spPr bwMode="auto">
            <a:xfrm>
              <a:off x="838200" y="2895600"/>
              <a:ext cx="5105400" cy="1600200"/>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60" name="正方形/長方形 59"/>
            <p:cNvSpPr/>
            <p:nvPr/>
          </p:nvSpPr>
          <p:spPr bwMode="auto">
            <a:xfrm>
              <a:off x="1143000" y="32004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sz="1600" dirty="0">
                <a:solidFill>
                  <a:schemeClr val="bg1"/>
                </a:solidFill>
                <a:latin typeface="Arial" charset="0"/>
                <a:ea typeface="HG丸ｺﾞｼｯｸM-PRO" pitchFamily="50" charset="-128"/>
              </a:endParaRPr>
            </a:p>
          </p:txBody>
        </p:sp>
        <p:sp>
          <p:nvSpPr>
            <p:cNvPr id="61" name="正方形/長方形 60"/>
            <p:cNvSpPr/>
            <p:nvPr/>
          </p:nvSpPr>
          <p:spPr bwMode="auto">
            <a:xfrm>
              <a:off x="1676400" y="32004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Colum</a:t>
              </a:r>
              <a:endParaRPr kumimoji="0" lang="ja-JP" altLang="en-US" dirty="0">
                <a:solidFill>
                  <a:schemeClr val="bg1"/>
                </a:solidFill>
                <a:latin typeface="Arial" charset="0"/>
                <a:ea typeface="HG丸ｺﾞｼｯｸM-PRO" pitchFamily="50" charset="-128"/>
              </a:endParaRPr>
            </a:p>
          </p:txBody>
        </p:sp>
        <p:sp>
          <p:nvSpPr>
            <p:cNvPr id="62" name="正方形/長方形 61"/>
            <p:cNvSpPr/>
            <p:nvPr/>
          </p:nvSpPr>
          <p:spPr bwMode="auto">
            <a:xfrm>
              <a:off x="1143000" y="35052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63" name="正方形/長方形 62"/>
            <p:cNvSpPr/>
            <p:nvPr/>
          </p:nvSpPr>
          <p:spPr bwMode="auto">
            <a:xfrm>
              <a:off x="2286000" y="35052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山田太郎</a:t>
              </a:r>
            </a:p>
          </p:txBody>
        </p:sp>
        <p:sp>
          <p:nvSpPr>
            <p:cNvPr id="76" name="正方形/長方形 75"/>
            <p:cNvSpPr/>
            <p:nvPr/>
          </p:nvSpPr>
          <p:spPr bwMode="auto">
            <a:xfrm>
              <a:off x="1143000" y="3810000"/>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77" name="正方形/長方形 76"/>
            <p:cNvSpPr/>
            <p:nvPr/>
          </p:nvSpPr>
          <p:spPr bwMode="auto">
            <a:xfrm>
              <a:off x="2286000" y="36576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78" name="正方形/長方形 77"/>
            <p:cNvSpPr/>
            <p:nvPr/>
          </p:nvSpPr>
          <p:spPr bwMode="auto">
            <a:xfrm>
              <a:off x="2286000" y="38100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中村一郎</a:t>
              </a:r>
            </a:p>
          </p:txBody>
        </p:sp>
        <p:sp>
          <p:nvSpPr>
            <p:cNvPr id="79" name="正方形/長方形 78"/>
            <p:cNvSpPr/>
            <p:nvPr/>
          </p:nvSpPr>
          <p:spPr bwMode="auto">
            <a:xfrm>
              <a:off x="2286000" y="39624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83" name="正方形/長方形 82"/>
            <p:cNvSpPr/>
            <p:nvPr/>
          </p:nvSpPr>
          <p:spPr bwMode="auto">
            <a:xfrm>
              <a:off x="2286000" y="41148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11308" name="テキスト ボックス 107"/>
            <p:cNvSpPr txBox="1">
              <a:spLocks noChangeArrowheads="1"/>
            </p:cNvSpPr>
            <p:nvPr/>
          </p:nvSpPr>
          <p:spPr bwMode="auto">
            <a:xfrm>
              <a:off x="3581400" y="3048000"/>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a:latin typeface="HGP創英角ｺﾞｼｯｸUB" charset="0"/>
                  <a:ea typeface="HGP創英角ｺﾞｼｯｸUB" charset="0"/>
                  <a:cs typeface="HGP創英角ｺﾞｼｯｸUB" charset="0"/>
                </a:rPr>
                <a:t>列指向型</a:t>
              </a:r>
            </a:p>
          </p:txBody>
        </p:sp>
        <p:sp>
          <p:nvSpPr>
            <p:cNvPr id="115" name="正方形/長方形 114"/>
            <p:cNvSpPr/>
            <p:nvPr/>
          </p:nvSpPr>
          <p:spPr bwMode="auto">
            <a:xfrm>
              <a:off x="1676400" y="35052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116" name="正方形/長方形 115"/>
            <p:cNvSpPr/>
            <p:nvPr/>
          </p:nvSpPr>
          <p:spPr bwMode="auto">
            <a:xfrm>
              <a:off x="1676400" y="36576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117" name="正方形/長方形 116"/>
            <p:cNvSpPr/>
            <p:nvPr/>
          </p:nvSpPr>
          <p:spPr bwMode="auto">
            <a:xfrm>
              <a:off x="1676400" y="38100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118" name="正方形/長方形 117"/>
            <p:cNvSpPr/>
            <p:nvPr/>
          </p:nvSpPr>
          <p:spPr bwMode="auto">
            <a:xfrm>
              <a:off x="1676400" y="39624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119" name="正方形/長方形 118"/>
            <p:cNvSpPr/>
            <p:nvPr/>
          </p:nvSpPr>
          <p:spPr bwMode="auto">
            <a:xfrm>
              <a:off x="1676400" y="41148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役職</a:t>
              </a:r>
            </a:p>
          </p:txBody>
        </p:sp>
        <p:sp>
          <p:nvSpPr>
            <p:cNvPr id="11317" name="正方形/長方形 119"/>
            <p:cNvSpPr>
              <a:spLocks noChangeArrowheads="1"/>
            </p:cNvSpPr>
            <p:nvPr/>
          </p:nvSpPr>
          <p:spPr bwMode="auto">
            <a:xfrm>
              <a:off x="3505200" y="3429000"/>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200" dirty="0"/>
                <a:t>データを列単位でひとまとめにして管理。</a:t>
              </a:r>
              <a:r>
                <a:rPr kumimoji="0" lang="en-US" altLang="ja-JP" sz="1200" dirty="0"/>
                <a:t>RDBMS</a:t>
              </a:r>
              <a:r>
                <a:rPr kumimoji="0" lang="ja-JP" altLang="en-US" sz="1200" dirty="0"/>
                <a:t>では行単位にデータを管理するが、列単位で管理することで</a:t>
              </a:r>
              <a:r>
                <a:rPr kumimoji="0" lang="en-US" altLang="ja-JP" sz="1200" dirty="0"/>
                <a:t>RDBMS</a:t>
              </a:r>
              <a:r>
                <a:rPr kumimoji="0" lang="ja-JP" altLang="en-US" sz="1200" dirty="0"/>
                <a:t>より高速な読み書きが可能な場合がある。</a:t>
              </a:r>
            </a:p>
          </p:txBody>
        </p:sp>
        <p:cxnSp>
          <p:nvCxnSpPr>
            <p:cNvPr id="11319" name="カギ線コネクタ 123"/>
            <p:cNvCxnSpPr>
              <a:cxnSpLocks noChangeShapeType="1"/>
              <a:stCxn id="73" idx="2"/>
              <a:endCxn id="41" idx="3"/>
            </p:cNvCxnSpPr>
            <p:nvPr/>
          </p:nvCxnSpPr>
          <p:spPr bwMode="auto">
            <a:xfrm rot="10800000" flipV="1">
              <a:off x="5943600" y="1895475"/>
              <a:ext cx="569913" cy="18002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図形グループ 6"/>
          <p:cNvGrpSpPr/>
          <p:nvPr/>
        </p:nvGrpSpPr>
        <p:grpSpPr>
          <a:xfrm>
            <a:off x="838200" y="1895475"/>
            <a:ext cx="5675313" cy="4584700"/>
            <a:chOff x="838200" y="1895475"/>
            <a:chExt cx="5675313" cy="4584700"/>
          </a:xfrm>
        </p:grpSpPr>
        <p:sp>
          <p:nvSpPr>
            <p:cNvPr id="51" name="角丸四角形 50"/>
            <p:cNvSpPr/>
            <p:nvPr/>
          </p:nvSpPr>
          <p:spPr bwMode="auto">
            <a:xfrm>
              <a:off x="914400" y="4876800"/>
              <a:ext cx="5105400" cy="1600200"/>
            </a:xfrm>
            <a:prstGeom prst="roundRect">
              <a:avLst/>
            </a:prstGeom>
            <a:solidFill>
              <a:schemeClr val="bg1">
                <a:lumMod val="85000"/>
              </a:schemeClr>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43" name="角丸四角形 42"/>
            <p:cNvSpPr/>
            <p:nvPr/>
          </p:nvSpPr>
          <p:spPr bwMode="auto">
            <a:xfrm>
              <a:off x="838200" y="4572000"/>
              <a:ext cx="5105400" cy="1600200"/>
            </a:xfrm>
            <a:prstGeom prst="roundRect">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4" name="正方形/長方形 83"/>
            <p:cNvSpPr/>
            <p:nvPr/>
          </p:nvSpPr>
          <p:spPr bwMode="auto">
            <a:xfrm>
              <a:off x="1143000" y="4800600"/>
              <a:ext cx="8382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88" name="正方形/長方形 87"/>
            <p:cNvSpPr/>
            <p:nvPr/>
          </p:nvSpPr>
          <p:spPr bwMode="auto">
            <a:xfrm>
              <a:off x="1676400" y="56388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管理部</a:t>
              </a:r>
            </a:p>
          </p:txBody>
        </p:sp>
        <p:sp>
          <p:nvSpPr>
            <p:cNvPr id="89" name="正方形/長方形 88"/>
            <p:cNvSpPr/>
            <p:nvPr/>
          </p:nvSpPr>
          <p:spPr bwMode="auto">
            <a:xfrm>
              <a:off x="2133600" y="4800600"/>
              <a:ext cx="8382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90" name="正方形/長方形 89"/>
            <p:cNvSpPr/>
            <p:nvPr/>
          </p:nvSpPr>
          <p:spPr bwMode="auto">
            <a:xfrm>
              <a:off x="2667000" y="54102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財務部</a:t>
              </a:r>
            </a:p>
          </p:txBody>
        </p:sp>
        <p:sp>
          <p:nvSpPr>
            <p:cNvPr id="92" name="正方形/長方形 91"/>
            <p:cNvSpPr/>
            <p:nvPr/>
          </p:nvSpPr>
          <p:spPr bwMode="auto">
            <a:xfrm>
              <a:off x="1676400" y="54102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rPr>
                <a:t>顔写真</a:t>
              </a:r>
              <a:endParaRPr kumimoji="0" lang="ja-JP" altLang="en-US" sz="1000" dirty="0">
                <a:solidFill>
                  <a:schemeClr val="tx1"/>
                </a:solidFill>
                <a:latin typeface="Arial" charset="0"/>
                <a:ea typeface="HG丸ｺﾞｼｯｸM-PRO" pitchFamily="50" charset="-128"/>
              </a:endParaRPr>
            </a:p>
          </p:txBody>
        </p:sp>
        <p:sp>
          <p:nvSpPr>
            <p:cNvPr id="93" name="正方形/長方形 92"/>
            <p:cNvSpPr/>
            <p:nvPr/>
          </p:nvSpPr>
          <p:spPr bwMode="auto">
            <a:xfrm>
              <a:off x="2667000" y="56388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係長</a:t>
              </a:r>
            </a:p>
          </p:txBody>
        </p:sp>
        <p:sp>
          <p:nvSpPr>
            <p:cNvPr id="94" name="正方形/長方形 93"/>
            <p:cNvSpPr/>
            <p:nvPr/>
          </p:nvSpPr>
          <p:spPr bwMode="auto">
            <a:xfrm>
              <a:off x="2667000" y="58674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顔写真</a:t>
              </a:r>
            </a:p>
          </p:txBody>
        </p:sp>
        <p:cxnSp>
          <p:nvCxnSpPr>
            <p:cNvPr id="8" name="カギ線コネクタ 7"/>
            <p:cNvCxnSpPr>
              <a:stCxn id="84" idx="2"/>
              <a:endCxn id="88" idx="1"/>
            </p:cNvCxnSpPr>
            <p:nvPr/>
          </p:nvCxnSpPr>
          <p:spPr bwMode="auto">
            <a:xfrm rot="16200000" flipH="1">
              <a:off x="1314450" y="5353050"/>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5" name="カギ線コネクタ 94"/>
            <p:cNvCxnSpPr>
              <a:stCxn id="84" idx="2"/>
              <a:endCxn id="92" idx="1"/>
            </p:cNvCxnSpPr>
            <p:nvPr/>
          </p:nvCxnSpPr>
          <p:spPr bwMode="auto">
            <a:xfrm rot="16200000" flipH="1">
              <a:off x="1428750" y="5238750"/>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6" name="カギ線コネクタ 95"/>
            <p:cNvCxnSpPr>
              <a:stCxn id="89" idx="2"/>
              <a:endCxn id="90" idx="1"/>
            </p:cNvCxnSpPr>
            <p:nvPr/>
          </p:nvCxnSpPr>
          <p:spPr bwMode="auto">
            <a:xfrm rot="16200000" flipH="1">
              <a:off x="2419350" y="5238750"/>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7" name="カギ線コネクタ 96"/>
            <p:cNvCxnSpPr>
              <a:stCxn id="89" idx="2"/>
              <a:endCxn id="93" idx="1"/>
            </p:cNvCxnSpPr>
            <p:nvPr/>
          </p:nvCxnSpPr>
          <p:spPr bwMode="auto">
            <a:xfrm rot="16200000" flipH="1">
              <a:off x="2305050" y="5353050"/>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8" name="カギ線コネクタ 97"/>
            <p:cNvCxnSpPr>
              <a:stCxn id="89" idx="2"/>
              <a:endCxn id="94" idx="1"/>
            </p:cNvCxnSpPr>
            <p:nvPr/>
          </p:nvCxnSpPr>
          <p:spPr bwMode="auto">
            <a:xfrm rot="16200000" flipH="1">
              <a:off x="2190750" y="5467350"/>
              <a:ext cx="8382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99" name="正方形/長方形 98"/>
            <p:cNvSpPr/>
            <p:nvPr/>
          </p:nvSpPr>
          <p:spPr bwMode="auto">
            <a:xfrm>
              <a:off x="2667000" y="51816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中村一郎</a:t>
              </a:r>
            </a:p>
          </p:txBody>
        </p:sp>
        <p:cxnSp>
          <p:nvCxnSpPr>
            <p:cNvPr id="100" name="カギ線コネクタ 99"/>
            <p:cNvCxnSpPr>
              <a:stCxn id="89" idx="2"/>
              <a:endCxn id="99" idx="1"/>
            </p:cNvCxnSpPr>
            <p:nvPr/>
          </p:nvCxnSpPr>
          <p:spPr bwMode="auto">
            <a:xfrm rot="16200000" flipH="1">
              <a:off x="2533650" y="5124450"/>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1" name="正方形/長方形 100"/>
            <p:cNvSpPr/>
            <p:nvPr/>
          </p:nvSpPr>
          <p:spPr bwMode="auto">
            <a:xfrm>
              <a:off x="1676400" y="51816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山田太郎</a:t>
              </a:r>
            </a:p>
          </p:txBody>
        </p:sp>
        <p:cxnSp>
          <p:nvCxnSpPr>
            <p:cNvPr id="102" name="カギ線コネクタ 101"/>
            <p:cNvCxnSpPr>
              <a:stCxn id="84" idx="2"/>
              <a:endCxn id="101" idx="1"/>
            </p:cNvCxnSpPr>
            <p:nvPr/>
          </p:nvCxnSpPr>
          <p:spPr bwMode="auto">
            <a:xfrm rot="16200000" flipH="1">
              <a:off x="1543050" y="5124450"/>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1309" name="テキスト ボックス 109"/>
            <p:cNvSpPr txBox="1">
              <a:spLocks noChangeArrowheads="1"/>
            </p:cNvSpPr>
            <p:nvPr/>
          </p:nvSpPr>
          <p:spPr bwMode="auto">
            <a:xfrm>
              <a:off x="3581400" y="4648200"/>
              <a:ext cx="210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2000">
                  <a:latin typeface="HGP創英角ｺﾞｼｯｸUB" charset="0"/>
                  <a:ea typeface="HGP創英角ｺﾞｼｯｸUB" charset="0"/>
                  <a:cs typeface="HGP創英角ｺﾞｼｯｸUB" charset="0"/>
                </a:rPr>
                <a:t>ドキュメント指向型</a:t>
              </a:r>
            </a:p>
          </p:txBody>
        </p:sp>
        <p:sp>
          <p:nvSpPr>
            <p:cNvPr id="11311" name="テキスト ボックス 113"/>
            <p:cNvSpPr txBox="1">
              <a:spLocks noChangeArrowheads="1"/>
            </p:cNvSpPr>
            <p:nvPr/>
          </p:nvSpPr>
          <p:spPr bwMode="auto">
            <a:xfrm>
              <a:off x="4079875" y="6172200"/>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a:latin typeface="HGP創英角ｺﾞｼｯｸUB" charset="0"/>
                  <a:ea typeface="HGP創英角ｺﾞｼｯｸUB" charset="0"/>
                  <a:cs typeface="HGP創英角ｺﾞｼｯｸUB" charset="0"/>
                </a:rPr>
                <a:t>その他のデータベース</a:t>
              </a:r>
            </a:p>
          </p:txBody>
        </p:sp>
        <p:cxnSp>
          <p:nvCxnSpPr>
            <p:cNvPr id="11320" name="カギ線コネクタ 126"/>
            <p:cNvCxnSpPr>
              <a:cxnSpLocks noChangeShapeType="1"/>
              <a:stCxn id="73" idx="2"/>
              <a:endCxn id="43" idx="3"/>
            </p:cNvCxnSpPr>
            <p:nvPr/>
          </p:nvCxnSpPr>
          <p:spPr bwMode="auto">
            <a:xfrm rot="10800000" flipV="1">
              <a:off x="5943600" y="1895475"/>
              <a:ext cx="569913" cy="34766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21" name="正方形/長方形 131"/>
            <p:cNvSpPr>
              <a:spLocks noChangeArrowheads="1"/>
            </p:cNvSpPr>
            <p:nvPr/>
          </p:nvSpPr>
          <p:spPr bwMode="auto">
            <a:xfrm>
              <a:off x="3505200" y="5029200"/>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200" dirty="0"/>
                <a:t>データを格納する際に、特定の文書のように管理するため構造に合わせる必要がない。構造が複雑でもそのまま保存しやすく、スケーラビリティが高い。</a:t>
              </a:r>
            </a:p>
          </p:txBody>
        </p:sp>
      </p:grpSp>
    </p:spTree>
    <p:extLst>
      <p:ext uri="{BB962C8B-B14F-4D97-AF65-F5344CB8AC3E}">
        <p14:creationId xmlns:p14="http://schemas.microsoft.com/office/powerpoint/2010/main" val="129449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smtClean="0"/>
              <a:t>Key Value Store (KVS)</a:t>
            </a:r>
            <a:endParaRPr kumimoji="1" lang="ja-JP" altLang="en-US" dirty="0"/>
          </a:p>
        </p:txBody>
      </p:sp>
      <p:sp>
        <p:nvSpPr>
          <p:cNvPr id="3" name="円柱 2"/>
          <p:cNvSpPr/>
          <p:nvPr/>
        </p:nvSpPr>
        <p:spPr bwMode="auto">
          <a:xfrm>
            <a:off x="1043608" y="4321024"/>
            <a:ext cx="3384376" cy="2132312"/>
          </a:xfrm>
          <a:prstGeom prst="can">
            <a:avLst>
              <a:gd name="adj" fmla="val 20831"/>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8" name="直線コネクタ 7"/>
          <p:cNvCxnSpPr>
            <a:stCxn id="4" idx="3"/>
            <a:endCxn id="5" idx="1"/>
          </p:cNvCxnSpPr>
          <p:nvPr/>
        </p:nvCxnSpPr>
        <p:spPr bwMode="auto">
          <a:xfrm>
            <a:off x="2435424" y="5187321"/>
            <a:ext cx="624408" cy="144016"/>
          </a:xfrm>
          <a:prstGeom prst="line">
            <a:avLst/>
          </a:prstGeom>
          <a:solidFill>
            <a:schemeClr val="bg1"/>
          </a:solidFill>
          <a:ln w="38100" cap="flat" cmpd="sng" algn="ctr">
            <a:solidFill>
              <a:srgbClr val="4168A7"/>
            </a:solidFill>
            <a:prstDash val="solid"/>
            <a:round/>
            <a:headEnd type="none" w="med" len="med"/>
            <a:tailEnd type="none" w="med" len="med"/>
          </a:ln>
          <a:effectLst/>
        </p:spPr>
      </p:cxnSp>
      <p:cxnSp>
        <p:nvCxnSpPr>
          <p:cNvPr id="11" name="直線コネクタ 10"/>
          <p:cNvCxnSpPr/>
          <p:nvPr/>
        </p:nvCxnSpPr>
        <p:spPr bwMode="auto">
          <a:xfrm>
            <a:off x="1979712" y="5510418"/>
            <a:ext cx="0" cy="288032"/>
          </a:xfrm>
          <a:prstGeom prst="line">
            <a:avLst/>
          </a:prstGeom>
          <a:solidFill>
            <a:schemeClr val="bg1"/>
          </a:solidFill>
          <a:ln w="38100" cap="flat" cmpd="sng" algn="ctr">
            <a:solidFill>
              <a:srgbClr val="4168A7"/>
            </a:solidFill>
            <a:prstDash val="solid"/>
            <a:round/>
            <a:headEnd type="none" w="med" len="med"/>
            <a:tailEnd type="none" w="med" len="med"/>
          </a:ln>
          <a:effectLst/>
        </p:spPr>
      </p:cxnSp>
      <p:graphicFrame>
        <p:nvGraphicFramePr>
          <p:cNvPr id="4" name="表 3"/>
          <p:cNvGraphicFramePr>
            <a:graphicFrameLocks noGrp="1"/>
          </p:cNvGraphicFramePr>
          <p:nvPr>
            <p:extLst>
              <p:ext uri="{D42A27DB-BD31-4B8C-83A1-F6EECF244321}">
                <p14:modId xmlns:p14="http://schemas.microsoft.com/office/powerpoint/2010/main" val="3745066259"/>
              </p:ext>
            </p:extLst>
          </p:nvPr>
        </p:nvGraphicFramePr>
        <p:xfrm>
          <a:off x="1331640" y="4855396"/>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561006327"/>
              </p:ext>
            </p:extLst>
          </p:nvPr>
        </p:nvGraphicFramePr>
        <p:xfrm>
          <a:off x="3059832" y="4999412"/>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930176439"/>
              </p:ext>
            </p:extLst>
          </p:nvPr>
        </p:nvGraphicFramePr>
        <p:xfrm>
          <a:off x="1883532" y="5654434"/>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円柱 11"/>
          <p:cNvSpPr/>
          <p:nvPr/>
        </p:nvSpPr>
        <p:spPr bwMode="auto">
          <a:xfrm>
            <a:off x="471601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4216933522"/>
              </p:ext>
            </p:extLst>
          </p:nvPr>
        </p:nvGraphicFramePr>
        <p:xfrm>
          <a:off x="497578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円柱 13"/>
          <p:cNvSpPr/>
          <p:nvPr/>
        </p:nvSpPr>
        <p:spPr bwMode="auto">
          <a:xfrm>
            <a:off x="5786300"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598940829"/>
              </p:ext>
            </p:extLst>
          </p:nvPr>
        </p:nvGraphicFramePr>
        <p:xfrm>
          <a:off x="6046072"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円柱 15"/>
          <p:cNvSpPr/>
          <p:nvPr/>
        </p:nvSpPr>
        <p:spPr bwMode="auto">
          <a:xfrm>
            <a:off x="687625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7" name="表 16"/>
          <p:cNvGraphicFramePr>
            <a:graphicFrameLocks noGrp="1"/>
          </p:cNvGraphicFramePr>
          <p:nvPr>
            <p:extLst>
              <p:ext uri="{D42A27DB-BD31-4B8C-83A1-F6EECF244321}">
                <p14:modId xmlns:p14="http://schemas.microsoft.com/office/powerpoint/2010/main" val="3284459582"/>
              </p:ext>
            </p:extLst>
          </p:nvPr>
        </p:nvGraphicFramePr>
        <p:xfrm>
          <a:off x="713602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円柱 17"/>
          <p:cNvSpPr/>
          <p:nvPr/>
        </p:nvSpPr>
        <p:spPr bwMode="auto">
          <a:xfrm>
            <a:off x="471601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2894130801"/>
              </p:ext>
            </p:extLst>
          </p:nvPr>
        </p:nvGraphicFramePr>
        <p:xfrm>
          <a:off x="497578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円柱 19"/>
          <p:cNvSpPr/>
          <p:nvPr/>
        </p:nvSpPr>
        <p:spPr bwMode="auto">
          <a:xfrm>
            <a:off x="5786300"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2611030041"/>
              </p:ext>
            </p:extLst>
          </p:nvPr>
        </p:nvGraphicFramePr>
        <p:xfrm>
          <a:off x="6046072"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円柱 21"/>
          <p:cNvSpPr/>
          <p:nvPr/>
        </p:nvSpPr>
        <p:spPr bwMode="auto">
          <a:xfrm>
            <a:off x="687625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980597379"/>
              </p:ext>
            </p:extLst>
          </p:nvPr>
        </p:nvGraphicFramePr>
        <p:xfrm>
          <a:off x="713602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2185386783"/>
              </p:ext>
            </p:extLst>
          </p:nvPr>
        </p:nvGraphicFramePr>
        <p:xfrm>
          <a:off x="359532" y="1064656"/>
          <a:ext cx="8424936" cy="2842202"/>
        </p:xfrm>
        <a:graphic>
          <a:graphicData uri="http://schemas.openxmlformats.org/drawingml/2006/table">
            <a:tbl>
              <a:tblPr firstRow="1" bandCol="1">
                <a:tableStyleId>{00A15C55-8517-42AA-B614-E9B94910E393}</a:tableStyleId>
              </a:tblPr>
              <a:tblGrid>
                <a:gridCol w="2268252"/>
                <a:gridCol w="3096344"/>
                <a:gridCol w="3060340"/>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ja-JP" altLang="en-US" sz="1400" smtClean="0"/>
                        <a:t>分散</a:t>
                      </a:r>
                      <a:r>
                        <a:rPr kumimoji="1" lang="en-US" altLang="ja-JP" sz="1400" smtClean="0"/>
                        <a:t>KVS</a:t>
                      </a:r>
                      <a:endParaRPr kumimoji="1" lang="ja-JP" altLang="en-US" sz="1400"/>
                    </a:p>
                  </a:txBody>
                  <a:tcPr/>
                </a:tc>
              </a:tr>
              <a:tr h="332006">
                <a:tc>
                  <a:txBody>
                    <a:bodyPr/>
                    <a:lstStyle/>
                    <a:p>
                      <a:r>
                        <a:rPr kumimoji="1" lang="ja-JP" altLang="en-US" sz="1400" dirty="0" smtClean="0"/>
                        <a:t>データ形式</a:t>
                      </a:r>
                      <a:endParaRPr kumimoji="1" lang="ja-JP" altLang="en-US" sz="1400" dirty="0"/>
                    </a:p>
                  </a:txBody>
                  <a:tcPr/>
                </a:tc>
                <a:tc>
                  <a:txBody>
                    <a:bodyPr/>
                    <a:lstStyle/>
                    <a:p>
                      <a:pPr algn="ctr"/>
                      <a:r>
                        <a:rPr kumimoji="1" lang="ja-JP" altLang="en-US" sz="1400" dirty="0" smtClean="0"/>
                        <a:t>テーブル</a:t>
                      </a:r>
                      <a:endParaRPr kumimoji="1" lang="en-US" altLang="ja-JP" sz="1400" dirty="0" smtClean="0"/>
                    </a:p>
                    <a:p>
                      <a:pPr algn="ctr"/>
                      <a:r>
                        <a:rPr kumimoji="1" lang="en-US" altLang="ja-JP" sz="1400" dirty="0" smtClean="0"/>
                        <a:t>(</a:t>
                      </a:r>
                      <a:r>
                        <a:rPr kumimoji="1" lang="ja-JP" altLang="en-US" sz="1400" dirty="0" smtClean="0"/>
                        <a:t>複数のテーブルを結合可能</a:t>
                      </a:r>
                      <a:r>
                        <a:rPr kumimoji="1" lang="en-US" altLang="ja-JP" sz="1400" dirty="0" smtClean="0"/>
                        <a:t>)</a:t>
                      </a:r>
                      <a:endParaRPr kumimoji="1" lang="ja-JP" altLang="en-US" sz="1400" dirty="0"/>
                    </a:p>
                  </a:txBody>
                  <a:tcPr/>
                </a:tc>
                <a:tc>
                  <a:txBody>
                    <a:bodyPr/>
                    <a:lstStyle/>
                    <a:p>
                      <a:pPr algn="ctr"/>
                      <a:r>
                        <a:rPr kumimoji="1" lang="ja-JP" altLang="en-US" sz="1400" dirty="0" smtClean="0"/>
                        <a:t>キー＋バリュー（値）</a:t>
                      </a:r>
                      <a:endParaRPr kumimoji="1" lang="en-US" altLang="ja-JP" sz="1400" dirty="0" smtClean="0"/>
                    </a:p>
                  </a:txBody>
                  <a:tcPr/>
                </a:tc>
              </a:tr>
              <a:tr h="332006">
                <a:tc>
                  <a:txBody>
                    <a:bodyPr/>
                    <a:lstStyle/>
                    <a:p>
                      <a:r>
                        <a:rPr kumimoji="1" lang="ja-JP" altLang="en-US" sz="1400" dirty="0" smtClean="0"/>
                        <a:t>データ構造</a:t>
                      </a:r>
                      <a:endParaRPr kumimoji="1" lang="ja-JP" altLang="en-US" sz="1400" dirty="0"/>
                    </a:p>
                  </a:txBody>
                  <a:tcPr/>
                </a:tc>
                <a:tc>
                  <a:txBody>
                    <a:bodyPr/>
                    <a:lstStyle/>
                    <a:p>
                      <a:pPr algn="ctr"/>
                      <a:r>
                        <a:rPr kumimoji="1" lang="ja-JP" altLang="en-US" sz="1400" dirty="0" smtClean="0"/>
                        <a:t>構造化データ</a:t>
                      </a:r>
                      <a:endParaRPr kumimoji="1" lang="ja-JP" altLang="en-US" sz="1400" dirty="0"/>
                    </a:p>
                  </a:txBody>
                  <a:tcPr/>
                </a:tc>
                <a:tc>
                  <a:txBody>
                    <a:bodyPr/>
                    <a:lstStyle/>
                    <a:p>
                      <a:pPr algn="ctr"/>
                      <a:r>
                        <a:rPr kumimoji="1" lang="ja-JP" altLang="en-US" sz="1400" dirty="0" smtClean="0"/>
                        <a:t>構造化</a:t>
                      </a:r>
                      <a:r>
                        <a:rPr kumimoji="1" lang="en-US" altLang="ja-JP" sz="1400" dirty="0" smtClean="0"/>
                        <a:t>/</a:t>
                      </a:r>
                      <a:r>
                        <a:rPr kumimoji="1" lang="ja-JP" altLang="en-US" sz="1400" dirty="0" smtClean="0"/>
                        <a:t>非構造化データ</a:t>
                      </a:r>
                      <a:endParaRPr kumimoji="1" lang="en-US" altLang="ja-JP" sz="1400" dirty="0" smtClean="0"/>
                    </a:p>
                  </a:txBody>
                  <a:tcPr/>
                </a:tc>
              </a:tr>
              <a:tr h="332006">
                <a:tc>
                  <a:txBody>
                    <a:bodyPr/>
                    <a:lstStyle/>
                    <a:p>
                      <a:r>
                        <a:rPr kumimoji="1" lang="ja-JP" altLang="en-US" sz="1400" dirty="0" smtClean="0"/>
                        <a:t>処理</a:t>
                      </a:r>
                      <a:endParaRPr kumimoji="1" lang="ja-JP" altLang="en-US" sz="1400" dirty="0"/>
                    </a:p>
                  </a:txBody>
                  <a:tcPr/>
                </a:tc>
                <a:tc>
                  <a:txBody>
                    <a:bodyPr/>
                    <a:lstStyle/>
                    <a:p>
                      <a:pPr algn="ctr"/>
                      <a:r>
                        <a:rPr kumimoji="1" lang="ja-JP" altLang="en-US" sz="1400" dirty="0" smtClean="0"/>
                        <a:t>複雑な検索や集計が可能</a:t>
                      </a:r>
                      <a:endParaRPr kumimoji="1" lang="ja-JP" altLang="en-US" sz="1400" dirty="0"/>
                    </a:p>
                  </a:txBody>
                  <a:tcPr/>
                </a:tc>
                <a:tc>
                  <a:txBody>
                    <a:bodyPr/>
                    <a:lstStyle/>
                    <a:p>
                      <a:pPr algn="ctr"/>
                      <a:r>
                        <a:rPr kumimoji="1" lang="ja-JP" altLang="en-US" sz="1400" dirty="0" smtClean="0"/>
                        <a:t>シンプルな操作のみ</a:t>
                      </a:r>
                      <a:endParaRPr kumimoji="1" lang="en-US" altLang="ja-JP" sz="1400" dirty="0" smtClean="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endParaRPr kumimoji="1" lang="ja-JP" altLang="en-US" sz="1400" dirty="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r>
              <a:tr h="332006">
                <a:tc>
                  <a:txBody>
                    <a:bodyPr/>
                    <a:lstStyle/>
                    <a:p>
                      <a:r>
                        <a:rPr kumimoji="1" lang="en-US" altLang="ja-JP" sz="1400" dirty="0" smtClean="0"/>
                        <a:t>SQL</a:t>
                      </a:r>
                      <a:r>
                        <a:rPr kumimoji="1" lang="ja-JP" altLang="en-US" sz="1400" dirty="0" smtClean="0"/>
                        <a:t>サポート</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r>
            </a:tbl>
          </a:graphicData>
        </a:graphic>
      </p:graphicFrame>
      <p:sp>
        <p:nvSpPr>
          <p:cNvPr id="7" name="テキスト ボックス 6"/>
          <p:cNvSpPr txBox="1"/>
          <p:nvPr/>
        </p:nvSpPr>
        <p:spPr>
          <a:xfrm>
            <a:off x="1235460" y="3932728"/>
            <a:ext cx="3024336" cy="369332"/>
          </a:xfrm>
          <a:prstGeom prst="rect">
            <a:avLst/>
          </a:prstGeom>
          <a:noFill/>
        </p:spPr>
        <p:txBody>
          <a:bodyPr wrap="square" rtlCol="0">
            <a:spAutoFit/>
          </a:bodyPr>
          <a:lstStyle/>
          <a:p>
            <a:pPr algn="ctr"/>
            <a:r>
              <a:rPr kumimoji="1" lang="en-US" altLang="ja-JP" dirty="0" smtClean="0">
                <a:latin typeface="+mn-lt"/>
                <a:ea typeface="+mn-ea"/>
              </a:rPr>
              <a:t>RDBMS</a:t>
            </a:r>
            <a:endParaRPr kumimoji="1" lang="ja-JP" altLang="en-US" dirty="0" smtClean="0">
              <a:latin typeface="+mn-lt"/>
              <a:ea typeface="+mn-ea"/>
            </a:endParaRPr>
          </a:p>
        </p:txBody>
      </p:sp>
      <p:sp>
        <p:nvSpPr>
          <p:cNvPr id="24" name="テキスト ボックス 23"/>
          <p:cNvSpPr txBox="1"/>
          <p:nvPr/>
        </p:nvSpPr>
        <p:spPr>
          <a:xfrm>
            <a:off x="4742184" y="3932728"/>
            <a:ext cx="3024336" cy="369332"/>
          </a:xfrm>
          <a:prstGeom prst="rect">
            <a:avLst/>
          </a:prstGeom>
          <a:noFill/>
        </p:spPr>
        <p:txBody>
          <a:bodyPr wrap="square" rtlCol="0">
            <a:spAutoFit/>
          </a:bodyPr>
          <a:lstStyle/>
          <a:p>
            <a:pPr algn="ctr"/>
            <a:r>
              <a:rPr kumimoji="1" lang="en-US" altLang="ja-JP" dirty="0" smtClean="0">
                <a:latin typeface="+mn-lt"/>
                <a:ea typeface="+mn-ea"/>
              </a:rPr>
              <a:t>KVS</a:t>
            </a:r>
            <a:endParaRPr kumimoji="1" lang="ja-JP" altLang="en-US" dirty="0" smtClean="0">
              <a:latin typeface="+mn-lt"/>
              <a:ea typeface="+mn-ea"/>
            </a:endParaRPr>
          </a:p>
        </p:txBody>
      </p:sp>
    </p:spTree>
    <p:extLst>
      <p:ext uri="{BB962C8B-B14F-4D97-AF65-F5344CB8AC3E}">
        <p14:creationId xmlns:p14="http://schemas.microsoft.com/office/powerpoint/2010/main" val="34110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500" fill="hold"/>
                                        <p:tgtEl>
                                          <p:spTgt spid="7"/>
                                        </p:tgtEl>
                                        <p:attrNameLst>
                                          <p:attrName>ppt_w</p:attrName>
                                        </p:attrNameLst>
                                      </p:cBhvr>
                                      <p:tavLst>
                                        <p:tav tm="0">
                                          <p:val>
                                            <p:fltVal val="0"/>
                                          </p:val>
                                        </p:tav>
                                        <p:tav tm="100000">
                                          <p:val>
                                            <p:strVal val="#ppt_w"/>
                                          </p:val>
                                        </p:tav>
                                      </p:tavLst>
                                    </p:anim>
                                    <p:anim calcmode="lin" valueType="num">
                                      <p:cBhvr>
                                        <p:cTn id="102" dur="500" fill="hold"/>
                                        <p:tgtEl>
                                          <p:spTgt spid="7"/>
                                        </p:tgtEl>
                                        <p:attrNameLst>
                                          <p:attrName>ppt_h</p:attrName>
                                        </p:attrNameLst>
                                      </p:cBhvr>
                                      <p:tavLst>
                                        <p:tav tm="0">
                                          <p:val>
                                            <p:fltVal val="0"/>
                                          </p:val>
                                        </p:tav>
                                        <p:tav tm="100000">
                                          <p:val>
                                            <p:strVal val="#ppt_h"/>
                                          </p:val>
                                        </p:tav>
                                      </p:tavLst>
                                    </p:anim>
                                    <p:animEffect transition="in" filter="fade">
                                      <p:cBhvr>
                                        <p:cTn id="103" dur="500"/>
                                        <p:tgtEl>
                                          <p:spTgt spid="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P spid="20" grpId="0" animBg="1"/>
      <p:bldP spid="22" grpId="0" animBg="1"/>
      <p:bldP spid="7"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mtClean="0"/>
              <a:t>列指向</a:t>
            </a:r>
            <a:r>
              <a:rPr lang="en-US" altLang="ja-JP" smtClean="0"/>
              <a:t>(</a:t>
            </a:r>
            <a:r>
              <a:rPr lang="ja-JP" altLang="en-US" smtClean="0"/>
              <a:t>カラム指向</a:t>
            </a:r>
            <a:r>
              <a:rPr lang="en-US" altLang="ja-JP" smtClean="0"/>
              <a:t>/</a:t>
            </a:r>
            <a:r>
              <a:rPr lang="ja-JP" altLang="en-US" smtClean="0"/>
              <a:t>カラム型</a:t>
            </a:r>
            <a:r>
              <a:rPr lang="en-US" altLang="ja-JP" smtClean="0"/>
              <a:t>) DBMS</a:t>
            </a:r>
            <a:endParaRPr lang="ja-JP" altLang="en-US" dirty="0"/>
          </a:p>
        </p:txBody>
      </p:sp>
      <p:sp>
        <p:nvSpPr>
          <p:cNvPr id="5" name="正方形/長方形 4"/>
          <p:cNvSpPr/>
          <p:nvPr/>
        </p:nvSpPr>
        <p:spPr bwMode="auto">
          <a:xfrm>
            <a:off x="469450" y="4140696"/>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カラム型</a:t>
            </a:r>
            <a:endParaRPr kumimoji="0" lang="en-US" altLang="ja-JP" sz="2000" dirty="0" smtClean="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RDBMS</a:t>
            </a:r>
            <a:endParaRPr kumimoji="0" lang="ja-JP" altLang="en-US" sz="2000" dirty="0">
              <a:solidFill>
                <a:schemeClr val="bg1"/>
              </a:solidFill>
              <a:latin typeface="+mn-lt"/>
              <a:ea typeface="+mn-ea"/>
            </a:endParaRPr>
          </a:p>
        </p:txBody>
      </p:sp>
      <p:sp>
        <p:nvSpPr>
          <p:cNvPr id="6" name="正方形/長方形 5"/>
          <p:cNvSpPr/>
          <p:nvPr/>
        </p:nvSpPr>
        <p:spPr bwMode="auto">
          <a:xfrm>
            <a:off x="479719" y="5301208"/>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カラム型</a:t>
            </a:r>
            <a:endParaRPr kumimoji="0" lang="en-US" altLang="ja-JP" sz="2000" dirty="0" smtClean="0">
              <a:solidFill>
                <a:schemeClr val="bg1"/>
              </a:solidFill>
              <a:latin typeface="+mn-lt"/>
              <a:ea typeface="+mn-ea"/>
            </a:endParaRPr>
          </a:p>
          <a:p>
            <a:pPr algn="ctr">
              <a:spcBef>
                <a:spcPct val="20000"/>
              </a:spcBef>
            </a:pPr>
            <a:r>
              <a:rPr kumimoji="0" lang="en-US" altLang="ja-JP" sz="2000" dirty="0" err="1" smtClean="0">
                <a:solidFill>
                  <a:schemeClr val="bg1"/>
                </a:solidFill>
                <a:latin typeface="+mn-lt"/>
                <a:ea typeface="+mn-ea"/>
              </a:rPr>
              <a:t>NoSQL</a:t>
            </a:r>
            <a:r>
              <a:rPr kumimoji="0" lang="en-US" altLang="ja-JP" sz="2000" dirty="0" smtClean="0">
                <a:solidFill>
                  <a:schemeClr val="bg1"/>
                </a:solidFill>
                <a:latin typeface="+mn-lt"/>
                <a:ea typeface="+mn-ea"/>
              </a:rPr>
              <a:t> DB</a:t>
            </a:r>
            <a:endParaRPr kumimoji="0" lang="ja-JP" altLang="en-US" sz="2000" dirty="0">
              <a:solidFill>
                <a:schemeClr val="bg1"/>
              </a:solidFill>
              <a:latin typeface="+mn-lt"/>
              <a:ea typeface="+mn-ea"/>
            </a:endParaRPr>
          </a:p>
        </p:txBody>
      </p:sp>
      <p:sp>
        <p:nvSpPr>
          <p:cNvPr id="7" name="正方形/長方形 6"/>
          <p:cNvSpPr/>
          <p:nvPr/>
        </p:nvSpPr>
        <p:spPr bwMode="auto">
          <a:xfrm>
            <a:off x="2273842" y="4140696"/>
            <a:ext cx="4600128"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SybaseIQ</a:t>
            </a:r>
            <a:r>
              <a:rPr kumimoji="0" lang="ja-JP" altLang="en-US" sz="2000" dirty="0" err="1">
                <a:solidFill>
                  <a:schemeClr val="bg1"/>
                </a:solidFill>
                <a:latin typeface="+mn-lt"/>
                <a:ea typeface="+mn-ea"/>
              </a:rPr>
              <a:t>、</a:t>
            </a:r>
            <a:r>
              <a:rPr kumimoji="0" lang="en-US" altLang="ja-JP" sz="2000" dirty="0">
                <a:solidFill>
                  <a:schemeClr val="bg1"/>
                </a:solidFill>
                <a:latin typeface="+mn-lt"/>
                <a:ea typeface="+mn-ea"/>
              </a:rPr>
              <a:t>HANA</a:t>
            </a:r>
            <a:r>
              <a:rPr kumimoji="0" lang="ja-JP" altLang="en-US" sz="2000" dirty="0" err="1">
                <a:solidFill>
                  <a:schemeClr val="bg1"/>
                </a:solidFill>
                <a:latin typeface="+mn-lt"/>
                <a:ea typeface="+mn-ea"/>
              </a:rPr>
              <a:t>、</a:t>
            </a:r>
            <a:r>
              <a:rPr kumimoji="0" lang="en-US" altLang="ja-JP" sz="2000" dirty="0" err="1">
                <a:solidFill>
                  <a:schemeClr val="bg1"/>
                </a:solidFill>
                <a:latin typeface="+mn-lt"/>
                <a:ea typeface="+mn-ea"/>
              </a:rPr>
              <a:t>Netezza</a:t>
            </a:r>
            <a:r>
              <a:rPr kumimoji="0" lang="ja-JP" altLang="en-US" sz="2000" dirty="0" err="1">
                <a:solidFill>
                  <a:schemeClr val="bg1"/>
                </a:solidFill>
                <a:latin typeface="+mn-lt"/>
                <a:ea typeface="+mn-ea"/>
              </a:rPr>
              <a:t>、</a:t>
            </a:r>
            <a:r>
              <a:rPr kumimoji="0" lang="en-US" altLang="ja-JP" sz="2000" dirty="0" err="1">
                <a:solidFill>
                  <a:schemeClr val="bg1"/>
                </a:solidFill>
                <a:latin typeface="+mn-lt"/>
                <a:ea typeface="+mn-ea"/>
              </a:rPr>
              <a:t>ExadataVertica</a:t>
            </a:r>
            <a:r>
              <a:rPr kumimoji="0" lang="ja-JP" altLang="en-US" sz="2000" dirty="0" err="1">
                <a:solidFill>
                  <a:schemeClr val="bg1"/>
                </a:solidFill>
                <a:latin typeface="+mn-lt"/>
                <a:ea typeface="+mn-ea"/>
              </a:rPr>
              <a:t>、</a:t>
            </a:r>
            <a:r>
              <a:rPr kumimoji="0" lang="en-US" altLang="ja-JP" sz="2000" dirty="0">
                <a:solidFill>
                  <a:schemeClr val="bg1"/>
                </a:solidFill>
                <a:latin typeface="+mn-lt"/>
                <a:ea typeface="+mn-ea"/>
              </a:rPr>
              <a:t>MS SQL </a:t>
            </a:r>
            <a:r>
              <a:rPr kumimoji="0" lang="en-US" altLang="ja-JP" sz="2000" dirty="0" smtClean="0">
                <a:solidFill>
                  <a:schemeClr val="bg1"/>
                </a:solidFill>
                <a:latin typeface="+mn-lt"/>
                <a:ea typeface="+mn-ea"/>
              </a:rPr>
              <a:t>Server</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8" name="正方形/長方形 7"/>
          <p:cNvSpPr/>
          <p:nvPr/>
        </p:nvSpPr>
        <p:spPr bwMode="auto">
          <a:xfrm>
            <a:off x="2273842" y="5301208"/>
            <a:ext cx="4600128"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BigTable</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HBase</a:t>
            </a:r>
            <a:r>
              <a:rPr kumimoji="0" lang="ja-JP" altLang="en-US" sz="2000" dirty="0" err="1">
                <a:solidFill>
                  <a:schemeClr val="bg1"/>
                </a:solidFill>
                <a:latin typeface="+mn-lt"/>
                <a:ea typeface="+mn-ea"/>
              </a:rPr>
              <a:t>、</a:t>
            </a:r>
            <a:r>
              <a:rPr kumimoji="0" lang="en-US" altLang="ja-JP" sz="2000" dirty="0" err="1">
                <a:solidFill>
                  <a:schemeClr val="bg1"/>
                </a:solidFill>
                <a:latin typeface="+mn-lt"/>
                <a:ea typeface="+mn-ea"/>
              </a:rPr>
              <a:t>Hypertable</a:t>
            </a:r>
            <a:r>
              <a:rPr kumimoji="0" lang="ja-JP" altLang="en-US" sz="2000" dirty="0" err="1">
                <a:solidFill>
                  <a:schemeClr val="bg1"/>
                </a:solidFill>
                <a:latin typeface="+mn-lt"/>
                <a:ea typeface="+mn-ea"/>
              </a:rPr>
              <a:t>、</a:t>
            </a:r>
            <a:r>
              <a:rPr kumimoji="0" lang="en-US" altLang="ja-JP" sz="2000" dirty="0" smtClean="0">
                <a:solidFill>
                  <a:schemeClr val="bg1"/>
                </a:solidFill>
                <a:latin typeface="+mn-lt"/>
                <a:ea typeface="+mn-ea"/>
              </a:rPr>
              <a:t>Cassandra</a:t>
            </a:r>
            <a:r>
              <a:rPr kumimoji="0" lang="ja-JP" altLang="en-US" sz="2000" dirty="0" smtClean="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9" name="正方形/長方形 8"/>
          <p:cNvSpPr/>
          <p:nvPr/>
        </p:nvSpPr>
        <p:spPr bwMode="auto">
          <a:xfrm>
            <a:off x="7022178" y="4140696"/>
            <a:ext cx="1651992" cy="21686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定義・区別には曖昧な部分もある</a:t>
            </a:r>
            <a:endParaRPr kumimoji="0" lang="ja-JP" altLang="en-US" sz="2000" dirty="0">
              <a:solidFill>
                <a:schemeClr val="bg1"/>
              </a:solidFill>
              <a:latin typeface="+mn-lt"/>
              <a:ea typeface="+mn-ea"/>
            </a:endParaRPr>
          </a:p>
        </p:txBody>
      </p:sp>
      <p:sp>
        <p:nvSpPr>
          <p:cNvPr id="10" name="正方形/長方形 9"/>
          <p:cNvSpPr/>
          <p:nvPr/>
        </p:nvSpPr>
        <p:spPr bwMode="auto">
          <a:xfrm>
            <a:off x="467544" y="3509392"/>
            <a:ext cx="8204720" cy="4872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通常の</a:t>
            </a:r>
            <a:r>
              <a:rPr kumimoji="0" lang="en-US" altLang="ja-JP" sz="2000" dirty="0">
                <a:solidFill>
                  <a:schemeClr val="bg1"/>
                </a:solidFill>
                <a:latin typeface="+mn-lt"/>
                <a:ea typeface="+mn-ea"/>
              </a:rPr>
              <a:t>RDBMS</a:t>
            </a:r>
            <a:r>
              <a:rPr kumimoji="0" lang="ja-JP" altLang="en-US" sz="2000" dirty="0">
                <a:solidFill>
                  <a:schemeClr val="bg1"/>
                </a:solidFill>
                <a:latin typeface="+mn-lt"/>
                <a:ea typeface="+mn-ea"/>
              </a:rPr>
              <a:t>が取り扱う「行」単位ではなく、「列」単位で処理</a:t>
            </a:r>
            <a:endParaRPr kumimoji="0" lang="ja-JP" altLang="en-US" sz="2000" dirty="0" smtClean="0">
              <a:solidFill>
                <a:schemeClr val="bg1"/>
              </a:solidFill>
              <a:latin typeface="+mn-lt"/>
              <a:ea typeface="+mn-ea"/>
            </a:endParaRPr>
          </a:p>
        </p:txBody>
      </p:sp>
      <p:graphicFrame>
        <p:nvGraphicFramePr>
          <p:cNvPr id="14" name="表 13"/>
          <p:cNvGraphicFramePr>
            <a:graphicFrameLocks noGrp="1"/>
          </p:cNvGraphicFramePr>
          <p:nvPr>
            <p:extLst>
              <p:ext uri="{D42A27DB-BD31-4B8C-83A1-F6EECF244321}">
                <p14:modId xmlns:p14="http://schemas.microsoft.com/office/powerpoint/2010/main" val="2306730700"/>
              </p:ext>
            </p:extLst>
          </p:nvPr>
        </p:nvGraphicFramePr>
        <p:xfrm>
          <a:off x="4679797" y="1116360"/>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顧客明</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担当者名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5" name="下矢印 14"/>
          <p:cNvSpPr/>
          <p:nvPr/>
        </p:nvSpPr>
        <p:spPr bwMode="auto">
          <a:xfrm rot="16200000">
            <a:off x="6437823" y="-465603"/>
            <a:ext cx="468052" cy="4176464"/>
          </a:xfrm>
          <a:prstGeom prst="down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6" name="正方形/長方形 15"/>
          <p:cNvSpPr/>
          <p:nvPr/>
        </p:nvSpPr>
        <p:spPr bwMode="auto">
          <a:xfrm>
            <a:off x="468315" y="2235696"/>
            <a:ext cx="4104456" cy="115212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C000"/>
                </a:solidFill>
                <a:latin typeface="+mn-lt"/>
                <a:ea typeface="+mn-ea"/>
              </a:rPr>
              <a:t>「列」指向の特長</a:t>
            </a:r>
            <a:endParaRPr kumimoji="0" lang="en-US" altLang="ja-JP" sz="1400" dirty="0" smtClean="0">
              <a:solidFill>
                <a:srgbClr val="FFC000"/>
              </a:solidFill>
              <a:latin typeface="+mn-lt"/>
              <a:ea typeface="+mn-ea"/>
            </a:endParaRPr>
          </a:p>
          <a:p>
            <a:pPr>
              <a:spcBef>
                <a:spcPct val="20000"/>
              </a:spcBef>
            </a:pPr>
            <a:r>
              <a:rPr kumimoji="0" lang="ja-JP" altLang="en-US" sz="1400" dirty="0" smtClean="0">
                <a:solidFill>
                  <a:schemeClr val="bg1"/>
                </a:solidFill>
                <a:latin typeface="+mn-lt"/>
                <a:ea typeface="+mn-ea"/>
              </a:rPr>
              <a:t>・蓄積</a:t>
            </a:r>
            <a:r>
              <a:rPr kumimoji="0" lang="ja-JP" altLang="en-US" sz="1400" dirty="0">
                <a:solidFill>
                  <a:schemeClr val="bg1"/>
                </a:solidFill>
                <a:latin typeface="+mn-lt"/>
                <a:ea typeface="+mn-ea"/>
              </a:rPr>
              <a:t>したデータから特定の列を高速に</a:t>
            </a:r>
            <a:r>
              <a:rPr kumimoji="0" lang="ja-JP" altLang="en-US" sz="1400" dirty="0" smtClean="0">
                <a:solidFill>
                  <a:schemeClr val="bg1"/>
                </a:solidFill>
                <a:latin typeface="+mn-lt"/>
                <a:ea typeface="+mn-ea"/>
              </a:rPr>
              <a:t>読込む</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a:t>
            </a:r>
            <a:r>
              <a:rPr kumimoji="0" lang="en-US" altLang="ja-JP" sz="1400" dirty="0" smtClean="0">
                <a:solidFill>
                  <a:schemeClr val="bg1"/>
                </a:solidFill>
                <a:latin typeface="+mn-lt"/>
                <a:ea typeface="+mn-ea"/>
              </a:rPr>
              <a:t>BI/DHW(OLAP)</a:t>
            </a:r>
            <a:r>
              <a:rPr kumimoji="0" lang="ja-JP" altLang="en-US" sz="1400" dirty="0" smtClean="0">
                <a:solidFill>
                  <a:schemeClr val="bg1"/>
                </a:solidFill>
                <a:latin typeface="+mn-lt"/>
                <a:ea typeface="+mn-ea"/>
              </a:rPr>
              <a:t>に向く</a:t>
            </a:r>
            <a:endParaRPr kumimoji="0" lang="ja-JP" altLang="en-US" sz="1400" dirty="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・行</a:t>
            </a:r>
            <a:r>
              <a:rPr kumimoji="0" lang="ja-JP" altLang="en-US" sz="1400" dirty="0">
                <a:solidFill>
                  <a:schemeClr val="bg1"/>
                </a:solidFill>
                <a:latin typeface="+mn-lt"/>
                <a:ea typeface="+mn-ea"/>
              </a:rPr>
              <a:t>単位で</a:t>
            </a:r>
            <a:r>
              <a:rPr kumimoji="0" lang="ja-JP" altLang="en-US" sz="1400" dirty="0" smtClean="0">
                <a:solidFill>
                  <a:schemeClr val="bg1"/>
                </a:solidFill>
                <a:latin typeface="+mn-lt"/>
                <a:ea typeface="+mn-ea"/>
              </a:rPr>
              <a:t>のデータ更新</a:t>
            </a:r>
            <a:r>
              <a:rPr kumimoji="0" lang="ja-JP" altLang="en-US" sz="1400" dirty="0">
                <a:solidFill>
                  <a:schemeClr val="bg1"/>
                </a:solidFill>
                <a:latin typeface="+mn-lt"/>
                <a:ea typeface="+mn-ea"/>
              </a:rPr>
              <a:t>には</a:t>
            </a:r>
            <a:r>
              <a:rPr kumimoji="0" lang="ja-JP" altLang="en-US" sz="1400" dirty="0" smtClean="0">
                <a:solidFill>
                  <a:schemeClr val="bg1"/>
                </a:solidFill>
                <a:latin typeface="+mn-lt"/>
                <a:ea typeface="+mn-ea"/>
              </a:rPr>
              <a:t>向かない</a:t>
            </a:r>
            <a:endParaRPr kumimoji="0" lang="en-US" altLang="ja-JP" sz="1400" dirty="0" smtClean="0">
              <a:solidFill>
                <a:schemeClr val="bg1"/>
              </a:solidFill>
              <a:latin typeface="+mn-lt"/>
              <a:ea typeface="+mn-ea"/>
            </a:endParaRPr>
          </a:p>
        </p:txBody>
      </p:sp>
      <p:sp>
        <p:nvSpPr>
          <p:cNvPr id="17" name="正方形/長方形 16"/>
          <p:cNvSpPr/>
          <p:nvPr/>
        </p:nvSpPr>
        <p:spPr bwMode="auto">
          <a:xfrm>
            <a:off x="458046" y="1101579"/>
            <a:ext cx="4104456"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C000"/>
                </a:solidFill>
                <a:latin typeface="+mn-lt"/>
                <a:ea typeface="+mn-ea"/>
              </a:rPr>
              <a:t>「行」指向の特長</a:t>
            </a:r>
            <a:endParaRPr kumimoji="0" lang="en-US" altLang="ja-JP" sz="1400" dirty="0" smtClean="0">
              <a:solidFill>
                <a:srgbClr val="FFC000"/>
              </a:solidFill>
              <a:latin typeface="+mn-lt"/>
              <a:ea typeface="+mn-ea"/>
            </a:endParaRPr>
          </a:p>
          <a:p>
            <a:pPr>
              <a:spcBef>
                <a:spcPct val="20000"/>
              </a:spcBef>
            </a:pPr>
            <a:r>
              <a:rPr kumimoji="0" lang="ja-JP" altLang="en-US" sz="1400" dirty="0" smtClean="0">
                <a:solidFill>
                  <a:schemeClr val="bg1"/>
                </a:solidFill>
                <a:latin typeface="+mn-lt"/>
                <a:ea typeface="+mn-ea"/>
              </a:rPr>
              <a:t>・ランダムアクセス、頻繁な更新に向く</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・トランザクション処理</a:t>
            </a:r>
            <a:r>
              <a:rPr kumimoji="0" lang="en-US" altLang="ja-JP" sz="1400" dirty="0" smtClean="0">
                <a:solidFill>
                  <a:schemeClr val="bg1"/>
                </a:solidFill>
                <a:latin typeface="+mn-lt"/>
                <a:ea typeface="+mn-ea"/>
              </a:rPr>
              <a:t>(OLTP)</a:t>
            </a:r>
            <a:r>
              <a:rPr kumimoji="0" lang="ja-JP" altLang="en-US" sz="1400" dirty="0" smtClean="0">
                <a:solidFill>
                  <a:schemeClr val="bg1"/>
                </a:solidFill>
                <a:latin typeface="+mn-lt"/>
                <a:ea typeface="+mn-ea"/>
              </a:rPr>
              <a:t>向け</a:t>
            </a:r>
            <a:endParaRPr kumimoji="0" lang="ja-JP" altLang="en-US" sz="1400" dirty="0">
              <a:solidFill>
                <a:schemeClr val="bg1"/>
              </a:solidFill>
              <a:latin typeface="+mn-lt"/>
              <a:ea typeface="+mn-ea"/>
            </a:endParaRPr>
          </a:p>
        </p:txBody>
      </p:sp>
      <p:sp>
        <p:nvSpPr>
          <p:cNvPr id="13" name="下矢印 12"/>
          <p:cNvSpPr/>
          <p:nvPr/>
        </p:nvSpPr>
        <p:spPr bwMode="auto">
          <a:xfrm>
            <a:off x="5735745" y="1388602"/>
            <a:ext cx="936104" cy="1999222"/>
          </a:xfrm>
          <a:prstGeom prst="downArrow">
            <a:avLst>
              <a:gd name="adj1" fmla="val 50000"/>
              <a:gd name="adj2" fmla="val 31685"/>
            </a:avLst>
          </a:prstGeom>
          <a:solidFill>
            <a:srgbClr val="C00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23962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5" grpId="0" animBg="1"/>
      <p:bldP spid="16" grpId="0" animBg="1"/>
      <p:bldP spid="17"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タイトル 1"/>
          <p:cNvSpPr>
            <a:spLocks noGrp="1"/>
          </p:cNvSpPr>
          <p:nvPr>
            <p:ph type="title"/>
          </p:nvPr>
        </p:nvSpPr>
        <p:spPr/>
        <p:txBody>
          <a:bodyPr/>
          <a:lstStyle/>
          <a:p>
            <a:r>
              <a:rPr lang="ja-JP" altLang="en-US" dirty="0" smtClean="0"/>
              <a:t>柔軟性の高いドキュメント指向</a:t>
            </a:r>
            <a:r>
              <a:rPr lang="en-US" altLang="ja-JP" dirty="0" smtClean="0"/>
              <a:t>DB</a:t>
            </a:r>
            <a:endParaRPr lang="ja-JP" altLang="en-US" dirty="0"/>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2740" y="1676400"/>
            <a:ext cx="4231437" cy="383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bwMode="auto">
          <a:xfrm>
            <a:off x="5381318" y="1676400"/>
            <a:ext cx="1447800" cy="3810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6394042" y="2230692"/>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6394042" y="357033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6408790" y="425613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6912694" y="45830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3" name="正方形/長方形 82"/>
          <p:cNvSpPr/>
          <p:nvPr/>
        </p:nvSpPr>
        <p:spPr bwMode="auto">
          <a:xfrm>
            <a:off x="6915152" y="48878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4" name="正方形/長方形 83"/>
          <p:cNvSpPr/>
          <p:nvPr/>
        </p:nvSpPr>
        <p:spPr bwMode="auto">
          <a:xfrm>
            <a:off x="6912694" y="51926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9" name="正方形/長方形 88"/>
          <p:cNvSpPr/>
          <p:nvPr/>
        </p:nvSpPr>
        <p:spPr bwMode="auto">
          <a:xfrm>
            <a:off x="6908392" y="3919383"/>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7" name="カギ線コネクタ 16"/>
          <p:cNvCxnSpPr>
            <a:stCxn id="15" idx="2"/>
            <a:endCxn id="73" idx="1"/>
          </p:cNvCxnSpPr>
          <p:nvPr/>
        </p:nvCxnSpPr>
        <p:spPr bwMode="auto">
          <a:xfrm rot="16200000" flipH="1">
            <a:off x="6115359" y="2047259"/>
            <a:ext cx="268542"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15" idx="2"/>
            <a:endCxn id="77" idx="1"/>
          </p:cNvCxnSpPr>
          <p:nvPr/>
        </p:nvCxnSpPr>
        <p:spPr bwMode="auto">
          <a:xfrm rot="16200000" flipH="1">
            <a:off x="5445536" y="2717082"/>
            <a:ext cx="1608188"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カギ線コネクタ 95"/>
          <p:cNvCxnSpPr>
            <a:stCxn id="78" idx="1"/>
            <a:endCxn id="15" idx="2"/>
          </p:cNvCxnSpPr>
          <p:nvPr/>
        </p:nvCxnSpPr>
        <p:spPr bwMode="auto">
          <a:xfrm rot="10800000">
            <a:off x="6105218" y="2057400"/>
            <a:ext cx="303572" cy="229398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カギ線コネクタ 96"/>
          <p:cNvCxnSpPr>
            <a:stCxn id="89" idx="1"/>
            <a:endCxn id="77" idx="2"/>
          </p:cNvCxnSpPr>
          <p:nvPr/>
        </p:nvCxnSpPr>
        <p:spPr bwMode="auto">
          <a:xfrm rot="10800000">
            <a:off x="6755992" y="3760839"/>
            <a:ext cx="152400" cy="25379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カギ線コネクタ 97"/>
          <p:cNvCxnSpPr>
            <a:stCxn id="79" idx="1"/>
            <a:endCxn id="78" idx="2"/>
          </p:cNvCxnSpPr>
          <p:nvPr/>
        </p:nvCxnSpPr>
        <p:spPr bwMode="auto">
          <a:xfrm rot="10800000">
            <a:off x="6770740" y="4446639"/>
            <a:ext cx="141954" cy="2316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カギ線コネクタ 98"/>
          <p:cNvCxnSpPr>
            <a:stCxn id="83" idx="1"/>
            <a:endCxn id="78" idx="2"/>
          </p:cNvCxnSpPr>
          <p:nvPr/>
        </p:nvCxnSpPr>
        <p:spPr bwMode="auto">
          <a:xfrm rot="10800000">
            <a:off x="6770740" y="4446639"/>
            <a:ext cx="144412" cy="5364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カギ線コネクタ 99"/>
          <p:cNvCxnSpPr>
            <a:stCxn id="84" idx="1"/>
            <a:endCxn id="78" idx="2"/>
          </p:cNvCxnSpPr>
          <p:nvPr/>
        </p:nvCxnSpPr>
        <p:spPr bwMode="auto">
          <a:xfrm rot="10800000">
            <a:off x="6770740" y="4446639"/>
            <a:ext cx="141954" cy="8412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4" name="グループ化 53"/>
          <p:cNvGrpSpPr/>
          <p:nvPr/>
        </p:nvGrpSpPr>
        <p:grpSpPr>
          <a:xfrm>
            <a:off x="6694540" y="2421192"/>
            <a:ext cx="1033002" cy="690718"/>
            <a:chOff x="6723421" y="2394153"/>
            <a:chExt cx="1033002" cy="690718"/>
          </a:xfrm>
        </p:grpSpPr>
        <p:sp>
          <p:nvSpPr>
            <p:cNvPr id="92" name="正方形/長方形 91"/>
            <p:cNvSpPr/>
            <p:nvPr/>
          </p:nvSpPr>
          <p:spPr bwMode="auto">
            <a:xfrm>
              <a:off x="7032523" y="25895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7030065" y="28943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94" name="カギ線コネクタ 93"/>
            <p:cNvCxnSpPr>
              <a:stCxn id="73" idx="2"/>
              <a:endCxn id="92" idx="1"/>
            </p:cNvCxnSpPr>
            <p:nvPr/>
          </p:nvCxnSpPr>
          <p:spPr bwMode="auto">
            <a:xfrm rot="16200000" flipH="1">
              <a:off x="6732638" y="2384936"/>
              <a:ext cx="290668" cy="309101"/>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カギ線コネクタ 116"/>
            <p:cNvCxnSpPr>
              <a:stCxn id="93" idx="1"/>
              <a:endCxn id="73" idx="2"/>
            </p:cNvCxnSpPr>
            <p:nvPr/>
          </p:nvCxnSpPr>
          <p:spPr bwMode="auto">
            <a:xfrm rot="10800000">
              <a:off x="6723423" y="2394153"/>
              <a:ext cx="306643" cy="59546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グループ化 54"/>
          <p:cNvGrpSpPr/>
          <p:nvPr/>
        </p:nvGrpSpPr>
        <p:grpSpPr>
          <a:xfrm>
            <a:off x="6105219" y="3265538"/>
            <a:ext cx="1015181" cy="190500"/>
            <a:chOff x="6134100" y="3200400"/>
            <a:chExt cx="1015181" cy="190500"/>
          </a:xfrm>
        </p:grpSpPr>
        <p:sp>
          <p:nvSpPr>
            <p:cNvPr id="76" name="正方形/長方形 75"/>
            <p:cNvSpPr/>
            <p:nvPr/>
          </p:nvSpPr>
          <p:spPr bwMode="auto">
            <a:xfrm>
              <a:off x="6425381" y="3200400"/>
              <a:ext cx="723900" cy="190500"/>
            </a:xfrm>
            <a:prstGeom prst="rect">
              <a:avLst/>
            </a:prstGeom>
            <a:solidFill>
              <a:srgbClr val="00CC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3" name="直線コネクタ 52"/>
            <p:cNvCxnSpPr>
              <a:stCxn id="76" idx="1"/>
            </p:cNvCxnSpPr>
            <p:nvPr/>
          </p:nvCxnSpPr>
          <p:spPr bwMode="auto">
            <a:xfrm flipH="1">
              <a:off x="6134100" y="3295650"/>
              <a:ext cx="291281"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7" name="図 126"/>
          <p:cNvPicPr>
            <a:picLocks noChangeAspect="1"/>
          </p:cNvPicPr>
          <p:nvPr/>
        </p:nvPicPr>
        <p:blipFill>
          <a:blip r:embed="rId3"/>
          <a:stretch>
            <a:fillRect/>
          </a:stretch>
        </p:blipFill>
        <p:spPr>
          <a:xfrm>
            <a:off x="3466067" y="3081797"/>
            <a:ext cx="915987" cy="805729"/>
          </a:xfrm>
          <a:prstGeom prst="rect">
            <a:avLst/>
          </a:prstGeom>
          <a:ln>
            <a:noFill/>
          </a:ln>
          <a:effectLst>
            <a:outerShdw blurRad="292100" dist="139700" dir="2700000" algn="tl" rotWithShape="0">
              <a:srgbClr val="333333">
                <a:alpha val="65000"/>
              </a:srgbClr>
            </a:outerShdw>
          </a:effectLst>
        </p:spPr>
      </p:pic>
      <p:cxnSp>
        <p:nvCxnSpPr>
          <p:cNvPr id="61" name="直線コネクタ 60"/>
          <p:cNvCxnSpPr/>
          <p:nvPr/>
        </p:nvCxnSpPr>
        <p:spPr bwMode="auto">
          <a:xfrm flipH="1">
            <a:off x="1013399" y="4025695"/>
            <a:ext cx="9906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コネクタ 128"/>
          <p:cNvCxnSpPr/>
          <p:nvPr/>
        </p:nvCxnSpPr>
        <p:spPr bwMode="auto">
          <a:xfrm>
            <a:off x="2384999" y="4025695"/>
            <a:ext cx="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p:cNvCxnSpPr/>
          <p:nvPr/>
        </p:nvCxnSpPr>
        <p:spPr bwMode="auto">
          <a:xfrm>
            <a:off x="2842199" y="4025695"/>
            <a:ext cx="9144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1" name="下矢印 11270"/>
          <p:cNvSpPr/>
          <p:nvPr/>
        </p:nvSpPr>
        <p:spPr bwMode="auto">
          <a:xfrm>
            <a:off x="1869358" y="2495550"/>
            <a:ext cx="838200" cy="570271"/>
          </a:xfrm>
          <a:prstGeom prst="downArrow">
            <a:avLst/>
          </a:prstGeom>
          <a:solidFill>
            <a:srgbClr val="FF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31" name="Picture 7" descr="C:\Users\Masanori\AppData\Local\Microsoft\Windows\Temporary Internet Files\Content.IE5\55ZKQZRL\MC9003835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132690" y="2987636"/>
            <a:ext cx="1797459" cy="2200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sanori\AppData\Local\Microsoft\Windows\Temporary Internet Files\Content.IE5\86QH21EP\MC9003910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6538" y="2986088"/>
            <a:ext cx="1828124" cy="2205543"/>
          </a:xfrm>
          <a:prstGeom prst="rect">
            <a:avLst/>
          </a:prstGeom>
          <a:noFill/>
          <a:extLst>
            <a:ext uri="{909E8E84-426E-40DD-AFC4-6F175D3DCCD1}">
              <a14:hiddenFill xmlns:a14="http://schemas.microsoft.com/office/drawing/2010/main">
                <a:solidFill>
                  <a:srgbClr val="FFFFFF"/>
                </a:solidFill>
              </a14:hiddenFill>
            </a:ext>
          </a:extLst>
        </p:spPr>
      </p:pic>
      <p:sp>
        <p:nvSpPr>
          <p:cNvPr id="11272" name="角丸四角形 11271"/>
          <p:cNvSpPr/>
          <p:nvPr/>
        </p:nvSpPr>
        <p:spPr bwMode="auto">
          <a:xfrm>
            <a:off x="172740" y="5715000"/>
            <a:ext cx="8818860" cy="800100"/>
          </a:xfrm>
          <a:prstGeom prst="roundRect">
            <a:avLst>
              <a:gd name="adj" fmla="val 0"/>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rPr>
              <a:t>スキーマレスで、項目の追加・変更が簡単</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rPr>
              <a:t>非構造化データに対応</a:t>
            </a:r>
          </a:p>
        </p:txBody>
      </p:sp>
      <p:sp>
        <p:nvSpPr>
          <p:cNvPr id="11279" name="角丸四角形 11278"/>
          <p:cNvSpPr/>
          <p:nvPr/>
        </p:nvSpPr>
        <p:spPr bwMode="auto">
          <a:xfrm>
            <a:off x="172740" y="1066800"/>
            <a:ext cx="1831260" cy="408037"/>
          </a:xfrm>
          <a:prstGeom prst="roundRect">
            <a:avLst>
              <a:gd name="adj" fmla="val 0"/>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リレーショナル</a:t>
            </a:r>
            <a:r>
              <a:rPr kumimoji="0" lang="en-US" altLang="ja-JP" sz="1400" b="0" i="0" u="none" strike="noStrike" cap="none" normalizeH="0" baseline="0" dirty="0" smtClean="0">
                <a:ln>
                  <a:noFill/>
                </a:ln>
                <a:solidFill>
                  <a:schemeClr val="bg1"/>
                </a:solidFill>
                <a:effectLst/>
                <a:cs typeface="Arial" pitchFamily="34" charset="0"/>
              </a:rPr>
              <a:t>DB</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151" name="角丸四角形 150"/>
          <p:cNvSpPr/>
          <p:nvPr/>
        </p:nvSpPr>
        <p:spPr bwMode="auto">
          <a:xfrm>
            <a:off x="5334000" y="1066800"/>
            <a:ext cx="1943102" cy="408037"/>
          </a:xfrm>
          <a:prstGeom prst="roundRect">
            <a:avLst>
              <a:gd name="adj" fmla="val 0"/>
            </a:avLst>
          </a:prstGeom>
          <a:solidFill>
            <a:srgbClr val="03800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ドキュメント</a:t>
            </a:r>
            <a:r>
              <a:rPr kumimoji="0" lang="ja-JP" altLang="en-US" sz="1400" dirty="0" smtClean="0">
                <a:solidFill>
                  <a:schemeClr val="bg1"/>
                </a:solidFill>
                <a:cs typeface="Arial" pitchFamily="34" charset="0"/>
              </a:rPr>
              <a:t>指向</a:t>
            </a:r>
            <a:r>
              <a:rPr kumimoji="0" lang="en-US" altLang="ja-JP" sz="1400" b="0" i="0" u="none" strike="noStrike" cap="none" normalizeH="0" baseline="0" dirty="0" smtClean="0">
                <a:ln>
                  <a:noFill/>
                </a:ln>
                <a:solidFill>
                  <a:schemeClr val="bg1"/>
                </a:solidFill>
                <a:effectLst/>
                <a:cs typeface="Arial" pitchFamily="34" charset="0"/>
              </a:rPr>
              <a:t>DB</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37" name="角丸四角形 36"/>
          <p:cNvSpPr/>
          <p:nvPr/>
        </p:nvSpPr>
        <p:spPr bwMode="auto">
          <a:xfrm>
            <a:off x="7365592" y="1066800"/>
            <a:ext cx="1626008" cy="408037"/>
          </a:xfrm>
          <a:prstGeom prst="roundRect">
            <a:avLst>
              <a:gd name="adj" fmla="val 0"/>
            </a:avLst>
          </a:prstGeom>
          <a:solidFill>
            <a:schemeClr val="accent3"/>
          </a:solidFill>
          <a:ln>
            <a:no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cs typeface="Arial" pitchFamily="34" charset="0"/>
              </a:rPr>
              <a:t>JSON/XML DB</a:t>
            </a:r>
            <a:endParaRPr kumimoji="0" lang="ja-JP" altLang="en-US" sz="1400" b="0" i="0" u="none" strike="noStrike" cap="none" normalizeH="0" baseline="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val="1040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5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1+#ppt_w/2"/>
                                          </p:val>
                                        </p:tav>
                                        <p:tav tm="100000">
                                          <p:val>
                                            <p:strVal val="#ppt_x"/>
                                          </p:val>
                                        </p:tav>
                                      </p:tavLst>
                                    </p:anim>
                                    <p:anim calcmode="lin" valueType="num">
                                      <p:cBhvr additive="base">
                                        <p:cTn id="26"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3742380" y="4038600"/>
            <a:ext cx="16401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800" dirty="0" err="1" smtClean="0">
                <a:solidFill>
                  <a:srgbClr val="0000CC"/>
                </a:solidFill>
                <a:latin typeface="+mn-lt"/>
                <a:ea typeface="+mn-ea"/>
              </a:rPr>
              <a:t>NewSQL</a:t>
            </a:r>
            <a:endParaRPr lang="en-US" altLang="ja-JP" sz="2800" dirty="0">
              <a:solidFill>
                <a:srgbClr val="0000CC"/>
              </a:solidFill>
              <a:latin typeface="+mn-lt"/>
              <a:ea typeface="+mn-ea"/>
            </a:endParaRPr>
          </a:p>
        </p:txBody>
      </p:sp>
    </p:spTree>
    <p:extLst>
      <p:ext uri="{BB962C8B-B14F-4D97-AF65-F5344CB8AC3E}">
        <p14:creationId xmlns:p14="http://schemas.microsoft.com/office/powerpoint/2010/main" val="781779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 + </a:t>
            </a:r>
            <a:r>
              <a:rPr kumimoji="1" lang="en-US" altLang="ja-JP" dirty="0" err="1" smtClean="0"/>
              <a:t>NoSQL</a:t>
            </a:r>
            <a:r>
              <a:rPr kumimoji="1" lang="en-US" altLang="ja-JP" dirty="0" smtClean="0"/>
              <a:t> = </a:t>
            </a:r>
            <a:r>
              <a:rPr kumimoji="1" lang="en-US" altLang="ja-JP" dirty="0" err="1" smtClean="0"/>
              <a:t>NewSQL</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052736"/>
            <a:ext cx="661268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78" y="2918582"/>
            <a:ext cx="52768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8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0-#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データベースとは？</a:t>
            </a:r>
            <a:endParaRPr kumimoji="1" lang="ja-JP" altLang="en-US" dirty="0"/>
          </a:p>
        </p:txBody>
      </p:sp>
      <p:pic>
        <p:nvPicPr>
          <p:cNvPr id="1026" name="Picture 2" descr="C:\Users\Shoji Okoshi\AppData\Local\Microsoft\Windows\Temporary Internet Files\Content.IE5\J9G324I5\MP9004491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429" y="1224136"/>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1247031" y="4725144"/>
            <a:ext cx="6629400"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ja-JP" sz="2000" dirty="0">
                <a:latin typeface="+mn-lt"/>
                <a:ea typeface="+mn-ea"/>
              </a:rPr>
              <a:t>「データベース</a:t>
            </a:r>
            <a:r>
              <a:rPr kumimoji="0" lang="en-US" altLang="ja-JP" sz="2000" dirty="0">
                <a:latin typeface="+mn-lt"/>
                <a:ea typeface="+mn-ea"/>
              </a:rPr>
              <a:t>(Database)</a:t>
            </a:r>
            <a:r>
              <a:rPr kumimoji="0" lang="ja-JP" altLang="ja-JP" sz="2000" dirty="0">
                <a:latin typeface="+mn-lt"/>
                <a:ea typeface="+mn-ea"/>
              </a:rPr>
              <a:t>」</a:t>
            </a:r>
            <a:r>
              <a:rPr kumimoji="0" lang="ja-JP" altLang="en-US" sz="2000" dirty="0">
                <a:latin typeface="+mn-lt"/>
                <a:ea typeface="+mn-ea"/>
              </a:rPr>
              <a:t>の語源</a:t>
            </a:r>
            <a:endParaRPr kumimoji="0" lang="en-US" altLang="ja-JP" dirty="0">
              <a:latin typeface="+mn-lt"/>
              <a:ea typeface="+mn-ea"/>
            </a:endParaRPr>
          </a:p>
          <a:p>
            <a:pPr algn="ctr">
              <a:spcBef>
                <a:spcPct val="20000"/>
              </a:spcBef>
            </a:pPr>
            <a:r>
              <a:rPr kumimoji="0" lang="en-US" altLang="ja-JP" sz="1400" dirty="0">
                <a:latin typeface="+mn-lt"/>
                <a:ea typeface="+mn-ea"/>
              </a:rPr>
              <a:t>1950</a:t>
            </a:r>
            <a:r>
              <a:rPr kumimoji="0" lang="ja-JP" altLang="ja-JP" sz="1400" dirty="0">
                <a:latin typeface="+mn-lt"/>
                <a:ea typeface="+mn-ea"/>
              </a:rPr>
              <a:t>年頃アメリカ国防省において、複数に点在する資料保管場所を一箇所に集約し、そこに行けば全てのデータを得ることが出来るように効率化を図る目的で誕生した。つまり、一箇所に集約された場所を、情報</a:t>
            </a:r>
            <a:r>
              <a:rPr kumimoji="0" lang="en-US" altLang="ja-JP" sz="1400" dirty="0">
                <a:latin typeface="+mn-lt"/>
                <a:ea typeface="+mn-ea"/>
              </a:rPr>
              <a:t>(Data)</a:t>
            </a:r>
            <a:r>
              <a:rPr kumimoji="0" lang="ja-JP" altLang="ja-JP" sz="1400" dirty="0">
                <a:latin typeface="+mn-lt"/>
                <a:ea typeface="+mn-ea"/>
              </a:rPr>
              <a:t>の基地</a:t>
            </a:r>
            <a:r>
              <a:rPr kumimoji="0" lang="en-US" altLang="ja-JP" sz="1400" dirty="0">
                <a:latin typeface="+mn-lt"/>
                <a:ea typeface="+mn-ea"/>
              </a:rPr>
              <a:t>(Base)</a:t>
            </a:r>
            <a:r>
              <a:rPr kumimoji="0" lang="ja-JP" altLang="ja-JP" sz="1400" dirty="0">
                <a:latin typeface="+mn-lt"/>
                <a:ea typeface="+mn-ea"/>
              </a:rPr>
              <a:t>と呼び、これが今日のデータベースの語源とされてい</a:t>
            </a:r>
            <a:r>
              <a:rPr kumimoji="0" lang="ja-JP" altLang="en-US" sz="1400" dirty="0">
                <a:latin typeface="+mn-lt"/>
                <a:ea typeface="+mn-ea"/>
              </a:rPr>
              <a:t>る</a:t>
            </a:r>
            <a:r>
              <a:rPr kumimoji="0" lang="ja-JP" altLang="ja-JP" sz="1400" dirty="0">
                <a:latin typeface="+mn-lt"/>
                <a:ea typeface="+mn-ea"/>
              </a:rPr>
              <a:t>。 </a:t>
            </a:r>
            <a:endParaRPr kumimoji="0" lang="ja-JP" altLang="en-US" sz="1400" dirty="0">
              <a:latin typeface="+mn-lt"/>
              <a:ea typeface="+mn-ea"/>
            </a:endParaRPr>
          </a:p>
        </p:txBody>
      </p:sp>
    </p:spTree>
    <p:extLst>
      <p:ext uri="{BB962C8B-B14F-4D97-AF65-F5344CB8AC3E}">
        <p14:creationId xmlns:p14="http://schemas.microsoft.com/office/powerpoint/2010/main" val="1388959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err="1" smtClean="0"/>
              <a:t>NoSQL</a:t>
            </a:r>
            <a:r>
              <a:rPr kumimoji="1" lang="ja-JP" altLang="en-US" dirty="0" smtClean="0"/>
              <a:t>の「良いとこ取り」</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126133456"/>
              </p:ext>
            </p:extLst>
          </p:nvPr>
        </p:nvGraphicFramePr>
        <p:xfrm>
          <a:off x="359532" y="1120898"/>
          <a:ext cx="8424936" cy="1660030"/>
        </p:xfrm>
        <a:graphic>
          <a:graphicData uri="http://schemas.openxmlformats.org/drawingml/2006/table">
            <a:tbl>
              <a:tblPr firstRow="1" bandCol="1">
                <a:tableStyleId>{00A15C55-8517-42AA-B614-E9B94910E393}</a:tableStyleId>
              </a:tblPr>
              <a:tblGrid>
                <a:gridCol w="2268252"/>
                <a:gridCol w="2052228"/>
                <a:gridCol w="2052228"/>
                <a:gridCol w="2052228"/>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en-US" altLang="ja-JP" sz="1400" dirty="0" err="1" smtClean="0"/>
                        <a:t>NoSQL</a:t>
                      </a:r>
                      <a:endParaRPr kumimoji="1" lang="ja-JP" altLang="en-US" sz="1400" dirty="0"/>
                    </a:p>
                  </a:txBody>
                  <a:tcPr/>
                </a:tc>
                <a:tc>
                  <a:txBody>
                    <a:bodyPr/>
                    <a:lstStyle/>
                    <a:p>
                      <a:pPr algn="ctr"/>
                      <a:r>
                        <a:rPr kumimoji="1" lang="en-US" altLang="ja-JP" sz="1400" dirty="0" err="1" smtClean="0"/>
                        <a:t>NewSQL</a:t>
                      </a:r>
                      <a:endParaRPr kumimoji="1" lang="ja-JP" altLang="en-US" sz="1400" dirty="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endParaRPr kumimoji="1" lang="ja-JP" altLang="en-US" sz="1400" dirty="0"/>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en-US" altLang="ja-JP" sz="1400" dirty="0" smtClean="0"/>
                        <a:t>SQL</a:t>
                      </a:r>
                      <a:r>
                        <a:rPr kumimoji="1" lang="ja-JP" altLang="en-US" sz="1400" dirty="0" smtClean="0"/>
                        <a:t>サポート</a:t>
                      </a:r>
                      <a:endParaRPr kumimoji="1" lang="en-US" altLang="ja-JP" sz="1400" baseline="0" dirty="0" smtClean="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bl>
          </a:graphicData>
        </a:graphic>
      </p:graphicFrame>
      <p:sp>
        <p:nvSpPr>
          <p:cNvPr id="4" name="正方形/長方形 3"/>
          <p:cNvSpPr/>
          <p:nvPr/>
        </p:nvSpPr>
        <p:spPr bwMode="auto">
          <a:xfrm>
            <a:off x="395536" y="2924944"/>
            <a:ext cx="2232248" cy="79744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 DB</a:t>
            </a:r>
            <a:endParaRPr kumimoji="0" lang="ja-JP" altLang="en-US" sz="2000" dirty="0">
              <a:solidFill>
                <a:schemeClr val="bg1"/>
              </a:solidFill>
              <a:latin typeface="+mn-lt"/>
              <a:ea typeface="+mn-ea"/>
            </a:endParaRPr>
          </a:p>
        </p:txBody>
      </p:sp>
      <p:sp>
        <p:nvSpPr>
          <p:cNvPr id="5" name="正方形/長方形 4"/>
          <p:cNvSpPr/>
          <p:nvPr/>
        </p:nvSpPr>
        <p:spPr bwMode="auto">
          <a:xfrm>
            <a:off x="393705" y="3789040"/>
            <a:ext cx="2232248" cy="79744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RDBMS+NoSQL</a:t>
            </a:r>
            <a:endParaRPr kumimoji="0" lang="ja-JP" altLang="en-US" sz="2000" dirty="0">
              <a:solidFill>
                <a:schemeClr val="bg1"/>
              </a:solidFill>
              <a:latin typeface="+mn-lt"/>
              <a:ea typeface="+mn-ea"/>
            </a:endParaRPr>
          </a:p>
        </p:txBody>
      </p:sp>
      <p:sp>
        <p:nvSpPr>
          <p:cNvPr id="6" name="正方形/長方形 5"/>
          <p:cNvSpPr/>
          <p:nvPr/>
        </p:nvSpPr>
        <p:spPr bwMode="auto">
          <a:xfrm>
            <a:off x="393705" y="4653136"/>
            <a:ext cx="2232248" cy="79744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-as-a-Service</a:t>
            </a:r>
            <a:endParaRPr kumimoji="0" lang="ja-JP" altLang="en-US" sz="2000" dirty="0">
              <a:solidFill>
                <a:schemeClr val="bg1"/>
              </a:solidFill>
              <a:latin typeface="+mn-lt"/>
              <a:ea typeface="+mn-ea"/>
            </a:endParaRPr>
          </a:p>
        </p:txBody>
      </p:sp>
      <p:sp>
        <p:nvSpPr>
          <p:cNvPr id="7" name="正方形/長方形 6"/>
          <p:cNvSpPr/>
          <p:nvPr/>
        </p:nvSpPr>
        <p:spPr bwMode="auto">
          <a:xfrm>
            <a:off x="2780184" y="2924944"/>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VoltDB</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ScaleDB</a:t>
            </a:r>
            <a:r>
              <a:rPr kumimoji="0" lang="ja-JP" altLang="en-US" sz="2000" dirty="0" err="1">
                <a:solidFill>
                  <a:schemeClr val="bg1"/>
                </a:solidFill>
                <a:latin typeface="+mn-lt"/>
                <a:ea typeface="+mn-ea"/>
              </a:rPr>
              <a:t>、</a:t>
            </a:r>
            <a:r>
              <a:rPr kumimoji="0" lang="en-US" altLang="ja-JP" sz="2000" dirty="0" err="1">
                <a:solidFill>
                  <a:schemeClr val="bg1"/>
                </a:solidFill>
                <a:latin typeface="+mn-lt"/>
                <a:ea typeface="+mn-ea"/>
              </a:rPr>
              <a:t>Akiban</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Translattice</a:t>
            </a:r>
            <a:r>
              <a:rPr kumimoji="0" lang="ja-JP" altLang="en-US" sz="2000" dirty="0" err="1">
                <a:solidFill>
                  <a:schemeClr val="bg1"/>
                </a:solidFill>
                <a:latin typeface="+mn-lt"/>
                <a:ea typeface="+mn-ea"/>
              </a:rPr>
              <a:t>、</a:t>
            </a:r>
            <a:r>
              <a:rPr kumimoji="0" lang="en-US" altLang="ja-JP" sz="2000" dirty="0" err="1" smtClean="0">
                <a:solidFill>
                  <a:schemeClr val="bg1"/>
                </a:solidFill>
                <a:latin typeface="+mn-lt"/>
                <a:ea typeface="+mn-ea"/>
              </a:rPr>
              <a:t>NuoDB</a:t>
            </a:r>
            <a:r>
              <a:rPr kumimoji="0" lang="ja-JP" altLang="en-US" sz="2000" dirty="0" err="1" smtClean="0">
                <a:solidFill>
                  <a:schemeClr val="bg1"/>
                </a:solidFill>
                <a:latin typeface="+mn-lt"/>
                <a:ea typeface="+mn-ea"/>
              </a:rPr>
              <a:t>、</a:t>
            </a:r>
            <a:r>
              <a:rPr kumimoji="0" lang="en-US" altLang="ja-JP" sz="2000" dirty="0" err="1">
                <a:solidFill>
                  <a:schemeClr val="bg1"/>
                </a:solidFill>
                <a:latin typeface="+mn-lt"/>
                <a:ea typeface="+mn-ea"/>
              </a:rPr>
              <a:t>InfoFrame</a:t>
            </a:r>
            <a:r>
              <a:rPr kumimoji="0" lang="en-US" altLang="ja-JP" sz="2000" dirty="0">
                <a:solidFill>
                  <a:schemeClr val="bg1"/>
                </a:solidFill>
                <a:latin typeface="+mn-lt"/>
                <a:ea typeface="+mn-ea"/>
              </a:rPr>
              <a:t> Relational Store</a:t>
            </a:r>
            <a:endParaRPr kumimoji="0" lang="ja-JP" altLang="en-US" sz="2000" dirty="0">
              <a:solidFill>
                <a:schemeClr val="bg1"/>
              </a:solidFill>
              <a:latin typeface="+mn-lt"/>
              <a:ea typeface="+mn-ea"/>
            </a:endParaRPr>
          </a:p>
        </p:txBody>
      </p:sp>
      <p:sp>
        <p:nvSpPr>
          <p:cNvPr id="8" name="正方形/長方形 7"/>
          <p:cNvSpPr/>
          <p:nvPr/>
        </p:nvSpPr>
        <p:spPr bwMode="auto">
          <a:xfrm>
            <a:off x="2778353" y="3789040"/>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Cluster with NDB</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with </a:t>
            </a:r>
            <a:r>
              <a:rPr kumimoji="0" lang="en-US" altLang="ja-JP" sz="2000" dirty="0" err="1">
                <a:solidFill>
                  <a:schemeClr val="bg1"/>
                </a:solidFill>
                <a:latin typeface="+mn-lt"/>
                <a:ea typeface="+mn-ea"/>
              </a:rPr>
              <a:t>HandlerSocket</a:t>
            </a:r>
            <a:endParaRPr kumimoji="0" lang="ja-JP" altLang="en-US" sz="2000" dirty="0">
              <a:solidFill>
                <a:schemeClr val="bg1"/>
              </a:solidFill>
              <a:latin typeface="+mn-lt"/>
              <a:ea typeface="+mn-ea"/>
            </a:endParaRPr>
          </a:p>
        </p:txBody>
      </p:sp>
      <p:sp>
        <p:nvSpPr>
          <p:cNvPr id="9" name="正方形/長方形 8"/>
          <p:cNvSpPr/>
          <p:nvPr/>
        </p:nvSpPr>
        <p:spPr bwMode="auto">
          <a:xfrm>
            <a:off x="2778353" y="4653136"/>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Amazon Relational Database Service</a:t>
            </a:r>
            <a:r>
              <a:rPr kumimoji="0" lang="ja-JP" altLang="en-US" sz="2000" dirty="0" err="1">
                <a:solidFill>
                  <a:schemeClr val="bg1"/>
                </a:solidFill>
                <a:latin typeface="+mn-lt"/>
                <a:ea typeface="+mn-ea"/>
              </a:rPr>
              <a:t>、</a:t>
            </a:r>
            <a:r>
              <a:rPr kumimoji="0" lang="en-US" altLang="ja-JP" sz="2000" dirty="0">
                <a:solidFill>
                  <a:schemeClr val="bg1"/>
                </a:solidFill>
                <a:latin typeface="+mn-lt"/>
                <a:ea typeface="+mn-ea"/>
              </a:rPr>
              <a:t>SQL Azure</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Database.com</a:t>
            </a:r>
            <a:endParaRPr kumimoji="0" lang="ja-JP" altLang="en-US" sz="2000" dirty="0">
              <a:solidFill>
                <a:schemeClr val="bg1"/>
              </a:solidFill>
              <a:latin typeface="+mn-lt"/>
              <a:ea typeface="+mn-ea"/>
            </a:endParaRPr>
          </a:p>
        </p:txBody>
      </p:sp>
      <p:sp>
        <p:nvSpPr>
          <p:cNvPr id="10" name="正方形/長方形 9"/>
          <p:cNvSpPr/>
          <p:nvPr/>
        </p:nvSpPr>
        <p:spPr bwMode="auto">
          <a:xfrm>
            <a:off x="393705" y="5543531"/>
            <a:ext cx="8352928" cy="69378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RDBMS</a:t>
            </a:r>
            <a:r>
              <a:rPr kumimoji="0" lang="ja-JP" altLang="en-US" sz="2000" dirty="0" smtClean="0">
                <a:solidFill>
                  <a:schemeClr val="bg1"/>
                </a:solidFill>
                <a:latin typeface="+mn-lt"/>
                <a:ea typeface="+mn-ea"/>
              </a:rPr>
              <a:t>と</a:t>
            </a:r>
            <a:r>
              <a:rPr kumimoji="0" lang="en-US" altLang="ja-JP" sz="2000" dirty="0" err="1" smtClean="0">
                <a:solidFill>
                  <a:schemeClr val="bg1"/>
                </a:solidFill>
                <a:latin typeface="+mn-lt"/>
                <a:ea typeface="+mn-ea"/>
              </a:rPr>
              <a:t>NewSQL</a:t>
            </a:r>
            <a:r>
              <a:rPr kumimoji="0" lang="ja-JP" altLang="en-US" sz="2000" dirty="0" smtClean="0">
                <a:solidFill>
                  <a:schemeClr val="bg1"/>
                </a:solidFill>
                <a:latin typeface="+mn-lt"/>
                <a:ea typeface="+mn-ea"/>
              </a:rPr>
              <a:t>の違いは徐々に無くなりつつある</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11216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730884" y="4038600"/>
            <a:ext cx="36631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dirty="0" smtClean="0">
                <a:solidFill>
                  <a:srgbClr val="0000CC"/>
                </a:solidFill>
                <a:latin typeface="+mn-lt"/>
                <a:ea typeface="+mn-ea"/>
              </a:rPr>
              <a:t>大規模分散処理</a:t>
            </a:r>
            <a:endParaRPr lang="en-US" altLang="ja-JP" sz="2800" dirty="0" smtClean="0">
              <a:solidFill>
                <a:srgbClr val="0000CC"/>
              </a:solidFill>
              <a:latin typeface="+mn-lt"/>
              <a:ea typeface="+mn-ea"/>
            </a:endParaRPr>
          </a:p>
          <a:p>
            <a:pPr algn="ctr" eaLnBrk="1" hangingPunct="1">
              <a:defRPr/>
            </a:pPr>
            <a:r>
              <a:rPr lang="en-US" altLang="ja-JP" sz="2800" dirty="0" err="1" smtClean="0">
                <a:solidFill>
                  <a:srgbClr val="0000CC"/>
                </a:solidFill>
                <a:latin typeface="+mn-lt"/>
                <a:ea typeface="+mn-ea"/>
              </a:rPr>
              <a:t>MapReduce</a:t>
            </a:r>
            <a:r>
              <a:rPr lang="ja-JP" altLang="en-US" sz="2800" dirty="0" smtClean="0">
                <a:solidFill>
                  <a:srgbClr val="0000CC"/>
                </a:solidFill>
                <a:latin typeface="+mn-lt"/>
                <a:ea typeface="+mn-ea"/>
              </a:rPr>
              <a:t>と</a:t>
            </a:r>
            <a:r>
              <a:rPr lang="en-US" altLang="ja-JP" sz="2800" dirty="0" err="1" smtClean="0">
                <a:solidFill>
                  <a:srgbClr val="0000CC"/>
                </a:solidFill>
                <a:latin typeface="+mn-lt"/>
                <a:ea typeface="+mn-ea"/>
              </a:rPr>
              <a:t>Hadoop</a:t>
            </a:r>
            <a:endParaRPr lang="en-US" altLang="ja-JP" sz="2800" dirty="0" smtClean="0">
              <a:solidFill>
                <a:srgbClr val="0000CC"/>
              </a:solidFill>
              <a:latin typeface="+mn-lt"/>
              <a:ea typeface="+mn-ea"/>
            </a:endParaRPr>
          </a:p>
        </p:txBody>
      </p:sp>
    </p:spTree>
    <p:extLst>
      <p:ext uri="{BB962C8B-B14F-4D97-AF65-F5344CB8AC3E}">
        <p14:creationId xmlns:p14="http://schemas.microsoft.com/office/powerpoint/2010/main" val="2744578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899592" y="1052736"/>
            <a:ext cx="7344816" cy="1872208"/>
          </a:xfrm>
          <a:prstGeom prst="roundRect">
            <a:avLst>
              <a:gd name="adj" fmla="val 0"/>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smtClean="0">
                <a:ln>
                  <a:noFill/>
                </a:ln>
                <a:solidFill>
                  <a:schemeClr val="bg1"/>
                </a:solidFill>
                <a:effectLst/>
                <a:latin typeface="+mn-lt"/>
                <a:ea typeface="+mn-ea"/>
              </a:rPr>
              <a:t>Goo</a:t>
            </a:r>
            <a:r>
              <a:rPr kumimoji="0" lang="en-US" altLang="ja-JP" sz="2000">
                <a:solidFill>
                  <a:schemeClr val="bg1"/>
                </a:solidFill>
                <a:latin typeface="+mn-lt"/>
                <a:ea typeface="+mn-ea"/>
              </a:rPr>
              <a:t>gle</a:t>
            </a:r>
            <a:endParaRPr kumimoji="0" lang="ja-JP" altLang="en-US" sz="2000" b="0" i="0" u="none" strike="noStrike" cap="none" normalizeH="0" dirty="0" smtClean="0">
              <a:ln>
                <a:noFill/>
              </a:ln>
              <a:solidFill>
                <a:schemeClr val="bg1"/>
              </a:solidFill>
              <a:effectLst/>
              <a:latin typeface="+mn-lt"/>
              <a:ea typeface="+mn-ea"/>
            </a:endParaRPr>
          </a:p>
        </p:txBody>
      </p:sp>
      <p:sp>
        <p:nvSpPr>
          <p:cNvPr id="4" name="角丸四角形 3"/>
          <p:cNvSpPr/>
          <p:nvPr/>
        </p:nvSpPr>
        <p:spPr bwMode="auto">
          <a:xfrm>
            <a:off x="971600" y="1196752"/>
            <a:ext cx="3528392" cy="64807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BigTable</a:t>
            </a:r>
            <a:endParaRPr kumimoji="0" lang="ja-JP" altLang="en-US" sz="28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4652392" y="1196752"/>
            <a:ext cx="3528392" cy="648072"/>
          </a:xfrm>
          <a:prstGeom prst="roundRect">
            <a:avLst>
              <a:gd name="adj" fmla="val 26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MapReduce</a:t>
            </a:r>
            <a:endParaRPr kumimoji="0" lang="ja-JP" altLang="en-US"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967608" y="1916832"/>
            <a:ext cx="3532384"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分散</a:t>
            </a:r>
            <a:r>
              <a:rPr kumimoji="0" lang="en-US" altLang="ja-JP" sz="2400" dirty="0" smtClean="0">
                <a:solidFill>
                  <a:schemeClr val="bg1"/>
                </a:solidFill>
                <a:latin typeface="+mn-lt"/>
                <a:ea typeface="+mn-ea"/>
              </a:rPr>
              <a:t>KVS </a:t>
            </a:r>
            <a:r>
              <a:rPr kumimoji="0" lang="ja-JP" altLang="en-US" sz="2400" dirty="0" smtClean="0">
                <a:solidFill>
                  <a:schemeClr val="bg1"/>
                </a:solidFill>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4652392" y="1916832"/>
            <a:ext cx="352839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大規模分散処理</a:t>
            </a:r>
          </a:p>
        </p:txBody>
      </p:sp>
      <p:sp>
        <p:nvSpPr>
          <p:cNvPr id="3" name="正方形/長方形 2"/>
          <p:cNvSpPr/>
          <p:nvPr/>
        </p:nvSpPr>
        <p:spPr>
          <a:xfrm>
            <a:off x="899592" y="2996952"/>
            <a:ext cx="7344816" cy="900246"/>
          </a:xfrm>
          <a:prstGeom prst="rect">
            <a:avLst/>
          </a:prstGeom>
          <a:solidFill>
            <a:schemeClr val="bg1">
              <a:lumMod val="85000"/>
            </a:schemeClr>
          </a:solidFill>
        </p:spPr>
        <p:txBody>
          <a:bodyPr wrap="square">
            <a:spAutoFit/>
          </a:bodyPr>
          <a:lstStyle/>
          <a:p>
            <a:pPr algn="just"/>
            <a:r>
              <a:rPr lang="en-US" altLang="ja-JP" sz="1050" dirty="0" err="1">
                <a:latin typeface="+mn-lt"/>
                <a:ea typeface="+mn-ea"/>
              </a:rPr>
              <a:t>Bigtable</a:t>
            </a:r>
            <a:r>
              <a:rPr lang="ja-JP" altLang="en-US" sz="1050" dirty="0">
                <a:latin typeface="+mn-lt"/>
                <a:ea typeface="+mn-ea"/>
              </a:rPr>
              <a:t>は、</a:t>
            </a:r>
            <a:r>
              <a:rPr lang="en-US" altLang="ja-JP" sz="1050" dirty="0">
                <a:latin typeface="+mn-lt"/>
                <a:ea typeface="+mn-ea"/>
              </a:rPr>
              <a:t>Google</a:t>
            </a:r>
            <a:r>
              <a:rPr lang="ja-JP" altLang="en-US" sz="1050" dirty="0">
                <a:latin typeface="+mn-lt"/>
                <a:ea typeface="+mn-ea"/>
              </a:rPr>
              <a:t>検索をはじめ、</a:t>
            </a:r>
            <a:r>
              <a:rPr lang="en-US" altLang="ja-JP" sz="1050" dirty="0">
                <a:latin typeface="+mn-lt"/>
                <a:ea typeface="+mn-ea"/>
              </a:rPr>
              <a:t>YouTube</a:t>
            </a:r>
            <a:r>
              <a:rPr lang="ja-JP" altLang="en-US" sz="1050" dirty="0">
                <a:latin typeface="+mn-lt"/>
                <a:ea typeface="+mn-ea"/>
              </a:rPr>
              <a:t>や</a:t>
            </a:r>
            <a:r>
              <a:rPr lang="en-US" altLang="ja-JP" sz="1050" dirty="0">
                <a:latin typeface="+mn-lt"/>
                <a:ea typeface="+mn-ea"/>
              </a:rPr>
              <a:t>Google Map</a:t>
            </a:r>
            <a:r>
              <a:rPr lang="ja-JP" altLang="en-US" sz="1050" dirty="0" err="1">
                <a:latin typeface="+mn-lt"/>
                <a:ea typeface="+mn-ea"/>
              </a:rPr>
              <a:t>、</a:t>
            </a:r>
            <a:r>
              <a:rPr lang="en-US" altLang="ja-JP" sz="1050" dirty="0">
                <a:latin typeface="+mn-lt"/>
                <a:ea typeface="+mn-ea"/>
              </a:rPr>
              <a:t>Google Earth</a:t>
            </a:r>
            <a:r>
              <a:rPr lang="ja-JP" altLang="en-US" sz="1050" dirty="0" err="1">
                <a:latin typeface="+mn-lt"/>
                <a:ea typeface="+mn-ea"/>
              </a:rPr>
              <a:t>、</a:t>
            </a:r>
            <a:r>
              <a:rPr lang="en-US" altLang="ja-JP" sz="1050" dirty="0">
                <a:latin typeface="+mn-lt"/>
                <a:ea typeface="+mn-ea"/>
              </a:rPr>
              <a:t>Google Analytics</a:t>
            </a:r>
            <a:r>
              <a:rPr lang="ja-JP" altLang="en-US" sz="1050" dirty="0" err="1">
                <a:latin typeface="+mn-lt"/>
                <a:ea typeface="+mn-ea"/>
              </a:rPr>
              <a:t>、</a:t>
            </a:r>
            <a:r>
              <a:rPr lang="en-US" altLang="ja-JP" sz="1050" dirty="0">
                <a:latin typeface="+mn-lt"/>
                <a:ea typeface="+mn-ea"/>
              </a:rPr>
              <a:t>Google App Engine</a:t>
            </a:r>
            <a:r>
              <a:rPr lang="ja-JP" altLang="en-US" sz="1050" dirty="0">
                <a:latin typeface="+mn-lt"/>
                <a:ea typeface="+mn-ea"/>
              </a:rPr>
              <a:t>など、グーグルの</a:t>
            </a:r>
            <a:r>
              <a:rPr lang="en-US" altLang="ja-JP" sz="1050" dirty="0">
                <a:latin typeface="+mn-lt"/>
                <a:ea typeface="+mn-ea"/>
              </a:rPr>
              <a:t>70</a:t>
            </a:r>
            <a:r>
              <a:rPr lang="ja-JP" altLang="en-US" sz="1050" dirty="0">
                <a:latin typeface="+mn-lt"/>
                <a:ea typeface="+mn-ea"/>
              </a:rPr>
              <a:t>以上のプロジェクトの基盤として利用されて</a:t>
            </a:r>
            <a:r>
              <a:rPr lang="ja-JP" altLang="en-US" sz="1050" dirty="0" smtClean="0">
                <a:latin typeface="+mn-lt"/>
                <a:ea typeface="+mn-ea"/>
              </a:rPr>
              <a:t>いる。</a:t>
            </a:r>
            <a:r>
              <a:rPr lang="ja-JP" altLang="en-US" sz="1050" dirty="0">
                <a:latin typeface="+mn-lt"/>
                <a:ea typeface="+mn-ea"/>
              </a:rPr>
              <a:t>合計で数</a:t>
            </a:r>
            <a:r>
              <a:rPr lang="en-US" altLang="ja-JP" sz="1050" dirty="0">
                <a:latin typeface="+mn-lt"/>
                <a:ea typeface="+mn-ea"/>
              </a:rPr>
              <a:t>PB</a:t>
            </a:r>
            <a:r>
              <a:rPr lang="ja-JP" altLang="en-US" sz="1050" dirty="0">
                <a:latin typeface="+mn-lt"/>
                <a:ea typeface="+mn-ea"/>
              </a:rPr>
              <a:t>（ペタバイト）に達する天文学的規模のデータを、全世界</a:t>
            </a:r>
            <a:r>
              <a:rPr lang="en-US" altLang="ja-JP" sz="1050" dirty="0">
                <a:latin typeface="+mn-lt"/>
                <a:ea typeface="+mn-ea"/>
              </a:rPr>
              <a:t>36</a:t>
            </a:r>
            <a:r>
              <a:rPr lang="ja-JP" altLang="en-US" sz="1050" dirty="0">
                <a:latin typeface="+mn-lt"/>
                <a:ea typeface="+mn-ea"/>
              </a:rPr>
              <a:t>カ所以上のデータセンターに配置された数万～数十万台のサーバに分散して格納し、これらグーグルの各種サービスの圧倒的なスケーラビリティと高可用性を低コストで実現して</a:t>
            </a:r>
            <a:r>
              <a:rPr lang="ja-JP" altLang="en-US" sz="1050" dirty="0" smtClean="0">
                <a:latin typeface="+mn-lt"/>
                <a:ea typeface="+mn-ea"/>
              </a:rPr>
              <a:t>いる。</a:t>
            </a:r>
            <a:endParaRPr lang="en-US" altLang="ja-JP" sz="1050" dirty="0" smtClean="0">
              <a:latin typeface="+mn-lt"/>
              <a:ea typeface="+mn-ea"/>
            </a:endParaRPr>
          </a:p>
          <a:p>
            <a:pPr algn="r"/>
            <a:r>
              <a:rPr lang="en-US" altLang="ja-JP" sz="1050" dirty="0">
                <a:latin typeface="+mn-lt"/>
                <a:ea typeface="+mn-ea"/>
              </a:rPr>
              <a:t>http://www.atmarkit.co.jp/fjava/rensai4/bigtable01/02.html</a:t>
            </a:r>
            <a:endParaRPr lang="ja-JP" altLang="en-US" sz="1050" dirty="0">
              <a:latin typeface="+mn-lt"/>
              <a:ea typeface="+mn-ea"/>
            </a:endParaRPr>
          </a:p>
        </p:txBody>
      </p:sp>
      <p:sp>
        <p:nvSpPr>
          <p:cNvPr id="13" name="角丸四角形 12"/>
          <p:cNvSpPr/>
          <p:nvPr/>
        </p:nvSpPr>
        <p:spPr bwMode="auto">
          <a:xfrm>
            <a:off x="899592" y="5013176"/>
            <a:ext cx="7344816" cy="1152128"/>
          </a:xfrm>
          <a:prstGeom prst="roundRect">
            <a:avLst>
              <a:gd name="adj" fmla="val 0"/>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Google</a:t>
            </a:r>
            <a:r>
              <a:rPr kumimoji="0" lang="ja-JP" altLang="en-US" sz="2000" b="0" i="0" u="none" strike="noStrike" cap="none" normalizeH="0" dirty="0" smtClean="0">
                <a:ln>
                  <a:noFill/>
                </a:ln>
                <a:solidFill>
                  <a:schemeClr val="bg1"/>
                </a:solidFill>
                <a:effectLst/>
                <a:latin typeface="+mn-lt"/>
                <a:ea typeface="+mn-ea"/>
              </a:rPr>
              <a:t>の論文を元に</a:t>
            </a:r>
            <a:r>
              <a:rPr kumimoji="0" lang="en-US" altLang="ja-JP" sz="2000" b="0" i="0" u="none" strike="noStrike" cap="none" normalizeH="0" dirty="0" smtClean="0">
                <a:ln>
                  <a:noFill/>
                </a:ln>
                <a:solidFill>
                  <a:schemeClr val="bg1"/>
                </a:solidFill>
                <a:effectLst/>
                <a:latin typeface="+mn-lt"/>
                <a:ea typeface="+mn-ea"/>
              </a:rPr>
              <a:t>Java</a:t>
            </a:r>
            <a:r>
              <a:rPr kumimoji="0" lang="ja-JP" altLang="en-US" sz="2000" b="0" i="0" u="none" strike="noStrike" cap="none" normalizeH="0" dirty="0" smtClean="0">
                <a:ln>
                  <a:noFill/>
                </a:ln>
                <a:solidFill>
                  <a:schemeClr val="bg1"/>
                </a:solidFill>
                <a:effectLst/>
                <a:latin typeface="+mn-lt"/>
                <a:ea typeface="+mn-ea"/>
              </a:rPr>
              <a:t>で実装</a:t>
            </a:r>
          </a:p>
        </p:txBody>
      </p:sp>
      <p:sp>
        <p:nvSpPr>
          <p:cNvPr id="2" name="タイトル 1"/>
          <p:cNvSpPr>
            <a:spLocks noGrp="1"/>
          </p:cNvSpPr>
          <p:nvPr>
            <p:ph type="title"/>
          </p:nvPr>
        </p:nvSpPr>
        <p:spPr/>
        <p:txBody>
          <a:bodyPr/>
          <a:lstStyle/>
          <a:p>
            <a:r>
              <a:rPr kumimoji="1" lang="en-US" altLang="ja-JP" smtClean="0"/>
              <a:t>Google</a:t>
            </a:r>
            <a:r>
              <a:rPr kumimoji="1" lang="ja-JP" altLang="en-US" smtClean="0"/>
              <a:t>の</a:t>
            </a:r>
            <a:r>
              <a:rPr kumimoji="1" lang="en-US" altLang="ja-JP" smtClean="0"/>
              <a:t>BigTable</a:t>
            </a:r>
            <a:r>
              <a:rPr kumimoji="1" lang="ja-JP" altLang="en-US" smtClean="0"/>
              <a:t>と</a:t>
            </a:r>
            <a:r>
              <a:rPr kumimoji="1" lang="en-US" altLang="ja-JP" smtClean="0"/>
              <a:t>MapReduce</a:t>
            </a:r>
            <a:endParaRPr kumimoji="1" lang="ja-JP" altLang="en-US" dirty="0"/>
          </a:p>
        </p:txBody>
      </p:sp>
      <p:sp>
        <p:nvSpPr>
          <p:cNvPr id="8" name="角丸四角形 7"/>
          <p:cNvSpPr/>
          <p:nvPr/>
        </p:nvSpPr>
        <p:spPr bwMode="auto">
          <a:xfrm>
            <a:off x="971600" y="5157192"/>
            <a:ext cx="3528392" cy="57606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4652392" y="5157192"/>
            <a:ext cx="3528392" cy="576064"/>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sp>
        <p:nvSpPr>
          <p:cNvPr id="10" name="下矢印 9"/>
          <p:cNvSpPr/>
          <p:nvPr/>
        </p:nvSpPr>
        <p:spPr bwMode="auto">
          <a:xfrm>
            <a:off x="971600" y="4077072"/>
            <a:ext cx="3528392" cy="864096"/>
          </a:xfrm>
          <a:prstGeom prst="downArrow">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rgbClr val="484848"/>
                </a:solidFill>
                <a:effectLst/>
                <a:latin typeface="+mn-lt"/>
                <a:ea typeface="+mn-ea"/>
              </a:rPr>
              <a:t>Java</a:t>
            </a:r>
            <a:endParaRPr kumimoji="0" lang="ja-JP" altLang="en-US" sz="1400" b="0" i="0" u="none" strike="noStrike" cap="none" normalizeH="0" smtClean="0">
              <a:ln>
                <a:noFill/>
              </a:ln>
              <a:solidFill>
                <a:srgbClr val="484848"/>
              </a:solidFill>
              <a:effectLst/>
              <a:latin typeface="+mn-lt"/>
              <a:ea typeface="+mn-ea"/>
            </a:endParaRPr>
          </a:p>
        </p:txBody>
      </p:sp>
      <p:sp>
        <p:nvSpPr>
          <p:cNvPr id="11" name="下矢印 10"/>
          <p:cNvSpPr/>
          <p:nvPr/>
        </p:nvSpPr>
        <p:spPr bwMode="auto">
          <a:xfrm>
            <a:off x="4652392" y="4077072"/>
            <a:ext cx="3528392" cy="864096"/>
          </a:xfrm>
          <a:prstGeom prst="downArrow">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rgbClr val="484848"/>
                </a:solidFill>
                <a:effectLst/>
                <a:latin typeface="+mn-lt"/>
                <a:ea typeface="+mn-ea"/>
              </a:rPr>
              <a:t>Java</a:t>
            </a:r>
            <a:endParaRPr kumimoji="0" lang="ja-JP" altLang="en-US" sz="1400" b="0" i="0" u="none" strike="noStrike" cap="none" normalizeH="0" dirty="0" smtClean="0">
              <a:ln>
                <a:noFill/>
              </a:ln>
              <a:solidFill>
                <a:srgbClr val="484848"/>
              </a:solidFill>
              <a:effectLst/>
              <a:latin typeface="+mn-lt"/>
              <a:ea typeface="+mn-ea"/>
            </a:endParaRPr>
          </a:p>
        </p:txBody>
      </p:sp>
      <p:sp>
        <p:nvSpPr>
          <p:cNvPr id="14" name="正方形/長方形 13"/>
          <p:cNvSpPr/>
          <p:nvPr/>
        </p:nvSpPr>
        <p:spPr bwMode="auto">
          <a:xfrm>
            <a:off x="899592" y="6291318"/>
            <a:ext cx="7344816" cy="27003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700" dirty="0">
                <a:latin typeface="+mn-lt"/>
                <a:ea typeface="+mn-ea"/>
              </a:rPr>
              <a:t>*</a:t>
            </a:r>
            <a:r>
              <a:rPr kumimoji="0" lang="ja-JP" altLang="en-US" sz="700" b="0" i="0" u="none" strike="noStrike" cap="none" normalizeH="0" dirty="0" smtClean="0">
                <a:ln>
                  <a:noFill/>
                </a:ln>
                <a:effectLst/>
                <a:latin typeface="+mn-lt"/>
                <a:ea typeface="+mn-ea"/>
              </a:rPr>
              <a:t> </a:t>
            </a:r>
            <a:r>
              <a:rPr kumimoji="0" lang="en-US" altLang="ja-JP" sz="700" b="0" i="0" u="none" strike="noStrike" cap="none" normalizeH="0" dirty="0" err="1" smtClean="0">
                <a:ln>
                  <a:noFill/>
                </a:ln>
                <a:effectLst/>
                <a:latin typeface="+mn-lt"/>
                <a:ea typeface="+mn-ea"/>
              </a:rPr>
              <a:t>BigTable</a:t>
            </a:r>
            <a:r>
              <a:rPr kumimoji="0" lang="ja-JP" altLang="en-US" sz="700" dirty="0">
                <a:latin typeface="+mn-lt"/>
                <a:ea typeface="+mn-ea"/>
              </a:rPr>
              <a:t>を</a:t>
            </a:r>
            <a:r>
              <a:rPr kumimoji="0" lang="ja-JP" altLang="en-US" sz="700" b="0" i="0" u="none" strike="noStrike" cap="none" normalizeH="0" dirty="0" smtClean="0">
                <a:ln>
                  <a:noFill/>
                </a:ln>
                <a:effectLst/>
                <a:latin typeface="+mn-lt"/>
                <a:ea typeface="+mn-ea"/>
              </a:rPr>
              <a:t>分散</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に含めるかどうかについては様々な議論があるが、ここでは広い意味での</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として取り扱う。そもそも</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やカラム型という定義はまだまだ流動的。</a:t>
            </a:r>
          </a:p>
        </p:txBody>
      </p:sp>
    </p:spTree>
    <p:extLst>
      <p:ext uri="{BB962C8B-B14F-4D97-AF65-F5344CB8AC3E}">
        <p14:creationId xmlns:p14="http://schemas.microsoft.com/office/powerpoint/2010/main" val="27372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p:txBody>
          <a:bodyPr/>
          <a:lstStyle/>
          <a:p>
            <a:r>
              <a:rPr lang="ja-JP" altLang="en-US" smtClean="0"/>
              <a:t>大規模分散処理システム　</a:t>
            </a:r>
            <a:r>
              <a:rPr lang="en-US" altLang="ja-JP" smtClean="0"/>
              <a:t>Hadoop</a:t>
            </a:r>
            <a:endParaRPr lang="ja-JP" altLang="en-US" dirty="0"/>
          </a:p>
        </p:txBody>
      </p:sp>
      <p:sp>
        <p:nvSpPr>
          <p:cNvPr id="2" name="正方形/長方形 1"/>
          <p:cNvSpPr/>
          <p:nvPr/>
        </p:nvSpPr>
        <p:spPr bwMode="auto">
          <a:xfrm>
            <a:off x="1143000" y="1524000"/>
            <a:ext cx="1752600" cy="34290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7" name="図 6"/>
          <p:cNvPicPr>
            <a:picLocks noChangeAspect="1"/>
          </p:cNvPicPr>
          <p:nvPr/>
        </p:nvPicPr>
        <p:blipFill>
          <a:blip r:embed="rId2"/>
          <a:stretch>
            <a:fillRect/>
          </a:stretch>
        </p:blipFill>
        <p:spPr>
          <a:xfrm>
            <a:off x="5257800" y="914400"/>
            <a:ext cx="2057400" cy="486576"/>
          </a:xfrm>
          <a:prstGeom prst="rect">
            <a:avLst/>
          </a:prstGeom>
        </p:spPr>
      </p:pic>
      <p:grpSp>
        <p:nvGrpSpPr>
          <p:cNvPr id="154" name="図形グループ 153"/>
          <p:cNvGrpSpPr/>
          <p:nvPr/>
        </p:nvGrpSpPr>
        <p:grpSpPr>
          <a:xfrm>
            <a:off x="990600" y="5257800"/>
            <a:ext cx="2057400" cy="1295400"/>
            <a:chOff x="990600" y="5257800"/>
            <a:chExt cx="2057400" cy="1295400"/>
          </a:xfrm>
        </p:grpSpPr>
        <p:sp>
          <p:nvSpPr>
            <p:cNvPr id="12" name="下矢印 11"/>
            <p:cNvSpPr/>
            <p:nvPr/>
          </p:nvSpPr>
          <p:spPr bwMode="auto">
            <a:xfrm>
              <a:off x="1676400" y="5257800"/>
              <a:ext cx="685800" cy="304800"/>
            </a:xfrm>
            <a:prstGeom prst="downArrow">
              <a:avLst/>
            </a:prstGeom>
            <a:solidFill>
              <a:schemeClr val="accent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94" name="星 16 93"/>
            <p:cNvSpPr/>
            <p:nvPr/>
          </p:nvSpPr>
          <p:spPr bwMode="auto">
            <a:xfrm>
              <a:off x="990600" y="5715000"/>
              <a:ext cx="2057400" cy="838200"/>
            </a:xfrm>
            <a:prstGeom prst="star16">
              <a:avLst/>
            </a:prstGeom>
            <a:solidFill>
              <a:srgbClr val="FFFF00"/>
            </a:solidFill>
            <a:ln w="19050" cap="flat" cmpd="sng" algn="ctr">
              <a:solidFill>
                <a:srgbClr val="FF66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処理が</a:t>
              </a:r>
              <a:endParaRPr kumimoji="0" lang="en-US" altLang="ja-JP" sz="1400" b="0" i="0" u="none" strike="noStrike" cap="none" normalizeH="0" baseline="0" dirty="0" smtClean="0">
                <a:ln>
                  <a:noFill/>
                </a:ln>
                <a:solidFill>
                  <a:srgbClr val="FF0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終わらない</a:t>
              </a:r>
            </a:p>
          </p:txBody>
        </p:sp>
      </p:grpSp>
      <p:pic>
        <p:nvPicPr>
          <p:cNvPr id="140" name="Picture 117" descr="MCj04316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65431"/>
            <a:ext cx="1219200" cy="1392370"/>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曲線コネクタ 102"/>
          <p:cNvCxnSpPr/>
          <p:nvPr/>
        </p:nvCxnSpPr>
        <p:spPr bwMode="auto">
          <a:xfrm flipV="1">
            <a:off x="1066800" y="2971800"/>
            <a:ext cx="1905000" cy="4572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5" name="図形グループ 154"/>
          <p:cNvGrpSpPr/>
          <p:nvPr/>
        </p:nvGrpSpPr>
        <p:grpSpPr>
          <a:xfrm>
            <a:off x="2971800" y="1447800"/>
            <a:ext cx="5638800" cy="4636501"/>
            <a:chOff x="2971800" y="1447800"/>
            <a:chExt cx="5638800" cy="4636501"/>
          </a:xfrm>
        </p:grpSpPr>
        <p:sp>
          <p:nvSpPr>
            <p:cNvPr id="10" name="角丸四角形 9"/>
            <p:cNvSpPr/>
            <p:nvPr/>
          </p:nvSpPr>
          <p:spPr bwMode="auto">
            <a:xfrm>
              <a:off x="3962400" y="5105400"/>
              <a:ext cx="4648200" cy="838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43" name="正方形/長方形 42"/>
            <p:cNvSpPr/>
            <p:nvPr/>
          </p:nvSpPr>
          <p:spPr bwMode="auto">
            <a:xfrm>
              <a:off x="5410200" y="1524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6" name="正方形/長方形 45"/>
            <p:cNvSpPr/>
            <p:nvPr/>
          </p:nvSpPr>
          <p:spPr bwMode="auto">
            <a:xfrm>
              <a:off x="5410200" y="2133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5410200" y="32004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5410200" y="3810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正方形/長方形 51"/>
            <p:cNvSpPr/>
            <p:nvPr/>
          </p:nvSpPr>
          <p:spPr bwMode="auto">
            <a:xfrm>
              <a:off x="5410200" y="4419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 name="角丸四角形 7"/>
            <p:cNvSpPr/>
            <p:nvPr/>
          </p:nvSpPr>
          <p:spPr bwMode="auto">
            <a:xfrm>
              <a:off x="4038600" y="1524000"/>
              <a:ext cx="990600" cy="3886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56" name="角丸四角形 55"/>
            <p:cNvSpPr/>
            <p:nvPr/>
          </p:nvSpPr>
          <p:spPr bwMode="auto">
            <a:xfrm>
              <a:off x="7543800" y="1524000"/>
              <a:ext cx="990600" cy="3886200"/>
            </a:xfrm>
            <a:prstGeom prst="roundRect">
              <a:avLst/>
            </a:prstGeom>
            <a:solidFill>
              <a:srgbClr val="0080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1" name="角丸四角形 10"/>
            <p:cNvSpPr/>
            <p:nvPr/>
          </p:nvSpPr>
          <p:spPr bwMode="auto">
            <a:xfrm>
              <a:off x="51816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Name Node</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角丸四角形 59"/>
            <p:cNvSpPr/>
            <p:nvPr/>
          </p:nvSpPr>
          <p:spPr bwMode="auto">
            <a:xfrm>
              <a:off x="64008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Job Tracker</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5" name="曲線コネクタ 14"/>
            <p:cNvCxnSpPr>
              <a:stCxn id="8" idx="3"/>
              <a:endCxn id="43" idx="1"/>
            </p:cNvCxnSpPr>
            <p:nvPr/>
          </p:nvCxnSpPr>
          <p:spPr bwMode="auto">
            <a:xfrm flipV="1">
              <a:off x="5029200" y="1790700"/>
              <a:ext cx="381000" cy="16764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曲線コネクタ 71"/>
            <p:cNvCxnSpPr>
              <a:stCxn id="8" idx="3"/>
              <a:endCxn id="46" idx="1"/>
            </p:cNvCxnSpPr>
            <p:nvPr/>
          </p:nvCxnSpPr>
          <p:spPr bwMode="auto">
            <a:xfrm flipV="1">
              <a:off x="5029200" y="2400300"/>
              <a:ext cx="381000" cy="10668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曲線コネクタ 73"/>
            <p:cNvCxnSpPr>
              <a:stCxn id="8" idx="3"/>
              <a:endCxn id="51" idx="1"/>
            </p:cNvCxnSpPr>
            <p:nvPr/>
          </p:nvCxnSpPr>
          <p:spPr bwMode="auto">
            <a:xfrm>
              <a:off x="5029200" y="3467100"/>
              <a:ext cx="381000" cy="6096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曲線コネクタ 75"/>
            <p:cNvCxnSpPr>
              <a:stCxn id="8" idx="3"/>
              <a:endCxn id="49" idx="1"/>
            </p:cNvCxnSpPr>
            <p:nvPr/>
          </p:nvCxnSpPr>
          <p:spPr bwMode="auto">
            <a:xfrm>
              <a:off x="5029200" y="3467100"/>
              <a:ext cx="381000" cy="127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曲線コネクタ 76"/>
            <p:cNvCxnSpPr>
              <a:stCxn id="8" idx="3"/>
              <a:endCxn id="52" idx="1"/>
            </p:cNvCxnSpPr>
            <p:nvPr/>
          </p:nvCxnSpPr>
          <p:spPr bwMode="auto">
            <a:xfrm>
              <a:off x="5029200" y="3467100"/>
              <a:ext cx="381000" cy="12192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曲線コネクタ 78"/>
            <p:cNvCxnSpPr>
              <a:stCxn id="43" idx="3"/>
              <a:endCxn id="56" idx="1"/>
            </p:cNvCxnSpPr>
            <p:nvPr/>
          </p:nvCxnSpPr>
          <p:spPr bwMode="auto">
            <a:xfrm>
              <a:off x="7162800" y="1790700"/>
              <a:ext cx="381000" cy="16764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曲線コネクタ 79"/>
            <p:cNvCxnSpPr>
              <a:stCxn id="51" idx="3"/>
              <a:endCxn id="56" idx="1"/>
            </p:cNvCxnSpPr>
            <p:nvPr/>
          </p:nvCxnSpPr>
          <p:spPr bwMode="auto">
            <a:xfrm flipV="1">
              <a:off x="7162800" y="3467100"/>
              <a:ext cx="381000" cy="6096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曲線コネクタ 80"/>
            <p:cNvCxnSpPr>
              <a:stCxn id="46" idx="3"/>
              <a:endCxn id="56" idx="1"/>
            </p:cNvCxnSpPr>
            <p:nvPr/>
          </p:nvCxnSpPr>
          <p:spPr bwMode="auto">
            <a:xfrm>
              <a:off x="7162800" y="2400300"/>
              <a:ext cx="381000" cy="10668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曲線コネクタ 81"/>
            <p:cNvCxnSpPr>
              <a:stCxn id="49" idx="3"/>
              <a:endCxn id="56" idx="1"/>
            </p:cNvCxnSpPr>
            <p:nvPr/>
          </p:nvCxnSpPr>
          <p:spPr bwMode="auto">
            <a:xfrm>
              <a:off x="7162800" y="3467100"/>
              <a:ext cx="381000" cy="127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曲線コネクタ 82"/>
            <p:cNvCxnSpPr>
              <a:stCxn id="52" idx="3"/>
              <a:endCxn id="56" idx="1"/>
            </p:cNvCxnSpPr>
            <p:nvPr/>
          </p:nvCxnSpPr>
          <p:spPr bwMode="auto">
            <a:xfrm flipV="1">
              <a:off x="7162800" y="3467100"/>
              <a:ext cx="381000" cy="12192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テキスト ボックス 91"/>
            <p:cNvSpPr txBox="1"/>
            <p:nvPr/>
          </p:nvSpPr>
          <p:spPr>
            <a:xfrm>
              <a:off x="5638800" y="2738735"/>
              <a:ext cx="1295400" cy="461665"/>
            </a:xfrm>
            <a:prstGeom prst="rect">
              <a:avLst/>
            </a:prstGeom>
            <a:noFill/>
          </p:spPr>
          <p:txBody>
            <a:bodyPr wrap="square" rtlCol="0">
              <a:spAutoFit/>
            </a:bodyPr>
            <a:lstStyle/>
            <a:p>
              <a:pPr algn="ctr"/>
              <a:r>
                <a:rPr kumimoji="1" lang="ja-JP" altLang="en-US" sz="2400" dirty="0" smtClean="0"/>
                <a:t>・・・</a:t>
              </a:r>
              <a:endParaRPr kumimoji="1" lang="ja-JP" altLang="en-US" sz="2400" dirty="0"/>
            </a:p>
          </p:txBody>
        </p:sp>
        <p:sp>
          <p:nvSpPr>
            <p:cNvPr id="93" name="右矢印 92"/>
            <p:cNvSpPr/>
            <p:nvPr/>
          </p:nvSpPr>
          <p:spPr bwMode="auto">
            <a:xfrm>
              <a:off x="2971800" y="2895600"/>
              <a:ext cx="990600" cy="838200"/>
            </a:xfrm>
            <a:prstGeom prst="rightArrow">
              <a:avLst/>
            </a:prstGeom>
            <a:solidFill>
              <a:srgbClr val="FF99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01" name="テキスト ボックス 100"/>
            <p:cNvSpPr txBox="1"/>
            <p:nvPr/>
          </p:nvSpPr>
          <p:spPr>
            <a:xfrm>
              <a:off x="5181600" y="5605046"/>
              <a:ext cx="2209800" cy="338554"/>
            </a:xfrm>
            <a:prstGeom prst="rect">
              <a:avLst/>
            </a:prstGeom>
            <a:noFill/>
          </p:spPr>
          <p:txBody>
            <a:bodyPr wrap="square" rtlCol="0">
              <a:spAutoFit/>
            </a:bodyPr>
            <a:lstStyle/>
            <a:p>
              <a:pPr algn="ctr"/>
              <a:r>
                <a:rPr kumimoji="1" lang="ja-JP" altLang="en-US" sz="1600" dirty="0" smtClean="0">
                  <a:solidFill>
                    <a:srgbClr val="FFFFFF"/>
                  </a:solidFill>
                </a:rPr>
                <a:t>マスターサーバー</a:t>
              </a:r>
              <a:endParaRPr kumimoji="1" lang="ja-JP" altLang="en-US" sz="1600" dirty="0">
                <a:solidFill>
                  <a:srgbClr val="FFFFFF"/>
                </a:solidFill>
              </a:endParaRPr>
            </a:p>
          </p:txBody>
        </p:sp>
        <p:sp>
          <p:nvSpPr>
            <p:cNvPr id="123" name="角丸四角形 122"/>
            <p:cNvSpPr/>
            <p:nvPr/>
          </p:nvSpPr>
          <p:spPr bwMode="auto">
            <a:xfrm>
              <a:off x="54864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4" name="角丸四角形 123"/>
            <p:cNvSpPr/>
            <p:nvPr/>
          </p:nvSpPr>
          <p:spPr bwMode="auto">
            <a:xfrm>
              <a:off x="63246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5" name="角丸四角形 124"/>
            <p:cNvSpPr/>
            <p:nvPr/>
          </p:nvSpPr>
          <p:spPr bwMode="auto">
            <a:xfrm>
              <a:off x="54864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6" name="角丸四角形 125"/>
            <p:cNvSpPr/>
            <p:nvPr/>
          </p:nvSpPr>
          <p:spPr bwMode="auto">
            <a:xfrm>
              <a:off x="63246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7" name="角丸四角形 126"/>
            <p:cNvSpPr/>
            <p:nvPr/>
          </p:nvSpPr>
          <p:spPr bwMode="auto">
            <a:xfrm>
              <a:off x="54864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8" name="角丸四角形 127"/>
            <p:cNvSpPr/>
            <p:nvPr/>
          </p:nvSpPr>
          <p:spPr bwMode="auto">
            <a:xfrm>
              <a:off x="63246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9" name="角丸四角形 128"/>
            <p:cNvSpPr/>
            <p:nvPr/>
          </p:nvSpPr>
          <p:spPr bwMode="auto">
            <a:xfrm>
              <a:off x="54864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0" name="角丸四角形 129"/>
            <p:cNvSpPr/>
            <p:nvPr/>
          </p:nvSpPr>
          <p:spPr bwMode="auto">
            <a:xfrm>
              <a:off x="63246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1" name="角丸四角形 130"/>
            <p:cNvSpPr/>
            <p:nvPr/>
          </p:nvSpPr>
          <p:spPr bwMode="auto">
            <a:xfrm>
              <a:off x="54864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2" name="角丸四角形 131"/>
            <p:cNvSpPr/>
            <p:nvPr/>
          </p:nvSpPr>
          <p:spPr bwMode="auto">
            <a:xfrm>
              <a:off x="63246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134"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447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057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1242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733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343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562600"/>
              <a:ext cx="456817" cy="521701"/>
            </a:xfrm>
            <a:prstGeom prst="rect">
              <a:avLst/>
            </a:prstGeom>
            <a:noFill/>
            <a:extLst>
              <a:ext uri="{909E8E84-426E-40DD-AFC4-6F175D3DCCD1}">
                <a14:hiddenFill xmlns:a14="http://schemas.microsoft.com/office/drawing/2010/main">
                  <a:solidFill>
                    <a:srgbClr val="FFFFFF"/>
                  </a:solidFill>
                </a14:hiddenFill>
              </a:ext>
            </a:extLst>
          </p:spPr>
        </p:pic>
        <p:sp>
          <p:nvSpPr>
            <p:cNvPr id="108" name="テキスト ボックス 107"/>
            <p:cNvSpPr txBox="1"/>
            <p:nvPr/>
          </p:nvSpPr>
          <p:spPr>
            <a:xfrm>
              <a:off x="4038600" y="1825823"/>
              <a:ext cx="990600" cy="307777"/>
            </a:xfrm>
            <a:prstGeom prst="rect">
              <a:avLst/>
            </a:prstGeom>
            <a:noFill/>
          </p:spPr>
          <p:txBody>
            <a:bodyPr wrap="square" rtlCol="0">
              <a:spAutoFit/>
            </a:bodyPr>
            <a:lstStyle/>
            <a:p>
              <a:pPr algn="ctr"/>
              <a:r>
                <a:rPr kumimoji="1" lang="en-US" altLang="ja-JP" sz="1400" dirty="0" smtClean="0">
                  <a:solidFill>
                    <a:srgbClr val="FFFFFF"/>
                  </a:solidFill>
                </a:rPr>
                <a:t>MAP</a:t>
              </a:r>
              <a:endParaRPr kumimoji="1" lang="ja-JP" altLang="en-US" sz="1400" dirty="0">
                <a:solidFill>
                  <a:srgbClr val="FFFFFF"/>
                </a:solidFill>
              </a:endParaRPr>
            </a:p>
          </p:txBody>
        </p:sp>
        <p:sp>
          <p:nvSpPr>
            <p:cNvPr id="109" name="テキスト ボックス 108"/>
            <p:cNvSpPr txBox="1"/>
            <p:nvPr/>
          </p:nvSpPr>
          <p:spPr>
            <a:xfrm>
              <a:off x="7543800" y="1828800"/>
              <a:ext cx="990600" cy="307777"/>
            </a:xfrm>
            <a:prstGeom prst="rect">
              <a:avLst/>
            </a:prstGeom>
            <a:noFill/>
          </p:spPr>
          <p:txBody>
            <a:bodyPr wrap="square" rtlCol="0">
              <a:spAutoFit/>
            </a:bodyPr>
            <a:lstStyle/>
            <a:p>
              <a:pPr algn="ctr"/>
              <a:r>
                <a:rPr lang="en-US" altLang="ja-JP" sz="1400" dirty="0" smtClean="0">
                  <a:solidFill>
                    <a:srgbClr val="FFFFFF"/>
                  </a:solidFill>
                </a:rPr>
                <a:t>REDUCE</a:t>
              </a:r>
              <a:endParaRPr kumimoji="1" lang="ja-JP" altLang="en-US" sz="1400" dirty="0">
                <a:solidFill>
                  <a:srgbClr val="FFFFFF"/>
                </a:solidFill>
              </a:endParaRPr>
            </a:p>
          </p:txBody>
        </p:sp>
        <p:sp>
          <p:nvSpPr>
            <p:cNvPr id="151" name="テキスト ボックス 150"/>
            <p:cNvSpPr txBox="1"/>
            <p:nvPr/>
          </p:nvSpPr>
          <p:spPr>
            <a:xfrm>
              <a:off x="4267200"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データを分割</a:t>
              </a:r>
              <a:endParaRPr kumimoji="1" lang="ja-JP" altLang="en-US" sz="2400" dirty="0">
                <a:solidFill>
                  <a:srgbClr val="FFFFFF"/>
                </a:solidFill>
              </a:endParaRPr>
            </a:p>
          </p:txBody>
        </p:sp>
        <p:sp>
          <p:nvSpPr>
            <p:cNvPr id="172" name="テキスト ボックス 171"/>
            <p:cNvSpPr txBox="1"/>
            <p:nvPr/>
          </p:nvSpPr>
          <p:spPr>
            <a:xfrm>
              <a:off x="7751802"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データをまとめる</a:t>
              </a:r>
              <a:endParaRPr kumimoji="1" lang="ja-JP" altLang="en-US" sz="2400" dirty="0">
                <a:solidFill>
                  <a:srgbClr val="FFFFFF"/>
                </a:solidFill>
              </a:endParaRPr>
            </a:p>
          </p:txBody>
        </p:sp>
      </p:grpSp>
      <p:sp>
        <p:nvSpPr>
          <p:cNvPr id="152" name="テキスト ボックス 151"/>
          <p:cNvSpPr txBox="1"/>
          <p:nvPr/>
        </p:nvSpPr>
        <p:spPr>
          <a:xfrm>
            <a:off x="1143000" y="2209800"/>
            <a:ext cx="1752600" cy="523220"/>
          </a:xfrm>
          <a:prstGeom prst="rect">
            <a:avLst/>
          </a:prstGeom>
          <a:noFill/>
        </p:spPr>
        <p:txBody>
          <a:bodyPr wrap="square" rtlCol="0">
            <a:spAutoFit/>
          </a:bodyPr>
          <a:lstStyle/>
          <a:p>
            <a:pPr algn="ctr"/>
            <a:r>
              <a:rPr kumimoji="1" lang="en-US" altLang="ja-JP" sz="2800" dirty="0" smtClean="0">
                <a:solidFill>
                  <a:schemeClr val="bg1"/>
                </a:solidFill>
                <a:effectLst>
                  <a:glow rad="228600">
                    <a:schemeClr val="accent2">
                      <a:satMod val="175000"/>
                      <a:alpha val="40000"/>
                    </a:schemeClr>
                  </a:glow>
                </a:effectLst>
              </a:rPr>
              <a:t>Big Data</a:t>
            </a:r>
            <a:endParaRPr kumimoji="1" lang="ja-JP" altLang="en-US" sz="2800" dirty="0">
              <a:solidFill>
                <a:schemeClr val="bg1"/>
              </a:solidFill>
              <a:effectLst>
                <a:glow rad="228600">
                  <a:schemeClr val="accent2">
                    <a:satMod val="175000"/>
                    <a:alpha val="40000"/>
                  </a:schemeClr>
                </a:glow>
              </a:effectLst>
            </a:endParaRPr>
          </a:p>
        </p:txBody>
      </p:sp>
      <p:grpSp>
        <p:nvGrpSpPr>
          <p:cNvPr id="156" name="図形グループ 155"/>
          <p:cNvGrpSpPr/>
          <p:nvPr/>
        </p:nvGrpSpPr>
        <p:grpSpPr>
          <a:xfrm>
            <a:off x="3962400" y="5486400"/>
            <a:ext cx="4572000" cy="1066800"/>
            <a:chOff x="3962400" y="5486400"/>
            <a:chExt cx="4572000" cy="1066800"/>
          </a:xfrm>
        </p:grpSpPr>
        <p:sp>
          <p:nvSpPr>
            <p:cNvPr id="95" name="角丸四角形 94"/>
            <p:cNvSpPr/>
            <p:nvPr/>
          </p:nvSpPr>
          <p:spPr bwMode="auto">
            <a:xfrm>
              <a:off x="3962400" y="6172200"/>
              <a:ext cx="4572000" cy="381000"/>
            </a:xfrm>
            <a:prstGeom prst="roundRect">
              <a:avLst>
                <a:gd name="adj" fmla="val 50000"/>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処理を分散・大規模なデータも</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Data Node</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を増やし対応</a:t>
              </a:r>
            </a:p>
          </p:txBody>
        </p:sp>
        <p:sp>
          <p:nvSpPr>
            <p:cNvPr id="53" name="下矢印 52"/>
            <p:cNvSpPr/>
            <p:nvPr/>
          </p:nvSpPr>
          <p:spPr bwMode="auto">
            <a:xfrm>
              <a:off x="7772400" y="5486400"/>
              <a:ext cx="533400" cy="762000"/>
            </a:xfrm>
            <a:prstGeom prst="downArrow">
              <a:avLst/>
            </a:prstGeom>
            <a:solidFill>
              <a:srgbClr val="FF6FC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47003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up)">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left)">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up)">
                                      <p:cBhvr>
                                        <p:cTn id="17" dur="500"/>
                                        <p:tgtEl>
                                          <p:spTgt spid="15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9552" y="908720"/>
            <a:ext cx="8208912" cy="2232248"/>
            <a:chOff x="539552" y="908720"/>
            <a:chExt cx="8208912" cy="2232248"/>
          </a:xfrm>
        </p:grpSpPr>
        <p:sp>
          <p:nvSpPr>
            <p:cNvPr id="8" name="右矢印 7"/>
            <p:cNvSpPr/>
            <p:nvPr/>
          </p:nvSpPr>
          <p:spPr bwMode="auto">
            <a:xfrm>
              <a:off x="539552" y="908720"/>
              <a:ext cx="4608512" cy="2232248"/>
            </a:xfrm>
            <a:prstGeom prst="rightArrow">
              <a:avLst>
                <a:gd name="adj1" fmla="val 50000"/>
                <a:gd name="adj2" fmla="val 24725"/>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角丸四角形 9"/>
            <p:cNvSpPr/>
            <p:nvPr/>
          </p:nvSpPr>
          <p:spPr bwMode="auto">
            <a:xfrm>
              <a:off x="5220072" y="1268760"/>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分散</a:t>
              </a:r>
              <a:r>
                <a:rPr kumimoji="0" lang="ja-JP" altLang="en-US" sz="2800" b="0" i="0" u="none" strike="noStrike" cap="none" normalizeH="0" dirty="0" smtClean="0">
                  <a:ln>
                    <a:noFill/>
                  </a:ln>
                  <a:solidFill>
                    <a:schemeClr val="bg1"/>
                  </a:solidFill>
                  <a:effectLst/>
                  <a:latin typeface="+mn-lt"/>
                  <a:ea typeface="+mn-ea"/>
                </a:rPr>
                <a:t>バッチ処理</a:t>
              </a:r>
            </a:p>
          </p:txBody>
        </p:sp>
      </p:grpSp>
      <p:sp>
        <p:nvSpPr>
          <p:cNvPr id="4" name="タイトル 3"/>
          <p:cNvSpPr>
            <a:spLocks noGrp="1"/>
          </p:cNvSpPr>
          <p:nvPr>
            <p:ph type="title"/>
          </p:nvPr>
        </p:nvSpPr>
        <p:spPr/>
        <p:txBody>
          <a:bodyPr/>
          <a:lstStyle/>
          <a:p>
            <a:r>
              <a:rPr kumimoji="1" lang="en-US" altLang="ja-JP" smtClean="0"/>
              <a:t>Hadoop</a:t>
            </a:r>
            <a:r>
              <a:rPr kumimoji="1" lang="ja-JP" altLang="en-US" smtClean="0"/>
              <a:t>の活用</a:t>
            </a:r>
            <a:endParaRPr kumimoji="1" lang="ja-JP" altLang="en-US"/>
          </a:p>
        </p:txBody>
      </p:sp>
      <p:grpSp>
        <p:nvGrpSpPr>
          <p:cNvPr id="3" name="グループ化 2"/>
          <p:cNvGrpSpPr/>
          <p:nvPr/>
        </p:nvGrpSpPr>
        <p:grpSpPr>
          <a:xfrm>
            <a:off x="827584" y="949163"/>
            <a:ext cx="3528392" cy="5504173"/>
            <a:chOff x="827584" y="949163"/>
            <a:chExt cx="3528392" cy="5504173"/>
          </a:xfrm>
        </p:grpSpPr>
        <p:sp>
          <p:nvSpPr>
            <p:cNvPr id="7" name="下矢印 6"/>
            <p:cNvSpPr/>
            <p:nvPr/>
          </p:nvSpPr>
          <p:spPr bwMode="auto">
            <a:xfrm>
              <a:off x="827584" y="949163"/>
              <a:ext cx="3528392" cy="3919997"/>
            </a:xfrm>
            <a:prstGeom prst="downArrow">
              <a:avLst>
                <a:gd name="adj1" fmla="val 50000"/>
                <a:gd name="adj2" fmla="val 9081"/>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角丸四角形 8"/>
            <p:cNvSpPr/>
            <p:nvPr/>
          </p:nvSpPr>
          <p:spPr bwMode="auto">
            <a:xfrm>
              <a:off x="827584" y="4941168"/>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大規模分散処理</a:t>
              </a:r>
              <a:endParaRPr kumimoji="0" lang="en-US" altLang="ja-JP" sz="28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a:t>
              </a:r>
              <a:r>
                <a:rPr kumimoji="0" lang="en-US" altLang="ja-JP" sz="2800" b="0" i="0" u="none" strike="noStrike" cap="none" normalizeH="0" dirty="0" err="1" smtClean="0">
                  <a:ln>
                    <a:noFill/>
                  </a:ln>
                  <a:solidFill>
                    <a:schemeClr val="bg1"/>
                  </a:solidFill>
                  <a:effectLst/>
                  <a:latin typeface="+mn-lt"/>
                  <a:ea typeface="+mn-ea"/>
                </a:rPr>
                <a:t>BigData</a:t>
              </a:r>
              <a:r>
                <a:rPr kumimoji="0" lang="en-US" altLang="ja-JP" sz="2800" dirty="0">
                  <a:solidFill>
                    <a:schemeClr val="bg1"/>
                  </a:solidFill>
                  <a:latin typeface="+mn-lt"/>
                  <a:ea typeface="+mn-ea"/>
                </a:rPr>
                <a:t>)</a:t>
              </a:r>
              <a:endParaRPr kumimoji="0" lang="en-US" altLang="ja-JP" sz="2800" b="0" i="0" u="none" strike="noStrike" cap="none" normalizeH="0" dirty="0" smtClean="0">
                <a:ln>
                  <a:noFill/>
                </a:ln>
                <a:solidFill>
                  <a:schemeClr val="bg1"/>
                </a:solidFill>
                <a:effectLst/>
                <a:latin typeface="+mn-lt"/>
                <a:ea typeface="+mn-ea"/>
              </a:endParaRPr>
            </a:p>
          </p:txBody>
        </p:sp>
      </p:grpSp>
      <p:pic>
        <p:nvPicPr>
          <p:cNvPr id="2050" name="Picture 2" descr="Asakusa FrameworkAsakusa Framework™はHadoop上で大規模な 基幹バッチ処理を行うためのフレームワークで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12976"/>
            <a:ext cx="3384376" cy="1240938"/>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 15"/>
          <p:cNvSpPr/>
          <p:nvPr/>
        </p:nvSpPr>
        <p:spPr bwMode="auto">
          <a:xfrm>
            <a:off x="5217063" y="4941168"/>
            <a:ext cx="3528392" cy="151216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sz="2400" dirty="0" err="1" smtClean="0">
                <a:solidFill>
                  <a:schemeClr val="bg1"/>
                </a:solidFill>
              </a:rPr>
              <a:t>Hadoop</a:t>
            </a:r>
            <a:r>
              <a:rPr lang="ja-JP" altLang="en-US" sz="2400" dirty="0">
                <a:solidFill>
                  <a:schemeClr val="bg1"/>
                </a:solidFill>
              </a:rPr>
              <a:t>上で大規模</a:t>
            </a:r>
            <a:r>
              <a:rPr lang="ja-JP" altLang="en-US" sz="2400" dirty="0" smtClean="0">
                <a:solidFill>
                  <a:schemeClr val="bg1"/>
                </a:solidFill>
              </a:rPr>
              <a:t>な</a:t>
            </a:r>
            <a:r>
              <a:rPr lang="ja-JP" altLang="en-US" sz="2400" dirty="0">
                <a:solidFill>
                  <a:schemeClr val="bg1"/>
                </a:solidFill>
              </a:rPr>
              <a:t>分散</a:t>
            </a:r>
            <a:r>
              <a:rPr lang="ja-JP" altLang="en-US" sz="2400" dirty="0" smtClean="0">
                <a:solidFill>
                  <a:schemeClr val="bg1"/>
                </a:solidFill>
              </a:rPr>
              <a:t>バッチ</a:t>
            </a:r>
            <a:r>
              <a:rPr lang="ja-JP" altLang="en-US" sz="2400" dirty="0">
                <a:solidFill>
                  <a:schemeClr val="bg1"/>
                </a:solidFill>
              </a:rPr>
              <a:t>処理を行うためのフレームワーク</a:t>
            </a:r>
            <a:endParaRPr kumimoji="0" lang="en-US" altLang="ja-JP" sz="24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827584" y="2941746"/>
            <a:ext cx="3528392" cy="151216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827584" y="1268760"/>
            <a:ext cx="3528392" cy="151216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7598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500" fill="hold"/>
                                        <p:tgtEl>
                                          <p:spTgt spid="2050"/>
                                        </p:tgtEl>
                                        <p:attrNameLst>
                                          <p:attrName>ppt_w</p:attrName>
                                        </p:attrNameLst>
                                      </p:cBhvr>
                                      <p:tavLst>
                                        <p:tav tm="0">
                                          <p:val>
                                            <p:fltVal val="0"/>
                                          </p:val>
                                        </p:tav>
                                        <p:tav tm="100000">
                                          <p:val>
                                            <p:strVal val="#ppt_w"/>
                                          </p:val>
                                        </p:tav>
                                      </p:tavLst>
                                    </p:anim>
                                    <p:anim calcmode="lin" valueType="num">
                                      <p:cBhvr>
                                        <p:cTn id="30" dur="500" fill="hold"/>
                                        <p:tgtEl>
                                          <p:spTgt spid="2050"/>
                                        </p:tgtEl>
                                        <p:attrNameLst>
                                          <p:attrName>ppt_h</p:attrName>
                                        </p:attrNameLst>
                                      </p:cBhvr>
                                      <p:tavLst>
                                        <p:tav tm="0">
                                          <p:val>
                                            <p:fltVal val="0"/>
                                          </p:val>
                                        </p:tav>
                                        <p:tav tm="100000">
                                          <p:val>
                                            <p:strVal val="#ppt_h"/>
                                          </p:val>
                                        </p:tav>
                                      </p:tavLst>
                                    </p:anim>
                                    <p:animEffect transition="in" filter="fade">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152400" y="152400"/>
            <a:ext cx="8991600" cy="533400"/>
          </a:xfrm>
        </p:spPr>
        <p:txBody>
          <a:bodyPr/>
          <a:lstStyle/>
          <a:p>
            <a:r>
              <a:rPr lang="en-US" altLang="ja-JP" dirty="0" err="1" smtClean="0">
                <a:latin typeface="Arial" charset="0"/>
              </a:rPr>
              <a:t>Hadoop</a:t>
            </a:r>
            <a:r>
              <a:rPr lang="ja-JP" altLang="en-US" dirty="0" smtClean="0">
                <a:latin typeface="Arial" charset="0"/>
              </a:rPr>
              <a:t>の業務データ・バッチ処理への適用</a:t>
            </a:r>
            <a:endParaRPr lang="ja-JP" altLang="en-US" dirty="0">
              <a:latin typeface="Arial" charset="0"/>
            </a:endParaRPr>
          </a:p>
        </p:txBody>
      </p:sp>
      <p:sp>
        <p:nvSpPr>
          <p:cNvPr id="3" name="角丸四角形 2"/>
          <p:cNvSpPr/>
          <p:nvPr/>
        </p:nvSpPr>
        <p:spPr bwMode="auto">
          <a:xfrm>
            <a:off x="304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glow rad="63500">
                    <a:srgbClr val="FF0000">
                      <a:alpha val="40000"/>
                    </a:srgbClr>
                  </a:glow>
                </a:effectLst>
                <a:latin typeface="Arial" charset="0"/>
                <a:ea typeface="HG丸ｺﾞｼｯｸM-PRO" pitchFamily="50" charset="-128"/>
              </a:rPr>
              <a:t>使い切れない</a:t>
            </a:r>
            <a:endParaRPr kumimoji="0" lang="ja-JP" altLang="en-US" sz="1400" b="0" i="0" u="none" strike="noStrike" cap="none" normalizeH="0" baseline="0" dirty="0" smtClean="0">
              <a:ln>
                <a:noFill/>
              </a:ln>
              <a:solidFill>
                <a:schemeClr val="bg1"/>
              </a:solidFill>
              <a:effectLst>
                <a:glow rad="63500">
                  <a:srgbClr val="FF0000">
                    <a:alpha val="40000"/>
                  </a:srgbClr>
                </a:glow>
              </a:effectLst>
              <a:latin typeface="Arial" charset="0"/>
              <a:ea typeface="HG丸ｺﾞｼｯｸM-PRO" pitchFamily="50" charset="-128"/>
            </a:endParaRPr>
          </a:p>
        </p:txBody>
      </p:sp>
      <p:sp>
        <p:nvSpPr>
          <p:cNvPr id="5" name="円柱 4"/>
          <p:cNvSpPr/>
          <p:nvPr/>
        </p:nvSpPr>
        <p:spPr bwMode="auto">
          <a:xfrm>
            <a:off x="3048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67" name="上カーブ矢印 66"/>
          <p:cNvSpPr/>
          <p:nvPr/>
        </p:nvSpPr>
        <p:spPr bwMode="auto">
          <a:xfrm>
            <a:off x="4587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1" name="上カーブ矢印 70"/>
          <p:cNvSpPr/>
          <p:nvPr/>
        </p:nvSpPr>
        <p:spPr bwMode="auto">
          <a:xfrm>
            <a:off x="7635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3" name="上カーブ矢印 72"/>
          <p:cNvSpPr/>
          <p:nvPr/>
        </p:nvSpPr>
        <p:spPr bwMode="auto">
          <a:xfrm>
            <a:off x="10683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5" name="上カーブ矢印 74"/>
          <p:cNvSpPr/>
          <p:nvPr/>
        </p:nvSpPr>
        <p:spPr bwMode="auto">
          <a:xfrm>
            <a:off x="13731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4" name="角丸四角形 3"/>
          <p:cNvSpPr/>
          <p:nvPr/>
        </p:nvSpPr>
        <p:spPr bwMode="auto">
          <a:xfrm>
            <a:off x="3063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 name="直線コネクタ 13"/>
          <p:cNvCxnSpPr>
            <a:stCxn id="4" idx="2"/>
            <a:endCxn id="5" idx="0"/>
          </p:cNvCxnSpPr>
          <p:nvPr/>
        </p:nvCxnSpPr>
        <p:spPr bwMode="auto">
          <a:xfrm>
            <a:off x="9901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1" name="円柱 20"/>
          <p:cNvSpPr/>
          <p:nvPr/>
        </p:nvSpPr>
        <p:spPr bwMode="auto">
          <a:xfrm>
            <a:off x="304800" y="5943600"/>
            <a:ext cx="8610600" cy="685800"/>
          </a:xfrm>
          <a:prstGeom prst="can">
            <a:avLst/>
          </a:prstGeom>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FFFFFF"/>
                </a:solidFill>
                <a:effectLst>
                  <a:glow rad="101600">
                    <a:schemeClr val="accent2">
                      <a:satMod val="175000"/>
                      <a:alpha val="40000"/>
                    </a:schemeClr>
                  </a:glow>
                </a:effectLst>
              </a:rPr>
              <a:t>バッチデータ</a:t>
            </a:r>
            <a:endParaRPr kumimoji="0" lang="ja-JP" altLang="en-US" sz="2000" b="0" i="0" u="none" strike="noStrike" cap="none" normalizeH="0" baseline="0" dirty="0" smtClean="0">
              <a:ln>
                <a:noFill/>
              </a:ln>
              <a:solidFill>
                <a:srgbClr val="FFFFFF"/>
              </a:solidFill>
              <a:effectLst>
                <a:glow rad="101600">
                  <a:schemeClr val="accent2">
                    <a:satMod val="175000"/>
                    <a:alpha val="40000"/>
                  </a:schemeClr>
                </a:glow>
              </a:effectLst>
            </a:endParaRPr>
          </a:p>
        </p:txBody>
      </p:sp>
      <p:sp>
        <p:nvSpPr>
          <p:cNvPr id="187" name="上矢印 186"/>
          <p:cNvSpPr/>
          <p:nvPr/>
        </p:nvSpPr>
        <p:spPr bwMode="auto">
          <a:xfrm>
            <a:off x="457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角丸四角形 187"/>
          <p:cNvSpPr/>
          <p:nvPr/>
        </p:nvSpPr>
        <p:spPr bwMode="auto">
          <a:xfrm>
            <a:off x="304800" y="914400"/>
            <a:ext cx="1371600" cy="457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PC</a:t>
            </a: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サーバー</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91" name="角丸四角形吹き出し 190"/>
          <p:cNvSpPr/>
          <p:nvPr/>
        </p:nvSpPr>
        <p:spPr bwMode="auto">
          <a:xfrm>
            <a:off x="1219200" y="3276600"/>
            <a:ext cx="1508654" cy="838200"/>
          </a:xfrm>
          <a:prstGeom prst="wedgeRoundRectCallout">
            <a:avLst>
              <a:gd name="adj1" fmla="val -45608"/>
              <a:gd name="adj2" fmla="val 71591"/>
              <a:gd name="adj3" fmla="val 16667"/>
            </a:avLst>
          </a:prstGeom>
          <a:solidFill>
            <a:srgbClr val="FF66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rgbClr val="FFFFFF"/>
                </a:solidFill>
              </a:rPr>
              <a:t>単一</a:t>
            </a:r>
            <a:r>
              <a:rPr kumimoji="0" lang="en-US" altLang="ja-JP" sz="1100" dirty="0" smtClean="0">
                <a:solidFill>
                  <a:srgbClr val="FFFFFF"/>
                </a:solidFill>
              </a:rPr>
              <a:t>I/O</a:t>
            </a:r>
            <a:r>
              <a:rPr kumimoji="0" lang="ja-JP" altLang="en-US" sz="1100" dirty="0" smtClean="0">
                <a:solidFill>
                  <a:srgbClr val="FFFFFF"/>
                </a:solidFill>
              </a:rPr>
              <a:t>パス</a:t>
            </a:r>
            <a:r>
              <a:rPr kumimoji="0" lang="en-US" altLang="ja-JP" sz="1100" dirty="0" smtClean="0">
                <a:solidFill>
                  <a:srgbClr val="FFFFFF"/>
                </a:solidFill>
              </a:rPr>
              <a:t>&amp;</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CPU</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ノードでは処理の多重度も限界</a:t>
            </a:r>
          </a:p>
        </p:txBody>
      </p:sp>
      <p:grpSp>
        <p:nvGrpSpPr>
          <p:cNvPr id="228" name="図形グループ 227"/>
          <p:cNvGrpSpPr/>
          <p:nvPr/>
        </p:nvGrpSpPr>
        <p:grpSpPr>
          <a:xfrm>
            <a:off x="2514600" y="914400"/>
            <a:ext cx="4268788" cy="5105400"/>
            <a:chOff x="2514600" y="914400"/>
            <a:chExt cx="4268788" cy="5105400"/>
          </a:xfrm>
        </p:grpSpPr>
        <p:sp>
          <p:nvSpPr>
            <p:cNvPr id="78" name="角丸四角形 77"/>
            <p:cNvSpPr/>
            <p:nvPr/>
          </p:nvSpPr>
          <p:spPr bwMode="auto">
            <a:xfrm>
              <a:off x="25161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4" name="円柱 83"/>
            <p:cNvSpPr/>
            <p:nvPr/>
          </p:nvSpPr>
          <p:spPr bwMode="auto">
            <a:xfrm>
              <a:off x="25161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86" name="上カーブ矢印 85"/>
            <p:cNvSpPr/>
            <p:nvPr/>
          </p:nvSpPr>
          <p:spPr bwMode="auto">
            <a:xfrm>
              <a:off x="29749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89" name="角丸四角形 88"/>
            <p:cNvSpPr/>
            <p:nvPr/>
          </p:nvSpPr>
          <p:spPr bwMode="auto">
            <a:xfrm>
              <a:off x="25177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90" name="直線コネクタ 89"/>
            <p:cNvCxnSpPr>
              <a:stCxn id="89" idx="2"/>
              <a:endCxn id="84" idx="0"/>
            </p:cNvCxnSpPr>
            <p:nvPr/>
          </p:nvCxnSpPr>
          <p:spPr bwMode="auto">
            <a:xfrm>
              <a:off x="32015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15" name="角丸四角形 114"/>
            <p:cNvSpPr/>
            <p:nvPr/>
          </p:nvSpPr>
          <p:spPr bwMode="auto">
            <a:xfrm>
              <a:off x="39624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16" name="円柱 115"/>
            <p:cNvSpPr/>
            <p:nvPr/>
          </p:nvSpPr>
          <p:spPr bwMode="auto">
            <a:xfrm>
              <a:off x="39624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17" name="上カーブ矢印 116"/>
            <p:cNvSpPr/>
            <p:nvPr/>
          </p:nvSpPr>
          <p:spPr bwMode="auto">
            <a:xfrm>
              <a:off x="4421186"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18" name="角丸四角形 117"/>
            <p:cNvSpPr/>
            <p:nvPr/>
          </p:nvSpPr>
          <p:spPr bwMode="auto">
            <a:xfrm>
              <a:off x="39639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19" name="直線コネクタ 118"/>
            <p:cNvCxnSpPr>
              <a:stCxn id="118" idx="2"/>
              <a:endCxn id="116" idx="0"/>
            </p:cNvCxnSpPr>
            <p:nvPr/>
          </p:nvCxnSpPr>
          <p:spPr bwMode="auto">
            <a:xfrm>
              <a:off x="46477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20" name="角丸四角形 119"/>
            <p:cNvSpPr/>
            <p:nvPr/>
          </p:nvSpPr>
          <p:spPr bwMode="auto">
            <a:xfrm>
              <a:off x="54117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1" name="円柱 120"/>
            <p:cNvSpPr/>
            <p:nvPr/>
          </p:nvSpPr>
          <p:spPr bwMode="auto">
            <a:xfrm>
              <a:off x="54117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22" name="上カーブ矢印 121"/>
            <p:cNvSpPr/>
            <p:nvPr/>
          </p:nvSpPr>
          <p:spPr bwMode="auto">
            <a:xfrm>
              <a:off x="58705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33" name="角丸四角形 132"/>
            <p:cNvSpPr/>
            <p:nvPr/>
          </p:nvSpPr>
          <p:spPr bwMode="auto">
            <a:xfrm>
              <a:off x="54133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1" name="直線コネクタ 140"/>
            <p:cNvCxnSpPr>
              <a:stCxn id="133" idx="2"/>
              <a:endCxn id="121" idx="0"/>
            </p:cNvCxnSpPr>
            <p:nvPr/>
          </p:nvCxnSpPr>
          <p:spPr bwMode="auto">
            <a:xfrm>
              <a:off x="60971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5" name="上矢印 224"/>
            <p:cNvSpPr/>
            <p:nvPr/>
          </p:nvSpPr>
          <p:spPr bwMode="auto">
            <a:xfrm>
              <a:off x="29718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上矢印 225"/>
            <p:cNvSpPr/>
            <p:nvPr/>
          </p:nvSpPr>
          <p:spPr bwMode="auto">
            <a:xfrm>
              <a:off x="44196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上矢印 226"/>
            <p:cNvSpPr/>
            <p:nvPr/>
          </p:nvSpPr>
          <p:spPr bwMode="auto">
            <a:xfrm>
              <a:off x="58674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2514600" y="5410200"/>
              <a:ext cx="4267200" cy="457200"/>
            </a:xfrm>
            <a:prstGeom prst="roundRect">
              <a:avLst/>
            </a:prstGeom>
            <a:solidFill>
              <a:srgbClr val="3366FF">
                <a:alpha val="6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222" name="図 221"/>
            <p:cNvPicPr>
              <a:picLocks noChangeAspect="1"/>
            </p:cNvPicPr>
            <p:nvPr/>
          </p:nvPicPr>
          <p:blipFill>
            <a:blip r:embed="rId2">
              <a:clrChange>
                <a:clrFrom>
                  <a:srgbClr val="FFFFFF"/>
                </a:clrFrom>
                <a:clrTo>
                  <a:srgbClr val="FFFFFF">
                    <a:alpha val="0"/>
                  </a:srgbClr>
                </a:clrTo>
              </a:clrChange>
            </a:blip>
            <a:stretch>
              <a:fillRect/>
            </a:stretch>
          </p:blipFill>
          <p:spPr>
            <a:xfrm>
              <a:off x="3733800" y="5440956"/>
              <a:ext cx="1673096" cy="395688"/>
            </a:xfrm>
            <a:prstGeom prst="rect">
              <a:avLst/>
            </a:prstGeom>
          </p:spPr>
        </p:pic>
        <p:sp>
          <p:nvSpPr>
            <p:cNvPr id="189" name="角丸四角形 188"/>
            <p:cNvSpPr/>
            <p:nvPr/>
          </p:nvSpPr>
          <p:spPr bwMode="auto">
            <a:xfrm>
              <a:off x="2514600" y="914400"/>
              <a:ext cx="4267200" cy="457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rgbClr val="FFFFFF"/>
                  </a:solidFill>
                </a:rPr>
                <a:t>複数</a:t>
              </a:r>
              <a:r>
                <a:rPr kumimoji="0" lang="en-US" altLang="ja-JP" dirty="0" smtClean="0">
                  <a:solidFill>
                    <a:srgbClr val="FFFFFF"/>
                  </a:solidFill>
                </a:rPr>
                <a:t>PC</a:t>
              </a:r>
              <a:r>
                <a:rPr kumimoji="0" lang="ja-JP" altLang="en-US" dirty="0" smtClean="0">
                  <a:solidFill>
                    <a:srgbClr val="FFFFFF"/>
                  </a:solidFill>
                </a:rPr>
                <a:t>サーバー</a:t>
              </a:r>
              <a:endParaRPr kumimoji="0" lang="en-US" altLang="ja-JP"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&amp; </a:t>
              </a: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Hadoop</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39" name="角丸四角形吹き出し 238"/>
            <p:cNvSpPr/>
            <p:nvPr/>
          </p:nvSpPr>
          <p:spPr bwMode="auto">
            <a:xfrm>
              <a:off x="3429000" y="3276600"/>
              <a:ext cx="2118254" cy="838200"/>
            </a:xfrm>
            <a:prstGeom prst="wedgeRoundRectCallout">
              <a:avLst>
                <a:gd name="adj1" fmla="val 31236"/>
                <a:gd name="adj2" fmla="val -75884"/>
                <a:gd name="adj3" fmla="val 16667"/>
              </a:avLst>
            </a:prstGeom>
            <a:solidFill>
              <a:srgbClr val="3366FF">
                <a:alpha val="61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処理ノードを分散、</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パスも分散することで</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ボトルネックを解消</a:t>
              </a:r>
            </a:p>
          </p:txBody>
        </p:sp>
      </p:grpSp>
      <p:grpSp>
        <p:nvGrpSpPr>
          <p:cNvPr id="231" name="図形グループ 230"/>
          <p:cNvGrpSpPr/>
          <p:nvPr/>
        </p:nvGrpSpPr>
        <p:grpSpPr>
          <a:xfrm>
            <a:off x="6400800" y="914400"/>
            <a:ext cx="2517774" cy="5105400"/>
            <a:chOff x="6400800" y="914400"/>
            <a:chExt cx="2517774" cy="5105400"/>
          </a:xfrm>
        </p:grpSpPr>
        <p:sp>
          <p:nvSpPr>
            <p:cNvPr id="150" name="角丸四角形 149"/>
            <p:cNvSpPr/>
            <p:nvPr/>
          </p:nvSpPr>
          <p:spPr bwMode="auto">
            <a:xfrm>
              <a:off x="7543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43" name="円柱 142"/>
            <p:cNvSpPr/>
            <p:nvPr/>
          </p:nvSpPr>
          <p:spPr bwMode="auto">
            <a:xfrm>
              <a:off x="75453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44" name="上カーブ矢印 143"/>
            <p:cNvSpPr/>
            <p:nvPr/>
          </p:nvSpPr>
          <p:spPr bwMode="auto">
            <a:xfrm>
              <a:off x="76993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5" name="上カーブ矢印 144"/>
            <p:cNvSpPr/>
            <p:nvPr/>
          </p:nvSpPr>
          <p:spPr bwMode="auto">
            <a:xfrm>
              <a:off x="80041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6" name="上カーブ矢印 145"/>
            <p:cNvSpPr/>
            <p:nvPr/>
          </p:nvSpPr>
          <p:spPr bwMode="auto">
            <a:xfrm>
              <a:off x="83089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7" name="上カーブ矢印 146"/>
            <p:cNvSpPr/>
            <p:nvPr/>
          </p:nvSpPr>
          <p:spPr bwMode="auto">
            <a:xfrm>
              <a:off x="86137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8" name="角丸四角形 147"/>
            <p:cNvSpPr/>
            <p:nvPr/>
          </p:nvSpPr>
          <p:spPr bwMode="auto">
            <a:xfrm>
              <a:off x="7546974" y="2209800"/>
              <a:ext cx="1371600" cy="605118"/>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sp>
          <p:nvSpPr>
            <p:cNvPr id="154" name="角丸四角形 153"/>
            <p:cNvSpPr/>
            <p:nvPr/>
          </p:nvSpPr>
          <p:spPr bwMode="auto">
            <a:xfrm>
              <a:off x="7543800" y="2819400"/>
              <a:ext cx="1371600" cy="1030941"/>
            </a:xfrm>
            <a:prstGeom prst="roundRect">
              <a:avLst>
                <a:gd name="adj" fmla="val 10097"/>
              </a:avLst>
            </a:prstGeom>
            <a:solidFill>
              <a:srgbClr val="660066">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チャネル</a:t>
              </a:r>
              <a:endParaRPr kumimoji="0" lang="en-US" altLang="ja-JP" sz="20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charset="0"/>
                  <a:ea typeface="HG丸ｺﾞｼｯｸM-PRO" pitchFamily="50" charset="-128"/>
                </a:rPr>
                <a:t>サブシステム</a:t>
              </a:r>
              <a:endParaRPr kumimoji="0" lang="en-US" altLang="ja-JP" sz="14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800"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専用プロセッサー</a:t>
              </a:r>
            </a:p>
          </p:txBody>
        </p:sp>
        <p:cxnSp>
          <p:nvCxnSpPr>
            <p:cNvPr id="149" name="直線コネクタ 148"/>
            <p:cNvCxnSpPr/>
            <p:nvPr/>
          </p:nvCxnSpPr>
          <p:spPr bwMode="auto">
            <a:xfrm>
              <a:off x="77724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5" name="直線コネクタ 154"/>
            <p:cNvCxnSpPr/>
            <p:nvPr/>
          </p:nvCxnSpPr>
          <p:spPr bwMode="auto">
            <a:xfrm>
              <a:off x="79248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6" name="直線コネクタ 155"/>
            <p:cNvCxnSpPr/>
            <p:nvPr/>
          </p:nvCxnSpPr>
          <p:spPr bwMode="auto">
            <a:xfrm>
              <a:off x="80772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8" name="直線コネクタ 157"/>
            <p:cNvCxnSpPr/>
            <p:nvPr/>
          </p:nvCxnSpPr>
          <p:spPr bwMode="auto">
            <a:xfrm>
              <a:off x="83820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9" name="直線コネクタ 158"/>
            <p:cNvCxnSpPr/>
            <p:nvPr/>
          </p:nvCxnSpPr>
          <p:spPr bwMode="auto">
            <a:xfrm>
              <a:off x="85344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60" name="直線コネクタ 159"/>
            <p:cNvCxnSpPr/>
            <p:nvPr/>
          </p:nvCxnSpPr>
          <p:spPr bwMode="auto">
            <a:xfrm>
              <a:off x="86868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221" name="直線コネクタ 220"/>
            <p:cNvCxnSpPr/>
            <p:nvPr/>
          </p:nvCxnSpPr>
          <p:spPr bwMode="auto">
            <a:xfrm>
              <a:off x="82296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4" name="上矢印 223"/>
            <p:cNvSpPr/>
            <p:nvPr/>
          </p:nvSpPr>
          <p:spPr bwMode="auto">
            <a:xfrm>
              <a:off x="7696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角丸四角形 231"/>
            <p:cNvSpPr/>
            <p:nvPr/>
          </p:nvSpPr>
          <p:spPr bwMode="auto">
            <a:xfrm>
              <a:off x="7543800" y="914400"/>
              <a:ext cx="1371600" cy="457200"/>
            </a:xfrm>
            <a:prstGeom prst="roundRect">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メインフレーム</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1" name="角丸四角形吹き出し 240"/>
            <p:cNvSpPr/>
            <p:nvPr/>
          </p:nvSpPr>
          <p:spPr bwMode="auto">
            <a:xfrm>
              <a:off x="6400800" y="2971800"/>
              <a:ext cx="1066800" cy="1524000"/>
            </a:xfrm>
            <a:prstGeom prst="wedgeRoundRectCallout">
              <a:avLst>
                <a:gd name="adj1" fmla="val 67988"/>
                <a:gd name="adj2" fmla="val 26761"/>
                <a:gd name="adj3" fmla="val 16667"/>
              </a:avLst>
            </a:prstGeom>
            <a:solidFill>
              <a:schemeClr val="accent6">
                <a:lumMod val="60000"/>
                <a:lumOff val="40000"/>
                <a:alpha val="61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複数</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パス</a:t>
              </a:r>
              <a:r>
                <a:rPr kumimoji="0" lang="en-US" altLang="ja-JP" sz="1100" dirty="0" smtClean="0">
                  <a:solidFill>
                    <a:srgbClr val="FFFFFF"/>
                  </a:solidFill>
                  <a:latin typeface="Arial" charset="0"/>
                  <a:ea typeface="HG丸ｺﾞｼｯｸM-PRO" pitchFamily="50" charset="-128"/>
                </a:rPr>
                <a:t>&amp;</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専用プロセッサーを持つことで</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ボトルネックを回避し</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高い多重度を実現</a:t>
              </a:r>
            </a:p>
          </p:txBody>
        </p:sp>
      </p:grpSp>
    </p:spTree>
    <p:extLst>
      <p:ext uri="{BB962C8B-B14F-4D97-AF65-F5344CB8AC3E}">
        <p14:creationId xmlns:p14="http://schemas.microsoft.com/office/powerpoint/2010/main" val="322762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anim calcmode="lin" valueType="num">
                                      <p:cBhvr>
                                        <p:cTn id="13" dur="1000" fill="hold"/>
                                        <p:tgtEl>
                                          <p:spTgt spid="228"/>
                                        </p:tgtEl>
                                        <p:attrNameLst>
                                          <p:attrName>ppt_x</p:attrName>
                                        </p:attrNameLst>
                                      </p:cBhvr>
                                      <p:tavLst>
                                        <p:tav tm="0">
                                          <p:val>
                                            <p:strVal val="#ppt_x"/>
                                          </p:val>
                                        </p:tav>
                                        <p:tav tm="100000">
                                          <p:val>
                                            <p:strVal val="#ppt_x"/>
                                          </p:val>
                                        </p:tav>
                                      </p:tavLst>
                                    </p:anim>
                                    <p:anim calcmode="lin" valueType="num">
                                      <p:cBhvr>
                                        <p:cTn id="1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anim calcmode="lin" valueType="num">
                                      <p:cBhvr>
                                        <p:cTn id="20" dur="1000" fill="hold"/>
                                        <p:tgtEl>
                                          <p:spTgt spid="231"/>
                                        </p:tgtEl>
                                        <p:attrNameLst>
                                          <p:attrName>ppt_x</p:attrName>
                                        </p:attrNameLst>
                                      </p:cBhvr>
                                      <p:tavLst>
                                        <p:tav tm="0">
                                          <p:val>
                                            <p:strVal val="#ppt_x"/>
                                          </p:val>
                                        </p:tav>
                                        <p:tav tm="100000">
                                          <p:val>
                                            <p:strVal val="#ppt_x"/>
                                          </p:val>
                                        </p:tav>
                                      </p:tavLst>
                                    </p:anim>
                                    <p:anim calcmode="lin" valueType="num">
                                      <p:cBhvr>
                                        <p:cTn id="21"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39552" y="1317521"/>
            <a:ext cx="2520280" cy="151216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Hadoop2</a:t>
            </a:r>
            <a:endParaRPr kumimoji="0" lang="ja-JP" altLang="en-US" sz="2800" dirty="0">
              <a:solidFill>
                <a:schemeClr val="bg1"/>
              </a:solidFill>
              <a:latin typeface="+mn-lt"/>
              <a:ea typeface="+mn-ea"/>
            </a:endParaRPr>
          </a:p>
        </p:txBody>
      </p:sp>
      <p:sp>
        <p:nvSpPr>
          <p:cNvPr id="4" name="正方形/長方形 3"/>
          <p:cNvSpPr/>
          <p:nvPr/>
        </p:nvSpPr>
        <p:spPr bwMode="auto">
          <a:xfrm>
            <a:off x="3177036" y="1317521"/>
            <a:ext cx="5499419"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YARN (</a:t>
            </a:r>
            <a:r>
              <a:rPr kumimoji="0" lang="ja-JP" altLang="en-US" dirty="0" smtClean="0">
                <a:solidFill>
                  <a:schemeClr val="bg1"/>
                </a:solidFill>
                <a:latin typeface="+mn-lt"/>
                <a:ea typeface="+mn-ea"/>
              </a:rPr>
              <a:t>ジョブスケジューリング、リソース管理</a:t>
            </a:r>
            <a:r>
              <a:rPr kumimoji="0" lang="en-US" altLang="ja-JP" dirty="0" smtClean="0">
                <a:solidFill>
                  <a:schemeClr val="bg1"/>
                </a:solidFill>
                <a:latin typeface="+mn-lt"/>
                <a:ea typeface="+mn-ea"/>
              </a:rPr>
              <a:t>)</a:t>
            </a: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4,000</a:t>
            </a:r>
            <a:r>
              <a:rPr kumimoji="0" lang="ja-JP" altLang="en-US" dirty="0" smtClean="0">
                <a:solidFill>
                  <a:schemeClr val="bg1"/>
                </a:solidFill>
                <a:latin typeface="+mn-lt"/>
                <a:ea typeface="+mn-ea"/>
              </a:rPr>
              <a:t>ノードから</a:t>
            </a:r>
            <a:r>
              <a:rPr kumimoji="0" lang="en-US" altLang="ja-JP" dirty="0" smtClean="0">
                <a:solidFill>
                  <a:schemeClr val="bg1"/>
                </a:solidFill>
                <a:latin typeface="+mn-lt"/>
                <a:ea typeface="+mn-ea"/>
              </a:rPr>
              <a:t>1</a:t>
            </a:r>
            <a:r>
              <a:rPr kumimoji="0" lang="en-US" altLang="ja-JP" dirty="0">
                <a:solidFill>
                  <a:schemeClr val="bg1"/>
                </a:solidFill>
                <a:latin typeface="+mn-lt"/>
                <a:ea typeface="+mn-ea"/>
              </a:rPr>
              <a:t>0,000</a:t>
            </a:r>
            <a:r>
              <a:rPr kumimoji="0" lang="ja-JP" altLang="en-US" dirty="0" smtClean="0">
                <a:solidFill>
                  <a:schemeClr val="bg1"/>
                </a:solidFill>
                <a:latin typeface="+mn-lt"/>
                <a:ea typeface="+mn-ea"/>
              </a:rPr>
              <a:t>ノードへ</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以外の環境もサポート</a:t>
            </a:r>
            <a:endParaRPr kumimoji="0" lang="en-US" altLang="ja-JP" dirty="0" smtClean="0">
              <a:solidFill>
                <a:schemeClr val="bg1"/>
              </a:solidFill>
              <a:latin typeface="+mn-lt"/>
              <a:ea typeface="+mn-ea"/>
            </a:endParaRPr>
          </a:p>
          <a:p>
            <a:pPr>
              <a:spcBef>
                <a:spcPct val="20000"/>
              </a:spcBef>
            </a:pPr>
            <a:r>
              <a:rPr kumimoji="0" lang="en-US" altLang="ja-JP" dirty="0" smtClean="0">
                <a:solidFill>
                  <a:schemeClr val="bg1"/>
                </a:solidFill>
                <a:latin typeface="+mn-lt"/>
                <a:ea typeface="+mn-ea"/>
              </a:rPr>
              <a:t>HA</a:t>
            </a:r>
            <a:r>
              <a:rPr kumimoji="0" lang="ja-JP" altLang="en-US" dirty="0" smtClean="0">
                <a:solidFill>
                  <a:schemeClr val="bg1"/>
                </a:solidFill>
                <a:latin typeface="+mn-lt"/>
                <a:ea typeface="+mn-ea"/>
              </a:rPr>
              <a:t>機能の追加</a:t>
            </a:r>
            <a:endParaRPr kumimoji="0" lang="ja-JP" altLang="en-US" dirty="0">
              <a:solidFill>
                <a:schemeClr val="bg1"/>
              </a:solidFill>
              <a:latin typeface="+mn-lt"/>
              <a:ea typeface="+mn-ea"/>
            </a:endParaRPr>
          </a:p>
        </p:txBody>
      </p:sp>
      <p:sp>
        <p:nvSpPr>
          <p:cNvPr id="5" name="正方形/長方形 4"/>
          <p:cNvSpPr/>
          <p:nvPr/>
        </p:nvSpPr>
        <p:spPr bwMode="auto">
          <a:xfrm>
            <a:off x="539551" y="2989044"/>
            <a:ext cx="2520280" cy="151216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Google</a:t>
            </a:r>
            <a:endParaRPr kumimoji="0" lang="ja-JP" altLang="en-US" sz="2800" dirty="0">
              <a:solidFill>
                <a:schemeClr val="bg1"/>
              </a:solidFill>
              <a:latin typeface="+mn-lt"/>
              <a:ea typeface="+mn-ea"/>
            </a:endParaRPr>
          </a:p>
        </p:txBody>
      </p:sp>
      <p:sp>
        <p:nvSpPr>
          <p:cNvPr id="6" name="正方形/長方形 5"/>
          <p:cNvSpPr/>
          <p:nvPr/>
        </p:nvSpPr>
        <p:spPr bwMode="auto">
          <a:xfrm>
            <a:off x="3177035" y="2989044"/>
            <a:ext cx="5499419"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を</a:t>
            </a:r>
            <a:r>
              <a:rPr kumimoji="0" lang="en-US" altLang="ja-JP" dirty="0" err="1" smtClean="0">
                <a:solidFill>
                  <a:schemeClr val="bg1"/>
                </a:solidFill>
                <a:latin typeface="+mn-lt"/>
                <a:ea typeface="+mn-ea"/>
              </a:rPr>
              <a:t>AppEngine</a:t>
            </a:r>
            <a:r>
              <a:rPr kumimoji="0" lang="ja-JP" altLang="en-US" dirty="0" smtClean="0">
                <a:solidFill>
                  <a:schemeClr val="bg1"/>
                </a:solidFill>
                <a:latin typeface="+mn-lt"/>
                <a:ea typeface="+mn-ea"/>
              </a:rPr>
              <a:t>で提供開始</a:t>
            </a:r>
            <a:endParaRPr kumimoji="0" lang="en-US" altLang="ja-JP" dirty="0" smtClean="0">
              <a:solidFill>
                <a:schemeClr val="bg1"/>
              </a:solidFill>
              <a:latin typeface="+mn-lt"/>
              <a:ea typeface="+mn-ea"/>
            </a:endParaRPr>
          </a:p>
          <a:p>
            <a:pPr>
              <a:spcBef>
                <a:spcPct val="20000"/>
              </a:spcBef>
            </a:pPr>
            <a:r>
              <a:rPr kumimoji="0" lang="ja-JP" altLang="en-US" dirty="0">
                <a:solidFill>
                  <a:schemeClr val="bg1"/>
                </a:solidFill>
                <a:latin typeface="+mn-lt"/>
                <a:ea typeface="+mn-ea"/>
              </a:rPr>
              <a:t>現在</a:t>
            </a:r>
            <a:r>
              <a:rPr kumimoji="0" lang="ja-JP" altLang="en-US" dirty="0" smtClean="0">
                <a:solidFill>
                  <a:schemeClr val="bg1"/>
                </a:solidFill>
                <a:latin typeface="+mn-lt"/>
                <a:ea typeface="+mn-ea"/>
              </a:rPr>
              <a:t>も継続して機能強化中</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・マルチデータセンター</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10</a:t>
            </a:r>
            <a:r>
              <a:rPr kumimoji="0" lang="ja-JP" altLang="en-US" dirty="0" smtClean="0">
                <a:solidFill>
                  <a:schemeClr val="bg1"/>
                </a:solidFill>
                <a:latin typeface="+mn-lt"/>
                <a:ea typeface="+mn-ea"/>
              </a:rPr>
              <a:t>万台～</a:t>
            </a:r>
            <a:r>
              <a:rPr kumimoji="0" lang="en-US" altLang="ja-JP" dirty="0" smtClean="0">
                <a:solidFill>
                  <a:schemeClr val="bg1"/>
                </a:solidFill>
                <a:latin typeface="+mn-lt"/>
                <a:ea typeface="+mn-ea"/>
              </a:rPr>
              <a:t>1,000</a:t>
            </a:r>
            <a:r>
              <a:rPr kumimoji="0" lang="ja-JP" altLang="en-US" dirty="0" smtClean="0">
                <a:solidFill>
                  <a:schemeClr val="bg1"/>
                </a:solidFill>
                <a:latin typeface="+mn-lt"/>
                <a:ea typeface="+mn-ea"/>
              </a:rPr>
              <a:t>万台がゴール</a:t>
            </a:r>
            <a:endParaRPr kumimoji="0" lang="ja-JP" altLang="en-US" dirty="0">
              <a:solidFill>
                <a:schemeClr val="bg1"/>
              </a:solidFill>
              <a:latin typeface="+mn-lt"/>
              <a:ea typeface="+mn-ea"/>
            </a:endParaRPr>
          </a:p>
        </p:txBody>
      </p:sp>
      <p:sp>
        <p:nvSpPr>
          <p:cNvPr id="7" name="正方形/長方形 6"/>
          <p:cNvSpPr/>
          <p:nvPr/>
        </p:nvSpPr>
        <p:spPr bwMode="auto">
          <a:xfrm>
            <a:off x="539550" y="4653136"/>
            <a:ext cx="2520280" cy="151216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Amazon</a:t>
            </a:r>
            <a:endParaRPr kumimoji="0" lang="ja-JP" altLang="en-US" sz="2800" dirty="0">
              <a:solidFill>
                <a:schemeClr val="bg1"/>
              </a:solidFill>
              <a:latin typeface="+mn-lt"/>
              <a:ea typeface="+mn-ea"/>
            </a:endParaRPr>
          </a:p>
        </p:txBody>
      </p:sp>
      <p:sp>
        <p:nvSpPr>
          <p:cNvPr id="8" name="正方形/長方形 7"/>
          <p:cNvSpPr/>
          <p:nvPr/>
        </p:nvSpPr>
        <p:spPr bwMode="auto">
          <a:xfrm>
            <a:off x="3177034" y="4653136"/>
            <a:ext cx="5499419"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a:solidFill>
                  <a:schemeClr val="bg1"/>
                </a:solidFill>
                <a:latin typeface="+mn-lt"/>
                <a:ea typeface="+mn-ea"/>
              </a:rPr>
              <a:t>Amazon Elastic </a:t>
            </a:r>
            <a:r>
              <a:rPr kumimoji="0" lang="en-US" altLang="ja-JP" dirty="0" err="1">
                <a:solidFill>
                  <a:schemeClr val="bg1"/>
                </a:solidFill>
                <a:latin typeface="+mn-lt"/>
                <a:ea typeface="+mn-ea"/>
              </a:rPr>
              <a:t>MapReduce</a:t>
            </a:r>
            <a:r>
              <a:rPr kumimoji="0" lang="ja-JP" altLang="en-US" dirty="0">
                <a:solidFill>
                  <a:schemeClr val="bg1"/>
                </a:solidFill>
                <a:latin typeface="+mn-lt"/>
                <a:ea typeface="+mn-ea"/>
              </a:rPr>
              <a:t>（</a:t>
            </a:r>
            <a:r>
              <a:rPr kumimoji="0" lang="en-US" altLang="ja-JP" dirty="0">
                <a:solidFill>
                  <a:schemeClr val="bg1"/>
                </a:solidFill>
                <a:latin typeface="+mn-lt"/>
                <a:ea typeface="+mn-ea"/>
              </a:rPr>
              <a:t>Amazon EMR</a:t>
            </a:r>
            <a:r>
              <a:rPr kumimoji="0" lang="ja-JP" altLang="en-US" dirty="0" smtClean="0">
                <a:solidFill>
                  <a:schemeClr val="bg1"/>
                </a:solidFill>
                <a:latin typeface="+mn-lt"/>
                <a:ea typeface="+mn-ea"/>
              </a:rPr>
              <a:t>）</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EC2</a:t>
            </a:r>
            <a:r>
              <a:rPr kumimoji="0" lang="ja-JP" altLang="en-US" dirty="0" smtClean="0">
                <a:solidFill>
                  <a:schemeClr val="bg1"/>
                </a:solidFill>
                <a:latin typeface="+mn-lt"/>
                <a:ea typeface="+mn-ea"/>
              </a:rPr>
              <a:t>インスタンス上で</a:t>
            </a:r>
            <a:r>
              <a:rPr kumimoji="0" lang="en-US" altLang="ja-JP" dirty="0" err="1" smtClean="0">
                <a:solidFill>
                  <a:schemeClr val="bg1"/>
                </a:solidFill>
                <a:latin typeface="+mn-lt"/>
                <a:ea typeface="+mn-ea"/>
              </a:rPr>
              <a:t>Hadoop</a:t>
            </a:r>
            <a:r>
              <a:rPr kumimoji="0" lang="ja-JP" altLang="en-US" dirty="0" smtClean="0">
                <a:solidFill>
                  <a:schemeClr val="bg1"/>
                </a:solidFill>
                <a:latin typeface="+mn-lt"/>
                <a:ea typeface="+mn-ea"/>
              </a:rPr>
              <a:t>をスピンアップ</a:t>
            </a:r>
            <a:endParaRPr kumimoji="0" lang="ja-JP" altLang="en-US" dirty="0">
              <a:solidFill>
                <a:schemeClr val="bg1"/>
              </a:solidFill>
              <a:latin typeface="+mn-lt"/>
              <a:ea typeface="+mn-ea"/>
            </a:endParaRPr>
          </a:p>
        </p:txBody>
      </p:sp>
      <p:sp>
        <p:nvSpPr>
          <p:cNvPr id="2" name="タイトル 1"/>
          <p:cNvSpPr>
            <a:spLocks noGrp="1"/>
          </p:cNvSpPr>
          <p:nvPr>
            <p:ph type="title"/>
          </p:nvPr>
        </p:nvSpPr>
        <p:spPr/>
        <p:txBody>
          <a:bodyPr/>
          <a:lstStyle/>
          <a:p>
            <a:r>
              <a:rPr lang="en-US" altLang="ja-JP" dirty="0" err="1" smtClean="0"/>
              <a:t>MapReduce</a:t>
            </a:r>
            <a:r>
              <a:rPr lang="ja-JP" altLang="en-US" dirty="0" smtClean="0"/>
              <a:t>の今後</a:t>
            </a:r>
            <a:endParaRPr kumimoji="1" lang="ja-JP" altLang="en-US" dirty="0"/>
          </a:p>
        </p:txBody>
      </p:sp>
    </p:spTree>
    <p:extLst>
      <p:ext uri="{BB962C8B-B14F-4D97-AF65-F5344CB8AC3E}">
        <p14:creationId xmlns:p14="http://schemas.microsoft.com/office/powerpoint/2010/main" val="1979576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452563"/>
            <a:ext cx="83439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t>特許問題</a:t>
            </a:r>
            <a:endParaRPr kumimoji="1" lang="ja-JP" altLang="en-US" dirty="0"/>
          </a:p>
        </p:txBody>
      </p:sp>
    </p:spTree>
    <p:extLst>
      <p:ext uri="{BB962C8B-B14F-4D97-AF65-F5344CB8AC3E}">
        <p14:creationId xmlns:p14="http://schemas.microsoft.com/office/powerpoint/2010/main" val="2570065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83418" y="4221088"/>
            <a:ext cx="7776864" cy="208823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データベース管理システム </a:t>
            </a:r>
            <a:r>
              <a:rPr kumimoji="0" lang="en-US" altLang="ja-JP" sz="2400" dirty="0" smtClean="0">
                <a:solidFill>
                  <a:schemeClr val="bg1"/>
                </a:solidFill>
                <a:latin typeface="+mn-lt"/>
                <a:ea typeface="+mn-ea"/>
              </a:rPr>
              <a:t>(DBMS)</a:t>
            </a:r>
            <a:endParaRPr kumimoji="0" lang="ja-JP" altLang="en-US" sz="2400" dirty="0">
              <a:solidFill>
                <a:schemeClr val="bg1"/>
              </a:solidFill>
              <a:latin typeface="+mn-lt"/>
              <a:ea typeface="+mn-ea"/>
            </a:endParaRPr>
          </a:p>
        </p:txBody>
      </p:sp>
      <p:sp>
        <p:nvSpPr>
          <p:cNvPr id="2" name="タイトル 1"/>
          <p:cNvSpPr>
            <a:spLocks noGrp="1"/>
          </p:cNvSpPr>
          <p:nvPr>
            <p:ph type="title"/>
          </p:nvPr>
        </p:nvSpPr>
        <p:spPr/>
        <p:txBody>
          <a:bodyPr/>
          <a:lstStyle/>
          <a:p>
            <a:r>
              <a:rPr lang="ja-JP" altLang="en-US" dirty="0" smtClean="0"/>
              <a:t>紙からデジタルへ</a:t>
            </a:r>
            <a:endParaRPr kumimoji="1" lang="ja-JP" altLang="en-US" dirty="0"/>
          </a:p>
        </p:txBody>
      </p:sp>
      <p:sp>
        <p:nvSpPr>
          <p:cNvPr id="8" name="正方形/長方形 7"/>
          <p:cNvSpPr/>
          <p:nvPr/>
        </p:nvSpPr>
        <p:spPr bwMode="auto">
          <a:xfrm>
            <a:off x="683568" y="1052736"/>
            <a:ext cx="7776864" cy="136815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デジタルデータのメリット</a:t>
            </a:r>
            <a:endParaRPr kumimoji="0" lang="ja-JP" altLang="en-US" sz="2400" dirty="0">
              <a:solidFill>
                <a:schemeClr val="bg1"/>
              </a:solidFill>
              <a:latin typeface="+mn-lt"/>
              <a:ea typeface="+mn-ea"/>
            </a:endParaRPr>
          </a:p>
        </p:txBody>
      </p:sp>
      <p:sp>
        <p:nvSpPr>
          <p:cNvPr id="9" name="正方形/長方形 8"/>
          <p:cNvSpPr/>
          <p:nvPr/>
        </p:nvSpPr>
        <p:spPr bwMode="auto">
          <a:xfrm>
            <a:off x="935296" y="4797152"/>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データモデルの定義</a:t>
            </a:r>
            <a:endParaRPr kumimoji="0" lang="ja-JP" altLang="en-US" dirty="0">
              <a:solidFill>
                <a:schemeClr val="bg1"/>
              </a:solidFill>
              <a:latin typeface="+mn-lt"/>
              <a:ea typeface="+mn-ea"/>
            </a:endParaRPr>
          </a:p>
        </p:txBody>
      </p:sp>
      <p:sp>
        <p:nvSpPr>
          <p:cNvPr id="10" name="正方形/長方形 9"/>
          <p:cNvSpPr/>
          <p:nvPr/>
        </p:nvSpPr>
        <p:spPr bwMode="auto">
          <a:xfrm>
            <a:off x="3437649" y="4797152"/>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同時アクセス</a:t>
            </a:r>
            <a:endParaRPr kumimoji="0" lang="ja-JP" altLang="en-US" dirty="0">
              <a:solidFill>
                <a:schemeClr val="bg1"/>
              </a:solidFill>
              <a:latin typeface="+mn-lt"/>
              <a:ea typeface="+mn-ea"/>
            </a:endParaRPr>
          </a:p>
        </p:txBody>
      </p:sp>
      <p:sp>
        <p:nvSpPr>
          <p:cNvPr id="11" name="正方形/長方形 10"/>
          <p:cNvSpPr/>
          <p:nvPr/>
        </p:nvSpPr>
        <p:spPr bwMode="auto">
          <a:xfrm>
            <a:off x="5939852" y="4797152"/>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検索・更新</a:t>
            </a:r>
            <a:endParaRPr kumimoji="0" lang="ja-JP" altLang="en-US" dirty="0">
              <a:solidFill>
                <a:schemeClr val="bg1"/>
              </a:solidFill>
              <a:latin typeface="+mn-lt"/>
              <a:ea typeface="+mn-ea"/>
            </a:endParaRPr>
          </a:p>
        </p:txBody>
      </p:sp>
      <p:sp>
        <p:nvSpPr>
          <p:cNvPr id="13" name="正方形/長方形 12"/>
          <p:cNvSpPr/>
          <p:nvPr/>
        </p:nvSpPr>
        <p:spPr bwMode="auto">
          <a:xfrm>
            <a:off x="683568" y="2544628"/>
            <a:ext cx="7776864" cy="956379"/>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データベースの業務活用</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＝複数のユーザーやシステムでデータを利用・処理</a:t>
            </a:r>
            <a:endParaRPr kumimoji="0" lang="ja-JP" altLang="en-US" sz="2400" dirty="0">
              <a:solidFill>
                <a:schemeClr val="bg1"/>
              </a:solidFill>
              <a:latin typeface="+mn-lt"/>
              <a:ea typeface="+mn-ea"/>
            </a:endParaRPr>
          </a:p>
        </p:txBody>
      </p:sp>
      <p:sp>
        <p:nvSpPr>
          <p:cNvPr id="15" name="正方形/長方形 14"/>
          <p:cNvSpPr/>
          <p:nvPr/>
        </p:nvSpPr>
        <p:spPr bwMode="auto">
          <a:xfrm>
            <a:off x="941314" y="5546747"/>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600" dirty="0" smtClean="0">
                <a:solidFill>
                  <a:schemeClr val="bg1"/>
                </a:solidFill>
                <a:latin typeface="+mn-lt"/>
                <a:ea typeface="+mn-ea"/>
              </a:rPr>
              <a:t>データの一貫性を保証</a:t>
            </a:r>
            <a:endParaRPr kumimoji="0" lang="ja-JP" altLang="en-US" sz="1600" dirty="0">
              <a:solidFill>
                <a:schemeClr val="bg1"/>
              </a:solidFill>
              <a:latin typeface="+mn-lt"/>
              <a:ea typeface="+mn-ea"/>
            </a:endParaRPr>
          </a:p>
        </p:txBody>
      </p:sp>
      <p:sp>
        <p:nvSpPr>
          <p:cNvPr id="16" name="正方形/長方形 15"/>
          <p:cNvSpPr/>
          <p:nvPr/>
        </p:nvSpPr>
        <p:spPr bwMode="auto">
          <a:xfrm>
            <a:off x="3437799" y="5546747"/>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アクセス制御</a:t>
            </a:r>
            <a:endParaRPr kumimoji="0" lang="ja-JP" altLang="en-US" dirty="0">
              <a:solidFill>
                <a:schemeClr val="bg1"/>
              </a:solidFill>
              <a:latin typeface="+mn-lt"/>
              <a:ea typeface="+mn-ea"/>
            </a:endParaRPr>
          </a:p>
        </p:txBody>
      </p:sp>
      <p:sp>
        <p:nvSpPr>
          <p:cNvPr id="17" name="正方形/長方形 16"/>
          <p:cNvSpPr/>
          <p:nvPr/>
        </p:nvSpPr>
        <p:spPr bwMode="auto">
          <a:xfrm>
            <a:off x="5940002" y="5546747"/>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対障害性</a:t>
            </a:r>
            <a:endParaRPr kumimoji="0" lang="ja-JP" altLang="en-US" dirty="0">
              <a:solidFill>
                <a:schemeClr val="bg1"/>
              </a:solidFill>
              <a:latin typeface="+mn-lt"/>
              <a:ea typeface="+mn-ea"/>
            </a:endParaRPr>
          </a:p>
        </p:txBody>
      </p:sp>
      <p:sp>
        <p:nvSpPr>
          <p:cNvPr id="18" name="正方形/長方形 17"/>
          <p:cNvSpPr/>
          <p:nvPr/>
        </p:nvSpPr>
        <p:spPr bwMode="auto">
          <a:xfrm>
            <a:off x="935296" y="1628800"/>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高速処理</a:t>
            </a:r>
            <a:endParaRPr kumimoji="0" lang="ja-JP" altLang="en-US" sz="2400" dirty="0">
              <a:solidFill>
                <a:schemeClr val="bg1"/>
              </a:solidFill>
              <a:latin typeface="+mn-lt"/>
              <a:ea typeface="+mn-ea"/>
            </a:endParaRPr>
          </a:p>
        </p:txBody>
      </p:sp>
      <p:sp>
        <p:nvSpPr>
          <p:cNvPr id="19" name="正方形/長方形 18"/>
          <p:cNvSpPr/>
          <p:nvPr/>
        </p:nvSpPr>
        <p:spPr bwMode="auto">
          <a:xfrm>
            <a:off x="3437649" y="1628800"/>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検索</a:t>
            </a:r>
            <a:endParaRPr kumimoji="0" lang="ja-JP" altLang="en-US" sz="2400" dirty="0">
              <a:solidFill>
                <a:schemeClr val="bg1"/>
              </a:solidFill>
              <a:latin typeface="+mn-lt"/>
              <a:ea typeface="+mn-ea"/>
            </a:endParaRPr>
          </a:p>
        </p:txBody>
      </p:sp>
      <p:sp>
        <p:nvSpPr>
          <p:cNvPr id="20" name="正方形/長方形 19"/>
          <p:cNvSpPr/>
          <p:nvPr/>
        </p:nvSpPr>
        <p:spPr bwMode="auto">
          <a:xfrm>
            <a:off x="5939852" y="1628800"/>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再利用・複製</a:t>
            </a:r>
            <a:endParaRPr kumimoji="0" lang="ja-JP" altLang="en-US" sz="2400" dirty="0">
              <a:solidFill>
                <a:schemeClr val="bg1"/>
              </a:solidFill>
              <a:latin typeface="+mn-lt"/>
              <a:ea typeface="+mn-ea"/>
            </a:endParaRPr>
          </a:p>
        </p:txBody>
      </p:sp>
      <p:sp>
        <p:nvSpPr>
          <p:cNvPr id="3" name="下矢印 2"/>
          <p:cNvSpPr/>
          <p:nvPr/>
        </p:nvSpPr>
        <p:spPr bwMode="auto">
          <a:xfrm>
            <a:off x="3347864" y="3573015"/>
            <a:ext cx="2448272" cy="576065"/>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87761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508104" y="1052736"/>
            <a:ext cx="2304256" cy="5400600"/>
          </a:xfrm>
          <a:prstGeom prst="rect">
            <a:avLst/>
          </a:prstGeom>
          <a:solidFill>
            <a:schemeClr val="accent3">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lang="ja-JP" altLang="en-US" dirty="0"/>
              <a:t>デジタルデータベース</a:t>
            </a:r>
            <a:r>
              <a:rPr lang="ja-JP" altLang="en-US" dirty="0" smtClean="0"/>
              <a:t>の</a:t>
            </a:r>
            <a:r>
              <a:rPr lang="ja-JP" altLang="en-US" dirty="0"/>
              <a:t>データ構造</a:t>
            </a:r>
            <a:endParaRPr kumimoji="1" lang="ja-JP" altLang="en-US" dirty="0"/>
          </a:p>
        </p:txBody>
      </p:sp>
      <p:sp>
        <p:nvSpPr>
          <p:cNvPr id="26" name="テキスト ボックス 146"/>
          <p:cNvSpPr txBox="1">
            <a:spLocks noChangeArrowheads="1"/>
          </p:cNvSpPr>
          <p:nvPr/>
        </p:nvSpPr>
        <p:spPr bwMode="auto">
          <a:xfrm>
            <a:off x="928182" y="1124804"/>
            <a:ext cx="18774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accent4"/>
                </a:solidFill>
                <a:latin typeface="HGP創英角ｺﾞｼｯｸUB" charset="0"/>
                <a:ea typeface="HGP創英角ｺﾞｼｯｸUB" charset="0"/>
                <a:cs typeface="HGP創英角ｺﾞｼｯｸUB" charset="0"/>
              </a:rPr>
              <a:t>ツリー</a:t>
            </a:r>
            <a:r>
              <a:rPr lang="ja-JP" altLang="en-US" sz="2000" dirty="0" smtClean="0">
                <a:solidFill>
                  <a:schemeClr val="accent4"/>
                </a:solidFill>
                <a:latin typeface="HGP創英角ｺﾞｼｯｸUB" charset="0"/>
                <a:ea typeface="HGP創英角ｺﾞｼｯｸUB" charset="0"/>
                <a:cs typeface="HGP創英角ｺﾞｼｯｸUB" charset="0"/>
              </a:rPr>
              <a:t>構造</a:t>
            </a:r>
            <a:endParaRPr lang="en-US" altLang="ja-JP" sz="2000" dirty="0" smtClean="0">
              <a:solidFill>
                <a:schemeClr val="accent4"/>
              </a:solidFill>
              <a:latin typeface="HGP創英角ｺﾞｼｯｸUB" charset="0"/>
              <a:ea typeface="HGP創英角ｺﾞｼｯｸUB" charset="0"/>
              <a:cs typeface="HGP創英角ｺﾞｼｯｸUB" charset="0"/>
            </a:endParaRPr>
          </a:p>
          <a:p>
            <a:pPr algn="ctr"/>
            <a:r>
              <a:rPr lang="en-US" altLang="ja-JP" sz="2000" dirty="0" smtClean="0">
                <a:solidFill>
                  <a:schemeClr val="accent4"/>
                </a:solidFill>
                <a:latin typeface="HGP創英角ｺﾞｼｯｸUB" charset="0"/>
                <a:ea typeface="HGP創英角ｺﾞｼｯｸUB" charset="0"/>
                <a:cs typeface="HGP創英角ｺﾞｼｯｸUB" charset="0"/>
              </a:rPr>
              <a:t>(1960</a:t>
            </a:r>
            <a:r>
              <a:rPr lang="ja-JP" altLang="en-US" sz="2000" dirty="0" smtClean="0">
                <a:solidFill>
                  <a:schemeClr val="accent4"/>
                </a:solidFill>
                <a:latin typeface="HGP創英角ｺﾞｼｯｸUB" charset="0"/>
                <a:ea typeface="HGP創英角ｺﾞｼｯｸUB" charset="0"/>
                <a:cs typeface="HGP創英角ｺﾞｼｯｸUB" charset="0"/>
              </a:rPr>
              <a:t>年代～</a:t>
            </a:r>
            <a:r>
              <a:rPr lang="en-US" altLang="ja-JP" sz="2000" dirty="0" smtClean="0">
                <a:solidFill>
                  <a:schemeClr val="accent4"/>
                </a:solidFill>
                <a:latin typeface="HGP創英角ｺﾞｼｯｸUB" charset="0"/>
                <a:ea typeface="HGP創英角ｺﾞｼｯｸUB" charset="0"/>
                <a:cs typeface="HGP創英角ｺﾞｼｯｸUB" charset="0"/>
              </a:rPr>
              <a:t>)</a:t>
            </a:r>
            <a:endParaRPr lang="ja-JP" altLang="en-US" sz="2000" dirty="0">
              <a:solidFill>
                <a:schemeClr val="accent4"/>
              </a:solidFill>
              <a:latin typeface="HGP創英角ｺﾞｼｯｸUB" charset="0"/>
              <a:ea typeface="HGP創英角ｺﾞｼｯｸUB" charset="0"/>
              <a:cs typeface="HGP創英角ｺﾞｼｯｸUB" charset="0"/>
            </a:endParaRPr>
          </a:p>
        </p:txBody>
      </p:sp>
      <p:sp>
        <p:nvSpPr>
          <p:cNvPr id="44" name="テキスト ボックス 146"/>
          <p:cNvSpPr txBox="1">
            <a:spLocks noChangeArrowheads="1"/>
          </p:cNvSpPr>
          <p:nvPr/>
        </p:nvSpPr>
        <p:spPr bwMode="auto">
          <a:xfrm>
            <a:off x="3203848" y="1124804"/>
            <a:ext cx="191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accent4"/>
                </a:solidFill>
                <a:latin typeface="HGP創英角ｺﾞｼｯｸUB" charset="0"/>
                <a:ea typeface="HGP創英角ｺﾞｼｯｸUB" charset="0"/>
                <a:cs typeface="HGP創英角ｺﾞｼｯｸUB" charset="0"/>
              </a:rPr>
              <a:t>ネットワーク</a:t>
            </a:r>
            <a:r>
              <a:rPr lang="ja-JP" altLang="en-US" sz="2000" dirty="0" smtClean="0">
                <a:solidFill>
                  <a:schemeClr val="accent4"/>
                </a:solidFill>
                <a:latin typeface="HGP創英角ｺﾞｼｯｸUB" charset="0"/>
                <a:ea typeface="HGP創英角ｺﾞｼｯｸUB" charset="0"/>
                <a:cs typeface="HGP創英角ｺﾞｼｯｸUB" charset="0"/>
              </a:rPr>
              <a:t>構造</a:t>
            </a:r>
            <a:endParaRPr lang="en-US" altLang="ja-JP" sz="2000" dirty="0" smtClean="0">
              <a:solidFill>
                <a:schemeClr val="accent4"/>
              </a:solidFill>
              <a:latin typeface="HGP創英角ｺﾞｼｯｸUB" charset="0"/>
              <a:ea typeface="HGP創英角ｺﾞｼｯｸUB" charset="0"/>
              <a:cs typeface="HGP創英角ｺﾞｼｯｸUB" charset="0"/>
            </a:endParaRPr>
          </a:p>
          <a:p>
            <a:pPr algn="ctr"/>
            <a:r>
              <a:rPr lang="en-US" altLang="ja-JP" sz="2000" dirty="0" smtClean="0">
                <a:solidFill>
                  <a:schemeClr val="accent4"/>
                </a:solidFill>
                <a:latin typeface="HGP創英角ｺﾞｼｯｸUB" charset="0"/>
                <a:ea typeface="HGP創英角ｺﾞｼｯｸUB" charset="0"/>
                <a:cs typeface="HGP創英角ｺﾞｼｯｸUB" charset="0"/>
              </a:rPr>
              <a:t>(1960</a:t>
            </a:r>
            <a:r>
              <a:rPr lang="ja-JP" altLang="en-US" sz="2000" dirty="0" smtClean="0">
                <a:solidFill>
                  <a:schemeClr val="accent4"/>
                </a:solidFill>
                <a:latin typeface="HGP創英角ｺﾞｼｯｸUB" charset="0"/>
                <a:ea typeface="HGP創英角ｺﾞｼｯｸUB" charset="0"/>
                <a:cs typeface="HGP創英角ｺﾞｼｯｸUB" charset="0"/>
              </a:rPr>
              <a:t>年代～</a:t>
            </a:r>
            <a:r>
              <a:rPr lang="en-US" altLang="ja-JP" sz="2000" dirty="0" smtClean="0">
                <a:solidFill>
                  <a:schemeClr val="accent4"/>
                </a:solidFill>
                <a:latin typeface="HGP創英角ｺﾞｼｯｸUB" charset="0"/>
                <a:ea typeface="HGP創英角ｺﾞｼｯｸUB" charset="0"/>
                <a:cs typeface="HGP創英角ｺﾞｼｯｸUB" charset="0"/>
              </a:rPr>
              <a:t>)</a:t>
            </a:r>
            <a:endParaRPr lang="ja-JP" altLang="en-US" sz="2000" dirty="0">
              <a:solidFill>
                <a:schemeClr val="accent4"/>
              </a:solidFill>
              <a:latin typeface="HGP創英角ｺﾞｼｯｸUB" charset="0"/>
              <a:ea typeface="HGP創英角ｺﾞｼｯｸUB" charset="0"/>
              <a:cs typeface="HGP創英角ｺﾞｼｯｸUB" charset="0"/>
            </a:endParaRPr>
          </a:p>
        </p:txBody>
      </p:sp>
      <p:grpSp>
        <p:nvGrpSpPr>
          <p:cNvPr id="83" name="グループ化 82"/>
          <p:cNvGrpSpPr/>
          <p:nvPr/>
        </p:nvGrpSpPr>
        <p:grpSpPr>
          <a:xfrm>
            <a:off x="990600" y="2005502"/>
            <a:ext cx="1752600" cy="1230255"/>
            <a:chOff x="990600" y="2100097"/>
            <a:chExt cx="1752600" cy="1230255"/>
          </a:xfrm>
        </p:grpSpPr>
        <p:cxnSp>
          <p:nvCxnSpPr>
            <p:cNvPr id="61" name="直線コネクタ 60"/>
            <p:cNvCxnSpPr/>
            <p:nvPr/>
          </p:nvCxnSpPr>
          <p:spPr bwMode="auto">
            <a:xfrm>
              <a:off x="1866899"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2" name="直線コネクタ 61"/>
            <p:cNvCxnSpPr/>
            <p:nvPr/>
          </p:nvCxnSpPr>
          <p:spPr bwMode="auto">
            <a:xfrm>
              <a:off x="1264508"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4" name="直線コネクタ 63"/>
            <p:cNvCxnSpPr/>
            <p:nvPr/>
          </p:nvCxnSpPr>
          <p:spPr bwMode="auto">
            <a:xfrm>
              <a:off x="2490916"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5" name="直線コネクタ 64"/>
            <p:cNvCxnSpPr/>
            <p:nvPr/>
          </p:nvCxnSpPr>
          <p:spPr bwMode="auto">
            <a:xfrm>
              <a:off x="110695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6" name="直線コネクタ 65"/>
            <p:cNvCxnSpPr/>
            <p:nvPr/>
          </p:nvCxnSpPr>
          <p:spPr bwMode="auto">
            <a:xfrm>
              <a:off x="1409700" y="2983880"/>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7" name="直線コネクタ 66"/>
            <p:cNvCxnSpPr/>
            <p:nvPr/>
          </p:nvCxnSpPr>
          <p:spPr bwMode="auto">
            <a:xfrm>
              <a:off x="17145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8" name="直線コネクタ 67"/>
            <p:cNvCxnSpPr/>
            <p:nvPr/>
          </p:nvCxnSpPr>
          <p:spPr bwMode="auto">
            <a:xfrm>
              <a:off x="20193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9" name="直線コネクタ 68"/>
            <p:cNvCxnSpPr/>
            <p:nvPr/>
          </p:nvCxnSpPr>
          <p:spPr bwMode="auto">
            <a:xfrm>
              <a:off x="2324100"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0" name="直線コネクタ 69"/>
            <p:cNvCxnSpPr/>
            <p:nvPr/>
          </p:nvCxnSpPr>
          <p:spPr bwMode="auto">
            <a:xfrm>
              <a:off x="2628900"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3" name="直線コネクタ 72"/>
            <p:cNvCxnSpPr/>
            <p:nvPr/>
          </p:nvCxnSpPr>
          <p:spPr bwMode="auto">
            <a:xfrm>
              <a:off x="1264508" y="2457275"/>
              <a:ext cx="1226408"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6" name="直線コネクタ 75"/>
            <p:cNvCxnSpPr/>
            <p:nvPr/>
          </p:nvCxnSpPr>
          <p:spPr bwMode="auto">
            <a:xfrm>
              <a:off x="1111079" y="2982197"/>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8" name="直線コネクタ 77"/>
            <p:cNvCxnSpPr/>
            <p:nvPr/>
          </p:nvCxnSpPr>
          <p:spPr bwMode="auto">
            <a:xfrm>
              <a:off x="1725827"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9" name="直線コネクタ 78"/>
            <p:cNvCxnSpPr/>
            <p:nvPr/>
          </p:nvCxnSpPr>
          <p:spPr bwMode="auto">
            <a:xfrm>
              <a:off x="2324100"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7" name="正方形/長方形 6"/>
            <p:cNvSpPr/>
            <p:nvPr/>
          </p:nvSpPr>
          <p:spPr bwMode="auto">
            <a:xfrm>
              <a:off x="1752599"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 name="正方形/長方形 7"/>
            <p:cNvSpPr/>
            <p:nvPr/>
          </p:nvSpPr>
          <p:spPr bwMode="auto">
            <a:xfrm>
              <a:off x="1138881"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 name="正方形/長方形 8"/>
            <p:cNvSpPr/>
            <p:nvPr/>
          </p:nvSpPr>
          <p:spPr bwMode="auto">
            <a:xfrm>
              <a:off x="2376616"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正方形/長方形 9"/>
            <p:cNvSpPr/>
            <p:nvPr/>
          </p:nvSpPr>
          <p:spPr bwMode="auto">
            <a:xfrm>
              <a:off x="1752600"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1" name="正方形/長方形 10"/>
            <p:cNvSpPr/>
            <p:nvPr/>
          </p:nvSpPr>
          <p:spPr bwMode="auto">
            <a:xfrm>
              <a:off x="990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2" name="正方形/長方形 11"/>
            <p:cNvSpPr/>
            <p:nvPr/>
          </p:nvSpPr>
          <p:spPr bwMode="auto">
            <a:xfrm>
              <a:off x="16002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3" name="正方形/長方形 12"/>
            <p:cNvSpPr/>
            <p:nvPr/>
          </p:nvSpPr>
          <p:spPr bwMode="auto">
            <a:xfrm>
              <a:off x="12954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4" name="正方形/長方形 13"/>
            <p:cNvSpPr/>
            <p:nvPr/>
          </p:nvSpPr>
          <p:spPr bwMode="auto">
            <a:xfrm>
              <a:off x="19050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5" name="正方形/長方形 14"/>
            <p:cNvSpPr/>
            <p:nvPr/>
          </p:nvSpPr>
          <p:spPr bwMode="auto">
            <a:xfrm>
              <a:off x="22098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6" name="正方形/長方形 15"/>
            <p:cNvSpPr/>
            <p:nvPr/>
          </p:nvSpPr>
          <p:spPr bwMode="auto">
            <a:xfrm>
              <a:off x="2514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pSp>
        <p:nvGrpSpPr>
          <p:cNvPr id="123" name="グループ化 122"/>
          <p:cNvGrpSpPr/>
          <p:nvPr/>
        </p:nvGrpSpPr>
        <p:grpSpPr>
          <a:xfrm>
            <a:off x="3286305" y="2005502"/>
            <a:ext cx="1752600" cy="1230255"/>
            <a:chOff x="3695699" y="2100097"/>
            <a:chExt cx="1752600" cy="1230255"/>
          </a:xfrm>
        </p:grpSpPr>
        <p:cxnSp>
          <p:nvCxnSpPr>
            <p:cNvPr id="85" name="直線コネクタ 84"/>
            <p:cNvCxnSpPr/>
            <p:nvPr/>
          </p:nvCxnSpPr>
          <p:spPr bwMode="auto">
            <a:xfrm>
              <a:off x="4571998"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6" name="直線コネクタ 85"/>
            <p:cNvCxnSpPr/>
            <p:nvPr/>
          </p:nvCxnSpPr>
          <p:spPr bwMode="auto">
            <a:xfrm>
              <a:off x="3969607" y="2139039"/>
              <a:ext cx="184" cy="58153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7" name="直線コネクタ 86"/>
            <p:cNvCxnSpPr/>
            <p:nvPr/>
          </p:nvCxnSpPr>
          <p:spPr bwMode="auto">
            <a:xfrm>
              <a:off x="5196015"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8" name="直線コネクタ 87"/>
            <p:cNvCxnSpPr/>
            <p:nvPr/>
          </p:nvCxnSpPr>
          <p:spPr bwMode="auto">
            <a:xfrm flipH="1">
              <a:off x="3812058" y="2803746"/>
              <a:ext cx="157549" cy="3742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9" name="直線コネクタ 88"/>
            <p:cNvCxnSpPr/>
            <p:nvPr/>
          </p:nvCxnSpPr>
          <p:spPr bwMode="auto">
            <a:xfrm>
              <a:off x="3969607" y="2803746"/>
              <a:ext cx="145192" cy="374205"/>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0" name="直線コネクタ 89"/>
            <p:cNvCxnSpPr/>
            <p:nvPr/>
          </p:nvCxnSpPr>
          <p:spPr bwMode="auto">
            <a:xfrm>
              <a:off x="44195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1" name="直線コネクタ 90"/>
            <p:cNvCxnSpPr/>
            <p:nvPr/>
          </p:nvCxnSpPr>
          <p:spPr bwMode="auto">
            <a:xfrm>
              <a:off x="47243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2" name="直線コネクタ 91"/>
            <p:cNvCxnSpPr/>
            <p:nvPr/>
          </p:nvCxnSpPr>
          <p:spPr bwMode="auto">
            <a:xfrm>
              <a:off x="5029199"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3" name="直線コネクタ 92"/>
            <p:cNvCxnSpPr/>
            <p:nvPr/>
          </p:nvCxnSpPr>
          <p:spPr bwMode="auto">
            <a:xfrm>
              <a:off x="5333999"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4" name="直線コネクタ 93"/>
            <p:cNvCxnSpPr/>
            <p:nvPr/>
          </p:nvCxnSpPr>
          <p:spPr bwMode="auto">
            <a:xfrm>
              <a:off x="4572000" y="2457275"/>
              <a:ext cx="624015"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6" name="直線コネクタ 95"/>
            <p:cNvCxnSpPr/>
            <p:nvPr/>
          </p:nvCxnSpPr>
          <p:spPr bwMode="auto">
            <a:xfrm>
              <a:off x="4430926"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7" name="直線コネクタ 96"/>
            <p:cNvCxnSpPr/>
            <p:nvPr/>
          </p:nvCxnSpPr>
          <p:spPr bwMode="auto">
            <a:xfrm>
              <a:off x="5029199"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11" name="直線コネクタ 110"/>
            <p:cNvCxnSpPr/>
            <p:nvPr/>
          </p:nvCxnSpPr>
          <p:spPr bwMode="auto">
            <a:xfrm>
              <a:off x="3969607" y="2252497"/>
              <a:ext cx="608055" cy="38814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21" name="直線コネクタ 120"/>
            <p:cNvCxnSpPr/>
            <p:nvPr/>
          </p:nvCxnSpPr>
          <p:spPr bwMode="auto">
            <a:xfrm>
              <a:off x="3969791" y="2809890"/>
              <a:ext cx="449808" cy="36806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98" name="正方形/長方形 97"/>
            <p:cNvSpPr/>
            <p:nvPr/>
          </p:nvSpPr>
          <p:spPr bwMode="auto">
            <a:xfrm>
              <a:off x="4457698"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9" name="正方形/長方形 98"/>
            <p:cNvSpPr/>
            <p:nvPr/>
          </p:nvSpPr>
          <p:spPr bwMode="auto">
            <a:xfrm>
              <a:off x="3843980"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0" name="正方形/長方形 99"/>
            <p:cNvSpPr/>
            <p:nvPr/>
          </p:nvSpPr>
          <p:spPr bwMode="auto">
            <a:xfrm>
              <a:off x="5081715"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1" name="正方形/長方形 100"/>
            <p:cNvSpPr/>
            <p:nvPr/>
          </p:nvSpPr>
          <p:spPr bwMode="auto">
            <a:xfrm>
              <a:off x="4457699"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2" name="正方形/長方形 101"/>
            <p:cNvSpPr/>
            <p:nvPr/>
          </p:nvSpPr>
          <p:spPr bwMode="auto">
            <a:xfrm>
              <a:off x="3695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3" name="正方形/長方形 102"/>
            <p:cNvSpPr/>
            <p:nvPr/>
          </p:nvSpPr>
          <p:spPr bwMode="auto">
            <a:xfrm>
              <a:off x="43052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4" name="正方形/長方形 103"/>
            <p:cNvSpPr/>
            <p:nvPr/>
          </p:nvSpPr>
          <p:spPr bwMode="auto">
            <a:xfrm>
              <a:off x="40004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5" name="正方形/長方形 104"/>
            <p:cNvSpPr/>
            <p:nvPr/>
          </p:nvSpPr>
          <p:spPr bwMode="auto">
            <a:xfrm>
              <a:off x="46100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6" name="正方形/長方形 105"/>
            <p:cNvSpPr/>
            <p:nvPr/>
          </p:nvSpPr>
          <p:spPr bwMode="auto">
            <a:xfrm>
              <a:off x="49148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7" name="正方形/長方形 106"/>
            <p:cNvSpPr/>
            <p:nvPr/>
          </p:nvSpPr>
          <p:spPr bwMode="auto">
            <a:xfrm>
              <a:off x="5219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8" name="正方形/長方形 107"/>
            <p:cNvSpPr/>
            <p:nvPr/>
          </p:nvSpPr>
          <p:spPr bwMode="auto">
            <a:xfrm>
              <a:off x="3855307"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aphicFrame>
        <p:nvGraphicFramePr>
          <p:cNvPr id="124" name="表 123"/>
          <p:cNvGraphicFramePr>
            <a:graphicFrameLocks noGrp="1"/>
          </p:cNvGraphicFramePr>
          <p:nvPr>
            <p:extLst>
              <p:ext uri="{D42A27DB-BD31-4B8C-83A1-F6EECF244321}">
                <p14:modId xmlns:p14="http://schemas.microsoft.com/office/powerpoint/2010/main" val="2652385460"/>
              </p:ext>
            </p:extLst>
          </p:nvPr>
        </p:nvGraphicFramePr>
        <p:xfrm>
          <a:off x="5724128" y="1966252"/>
          <a:ext cx="1872208" cy="1269505"/>
        </p:xfrm>
        <a:graphic>
          <a:graphicData uri="http://schemas.openxmlformats.org/drawingml/2006/table">
            <a:tbl>
              <a:tblPr firstRow="1" bandCol="1">
                <a:tableStyleId>{21E4AEA4-8DFA-4A89-87EB-49C32662AFE0}</a:tableStyleId>
              </a:tblPr>
              <a:tblGrid>
                <a:gridCol w="468052"/>
                <a:gridCol w="468052"/>
                <a:gridCol w="468052"/>
                <a:gridCol w="468052"/>
              </a:tblGrid>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c>
                  <a:txBody>
                    <a:bodyPr/>
                    <a:lstStyle/>
                    <a:p>
                      <a:endParaRPr kumimoji="1" lang="ja-JP" altLang="en-US" sz="100" dirty="0"/>
                    </a:p>
                  </a:txBody>
                  <a:tcPr/>
                </a:tc>
              </a:tr>
            </a:tbl>
          </a:graphicData>
        </a:graphic>
      </p:graphicFrame>
      <p:sp>
        <p:nvSpPr>
          <p:cNvPr id="125" name="テキスト ボックス 146"/>
          <p:cNvSpPr txBox="1">
            <a:spLocks noChangeArrowheads="1"/>
          </p:cNvSpPr>
          <p:nvPr/>
        </p:nvSpPr>
        <p:spPr bwMode="auto">
          <a:xfrm>
            <a:off x="5580112" y="1124744"/>
            <a:ext cx="213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smtClean="0">
                <a:solidFill>
                  <a:schemeClr val="accent4"/>
                </a:solidFill>
                <a:latin typeface="HGP創英角ｺﾞｼｯｸUB" charset="0"/>
                <a:ea typeface="HGP創英角ｺﾞｼｯｸUB" charset="0"/>
                <a:cs typeface="HGP創英角ｺﾞｼｯｸUB" charset="0"/>
              </a:rPr>
              <a:t>リレーショナル構造</a:t>
            </a:r>
            <a:endParaRPr lang="en-US" altLang="ja-JP" sz="2000" dirty="0" smtClean="0">
              <a:solidFill>
                <a:schemeClr val="accent4"/>
              </a:solidFill>
              <a:latin typeface="HGP創英角ｺﾞｼｯｸUB" charset="0"/>
              <a:ea typeface="HGP創英角ｺﾞｼｯｸUB" charset="0"/>
              <a:cs typeface="HGP創英角ｺﾞｼｯｸUB" charset="0"/>
            </a:endParaRPr>
          </a:p>
          <a:p>
            <a:pPr algn="ctr"/>
            <a:r>
              <a:rPr lang="en-US" altLang="ja-JP" sz="2000" dirty="0" smtClean="0">
                <a:solidFill>
                  <a:schemeClr val="accent4"/>
                </a:solidFill>
                <a:latin typeface="HGP創英角ｺﾞｼｯｸUB" charset="0"/>
                <a:ea typeface="HGP創英角ｺﾞｼｯｸUB" charset="0"/>
                <a:cs typeface="HGP創英角ｺﾞｼｯｸUB" charset="0"/>
              </a:rPr>
              <a:t>(1970</a:t>
            </a:r>
            <a:r>
              <a:rPr lang="ja-JP" altLang="en-US" sz="2000" dirty="0" smtClean="0">
                <a:solidFill>
                  <a:schemeClr val="accent4"/>
                </a:solidFill>
                <a:latin typeface="HGP創英角ｺﾞｼｯｸUB" charset="0"/>
                <a:ea typeface="HGP創英角ｺﾞｼｯｸUB" charset="0"/>
                <a:cs typeface="HGP創英角ｺﾞｼｯｸUB" charset="0"/>
              </a:rPr>
              <a:t>年代～</a:t>
            </a:r>
            <a:r>
              <a:rPr lang="en-US" altLang="ja-JP" sz="2000" dirty="0" smtClean="0">
                <a:solidFill>
                  <a:schemeClr val="accent4"/>
                </a:solidFill>
                <a:latin typeface="HGP創英角ｺﾞｼｯｸUB" charset="0"/>
                <a:ea typeface="HGP創英角ｺﾞｼｯｸUB" charset="0"/>
                <a:cs typeface="HGP創英角ｺﾞｼｯｸUB" charset="0"/>
              </a:rPr>
              <a:t>)</a:t>
            </a:r>
            <a:endParaRPr lang="ja-JP" altLang="en-US" sz="2000" dirty="0">
              <a:solidFill>
                <a:schemeClr val="accent4"/>
              </a:solidFill>
              <a:latin typeface="HGP創英角ｺﾞｼｯｸUB" charset="0"/>
              <a:ea typeface="HGP創英角ｺﾞｼｯｸUB" charset="0"/>
              <a:cs typeface="HGP創英角ｺﾞｼｯｸUB" charset="0"/>
            </a:endParaRPr>
          </a:p>
        </p:txBody>
      </p:sp>
      <p:sp>
        <p:nvSpPr>
          <p:cNvPr id="126" name="正方形/長方形 125"/>
          <p:cNvSpPr/>
          <p:nvPr/>
        </p:nvSpPr>
        <p:spPr bwMode="auto">
          <a:xfrm>
            <a:off x="990600" y="350100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木構造</a:t>
            </a:r>
            <a:endParaRPr kumimoji="0" lang="ja-JP" altLang="en-US" sz="1400" dirty="0">
              <a:solidFill>
                <a:schemeClr val="bg1"/>
              </a:solidFill>
              <a:latin typeface="+mn-lt"/>
              <a:ea typeface="+mn-ea"/>
            </a:endParaRPr>
          </a:p>
        </p:txBody>
      </p:sp>
      <p:sp>
        <p:nvSpPr>
          <p:cNvPr id="127" name="正方形/長方形 126"/>
          <p:cNvSpPr/>
          <p:nvPr/>
        </p:nvSpPr>
        <p:spPr bwMode="auto">
          <a:xfrm>
            <a:off x="990599" y="4074418"/>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データ構造に制限</a:t>
            </a:r>
            <a:endParaRPr kumimoji="0" lang="ja-JP" altLang="en-US" sz="1400" dirty="0">
              <a:solidFill>
                <a:schemeClr val="bg1"/>
              </a:solidFill>
              <a:latin typeface="+mn-lt"/>
              <a:ea typeface="+mn-ea"/>
            </a:endParaRPr>
          </a:p>
        </p:txBody>
      </p:sp>
      <p:sp>
        <p:nvSpPr>
          <p:cNvPr id="128" name="正方形/長方形 127"/>
          <p:cNvSpPr/>
          <p:nvPr/>
        </p:nvSpPr>
        <p:spPr bwMode="auto">
          <a:xfrm>
            <a:off x="3291968" y="350100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a:t>
            </a:r>
            <a:r>
              <a:rPr kumimoji="0" lang="ja-JP" altLang="en-US" sz="1400" dirty="0" smtClean="0">
                <a:solidFill>
                  <a:schemeClr val="bg1"/>
                </a:solidFill>
                <a:latin typeface="+mn-lt"/>
                <a:ea typeface="+mn-ea"/>
              </a:rPr>
              <a:t>構造を拡張</a:t>
            </a:r>
            <a:endParaRPr kumimoji="0" lang="ja-JP" altLang="en-US" sz="1400" dirty="0">
              <a:solidFill>
                <a:schemeClr val="bg1"/>
              </a:solidFill>
              <a:latin typeface="+mn-lt"/>
              <a:ea typeface="+mn-ea"/>
            </a:endParaRPr>
          </a:p>
        </p:txBody>
      </p:sp>
      <p:sp>
        <p:nvSpPr>
          <p:cNvPr id="129" name="正方形/長方形 128"/>
          <p:cNvSpPr/>
          <p:nvPr/>
        </p:nvSpPr>
        <p:spPr bwMode="auto">
          <a:xfrm>
            <a:off x="5772374" y="350100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表構造</a:t>
            </a:r>
            <a:endParaRPr kumimoji="0" lang="ja-JP" altLang="en-US" sz="1400" dirty="0">
              <a:solidFill>
                <a:schemeClr val="bg1"/>
              </a:solidFill>
              <a:latin typeface="+mn-lt"/>
              <a:ea typeface="+mn-ea"/>
            </a:endParaRPr>
          </a:p>
        </p:txBody>
      </p:sp>
      <p:sp>
        <p:nvSpPr>
          <p:cNvPr id="130" name="正方形/長方形 129"/>
          <p:cNvSpPr/>
          <p:nvPr/>
        </p:nvSpPr>
        <p:spPr bwMode="auto">
          <a:xfrm>
            <a:off x="1001412"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開発生産性が低い</a:t>
            </a:r>
            <a:endParaRPr kumimoji="0" lang="ja-JP" altLang="en-US" sz="1400" dirty="0">
              <a:solidFill>
                <a:schemeClr val="bg1"/>
              </a:solidFill>
              <a:latin typeface="+mn-lt"/>
              <a:ea typeface="+mn-ea"/>
            </a:endParaRPr>
          </a:p>
        </p:txBody>
      </p:sp>
      <p:sp>
        <p:nvSpPr>
          <p:cNvPr id="131" name="正方形/長方形 130"/>
          <p:cNvSpPr/>
          <p:nvPr/>
        </p:nvSpPr>
        <p:spPr bwMode="auto">
          <a:xfrm>
            <a:off x="3291968" y="407441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柔軟なデータ構造</a:t>
            </a:r>
            <a:endParaRPr kumimoji="0" lang="ja-JP" altLang="en-US" sz="1400" dirty="0">
              <a:solidFill>
                <a:schemeClr val="bg1"/>
              </a:solidFill>
              <a:latin typeface="+mn-lt"/>
              <a:ea typeface="+mn-ea"/>
            </a:endParaRPr>
          </a:p>
        </p:txBody>
      </p:sp>
      <p:sp>
        <p:nvSpPr>
          <p:cNvPr id="132" name="正方形/長方形 131"/>
          <p:cNvSpPr/>
          <p:nvPr/>
        </p:nvSpPr>
        <p:spPr bwMode="auto">
          <a:xfrm>
            <a:off x="3302781"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3" name="正方形/長方形 132"/>
          <p:cNvSpPr/>
          <p:nvPr/>
        </p:nvSpPr>
        <p:spPr bwMode="auto">
          <a:xfrm>
            <a:off x="5772374" y="4074418"/>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非常に柔軟なデータ構造</a:t>
            </a:r>
            <a:endParaRPr kumimoji="0" lang="ja-JP" altLang="en-US" sz="1400" dirty="0">
              <a:solidFill>
                <a:schemeClr val="bg1"/>
              </a:solidFill>
              <a:latin typeface="+mn-lt"/>
              <a:ea typeface="+mn-ea"/>
            </a:endParaRPr>
          </a:p>
        </p:txBody>
      </p:sp>
      <p:sp>
        <p:nvSpPr>
          <p:cNvPr id="134" name="正方形/長方形 133"/>
          <p:cNvSpPr/>
          <p:nvPr/>
        </p:nvSpPr>
        <p:spPr bwMode="auto">
          <a:xfrm>
            <a:off x="5783187" y="4650482"/>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開発生産性が高い</a:t>
            </a:r>
            <a:endParaRPr kumimoji="0" lang="ja-JP" altLang="en-US" sz="1400" dirty="0">
              <a:solidFill>
                <a:schemeClr val="bg1"/>
              </a:solidFill>
              <a:latin typeface="+mn-lt"/>
              <a:ea typeface="+mn-ea"/>
            </a:endParaRPr>
          </a:p>
        </p:txBody>
      </p:sp>
      <p:sp>
        <p:nvSpPr>
          <p:cNvPr id="135" name="正方形/長方形 134"/>
          <p:cNvSpPr/>
          <p:nvPr/>
        </p:nvSpPr>
        <p:spPr bwMode="auto">
          <a:xfrm>
            <a:off x="5783187" y="5226546"/>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一定のリソースが必要</a:t>
            </a:r>
            <a:endParaRPr kumimoji="0" lang="ja-JP" altLang="en-US" sz="1400" dirty="0">
              <a:solidFill>
                <a:schemeClr val="bg1"/>
              </a:solidFill>
              <a:latin typeface="+mn-lt"/>
              <a:ea typeface="+mn-ea"/>
            </a:endParaRPr>
          </a:p>
        </p:txBody>
      </p:sp>
      <p:sp>
        <p:nvSpPr>
          <p:cNvPr id="136" name="正方形/長方形 135"/>
          <p:cNvSpPr/>
          <p:nvPr/>
        </p:nvSpPr>
        <p:spPr bwMode="auto">
          <a:xfrm>
            <a:off x="5783187"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SQL</a:t>
            </a:r>
            <a:r>
              <a:rPr kumimoji="0" lang="ja-JP" altLang="en-US" sz="1400" dirty="0" smtClean="0">
                <a:solidFill>
                  <a:schemeClr val="bg1"/>
                </a:solidFill>
                <a:latin typeface="+mn-lt"/>
                <a:ea typeface="+mn-ea"/>
              </a:rPr>
              <a:t>言語の整備</a:t>
            </a:r>
            <a:endParaRPr kumimoji="0" lang="ja-JP" altLang="en-US" sz="1400" dirty="0">
              <a:solidFill>
                <a:schemeClr val="bg1"/>
              </a:solidFill>
              <a:latin typeface="+mn-lt"/>
              <a:ea typeface="+mn-ea"/>
            </a:endParaRPr>
          </a:p>
        </p:txBody>
      </p:sp>
      <p:sp>
        <p:nvSpPr>
          <p:cNvPr id="71" name="正方形/長方形 70"/>
          <p:cNvSpPr/>
          <p:nvPr/>
        </p:nvSpPr>
        <p:spPr bwMode="auto">
          <a:xfrm>
            <a:off x="990599"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a:t>
            </a:r>
            <a:r>
              <a:rPr kumimoji="0" lang="ja-JP" altLang="en-US" sz="1400" dirty="0" smtClean="0">
                <a:solidFill>
                  <a:schemeClr val="bg1"/>
                </a:solidFill>
                <a:latin typeface="+mn-lt"/>
                <a:ea typeface="+mn-ea"/>
              </a:rPr>
              <a:t>をそれほど必要としない</a:t>
            </a:r>
            <a:endParaRPr kumimoji="0" lang="ja-JP" altLang="en-US" sz="1400" dirty="0">
              <a:solidFill>
                <a:schemeClr val="bg1"/>
              </a:solidFill>
              <a:latin typeface="+mn-lt"/>
              <a:ea typeface="+mn-ea"/>
            </a:endParaRPr>
          </a:p>
        </p:txBody>
      </p:sp>
      <p:sp>
        <p:nvSpPr>
          <p:cNvPr id="72" name="正方形/長方形 71"/>
          <p:cNvSpPr/>
          <p:nvPr/>
        </p:nvSpPr>
        <p:spPr bwMode="auto">
          <a:xfrm>
            <a:off x="3291968"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4" name="正方形/長方形 73"/>
          <p:cNvSpPr/>
          <p:nvPr/>
        </p:nvSpPr>
        <p:spPr bwMode="auto">
          <a:xfrm>
            <a:off x="984935"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大規模</a:t>
            </a:r>
            <a:r>
              <a:rPr kumimoji="0" lang="ja-JP" altLang="en-US" sz="1400" dirty="0" smtClean="0">
                <a:solidFill>
                  <a:schemeClr val="bg1"/>
                </a:solidFill>
                <a:latin typeface="+mn-lt"/>
                <a:ea typeface="+mn-ea"/>
              </a:rPr>
              <a:t>データの高速</a:t>
            </a:r>
            <a:r>
              <a:rPr kumimoji="0" lang="ja-JP" altLang="en-US" sz="1400" dirty="0">
                <a:solidFill>
                  <a:schemeClr val="bg1"/>
                </a:solidFill>
                <a:latin typeface="+mn-lt"/>
                <a:ea typeface="+mn-ea"/>
              </a:rPr>
              <a:t>処理</a:t>
            </a:r>
          </a:p>
        </p:txBody>
      </p:sp>
      <p:sp>
        <p:nvSpPr>
          <p:cNvPr id="75" name="正方形/長方形 74"/>
          <p:cNvSpPr/>
          <p:nvPr/>
        </p:nvSpPr>
        <p:spPr bwMode="auto">
          <a:xfrm>
            <a:off x="3286304" y="5802610"/>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CODASYL</a:t>
            </a:r>
            <a:r>
              <a:rPr kumimoji="0" lang="ja-JP" altLang="en-US" sz="1400" dirty="0" smtClean="0">
                <a:solidFill>
                  <a:schemeClr val="bg1"/>
                </a:solidFill>
                <a:latin typeface="+mn-lt"/>
                <a:ea typeface="+mn-ea"/>
              </a:rPr>
              <a:t>規格</a:t>
            </a:r>
            <a:endParaRPr kumimoji="0" lang="ja-JP" altLang="en-US" sz="1400" dirty="0">
              <a:solidFill>
                <a:schemeClr val="bg1"/>
              </a:solidFill>
              <a:latin typeface="+mn-lt"/>
              <a:ea typeface="+mn-ea"/>
            </a:endParaRPr>
          </a:p>
        </p:txBody>
      </p:sp>
      <p:sp>
        <p:nvSpPr>
          <p:cNvPr id="4" name="角丸四角形吹き出し 3"/>
          <p:cNvSpPr/>
          <p:nvPr/>
        </p:nvSpPr>
        <p:spPr bwMode="auto">
          <a:xfrm>
            <a:off x="99956" y="1052736"/>
            <a:ext cx="877431" cy="468435"/>
          </a:xfrm>
          <a:prstGeom prst="wedgeRoundRectCallout">
            <a:avLst>
              <a:gd name="adj1" fmla="val 55510"/>
              <a:gd name="adj2" fmla="val 232735"/>
              <a:gd name="adj3" fmla="val 16667"/>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XML</a:t>
            </a:r>
            <a:endParaRPr kumimoji="0" lang="ja-JP" altLang="en-US" sz="2000" dirty="0">
              <a:solidFill>
                <a:schemeClr val="bg1"/>
              </a:solidFill>
              <a:latin typeface="+mn-lt"/>
              <a:ea typeface="+mn-ea"/>
            </a:endParaRPr>
          </a:p>
        </p:txBody>
      </p:sp>
      <p:sp>
        <p:nvSpPr>
          <p:cNvPr id="77" name="角丸四角形吹き出し 76"/>
          <p:cNvSpPr/>
          <p:nvPr/>
        </p:nvSpPr>
        <p:spPr bwMode="auto">
          <a:xfrm>
            <a:off x="7884368" y="2952617"/>
            <a:ext cx="1181894" cy="952766"/>
          </a:xfrm>
          <a:prstGeom prst="wedgeRoundRectCallout">
            <a:avLst>
              <a:gd name="adj1" fmla="val -74122"/>
              <a:gd name="adj2" fmla="val -183389"/>
              <a:gd name="adj3" fmla="val 16667"/>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1980</a:t>
            </a:r>
            <a:r>
              <a:rPr kumimoji="0" lang="ja-JP" altLang="en-US" dirty="0">
                <a:solidFill>
                  <a:schemeClr val="bg1"/>
                </a:solidFill>
                <a:latin typeface="+mn-lt"/>
                <a:ea typeface="+mn-ea"/>
              </a:rPr>
              <a:t>年代以降主流に</a:t>
            </a:r>
          </a:p>
        </p:txBody>
      </p:sp>
    </p:spTree>
    <p:extLst>
      <p:ext uri="{BB962C8B-B14F-4D97-AF65-F5344CB8AC3E}">
        <p14:creationId xmlns:p14="http://schemas.microsoft.com/office/powerpoint/2010/main" val="23280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ppt_x"/>
                                          </p:val>
                                        </p:tav>
                                        <p:tav tm="100000">
                                          <p:val>
                                            <p:strVal val="#ppt_x"/>
                                          </p:val>
                                        </p:tav>
                                      </p:tavLst>
                                    </p:anim>
                                    <p:anim calcmode="lin" valueType="num">
                                      <p:cBhvr additive="base">
                                        <p:cTn id="16" dur="50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ppt_x"/>
                                          </p:val>
                                        </p:tav>
                                        <p:tav tm="100000">
                                          <p:val>
                                            <p:strVal val="#ppt_x"/>
                                          </p:val>
                                        </p:tav>
                                      </p:tavLst>
                                    </p:anim>
                                    <p:anim calcmode="lin" valueType="num">
                                      <p:cBhvr additive="base">
                                        <p:cTn id="20" dur="50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500" fill="hold"/>
                                        <p:tgtEl>
                                          <p:spTgt spid="123"/>
                                        </p:tgtEl>
                                        <p:attrNameLst>
                                          <p:attrName>ppt_x</p:attrName>
                                        </p:attrNameLst>
                                      </p:cBhvr>
                                      <p:tavLst>
                                        <p:tav tm="0">
                                          <p:val>
                                            <p:strVal val="#ppt_x"/>
                                          </p:val>
                                        </p:tav>
                                        <p:tav tm="100000">
                                          <p:val>
                                            <p:strVal val="#ppt_x"/>
                                          </p:val>
                                        </p:tav>
                                      </p:tavLst>
                                    </p:anim>
                                    <p:anim calcmode="lin" valueType="num">
                                      <p:cBhvr additive="base">
                                        <p:cTn id="42" dur="500" fill="hold"/>
                                        <p:tgtEl>
                                          <p:spTgt spid="1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ppt_x"/>
                                          </p:val>
                                        </p:tav>
                                        <p:tav tm="100000">
                                          <p:val>
                                            <p:strVal val="#ppt_x"/>
                                          </p:val>
                                        </p:tav>
                                      </p:tavLst>
                                    </p:anim>
                                    <p:anim calcmode="lin" valueType="num">
                                      <p:cBhvr additive="base">
                                        <p:cTn id="46" dur="500" fill="hold"/>
                                        <p:tgtEl>
                                          <p:spTgt spid="1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 calcmode="lin" valueType="num">
                                      <p:cBhvr additive="base">
                                        <p:cTn id="71" dur="500" fill="hold"/>
                                        <p:tgtEl>
                                          <p:spTgt spid="125"/>
                                        </p:tgtEl>
                                        <p:attrNameLst>
                                          <p:attrName>ppt_x</p:attrName>
                                        </p:attrNameLst>
                                      </p:cBhvr>
                                      <p:tavLst>
                                        <p:tav tm="0">
                                          <p:val>
                                            <p:strVal val="#ppt_x"/>
                                          </p:val>
                                        </p:tav>
                                        <p:tav tm="100000">
                                          <p:val>
                                            <p:strVal val="#ppt_x"/>
                                          </p:val>
                                        </p:tav>
                                      </p:tavLst>
                                    </p:anim>
                                    <p:anim calcmode="lin" valueType="num">
                                      <p:cBhvr additive="base">
                                        <p:cTn id="72" dur="500" fill="hold"/>
                                        <p:tgtEl>
                                          <p:spTgt spid="1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fill="hold"/>
                                        <p:tgtEl>
                                          <p:spTgt spid="134"/>
                                        </p:tgtEl>
                                        <p:attrNameLst>
                                          <p:attrName>ppt_x</p:attrName>
                                        </p:attrNameLst>
                                      </p:cBhvr>
                                      <p:tavLst>
                                        <p:tav tm="0">
                                          <p:val>
                                            <p:strVal val="#ppt_x"/>
                                          </p:val>
                                        </p:tav>
                                        <p:tav tm="100000">
                                          <p:val>
                                            <p:strVal val="#ppt_x"/>
                                          </p:val>
                                        </p:tav>
                                      </p:tavLst>
                                    </p:anim>
                                    <p:anim calcmode="lin" valueType="num">
                                      <p:cBhvr additive="base">
                                        <p:cTn id="84" dur="500" fill="hold"/>
                                        <p:tgtEl>
                                          <p:spTgt spid="1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additive="base">
                                        <p:cTn id="91" dur="500" fill="hold"/>
                                        <p:tgtEl>
                                          <p:spTgt spid="136"/>
                                        </p:tgtEl>
                                        <p:attrNameLst>
                                          <p:attrName>ppt_x</p:attrName>
                                        </p:attrNameLst>
                                      </p:cBhvr>
                                      <p:tavLst>
                                        <p:tav tm="0">
                                          <p:val>
                                            <p:strVal val="#ppt_x"/>
                                          </p:val>
                                        </p:tav>
                                        <p:tav tm="100000">
                                          <p:val>
                                            <p:strVal val="#ppt_x"/>
                                          </p:val>
                                        </p:tav>
                                      </p:tavLst>
                                    </p:anim>
                                    <p:anim calcmode="lin" valueType="num">
                                      <p:cBhvr additive="base">
                                        <p:cTn id="9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up)">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44" grpId="0"/>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71" grpId="0" animBg="1"/>
      <p:bldP spid="72" grpId="0" animBg="1"/>
      <p:bldP spid="74" grpId="0" animBg="1"/>
      <p:bldP spid="75" grpId="0" animBg="1"/>
      <p:bldP spid="4"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リレーショナルデータベース</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01510679"/>
              </p:ext>
            </p:extLst>
          </p:nvPr>
        </p:nvGraphicFramePr>
        <p:xfrm>
          <a:off x="683567" y="2132856"/>
          <a:ext cx="4200128" cy="1455935"/>
        </p:xfrm>
        <a:graphic>
          <a:graphicData uri="http://schemas.openxmlformats.org/drawingml/2006/table">
            <a:tbl>
              <a:tblPr firstRow="1" bandCol="1">
                <a:tableStyleId>{17292A2E-F333-43FB-9621-5CBBE7FDCDCB}</a:tableStyleId>
              </a:tblPr>
              <a:tblGrid>
                <a:gridCol w="1050032"/>
                <a:gridCol w="1050032"/>
                <a:gridCol w="1050032"/>
                <a:gridCol w="1050032"/>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通勤手段</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S003</a:t>
                      </a:r>
                      <a:endParaRPr kumimoji="1" lang="ja-JP" altLang="en-US" sz="1200" dirty="0"/>
                    </a:p>
                  </a:txBody>
                  <a:tcPr/>
                </a:tc>
                <a:tc>
                  <a:txBody>
                    <a:bodyPr/>
                    <a:lstStyle/>
                    <a:p>
                      <a:pPr algn="ctr"/>
                      <a:r>
                        <a:rPr kumimoji="1" lang="ja-JP" altLang="en-US" sz="1200" dirty="0" smtClean="0"/>
                        <a:t>山田　太郎</a:t>
                      </a:r>
                      <a:endParaRPr kumimoji="1" lang="ja-JP" altLang="en-US" sz="1200" dirty="0"/>
                    </a:p>
                  </a:txBody>
                  <a:tcPr/>
                </a:tc>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バス</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369951634"/>
              </p:ext>
            </p:extLst>
          </p:nvPr>
        </p:nvGraphicFramePr>
        <p:xfrm>
          <a:off x="5148063" y="2132856"/>
          <a:ext cx="3312369" cy="1455935"/>
        </p:xfrm>
        <a:graphic>
          <a:graphicData uri="http://schemas.openxmlformats.org/drawingml/2006/table">
            <a:tbl>
              <a:tblPr firstRow="1" bandCol="1">
                <a:tableStyleId>{17292A2E-F333-43FB-9621-5CBBE7FDCDCB}</a:tableStyleId>
              </a:tblPr>
              <a:tblGrid>
                <a:gridCol w="1104123"/>
                <a:gridCol w="1104123"/>
                <a:gridCol w="1104123"/>
              </a:tblGrid>
              <a:tr h="291187">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乗車駅</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柏</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浅草</a:t>
                      </a:r>
                      <a:endParaRPr kumimoji="1" lang="ja-JP" altLang="en-US" sz="1200" dirty="0"/>
                    </a:p>
                  </a:txBody>
                  <a:tcPr/>
                </a:tc>
                <a:tc>
                  <a:txBody>
                    <a:bodyPr/>
                    <a:lstStyle/>
                    <a:p>
                      <a:pPr algn="ctr"/>
                      <a:r>
                        <a:rPr kumimoji="1" lang="en-US" altLang="ja-JP" sz="1200" dirty="0" smtClean="0"/>
                        <a:t>\12,000</a:t>
                      </a:r>
                      <a:endParaRPr kumimoji="1" lang="ja-JP" altLang="en-US" sz="1200" dirty="0"/>
                    </a:p>
                  </a:txBody>
                  <a:tcPr/>
                </a:tc>
              </a:tr>
              <a:tr h="291187">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国立</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横浜</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6" name="テキスト ボックス 5"/>
          <p:cNvSpPr txBox="1"/>
          <p:nvPr/>
        </p:nvSpPr>
        <p:spPr>
          <a:xfrm>
            <a:off x="683566" y="1844824"/>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社員通勤表</a:t>
            </a:r>
          </a:p>
        </p:txBody>
      </p:sp>
      <p:sp>
        <p:nvSpPr>
          <p:cNvPr id="7" name="テキスト ボックス 6"/>
          <p:cNvSpPr txBox="1"/>
          <p:nvPr/>
        </p:nvSpPr>
        <p:spPr>
          <a:xfrm>
            <a:off x="5148063" y="1871513"/>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通勤手当表</a:t>
            </a:r>
          </a:p>
        </p:txBody>
      </p:sp>
      <p:grpSp>
        <p:nvGrpSpPr>
          <p:cNvPr id="33" name="グループ化 32"/>
          <p:cNvGrpSpPr/>
          <p:nvPr/>
        </p:nvGrpSpPr>
        <p:grpSpPr>
          <a:xfrm>
            <a:off x="2843807" y="2121822"/>
            <a:ext cx="3312368" cy="1523202"/>
            <a:chOff x="2843807" y="2121822"/>
            <a:chExt cx="3312368" cy="1523202"/>
          </a:xfrm>
        </p:grpSpPr>
        <p:sp>
          <p:nvSpPr>
            <p:cNvPr id="8" name="正方形/長方形 7"/>
            <p:cNvSpPr/>
            <p:nvPr/>
          </p:nvSpPr>
          <p:spPr bwMode="auto">
            <a:xfrm>
              <a:off x="2843807" y="2121822"/>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sp>
          <p:nvSpPr>
            <p:cNvPr id="9" name="正方形/長方形 8"/>
            <p:cNvSpPr/>
            <p:nvPr/>
          </p:nvSpPr>
          <p:spPr bwMode="auto">
            <a:xfrm>
              <a:off x="5220071" y="2121823"/>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cxnSp>
          <p:nvCxnSpPr>
            <p:cNvPr id="11" name="カギ線コネクタ 10"/>
            <p:cNvCxnSpPr>
              <a:stCxn id="8" idx="2"/>
              <a:endCxn id="9" idx="2"/>
            </p:cNvCxnSpPr>
            <p:nvPr/>
          </p:nvCxnSpPr>
          <p:spPr bwMode="auto">
            <a:xfrm rot="16200000" flipH="1">
              <a:off x="4499991" y="2456891"/>
              <a:ext cx="1" cy="2376264"/>
            </a:xfrm>
            <a:prstGeom prst="bentConnector3">
              <a:avLst>
                <a:gd name="adj1" fmla="val 22860100000"/>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フリーフォーム 12"/>
          <p:cNvSpPr/>
          <p:nvPr/>
        </p:nvSpPr>
        <p:spPr bwMode="auto">
          <a:xfrm>
            <a:off x="2251322" y="2856359"/>
            <a:ext cx="5276850" cy="923925"/>
          </a:xfrm>
          <a:custGeom>
            <a:avLst/>
            <a:gdLst>
              <a:gd name="connsiteX0" fmla="*/ 0 w 5276850"/>
              <a:gd name="connsiteY0" fmla="*/ 9525 h 923925"/>
              <a:gd name="connsiteX1" fmla="*/ 857250 w 5276850"/>
              <a:gd name="connsiteY1" fmla="*/ 0 h 923925"/>
              <a:gd name="connsiteX2" fmla="*/ 866775 w 5276850"/>
              <a:gd name="connsiteY2" fmla="*/ 923925 h 923925"/>
              <a:gd name="connsiteX3" fmla="*/ 3219450 w 5276850"/>
              <a:gd name="connsiteY3" fmla="*/ 914400 h 923925"/>
              <a:gd name="connsiteX4" fmla="*/ 3209925 w 5276850"/>
              <a:gd name="connsiteY4" fmla="*/ 304800 h 923925"/>
              <a:gd name="connsiteX5" fmla="*/ 5276850 w 5276850"/>
              <a:gd name="connsiteY5" fmla="*/ 29527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923925">
                <a:moveTo>
                  <a:pt x="0" y="9525"/>
                </a:moveTo>
                <a:lnTo>
                  <a:pt x="857250" y="0"/>
                </a:lnTo>
                <a:lnTo>
                  <a:pt x="866775" y="923925"/>
                </a:lnTo>
                <a:lnTo>
                  <a:pt x="3219450" y="914400"/>
                </a:lnTo>
                <a:lnTo>
                  <a:pt x="3209925" y="304800"/>
                </a:lnTo>
                <a:lnTo>
                  <a:pt x="5276850" y="295275"/>
                </a:lnTo>
              </a:path>
            </a:pathLst>
          </a:cu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吹き出し 13"/>
          <p:cNvSpPr/>
          <p:nvPr/>
        </p:nvSpPr>
        <p:spPr bwMode="auto">
          <a:xfrm>
            <a:off x="674750" y="1124744"/>
            <a:ext cx="4197105" cy="576064"/>
          </a:xfrm>
          <a:prstGeom prst="wedgeRoundRectCallout">
            <a:avLst>
              <a:gd name="adj1" fmla="val -3860"/>
              <a:gd name="adj2" fmla="val 108604"/>
              <a:gd name="adj3" fmla="val 16667"/>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solidFill>
                <a:schemeClr val="bg1"/>
              </a:solidFill>
              <a:latin typeface="+mn-lt"/>
              <a:ea typeface="+mn-ea"/>
            </a:endParaRPr>
          </a:p>
        </p:txBody>
      </p:sp>
      <p:sp>
        <p:nvSpPr>
          <p:cNvPr id="15" name="角丸四角形吹き出し 14"/>
          <p:cNvSpPr/>
          <p:nvPr/>
        </p:nvSpPr>
        <p:spPr bwMode="auto">
          <a:xfrm>
            <a:off x="665749" y="1124744"/>
            <a:ext cx="4197105" cy="576064"/>
          </a:xfrm>
          <a:prstGeom prst="wedgeRoundRectCallout">
            <a:avLst>
              <a:gd name="adj1" fmla="val 56444"/>
              <a:gd name="adj2" fmla="val 116372"/>
              <a:gd name="adj3" fmla="val 16667"/>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000" dirty="0" smtClean="0">
                <a:solidFill>
                  <a:schemeClr val="bg1"/>
                </a:solidFill>
                <a:latin typeface="+mn-lt"/>
                <a:ea typeface="+mn-ea"/>
              </a:rPr>
              <a:t>テーブル </a:t>
            </a:r>
            <a:r>
              <a:rPr kumimoji="0" lang="en-US" altLang="ja-JP" sz="2000" dirty="0" smtClean="0">
                <a:solidFill>
                  <a:schemeClr val="bg1"/>
                </a:solidFill>
                <a:latin typeface="+mn-lt"/>
                <a:ea typeface="+mn-ea"/>
              </a:rPr>
              <a:t>(</a:t>
            </a:r>
            <a:r>
              <a:rPr kumimoji="0" lang="ja-JP" altLang="en-US" sz="2000" dirty="0" smtClean="0">
                <a:solidFill>
                  <a:schemeClr val="bg1"/>
                </a:solidFill>
                <a:latin typeface="+mn-lt"/>
                <a:ea typeface="+mn-ea"/>
              </a:rPr>
              <a:t>リレーション</a:t>
            </a:r>
            <a:r>
              <a:rPr kumimoji="0" lang="en-US" altLang="ja-JP" sz="2000" dirty="0" smtClean="0">
                <a:solidFill>
                  <a:schemeClr val="bg1"/>
                </a:solidFill>
                <a:latin typeface="+mn-lt"/>
                <a:ea typeface="+mn-ea"/>
              </a:rPr>
              <a:t>)</a:t>
            </a:r>
            <a:endParaRPr kumimoji="0" lang="ja-JP" altLang="en-US" sz="2000"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735569549"/>
              </p:ext>
            </p:extLst>
          </p:nvPr>
        </p:nvGraphicFramePr>
        <p:xfrm>
          <a:off x="705346" y="5141134"/>
          <a:ext cx="3312369" cy="1164748"/>
        </p:xfrm>
        <a:graphic>
          <a:graphicData uri="http://schemas.openxmlformats.org/drawingml/2006/table">
            <a:tbl>
              <a:tblPr firstRow="1" bandCol="1">
                <a:tableStyleId>{17292A2E-F333-43FB-9621-5CBBE7FDCDCB}</a:tableStyleId>
              </a:tblPr>
              <a:tblGrid>
                <a:gridCol w="1104123"/>
                <a:gridCol w="1104123"/>
                <a:gridCol w="1104123"/>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17" name="テキスト ボックス 16"/>
          <p:cNvSpPr txBox="1"/>
          <p:nvPr/>
        </p:nvSpPr>
        <p:spPr>
          <a:xfrm>
            <a:off x="705346" y="4879791"/>
            <a:ext cx="187743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鉄道通勤者の通勤手当表</a:t>
            </a:r>
          </a:p>
        </p:txBody>
      </p:sp>
      <p:sp>
        <p:nvSpPr>
          <p:cNvPr id="19" name="テキスト ボックス 18"/>
          <p:cNvSpPr txBox="1"/>
          <p:nvPr/>
        </p:nvSpPr>
        <p:spPr>
          <a:xfrm>
            <a:off x="3252071" y="3883715"/>
            <a:ext cx="2492990" cy="276999"/>
          </a:xfrm>
          <a:prstGeom prst="rect">
            <a:avLst/>
          </a:prstGeom>
          <a:noFill/>
        </p:spPr>
        <p:txBody>
          <a:bodyPr wrap="none" rtlCol="0">
            <a:spAutoFit/>
          </a:bodyPr>
          <a:lstStyle/>
          <a:p>
            <a:r>
              <a:rPr kumimoji="1" lang="ja-JP" altLang="en-US" sz="1200" dirty="0" smtClean="0">
                <a:solidFill>
                  <a:srgbClr val="C00000"/>
                </a:solidFill>
                <a:latin typeface="+mn-lt"/>
                <a:ea typeface="+mn-ea"/>
              </a:rPr>
              <a:t>関連づけ（リレーションシップ）</a:t>
            </a:r>
          </a:p>
        </p:txBody>
      </p:sp>
      <p:sp>
        <p:nvSpPr>
          <p:cNvPr id="20" name="正方形/長方形 19"/>
          <p:cNvSpPr/>
          <p:nvPr/>
        </p:nvSpPr>
        <p:spPr bwMode="auto">
          <a:xfrm>
            <a:off x="5148063" y="1124744"/>
            <a:ext cx="3312369" cy="576064"/>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000" dirty="0">
                <a:solidFill>
                  <a:schemeClr val="bg1"/>
                </a:solidFill>
                <a:latin typeface="+mn-lt"/>
                <a:ea typeface="+mn-ea"/>
              </a:rPr>
              <a:t>IBM</a:t>
            </a:r>
            <a:r>
              <a:rPr kumimoji="0" lang="ja-JP" altLang="en-US" sz="1000" dirty="0">
                <a:solidFill>
                  <a:schemeClr val="bg1"/>
                </a:solidFill>
                <a:latin typeface="+mn-lt"/>
                <a:ea typeface="+mn-ea"/>
              </a:rPr>
              <a:t>のエドガー・</a:t>
            </a:r>
            <a:r>
              <a:rPr kumimoji="0" lang="en-US" altLang="ja-JP" sz="1000" dirty="0">
                <a:solidFill>
                  <a:schemeClr val="bg1"/>
                </a:solidFill>
                <a:latin typeface="+mn-lt"/>
                <a:ea typeface="+mn-ea"/>
              </a:rPr>
              <a:t>F</a:t>
            </a:r>
            <a:r>
              <a:rPr kumimoji="0" lang="ja-JP" altLang="en-US" sz="1000" dirty="0">
                <a:solidFill>
                  <a:schemeClr val="bg1"/>
                </a:solidFill>
                <a:latin typeface="+mn-lt"/>
                <a:ea typeface="+mn-ea"/>
              </a:rPr>
              <a:t>・コッドが</a:t>
            </a:r>
            <a:r>
              <a:rPr kumimoji="0" lang="en-US" altLang="ja-JP" sz="1000" dirty="0">
                <a:solidFill>
                  <a:schemeClr val="bg1"/>
                </a:solidFill>
                <a:latin typeface="+mn-lt"/>
                <a:ea typeface="+mn-ea"/>
              </a:rPr>
              <a:t>1969</a:t>
            </a:r>
            <a:r>
              <a:rPr kumimoji="0" lang="ja-JP" altLang="en-US" sz="1000" dirty="0">
                <a:solidFill>
                  <a:schemeClr val="bg1"/>
                </a:solidFill>
                <a:latin typeface="+mn-lt"/>
                <a:ea typeface="+mn-ea"/>
              </a:rPr>
              <a:t>年に発表したデータ関係モデルについての論文が元になっている</a:t>
            </a:r>
          </a:p>
        </p:txBody>
      </p:sp>
      <p:sp>
        <p:nvSpPr>
          <p:cNvPr id="21" name="正方形/長方形 20"/>
          <p:cNvSpPr/>
          <p:nvPr/>
        </p:nvSpPr>
        <p:spPr bwMode="auto">
          <a:xfrm>
            <a:off x="5148063" y="441277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基本構造は「行」と「列」からなるテーブル</a:t>
            </a:r>
          </a:p>
        </p:txBody>
      </p:sp>
      <p:sp>
        <p:nvSpPr>
          <p:cNvPr id="22" name="正方形/長方形 21"/>
          <p:cNvSpPr/>
          <p:nvPr/>
        </p:nvSpPr>
        <p:spPr bwMode="auto">
          <a:xfrm>
            <a:off x="5148063" y="507543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複数のテーブルを関連付けすることができる</a:t>
            </a:r>
          </a:p>
        </p:txBody>
      </p:sp>
      <p:sp>
        <p:nvSpPr>
          <p:cNvPr id="23" name="正方形/長方形 22"/>
          <p:cNvSpPr/>
          <p:nvPr/>
        </p:nvSpPr>
        <p:spPr bwMode="auto">
          <a:xfrm>
            <a:off x="5148061" y="5723508"/>
            <a:ext cx="3312371"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テーブルを横断してデータを検索したり操作できる</a:t>
            </a:r>
          </a:p>
        </p:txBody>
      </p:sp>
      <p:cxnSp>
        <p:nvCxnSpPr>
          <p:cNvPr id="10" name="直線矢印コネクタ 9"/>
          <p:cNvCxnSpPr/>
          <p:nvPr/>
        </p:nvCxnSpPr>
        <p:spPr bwMode="auto">
          <a:xfrm>
            <a:off x="2251322" y="3645024"/>
            <a:ext cx="376462"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p:nvPr/>
        </p:nvCxnSpPr>
        <p:spPr bwMode="auto">
          <a:xfrm flipH="1">
            <a:off x="3311859" y="3645024"/>
            <a:ext cx="3852429"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sp>
        <p:nvSpPr>
          <p:cNvPr id="24" name="正方形/長方形 23"/>
          <p:cNvSpPr/>
          <p:nvPr/>
        </p:nvSpPr>
        <p:spPr bwMode="auto">
          <a:xfrm>
            <a:off x="665748" y="4165622"/>
            <a:ext cx="4197106" cy="494308"/>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複数のテーブルから見たい列と行を取り出して新たなテーブルを作成（クエリー）</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27642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7" grpId="0"/>
      <p:bldP spid="19" grpId="0"/>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lang="ja-JP" altLang="en-US" dirty="0" smtClean="0"/>
              <a:t>のメリットとデメリット</a:t>
            </a:r>
            <a:endParaRPr kumimoji="1" lang="ja-JP" altLang="en-US" dirty="0"/>
          </a:p>
        </p:txBody>
      </p:sp>
      <p:sp>
        <p:nvSpPr>
          <p:cNvPr id="3" name="角丸四角形 2"/>
          <p:cNvSpPr/>
          <p:nvPr/>
        </p:nvSpPr>
        <p:spPr bwMode="auto">
          <a:xfrm>
            <a:off x="467544" y="1052736"/>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データの正規化により容量を圧縮</a:t>
            </a:r>
          </a:p>
        </p:txBody>
      </p:sp>
      <p:sp>
        <p:nvSpPr>
          <p:cNvPr id="4" name="角丸四角形 3"/>
          <p:cNvSpPr/>
          <p:nvPr/>
        </p:nvSpPr>
        <p:spPr bwMode="auto">
          <a:xfrm>
            <a:off x="469366" y="1851488"/>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柔軟なデータ構造と高い汎用性</a:t>
            </a:r>
          </a:p>
        </p:txBody>
      </p:sp>
      <p:sp>
        <p:nvSpPr>
          <p:cNvPr id="5" name="角丸四角形 4"/>
          <p:cNvSpPr/>
          <p:nvPr/>
        </p:nvSpPr>
        <p:spPr bwMode="auto">
          <a:xfrm>
            <a:off x="469366" y="2648184"/>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n-ea"/>
                <a:ea typeface="+mn-ea"/>
              </a:rPr>
              <a:t>シンプルなデータ構造でメンテナンスが容易</a:t>
            </a:r>
          </a:p>
        </p:txBody>
      </p:sp>
      <p:sp>
        <p:nvSpPr>
          <p:cNvPr id="6" name="角丸四角形 5"/>
          <p:cNvSpPr/>
          <p:nvPr/>
        </p:nvSpPr>
        <p:spPr bwMode="auto">
          <a:xfrm>
            <a:off x="467544" y="3450026"/>
            <a:ext cx="4176464" cy="720080"/>
          </a:xfrm>
          <a:prstGeom prst="roundRect">
            <a:avLst>
              <a:gd name="adj" fmla="val 1901"/>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標準化された問合せ言語</a:t>
            </a:r>
            <a:r>
              <a:rPr kumimoji="0" lang="en-US" altLang="ja-JP" sz="1600" b="0" i="0" u="none" strike="noStrike" cap="none" normalizeH="0" baseline="0" dirty="0" smtClean="0">
                <a:ln>
                  <a:noFill/>
                </a:ln>
                <a:solidFill>
                  <a:schemeClr val="bg1"/>
                </a:solidFill>
                <a:effectLst/>
                <a:latin typeface="+mn-ea"/>
                <a:ea typeface="+mn-ea"/>
              </a:rPr>
              <a:t>(SQL</a:t>
            </a:r>
            <a:r>
              <a:rPr kumimoji="0" lang="ja-JP" altLang="en-US" sz="1600" b="0" i="0" u="none" strike="noStrike" cap="none" normalizeH="0" baseline="0" dirty="0" smtClean="0">
                <a:ln>
                  <a:noFill/>
                </a:ln>
                <a:solidFill>
                  <a:schemeClr val="bg1"/>
                </a:solidFill>
                <a:effectLst/>
                <a:latin typeface="+mn-ea"/>
                <a:ea typeface="+mn-ea"/>
              </a:rPr>
              <a:t>）</a:t>
            </a:r>
          </a:p>
        </p:txBody>
      </p:sp>
      <p:sp>
        <p:nvSpPr>
          <p:cNvPr id="7" name="角丸四角形 6"/>
          <p:cNvSpPr/>
          <p:nvPr/>
        </p:nvSpPr>
        <p:spPr bwMode="auto">
          <a:xfrm>
            <a:off x="469366" y="4263854"/>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ea"/>
                <a:ea typeface="+mn-ea"/>
              </a:rPr>
              <a:t>実装例・プログラマが豊富</a:t>
            </a:r>
            <a:endParaRPr kumimoji="0" lang="ja-JP" altLang="en-US" sz="1600" b="0" i="0" u="none" strike="noStrike" cap="none" normalizeH="0" baseline="0" dirty="0" smtClean="0">
              <a:ln>
                <a:noFill/>
              </a:ln>
              <a:solidFill>
                <a:schemeClr val="bg1"/>
              </a:solidFill>
              <a:effectLst/>
              <a:latin typeface="+mn-ea"/>
              <a:ea typeface="+mn-ea"/>
            </a:endParaRPr>
          </a:p>
        </p:txBody>
      </p:sp>
      <p:sp>
        <p:nvSpPr>
          <p:cNvPr id="8" name="角丸四角形 7"/>
          <p:cNvSpPr/>
          <p:nvPr/>
        </p:nvSpPr>
        <p:spPr bwMode="auto">
          <a:xfrm>
            <a:off x="4796408" y="1052736"/>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文書、画像、音声、動画などの非構造化データの取り扱いに向かない</a:t>
            </a:r>
          </a:p>
        </p:txBody>
      </p:sp>
      <p:sp>
        <p:nvSpPr>
          <p:cNvPr id="9" name="角丸四角形 8"/>
          <p:cNvSpPr/>
          <p:nvPr/>
        </p:nvSpPr>
        <p:spPr bwMode="auto">
          <a:xfrm>
            <a:off x="469366" y="5068357"/>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ea"/>
                <a:ea typeface="+mn-ea"/>
              </a:rPr>
              <a:t>トランザクション処理</a:t>
            </a:r>
            <a:r>
              <a:rPr kumimoji="0" lang="ja-JP" altLang="en-US" sz="1600" dirty="0" smtClean="0">
                <a:solidFill>
                  <a:schemeClr val="bg1"/>
                </a:solidFill>
                <a:latin typeface="+mn-ea"/>
                <a:ea typeface="+mn-ea"/>
              </a:rPr>
              <a:t>に向く（</a:t>
            </a:r>
            <a:r>
              <a:rPr kumimoji="0" lang="en-US" altLang="ja-JP" sz="1600" b="0" i="0" u="none" strike="noStrike" cap="none" normalizeH="0" baseline="0" dirty="0" smtClean="0">
                <a:ln>
                  <a:noFill/>
                </a:ln>
                <a:solidFill>
                  <a:schemeClr val="bg1"/>
                </a:solidFill>
                <a:effectLst/>
                <a:latin typeface="+mn-ea"/>
                <a:ea typeface="+mn-ea"/>
              </a:rPr>
              <a:t>ACID</a:t>
            </a:r>
            <a:r>
              <a:rPr kumimoji="0" lang="ja-JP" altLang="en-US" sz="1600" b="0" i="0" u="none" strike="noStrike" cap="none" normalizeH="0" baseline="0" dirty="0" smtClean="0">
                <a:ln>
                  <a:noFill/>
                </a:ln>
                <a:solidFill>
                  <a:schemeClr val="bg1"/>
                </a:solidFill>
                <a:effectLst/>
                <a:latin typeface="+mn-ea"/>
                <a:ea typeface="+mn-ea"/>
              </a:rPr>
              <a:t>）</a:t>
            </a:r>
          </a:p>
        </p:txBody>
      </p:sp>
      <p:sp>
        <p:nvSpPr>
          <p:cNvPr id="10" name="角丸四角形 9"/>
          <p:cNvSpPr/>
          <p:nvPr/>
        </p:nvSpPr>
        <p:spPr bwMode="auto">
          <a:xfrm>
            <a:off x="4796408" y="2648184"/>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テーブル結合や整合性の確保など、処理のオーバーヘッドが大きい</a:t>
            </a:r>
          </a:p>
        </p:txBody>
      </p:sp>
      <p:sp>
        <p:nvSpPr>
          <p:cNvPr id="11" name="角丸四角形 10"/>
          <p:cNvSpPr/>
          <p:nvPr/>
        </p:nvSpPr>
        <p:spPr bwMode="auto">
          <a:xfrm>
            <a:off x="4796408" y="4263854"/>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大規模な分散処理に向かない</a:t>
            </a:r>
          </a:p>
        </p:txBody>
      </p:sp>
      <p:sp>
        <p:nvSpPr>
          <p:cNvPr id="21" name="角丸四角形 20"/>
          <p:cNvSpPr/>
          <p:nvPr/>
        </p:nvSpPr>
        <p:spPr bwMode="auto">
          <a:xfrm>
            <a:off x="474046" y="5902135"/>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幅広い用途に適用可能</a:t>
            </a:r>
          </a:p>
        </p:txBody>
      </p:sp>
      <p:sp>
        <p:nvSpPr>
          <p:cNvPr id="22" name="角丸四角形 21"/>
          <p:cNvSpPr/>
          <p:nvPr/>
        </p:nvSpPr>
        <p:spPr bwMode="auto">
          <a:xfrm>
            <a:off x="4796408" y="5902134"/>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mn-ea"/>
                <a:ea typeface="+mn-ea"/>
              </a:rPr>
              <a:t>RDBMS</a:t>
            </a:r>
            <a:r>
              <a:rPr kumimoji="0" lang="ja-JP" altLang="en-US" sz="2000" dirty="0">
                <a:solidFill>
                  <a:schemeClr val="bg1"/>
                </a:solidFill>
                <a:latin typeface="+mn-ea"/>
                <a:ea typeface="+mn-ea"/>
              </a:rPr>
              <a:t>以外</a:t>
            </a:r>
            <a:r>
              <a:rPr kumimoji="0" lang="ja-JP" altLang="en-US" sz="2000" dirty="0" smtClean="0">
                <a:solidFill>
                  <a:schemeClr val="bg1"/>
                </a:solidFill>
                <a:latin typeface="+mn-ea"/>
                <a:ea typeface="+mn-ea"/>
              </a:rPr>
              <a:t>の選択肢も必要</a:t>
            </a:r>
            <a:endParaRPr kumimoji="0" lang="ja-JP" altLang="en-US" sz="2000" b="0" i="0" u="none" strike="noStrike" cap="none" normalizeH="0" baseline="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345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1+#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674781" y="4038600"/>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2800" dirty="0" smtClean="0">
                <a:solidFill>
                  <a:srgbClr val="0000CC"/>
                </a:solidFill>
                <a:latin typeface="+mn-lt"/>
                <a:ea typeface="+mn-ea"/>
              </a:rPr>
              <a:t>非構造化データの増加</a:t>
            </a:r>
            <a:endParaRPr lang="en-US" altLang="ja-JP" sz="2800" dirty="0" smtClean="0">
              <a:solidFill>
                <a:srgbClr val="0000CC"/>
              </a:solidFill>
              <a:latin typeface="+mn-lt"/>
              <a:ea typeface="+mn-ea"/>
            </a:endParaRPr>
          </a:p>
        </p:txBody>
      </p:sp>
    </p:spTree>
    <p:extLst>
      <p:ext uri="{BB962C8B-B14F-4D97-AF65-F5344CB8AC3E}">
        <p14:creationId xmlns:p14="http://schemas.microsoft.com/office/powerpoint/2010/main" val="3850888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現実のビジネスや業務で発生するデータは不定型</a:t>
            </a:r>
            <a:endParaRPr lang="ja-JP" altLang="en-US" sz="2800" dirty="0"/>
          </a:p>
        </p:txBody>
      </p:sp>
      <p:sp>
        <p:nvSpPr>
          <p:cNvPr id="45057" name="Rectangle 19"/>
          <p:cNvSpPr>
            <a:spLocks noGrp="1" noChangeArrowheads="1"/>
          </p:cNvSpPr>
          <p:nvPr>
            <p:ph type="ftr" sz="quarter" idx="4294967295"/>
          </p:nvPr>
        </p:nvSpPr>
        <p:spPr>
          <a:xfrm>
            <a:off x="0" y="6553200"/>
            <a:ext cx="9144000" cy="304800"/>
          </a:xfrm>
          <a:prstGeom prst="rect">
            <a:avLst/>
          </a:prstGeom>
          <a:solidFill>
            <a:schemeClr val="bg1"/>
          </a:solidFill>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dirty="0">
                <a:latin typeface="MS UI Gothic" pitchFamily="50" charset="-128"/>
                <a:ea typeface="MS UI Gothic" pitchFamily="50" charset="-128"/>
              </a:rPr>
              <a:t>Copyright © 2012 </a:t>
            </a:r>
            <a:r>
              <a:rPr lang="en-US" altLang="ja-JP" sz="900" dirty="0" err="1">
                <a:latin typeface="MS UI Gothic" pitchFamily="50" charset="-128"/>
                <a:ea typeface="MS UI Gothic" pitchFamily="50" charset="-128"/>
              </a:rPr>
              <a:t>CyberTech</a:t>
            </a:r>
            <a:r>
              <a:rPr lang="en-US" altLang="ja-JP" sz="900" dirty="0">
                <a:latin typeface="MS UI Gothic" pitchFamily="50" charset="-128"/>
                <a:ea typeface="MS UI Gothic" pitchFamily="50" charset="-128"/>
              </a:rPr>
              <a:t> Corporation. All rights reserved.</a:t>
            </a:r>
            <a:endParaRPr lang="ja-JP" altLang="en-US" sz="900" dirty="0">
              <a:latin typeface="MS UI Gothic" pitchFamily="50" charset="-128"/>
              <a:ea typeface="MS UI Gothic" pitchFamily="50" charset="-128"/>
            </a:endParaRPr>
          </a:p>
        </p:txBody>
      </p:sp>
      <p:pic>
        <p:nvPicPr>
          <p:cNvPr id="450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206" y="2095500"/>
            <a:ext cx="660558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Tree>
    <p:extLst>
      <p:ext uri="{BB962C8B-B14F-4D97-AF65-F5344CB8AC3E}">
        <p14:creationId xmlns:p14="http://schemas.microsoft.com/office/powerpoint/2010/main" val="393917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a:spcBef>
            <a:spcPct val="20000"/>
          </a:spcBef>
          <a:defRPr kumimoji="0" sz="2000" dirty="0">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8550</TotalTime>
  <Words>2247</Words>
  <Application>Microsoft Office PowerPoint</Application>
  <PresentationFormat>画面に合わせる (4:3)</PresentationFormat>
  <Paragraphs>506</Paragraphs>
  <Slides>37</Slides>
  <Notes>11</Notes>
  <HiddenSlides>0</HiddenSlides>
  <MMClips>0</MMClips>
  <ScaleCrop>false</ScaleCrop>
  <HeadingPairs>
    <vt:vector size="4" baseType="variant">
      <vt:variant>
        <vt:lpstr>テーマ</vt:lpstr>
      </vt:variant>
      <vt:variant>
        <vt:i4>2</vt:i4>
      </vt:variant>
      <vt:variant>
        <vt:lpstr>スライド タイトル</vt:lpstr>
      </vt:variant>
      <vt:variant>
        <vt:i4>37</vt:i4>
      </vt:variant>
    </vt:vector>
  </HeadingPairs>
  <TitlesOfParts>
    <vt:vector size="39" baseType="lpstr">
      <vt:lpstr>0905_Juku</vt:lpstr>
      <vt:lpstr>906_Juku</vt:lpstr>
      <vt:lpstr>データベースとストレージ</vt:lpstr>
      <vt:lpstr>Agenda</vt:lpstr>
      <vt:lpstr>データベースとは？</vt:lpstr>
      <vt:lpstr>紙からデジタルへ</vt:lpstr>
      <vt:lpstr>デジタルデータベースのデータ構造</vt:lpstr>
      <vt:lpstr>リレーショナルデータベース</vt:lpstr>
      <vt:lpstr>RDBMSのメリットとデメリット</vt:lpstr>
      <vt:lpstr>PowerPoint プレゼンテーション</vt:lpstr>
      <vt:lpstr>現実のビジネスや業務で発生するデータは不定型</vt:lpstr>
      <vt:lpstr>RDBMS ～情報の一部分を抜き出して高速処理～</vt:lpstr>
      <vt:lpstr>RDBMSで扱いづらいデータ</vt:lpstr>
      <vt:lpstr>「それ以外」のデータが急増</vt:lpstr>
      <vt:lpstr>急激なデータの増大</vt:lpstr>
      <vt:lpstr>PowerPoint プレゼンテーション</vt:lpstr>
      <vt:lpstr>RDBMSが追求してきたACID特性</vt:lpstr>
      <vt:lpstr>データベースを共有するための機能 － 排他制御</vt:lpstr>
      <vt:lpstr>ロールバックとロールフォワード</vt:lpstr>
      <vt:lpstr>PowerPoint プレゼンテーション</vt:lpstr>
      <vt:lpstr>DBMSの処理能力を上げる方法</vt:lpstr>
      <vt:lpstr>RDBMSにおける分散処理</vt:lpstr>
      <vt:lpstr>ブリュワーのCAP定理　*CAP定理は特定の条件下でのみ成立するという議論も有り</vt:lpstr>
      <vt:lpstr>ACIDからBASEへ</vt:lpstr>
      <vt:lpstr>PowerPoint プレゼンテーション</vt:lpstr>
      <vt:lpstr>NoSQLデータベースの種類</vt:lpstr>
      <vt:lpstr>RDBMSとKey Value Store (KVS)</vt:lpstr>
      <vt:lpstr>列指向(カラム指向/カラム型) DBMS</vt:lpstr>
      <vt:lpstr>柔軟性の高いドキュメント指向DB</vt:lpstr>
      <vt:lpstr>PowerPoint プレゼンテーション</vt:lpstr>
      <vt:lpstr>RDBMS + NoSQL = NewSQL</vt:lpstr>
      <vt:lpstr>RDBMSとNoSQLの「良いとこ取り」</vt:lpstr>
      <vt:lpstr>PowerPoint プレゼンテーション</vt:lpstr>
      <vt:lpstr>GoogleのBigTableとMapReduce</vt:lpstr>
      <vt:lpstr>大規模分散処理システム　Hadoop</vt:lpstr>
      <vt:lpstr>Hadoopの活用</vt:lpstr>
      <vt:lpstr>Hadoopの業務データ・バッチ処理への適用</vt:lpstr>
      <vt:lpstr>MapReduceの今後</vt:lpstr>
      <vt:lpstr>特許問題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Windows ユーザー</cp:lastModifiedBy>
  <cp:revision>1571</cp:revision>
  <dcterms:created xsi:type="dcterms:W3CDTF">2008-07-07T05:29:44Z</dcterms:created>
  <dcterms:modified xsi:type="dcterms:W3CDTF">2013-10-23T03:24:25Z</dcterms:modified>
</cp:coreProperties>
</file>